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customXml/itemProps8.xml" ContentType="application/vnd.openxmlformats-officedocument.customXmlProperties+xml"/>
  <Override PartName="/customXml/itemProps9.xml" ContentType="application/vnd.openxmlformats-officedocument.customXmlProperties+xml"/>
  <Override PartName="/customXml/itemProps10.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6.xml" ContentType="application/vnd.openxmlformats-officedocument.presentationml.tags+xml"/>
  <Override PartName="/ppt/notesSlides/notesSlide2.xml" ContentType="application/vnd.openxmlformats-officedocument.presentationml.notesSlide+xml"/>
  <Override PartName="/ppt/tags/tag7.xml" ContentType="application/vnd.openxmlformats-officedocument.presentationml.tags+xml"/>
  <Override PartName="/ppt/notesSlides/notesSlide3.xml" ContentType="application/vnd.openxmlformats-officedocument.presentationml.notesSlide+xml"/>
  <Override PartName="/ppt/tags/tag8.xml" ContentType="application/vnd.openxmlformats-officedocument.presentationml.tags+xml"/>
  <Override PartName="/ppt/notesSlides/notesSlide4.xml" ContentType="application/vnd.openxmlformats-officedocument.presentationml.notesSlide+xml"/>
  <Override PartName="/ppt/tags/tag9.xml" ContentType="application/vnd.openxmlformats-officedocument.presentationml.tags+xml"/>
  <Override PartName="/ppt/notesSlides/notesSlide5.xml" ContentType="application/vnd.openxmlformats-officedocument.presentationml.notesSlide+xml"/>
  <Override PartName="/ppt/tags/tag10.xml" ContentType="application/vnd.openxmlformats-officedocument.presentationml.tags+xml"/>
  <Override PartName="/ppt/notesSlides/notesSlide6.xml" ContentType="application/vnd.openxmlformats-officedocument.presentationml.notesSlide+xml"/>
  <Override PartName="/ppt/tags/tag11.xml" ContentType="application/vnd.openxmlformats-officedocument.presentationml.tags+xml"/>
  <Override PartName="/ppt/notesSlides/notesSlide7.xml" ContentType="application/vnd.openxmlformats-officedocument.presentationml.notesSlide+xml"/>
  <Override PartName="/ppt/tags/tag12.xml" ContentType="application/vnd.openxmlformats-officedocument.presentationml.tags+xml"/>
  <Override PartName="/ppt/notesSlides/notesSlide8.xml" ContentType="application/vnd.openxmlformats-officedocument.presentationml.notesSlide+xml"/>
  <Override PartName="/ppt/tags/tag13.xml" ContentType="application/vnd.openxmlformats-officedocument.presentationml.tags+xml"/>
  <Override PartName="/ppt/notesSlides/notesSlide9.xml" ContentType="application/vnd.openxmlformats-officedocument.presentationml.notesSlide+xml"/>
  <Override PartName="/ppt/tags/tag14.xml" ContentType="application/vnd.openxmlformats-officedocument.presentationml.tags+xml"/>
  <Override PartName="/ppt/notesSlides/notesSlide10.xml" ContentType="application/vnd.openxmlformats-officedocument.presentationml.notesSlide+xml"/>
  <Override PartName="/ppt/tags/tag15.xml" ContentType="application/vnd.openxmlformats-officedocument.presentationml.tags+xml"/>
  <Override PartName="/ppt/notesSlides/notesSlide11.xml" ContentType="application/vnd.openxmlformats-officedocument.presentationml.notesSlide+xml"/>
  <Override PartName="/ppt/tags/tag16.xml" ContentType="application/vnd.openxmlformats-officedocument.presentationml.tags+xml"/>
  <Override PartName="/ppt/notesSlides/notesSlide12.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13.xml" ContentType="application/vnd.openxmlformats-officedocument.presentationml.notesSlide+xml"/>
  <Override PartName="/ppt/charts/chart1.xml" ContentType="application/vnd.openxmlformats-officedocument.drawingml.chart+xml"/>
  <Override PartName="/ppt/tags/tag20.xml" ContentType="application/vnd.openxmlformats-officedocument.presentationml.tags+xml"/>
  <Override PartName="/ppt/notesSlides/notesSlide14.xml" ContentType="application/vnd.openxmlformats-officedocument.presentationml.notesSlide+xml"/>
  <Override PartName="/ppt/tags/tag21.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ags/tag22.xml" ContentType="application/vnd.openxmlformats-officedocument.presentationml.tags+xml"/>
  <Override PartName="/ppt/notesSlides/notesSlide17.xml" ContentType="application/vnd.openxmlformats-officedocument.presentationml.notesSlide+xml"/>
  <Override PartName="/ppt/tags/tag23.xml" ContentType="application/vnd.openxmlformats-officedocument.presentationml.tags+xml"/>
  <Override PartName="/ppt/notesSlides/notesSlide18.xml" ContentType="application/vnd.openxmlformats-officedocument.presentationml.notesSlide+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notesSlides/notesSlide19.xml" ContentType="application/vnd.openxmlformats-officedocument.presentationml.notesSlide+xml"/>
  <Override PartName="/ppt/charts/chart2.xml" ContentType="application/vnd.openxmlformats-officedocument.drawingml.chart+xml"/>
  <Override PartName="/ppt/charts/style1.xml" ContentType="application/vnd.ms-office.chartstyle+xml"/>
  <Override PartName="/ppt/charts/colors1.xml" ContentType="application/vnd.ms-office.chartcolorstyle+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notesSlides/notesSlide20.xml" ContentType="application/vnd.openxmlformats-officedocument.presentationml.notesSlide+xml"/>
  <Override PartName="/ppt/tags/tag30.xml" ContentType="application/vnd.openxmlformats-officedocument.presentationml.tags+xml"/>
  <Override PartName="/ppt/notesSlides/notesSlide21.xml" ContentType="application/vnd.openxmlformats-officedocument.presentationml.notesSlide+xml"/>
  <Override PartName="/ppt/tags/tag31.xml" ContentType="application/vnd.openxmlformats-officedocument.presentationml.tags+xml"/>
  <Override PartName="/ppt/notesSlides/notesSlide22.xml" ContentType="application/vnd.openxmlformats-officedocument.presentationml.notesSlide+xml"/>
  <Override PartName="/ppt/tags/tag32.xml" ContentType="application/vnd.openxmlformats-officedocument.presentationml.tags+xml"/>
  <Override PartName="/ppt/notesSlides/notesSlide23.xml" ContentType="application/vnd.openxmlformats-officedocument.presentationml.notesSlide+xml"/>
  <Override PartName="/ppt/tags/tag33.xml" ContentType="application/vnd.openxmlformats-officedocument.presentationml.tags+xml"/>
  <Override PartName="/ppt/notesSlides/notesSlide24.xml" ContentType="application/vnd.openxmlformats-officedocument.presentationml.notesSlide+xml"/>
  <Override PartName="/ppt/tags/tag34.xml" ContentType="application/vnd.openxmlformats-officedocument.presentationml.tags+xml"/>
  <Override PartName="/ppt/notesSlides/notesSlide25.xml" ContentType="application/vnd.openxmlformats-officedocument.presentationml.notesSlide+xml"/>
  <Override PartName="/ppt/tags/tag35.xml" ContentType="application/vnd.openxmlformats-officedocument.presentationml.tags+xml"/>
  <Override PartName="/ppt/notesSlides/notesSlide26.xml" ContentType="application/vnd.openxmlformats-officedocument.presentationml.notesSlide+xml"/>
  <Override PartName="/ppt/tags/tag36.xml" ContentType="application/vnd.openxmlformats-officedocument.presentationml.tags+xml"/>
  <Override PartName="/ppt/notesSlides/notesSlide27.xml" ContentType="application/vnd.openxmlformats-officedocument.presentationml.notesSlide+xml"/>
  <Override PartName="/ppt/tags/tag37.xml" ContentType="application/vnd.openxmlformats-officedocument.presentationml.tags+xml"/>
  <Override PartName="/ppt/notesSlides/notesSlide28.xml" ContentType="application/vnd.openxmlformats-officedocument.presentationml.notesSlide+xml"/>
  <Override PartName="/ppt/tags/tag38.xml" ContentType="application/vnd.openxmlformats-officedocument.presentationml.tags+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8" r:id="rId11"/>
  </p:sldMasterIdLst>
  <p:notesMasterIdLst>
    <p:notesMasterId r:id="rId42"/>
  </p:notesMasterIdLst>
  <p:handoutMasterIdLst>
    <p:handoutMasterId r:id="rId43"/>
  </p:handoutMasterIdLst>
  <p:sldIdLst>
    <p:sldId id="288" r:id="rId12"/>
    <p:sldId id="260" r:id="rId13"/>
    <p:sldId id="261" r:id="rId14"/>
    <p:sldId id="262" r:id="rId15"/>
    <p:sldId id="263" r:id="rId16"/>
    <p:sldId id="266" r:id="rId17"/>
    <p:sldId id="267" r:id="rId18"/>
    <p:sldId id="289" r:id="rId19"/>
    <p:sldId id="290" r:id="rId20"/>
    <p:sldId id="291" r:id="rId21"/>
    <p:sldId id="292" r:id="rId22"/>
    <p:sldId id="294" r:id="rId23"/>
    <p:sldId id="340" r:id="rId24"/>
    <p:sldId id="296" r:id="rId25"/>
    <p:sldId id="297" r:id="rId26"/>
    <p:sldId id="339" r:id="rId27"/>
    <p:sldId id="299" r:id="rId28"/>
    <p:sldId id="300" r:id="rId29"/>
    <p:sldId id="341" r:id="rId30"/>
    <p:sldId id="302" r:id="rId31"/>
    <p:sldId id="304" r:id="rId32"/>
    <p:sldId id="305" r:id="rId33"/>
    <p:sldId id="307" r:id="rId34"/>
    <p:sldId id="308" r:id="rId35"/>
    <p:sldId id="309" r:id="rId36"/>
    <p:sldId id="310" r:id="rId37"/>
    <p:sldId id="311" r:id="rId38"/>
    <p:sldId id="312" r:id="rId39"/>
    <p:sldId id="313" r:id="rId40"/>
    <p:sldId id="287" r:id="rId41"/>
  </p:sldIdLst>
  <p:sldSz cx="12192000" cy="6858000"/>
  <p:notesSz cx="6985000" cy="9283700"/>
  <p:custDataLst>
    <p:custData r:id="rId5"/>
    <p:custData r:id="rId7"/>
    <p:custData r:id="rId9"/>
    <p:custData r:id="rId4"/>
    <p:custData r:id="rId8"/>
    <p:custData r:id="rId6"/>
    <p:custData r:id="rId10"/>
    <p:tags r:id="rId44"/>
  </p:custDataLst>
  <p:defaultTextStyle>
    <a:defPPr>
      <a:defRPr lang="en-US"/>
    </a:defPPr>
    <a:lvl1pPr algn="l" rtl="0" fontAlgn="base">
      <a:spcBef>
        <a:spcPct val="0"/>
      </a:spcBef>
      <a:spcAft>
        <a:spcPct val="0"/>
      </a:spcAft>
      <a:defRPr sz="1500" kern="1200">
        <a:solidFill>
          <a:schemeClr val="tx1"/>
        </a:solidFill>
        <a:latin typeface="Arial" pitchFamily="34" charset="0"/>
        <a:ea typeface="ＭＳ Ｐゴシック"/>
        <a:cs typeface="ＭＳ Ｐゴシック"/>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p:defaultTextStyle>
  <p:extLst>
    <p:ext uri="{EFAFB233-063F-42B5-8137-9DF3F51BA10A}">
      <p15:sldGuideLst xmlns:p15="http://schemas.microsoft.com/office/powerpoint/2012/main">
        <p15:guide id="1" orient="horz" pos="4128" userDrawn="1">
          <p15:clr>
            <a:srgbClr val="A4A3A4"/>
          </p15:clr>
        </p15:guide>
        <p15:guide id="2" orient="horz" pos="137" userDrawn="1">
          <p15:clr>
            <a:srgbClr val="A4A3A4"/>
          </p15:clr>
        </p15:guide>
        <p15:guide id="3" orient="horz" pos="840" userDrawn="1">
          <p15:clr>
            <a:srgbClr val="A4A3A4"/>
          </p15:clr>
        </p15:guide>
        <p15:guide id="4" orient="horz" pos="628" userDrawn="1">
          <p15:clr>
            <a:srgbClr val="A4A3A4"/>
          </p15:clr>
        </p15:guide>
        <p15:guide id="5" orient="horz" pos="4176" userDrawn="1">
          <p15:clr>
            <a:srgbClr val="A4A3A4"/>
          </p15:clr>
        </p15:guide>
        <p15:guide id="6" orient="horz" pos="419" userDrawn="1">
          <p15:clr>
            <a:srgbClr val="A4A3A4"/>
          </p15:clr>
        </p15:guide>
        <p15:guide id="7" orient="horz" pos="1580" userDrawn="1">
          <p15:clr>
            <a:srgbClr val="A4A3A4"/>
          </p15:clr>
        </p15:guide>
        <p15:guide id="9" orient="horz" pos="3821" userDrawn="1">
          <p15:clr>
            <a:srgbClr val="A4A3A4"/>
          </p15:clr>
        </p15:guide>
        <p15:guide id="10" orient="horz" pos="3689" userDrawn="1">
          <p15:clr>
            <a:srgbClr val="A4A3A4"/>
          </p15:clr>
        </p15:guide>
        <p15:guide id="11" orient="horz" pos="2448" userDrawn="1">
          <p15:clr>
            <a:srgbClr val="A4A3A4"/>
          </p15:clr>
        </p15:guide>
        <p15:guide id="12" orient="horz" pos="2304" userDrawn="1">
          <p15:clr>
            <a:srgbClr val="A4A3A4"/>
          </p15:clr>
        </p15:guide>
        <p15:guide id="13" pos="7411" userDrawn="1">
          <p15:clr>
            <a:srgbClr val="A4A3A4"/>
          </p15:clr>
        </p15:guide>
        <p15:guide id="15" pos="347" userDrawn="1">
          <p15:clr>
            <a:srgbClr val="A4A3A4"/>
          </p15:clr>
        </p15:guide>
        <p15:guide id="16" pos="3840" userDrawn="1">
          <p15:clr>
            <a:srgbClr val="A4A3A4"/>
          </p15:clr>
        </p15:guide>
        <p15:guide id="18" pos="7379"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EAEDC8F-9D92-87A0-47A0-53F9CFA157A4}" name="Dunaj, Lillian" initials="DL" userId="S::a732978@fmr.com::75e5a8ab-b9c5-497c-b1e6-65f9cae777f9"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F557C"/>
    <a:srgbClr val="2A681E"/>
    <a:srgbClr val="FFFFFF"/>
    <a:srgbClr val="368727"/>
    <a:srgbClr val="DE5E06"/>
    <a:srgbClr val="77A3B8"/>
    <a:srgbClr val="4C4C4C"/>
    <a:srgbClr val="EAEAEA"/>
    <a:srgbClr val="5D656D"/>
    <a:srgbClr val="609F5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77E21A3-1E89-4D36-A772-CA8D58A7AAA9}" v="6" dt="2025-11-11T21:59:43.06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12" autoAdjust="0"/>
    <p:restoredTop sz="94382" autoAdjust="0"/>
  </p:normalViewPr>
  <p:slideViewPr>
    <p:cSldViewPr snapToGrid="0" showGuides="1">
      <p:cViewPr varScale="1">
        <p:scale>
          <a:sx n="104" d="100"/>
          <a:sy n="104" d="100"/>
        </p:scale>
        <p:origin x="1248" y="114"/>
      </p:cViewPr>
      <p:guideLst>
        <p:guide orient="horz" pos="4128"/>
        <p:guide orient="horz" pos="137"/>
        <p:guide orient="horz" pos="840"/>
        <p:guide orient="horz" pos="628"/>
        <p:guide orient="horz" pos="4176"/>
        <p:guide orient="horz" pos="419"/>
        <p:guide orient="horz" pos="1580"/>
        <p:guide orient="horz" pos="3821"/>
        <p:guide orient="horz" pos="3689"/>
        <p:guide orient="horz" pos="2448"/>
        <p:guide orient="horz" pos="2304"/>
        <p:guide pos="7411"/>
        <p:guide pos="347"/>
        <p:guide pos="3840"/>
        <p:guide pos="7379"/>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20" d="100"/>
        <a:sy n="120" d="100"/>
      </p:scale>
      <p:origin x="0" y="-7944"/>
    </p:cViewPr>
  </p:sorterViewPr>
  <p:notesViewPr>
    <p:cSldViewPr snapToGrid="0" showGuides="1">
      <p:cViewPr>
        <p:scale>
          <a:sx n="130" d="100"/>
          <a:sy n="130" d="100"/>
        </p:scale>
        <p:origin x="2790" y="-924"/>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2.xml"/><Relationship Id="rId18" Type="http://schemas.openxmlformats.org/officeDocument/2006/relationships/slide" Target="slides/slide7.xml"/><Relationship Id="rId26" Type="http://schemas.openxmlformats.org/officeDocument/2006/relationships/slide" Target="slides/slide15.xml"/><Relationship Id="rId39" Type="http://schemas.openxmlformats.org/officeDocument/2006/relationships/slide" Target="slides/slide28.xml"/><Relationship Id="rId3" Type="http://schemas.openxmlformats.org/officeDocument/2006/relationships/customXml" Target="../customXml/item3.xml"/><Relationship Id="rId21" Type="http://schemas.openxmlformats.org/officeDocument/2006/relationships/slide" Target="slides/slide10.xml"/><Relationship Id="rId34" Type="http://schemas.openxmlformats.org/officeDocument/2006/relationships/slide" Target="slides/slide23.xml"/><Relationship Id="rId42" Type="http://schemas.openxmlformats.org/officeDocument/2006/relationships/notesMaster" Target="notesMasters/notesMaster1.xml"/><Relationship Id="rId47" Type="http://schemas.openxmlformats.org/officeDocument/2006/relationships/theme" Target="theme/theme1.xml"/><Relationship Id="rId50" Type="http://schemas.microsoft.com/office/2018/10/relationships/authors" Target="authors.xml"/><Relationship Id="rId7" Type="http://schemas.openxmlformats.org/officeDocument/2006/relationships/customXml" Target="../customXml/item7.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33" Type="http://schemas.openxmlformats.org/officeDocument/2006/relationships/slide" Target="slides/slide22.xml"/><Relationship Id="rId38" Type="http://schemas.openxmlformats.org/officeDocument/2006/relationships/slide" Target="slides/slide27.xml"/><Relationship Id="rId46"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5.xml"/><Relationship Id="rId20" Type="http://schemas.openxmlformats.org/officeDocument/2006/relationships/slide" Target="slides/slide9.xml"/><Relationship Id="rId29" Type="http://schemas.openxmlformats.org/officeDocument/2006/relationships/slide" Target="slides/slide18.xml"/><Relationship Id="rId41" Type="http://schemas.openxmlformats.org/officeDocument/2006/relationships/slide" Target="slides/slide30.xml"/><Relationship Id="rId1" Type="http://schemas.openxmlformats.org/officeDocument/2006/relationships/customXml" Target="../customXml/item1.xml"/><Relationship Id="rId6" Type="http://schemas.openxmlformats.org/officeDocument/2006/relationships/customXml" Target="../customXml/item6.xml"/><Relationship Id="rId11" Type="http://schemas.openxmlformats.org/officeDocument/2006/relationships/slideMaster" Target="slideMasters/slideMaster1.xml"/><Relationship Id="rId24" Type="http://schemas.openxmlformats.org/officeDocument/2006/relationships/slide" Target="slides/slide13.xml"/><Relationship Id="rId32" Type="http://schemas.openxmlformats.org/officeDocument/2006/relationships/slide" Target="slides/slide21.xml"/><Relationship Id="rId37" Type="http://schemas.openxmlformats.org/officeDocument/2006/relationships/slide" Target="slides/slide26.xml"/><Relationship Id="rId40" Type="http://schemas.openxmlformats.org/officeDocument/2006/relationships/slide" Target="slides/slide29.xml"/><Relationship Id="rId45" Type="http://schemas.openxmlformats.org/officeDocument/2006/relationships/presProps" Target="presProps.xml"/><Relationship Id="rId5" Type="http://schemas.openxmlformats.org/officeDocument/2006/relationships/customXml" Target="../customXml/item5.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slide" Target="slides/slide17.xml"/><Relationship Id="rId36" Type="http://schemas.openxmlformats.org/officeDocument/2006/relationships/slide" Target="slides/slide25.xml"/><Relationship Id="rId49" Type="http://schemas.microsoft.com/office/2015/10/relationships/revisionInfo" Target="revisionInfo.xml"/><Relationship Id="rId10" Type="http://schemas.openxmlformats.org/officeDocument/2006/relationships/customXml" Target="../customXml/item10.xml"/><Relationship Id="rId19" Type="http://schemas.openxmlformats.org/officeDocument/2006/relationships/slide" Target="slides/slide8.xml"/><Relationship Id="rId31" Type="http://schemas.openxmlformats.org/officeDocument/2006/relationships/slide" Target="slides/slide20.xml"/><Relationship Id="rId44" Type="http://schemas.openxmlformats.org/officeDocument/2006/relationships/tags" Target="tags/tag1.xml"/><Relationship Id="rId4" Type="http://schemas.openxmlformats.org/officeDocument/2006/relationships/customXml" Target="../customXml/item4.xml"/><Relationship Id="rId9" Type="http://schemas.openxmlformats.org/officeDocument/2006/relationships/customXml" Target="../customXml/item9.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slide" Target="slides/slide16.xml"/><Relationship Id="rId30" Type="http://schemas.openxmlformats.org/officeDocument/2006/relationships/slide" Target="slides/slide19.xml"/><Relationship Id="rId35" Type="http://schemas.openxmlformats.org/officeDocument/2006/relationships/slide" Target="slides/slide24.xml"/><Relationship Id="rId43" Type="http://schemas.openxmlformats.org/officeDocument/2006/relationships/handoutMaster" Target="handoutMasters/handoutMaster1.xml"/><Relationship Id="rId48" Type="http://schemas.openxmlformats.org/officeDocument/2006/relationships/tableStyles" Target="tableStyles.xml"/><Relationship Id="rId8" Type="http://schemas.openxmlformats.org/officeDocument/2006/relationships/customXml" Target="../customXml/item8.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manualLayout>
          <c:layoutTarget val="inner"/>
          <c:xMode val="edge"/>
          <c:yMode val="edge"/>
          <c:x val="0"/>
          <c:y val="5.1664965656726076E-2"/>
          <c:w val="1"/>
          <c:h val="0.88397146507168767"/>
        </c:manualLayout>
      </c:layout>
      <c:barChart>
        <c:barDir val="col"/>
        <c:grouping val="stacked"/>
        <c:varyColors val="0"/>
        <c:ser>
          <c:idx val="0"/>
          <c:order val="0"/>
          <c:tx>
            <c:strRef>
              <c:f>Sheet1!$B$1</c:f>
              <c:strCache>
                <c:ptCount val="1"/>
                <c:pt idx="0">
                  <c:v>Series 1</c:v>
                </c:pt>
              </c:strCache>
            </c:strRef>
          </c:tx>
          <c:spPr>
            <a:solidFill>
              <a:srgbClr val="768692"/>
            </a:solidFill>
            <a:ln>
              <a:noFill/>
            </a:ln>
            <a:effectLst/>
          </c:spPr>
          <c:invertIfNegative val="0"/>
          <c:dPt>
            <c:idx val="0"/>
            <c:invertIfNegative val="0"/>
            <c:bubble3D val="0"/>
            <c:spPr>
              <a:solidFill>
                <a:srgbClr val="0F557C"/>
              </a:solidFill>
              <a:ln>
                <a:noFill/>
              </a:ln>
              <a:effectLst/>
            </c:spPr>
            <c:extLst>
              <c:ext xmlns:c16="http://schemas.microsoft.com/office/drawing/2014/chart" uri="{C3380CC4-5D6E-409C-BE32-E72D297353CC}">
                <c16:uniqueId val="{00000010-45C9-4589-B41E-3C6CCD0CD504}"/>
              </c:ext>
            </c:extLst>
          </c:dPt>
          <c:dPt>
            <c:idx val="1"/>
            <c:invertIfNegative val="0"/>
            <c:bubble3D val="0"/>
            <c:spPr>
              <a:solidFill>
                <a:srgbClr val="0F557C"/>
              </a:solidFill>
              <a:ln>
                <a:noFill/>
              </a:ln>
              <a:effectLst/>
            </c:spPr>
            <c:extLst>
              <c:ext xmlns:c16="http://schemas.microsoft.com/office/drawing/2014/chart" uri="{C3380CC4-5D6E-409C-BE32-E72D297353CC}">
                <c16:uniqueId val="{00000001-22CF-A141-8F1F-DC05383038BE}"/>
              </c:ext>
            </c:extLst>
          </c:dPt>
          <c:dPt>
            <c:idx val="2"/>
            <c:invertIfNegative val="0"/>
            <c:bubble3D val="0"/>
            <c:spPr>
              <a:solidFill>
                <a:srgbClr val="0F557C"/>
              </a:solidFill>
              <a:ln>
                <a:noFill/>
              </a:ln>
              <a:effectLst/>
            </c:spPr>
            <c:extLst>
              <c:ext xmlns:c16="http://schemas.microsoft.com/office/drawing/2014/chart" uri="{C3380CC4-5D6E-409C-BE32-E72D297353CC}">
                <c16:uniqueId val="{00000003-22CF-A141-8F1F-DC05383038BE}"/>
              </c:ext>
            </c:extLst>
          </c:dPt>
          <c:dLbls>
            <c:spPr>
              <a:noFill/>
              <a:ln>
                <a:noFill/>
              </a:ln>
              <a:effectLst/>
            </c:spPr>
            <c:txPr>
              <a:bodyPr wrap="square" lIns="38100" tIns="19050" rIns="38100" bIns="19050" anchor="ctr">
                <a:spAutoFit/>
              </a:bodyPr>
              <a:lstStyle/>
              <a:p>
                <a:pPr>
                  <a:defRPr sz="1400">
                    <a:solidFill>
                      <a:schemeClr val="bg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numRef>
              <c:f>Sheet1!$A$2:$A$4</c:f>
              <c:numCache>
                <c:formatCode>General</c:formatCode>
                <c:ptCount val="3"/>
              </c:numCache>
            </c:numRef>
          </c:cat>
          <c:val>
            <c:numRef>
              <c:f>Sheet1!$B$2:$B$4</c:f>
              <c:numCache>
                <c:formatCode>"$"#,##0</c:formatCode>
                <c:ptCount val="3"/>
                <c:pt idx="0">
                  <c:v>420000</c:v>
                </c:pt>
                <c:pt idx="1">
                  <c:v>480000</c:v>
                </c:pt>
                <c:pt idx="2">
                  <c:v>506000</c:v>
                </c:pt>
              </c:numCache>
            </c:numRef>
          </c:val>
          <c:extLst>
            <c:ext xmlns:c16="http://schemas.microsoft.com/office/drawing/2014/chart" uri="{C3380CC4-5D6E-409C-BE32-E72D297353CC}">
              <c16:uniqueId val="{00000004-22CF-A141-8F1F-DC05383038BE}"/>
            </c:ext>
          </c:extLst>
        </c:ser>
        <c:ser>
          <c:idx val="1"/>
          <c:order val="1"/>
          <c:tx>
            <c:strRef>
              <c:f>Sheet1!$C$1</c:f>
              <c:strCache>
                <c:ptCount val="1"/>
                <c:pt idx="0">
                  <c:v>Series 2</c:v>
                </c:pt>
              </c:strCache>
            </c:strRef>
          </c:tx>
          <c:spPr>
            <a:solidFill>
              <a:srgbClr val="368727"/>
            </a:solidFill>
            <a:ln>
              <a:noFill/>
            </a:ln>
            <a:effectLst/>
          </c:spPr>
          <c:invertIfNegative val="0"/>
          <c:dPt>
            <c:idx val="0"/>
            <c:invertIfNegative val="0"/>
            <c:bubble3D val="0"/>
            <c:extLst>
              <c:ext xmlns:c16="http://schemas.microsoft.com/office/drawing/2014/chart" uri="{C3380CC4-5D6E-409C-BE32-E72D297353CC}">
                <c16:uniqueId val="{00000006-22CF-A141-8F1F-DC05383038BE}"/>
              </c:ext>
            </c:extLst>
          </c:dPt>
          <c:dPt>
            <c:idx val="1"/>
            <c:invertIfNegative val="0"/>
            <c:bubble3D val="0"/>
            <c:extLst>
              <c:ext xmlns:c16="http://schemas.microsoft.com/office/drawing/2014/chart" uri="{C3380CC4-5D6E-409C-BE32-E72D297353CC}">
                <c16:uniqueId val="{00000008-22CF-A141-8F1F-DC05383038BE}"/>
              </c:ext>
            </c:extLst>
          </c:dPt>
          <c:dPt>
            <c:idx val="2"/>
            <c:invertIfNegative val="0"/>
            <c:bubble3D val="0"/>
            <c:extLst>
              <c:ext xmlns:c16="http://schemas.microsoft.com/office/drawing/2014/chart" uri="{C3380CC4-5D6E-409C-BE32-E72D297353CC}">
                <c16:uniqueId val="{0000000A-22CF-A141-8F1F-DC05383038BE}"/>
              </c:ext>
            </c:extLst>
          </c:dPt>
          <c:dLbls>
            <c:spPr>
              <a:noFill/>
              <a:ln>
                <a:noFill/>
              </a:ln>
              <a:effectLst/>
            </c:spPr>
            <c:txPr>
              <a:bodyPr wrap="square" lIns="38100" tIns="19050" rIns="38100" bIns="19050" anchor="ctr">
                <a:spAutoFit/>
              </a:bodyPr>
              <a:lstStyle/>
              <a:p>
                <a:pPr>
                  <a:defRPr sz="1400">
                    <a:solidFill>
                      <a:schemeClr val="bg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numRef>
              <c:f>Sheet1!$A$2:$A$4</c:f>
              <c:numCache>
                <c:formatCode>General</c:formatCode>
                <c:ptCount val="3"/>
              </c:numCache>
            </c:numRef>
          </c:cat>
          <c:val>
            <c:numRef>
              <c:f>Sheet1!$C$2:$C$4</c:f>
              <c:numCache>
                <c:formatCode>"$"#,##0</c:formatCode>
                <c:ptCount val="3"/>
                <c:pt idx="0">
                  <c:v>368000</c:v>
                </c:pt>
                <c:pt idx="1">
                  <c:v>401000</c:v>
                </c:pt>
                <c:pt idx="2">
                  <c:v>448000</c:v>
                </c:pt>
              </c:numCache>
            </c:numRef>
          </c:val>
          <c:extLst>
            <c:ext xmlns:c16="http://schemas.microsoft.com/office/drawing/2014/chart" uri="{C3380CC4-5D6E-409C-BE32-E72D297353CC}">
              <c16:uniqueId val="{0000000B-22CF-A141-8F1F-DC05383038BE}"/>
            </c:ext>
          </c:extLst>
        </c:ser>
        <c:dLbls>
          <c:showLegendKey val="0"/>
          <c:showVal val="0"/>
          <c:showCatName val="0"/>
          <c:showSerName val="0"/>
          <c:showPercent val="0"/>
          <c:showBubbleSize val="0"/>
        </c:dLbls>
        <c:gapWidth val="69"/>
        <c:overlap val="100"/>
        <c:axId val="142521088"/>
        <c:axId val="142522624"/>
      </c:barChart>
      <c:catAx>
        <c:axId val="142521088"/>
        <c:scaling>
          <c:orientation val="minMax"/>
        </c:scaling>
        <c:delete val="0"/>
        <c:axPos val="b"/>
        <c:numFmt formatCode="General" sourceLinked="1"/>
        <c:majorTickMark val="none"/>
        <c:minorTickMark val="none"/>
        <c:tickLblPos val="nextTo"/>
        <c:spPr>
          <a:ln w="28575" cmpd="sng">
            <a:noFill/>
          </a:ln>
        </c:spPr>
        <c:crossAx val="142522624"/>
        <c:crosses val="autoZero"/>
        <c:auto val="1"/>
        <c:lblAlgn val="ctr"/>
        <c:lblOffset val="100"/>
        <c:noMultiLvlLbl val="0"/>
      </c:catAx>
      <c:valAx>
        <c:axId val="142522624"/>
        <c:scaling>
          <c:orientation val="minMax"/>
          <c:max val="1000000"/>
        </c:scaling>
        <c:delete val="1"/>
        <c:axPos val="l"/>
        <c:numFmt formatCode="&quot;$&quot;#,##0" sourceLinked="1"/>
        <c:majorTickMark val="out"/>
        <c:minorTickMark val="none"/>
        <c:tickLblPos val="nextTo"/>
        <c:crossAx val="142521088"/>
        <c:crosses val="autoZero"/>
        <c:crossBetween val="between"/>
        <c:majorUnit val="200000"/>
      </c:valAx>
    </c:plotArea>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sz="1600" b="1" dirty="0">
                <a:solidFill>
                  <a:schemeClr val="tx1"/>
                </a:solidFill>
              </a:rPr>
              <a:t>TOTAL LIFETIME SOCIAL SECURITY BENEFITS</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
          <c:y val="0.15957446808510639"/>
          <c:w val="1"/>
          <c:h val="0.70338889819623607"/>
        </c:manualLayout>
      </c:layout>
      <c:barChart>
        <c:barDir val="col"/>
        <c:grouping val="clustered"/>
        <c:varyColors val="0"/>
        <c:ser>
          <c:idx val="0"/>
          <c:order val="0"/>
          <c:tx>
            <c:strRef>
              <c:f>Sheet1!$B$1</c:f>
              <c:strCache>
                <c:ptCount val="1"/>
                <c:pt idx="0">
                  <c:v>Series 1</c:v>
                </c:pt>
              </c:strCache>
            </c:strRef>
          </c:tx>
          <c:spPr>
            <a:solidFill>
              <a:srgbClr val="768692"/>
            </a:solidFill>
            <a:ln>
              <a:noFill/>
            </a:ln>
            <a:effectLst/>
          </c:spPr>
          <c:invertIfNegative val="0"/>
          <c:dPt>
            <c:idx val="0"/>
            <c:invertIfNegative val="0"/>
            <c:bubble3D val="0"/>
            <c:spPr>
              <a:solidFill>
                <a:srgbClr val="368727"/>
              </a:solidFill>
              <a:ln>
                <a:noFill/>
              </a:ln>
              <a:effectLst/>
            </c:spPr>
            <c:extLst>
              <c:ext xmlns:c16="http://schemas.microsoft.com/office/drawing/2014/chart" uri="{C3380CC4-5D6E-409C-BE32-E72D297353CC}">
                <c16:uniqueId val="{00000003-2854-4E99-B75F-2D63696E11F6}"/>
              </c:ext>
            </c:extLst>
          </c:dPt>
          <c:dLbls>
            <c:dLbl>
              <c:idx val="0"/>
              <c:tx>
                <c:rich>
                  <a:bodyPr rot="0" spcFirstLastPara="1" vertOverflow="ellipsis" vert="horz" wrap="square" lIns="38100" tIns="19050" rIns="38100" bIns="19050" anchor="ctr" anchorCtr="1">
                    <a:spAutoFit/>
                  </a:bodyPr>
                  <a:lstStyle/>
                  <a:p>
                    <a:pPr>
                      <a:defRPr sz="1600" b="1" i="0" u="none" strike="noStrike" kern="1200" baseline="0">
                        <a:solidFill>
                          <a:schemeClr val="tx1"/>
                        </a:solidFill>
                        <a:latin typeface="+mn-lt"/>
                        <a:ea typeface="+mn-ea"/>
                        <a:cs typeface="+mn-cs"/>
                      </a:defRPr>
                    </a:pPr>
                    <a:r>
                      <a:rPr lang="en-US" dirty="0"/>
                      <a:t>$601K</a:t>
                    </a:r>
                  </a:p>
                </c:rich>
              </c:tx>
              <c:numFmt formatCode="&quot;$&quot;#,##0" sourceLinked="0"/>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tx1"/>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3-2854-4E99-B75F-2D63696E11F6}"/>
                </c:ext>
              </c:extLst>
            </c:dLbl>
            <c:dLbl>
              <c:idx val="1"/>
              <c:tx>
                <c:rich>
                  <a:bodyPr rot="0" spcFirstLastPara="1" vertOverflow="ellipsis" vert="horz" wrap="square" lIns="38100" tIns="19050" rIns="38100" bIns="19050" anchor="ctr" anchorCtr="1">
                    <a:spAutoFit/>
                  </a:bodyPr>
                  <a:lstStyle/>
                  <a:p>
                    <a:pPr>
                      <a:defRPr sz="1600" b="1" i="0" u="none" strike="noStrike" kern="1200" baseline="0">
                        <a:solidFill>
                          <a:schemeClr val="tx1"/>
                        </a:solidFill>
                        <a:latin typeface="+mn-lt"/>
                        <a:ea typeface="+mn-ea"/>
                        <a:cs typeface="+mn-cs"/>
                      </a:defRPr>
                    </a:pPr>
                    <a:r>
                      <a:rPr lang="en-US" dirty="0"/>
                      <a:t>$477K</a:t>
                    </a:r>
                  </a:p>
                </c:rich>
              </c:tx>
              <c:numFmt formatCode="&quot;$&quot;#,##0" sourceLinked="0"/>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tx1"/>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4-2854-4E99-B75F-2D63696E11F6}"/>
                </c:ext>
              </c:extLst>
            </c:dLbl>
            <c:numFmt formatCode="&quot;$&quot;#,##0" sourceLinked="0"/>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Sheet1!$A$2:$A$3</c:f>
              <c:numCache>
                <c:formatCode>General</c:formatCode>
                <c:ptCount val="2"/>
                <c:pt idx="0">
                  <c:v>62</c:v>
                </c:pt>
                <c:pt idx="1">
                  <c:v>70</c:v>
                </c:pt>
              </c:numCache>
            </c:numRef>
          </c:cat>
          <c:val>
            <c:numRef>
              <c:f>Sheet1!$B$2:$B$3</c:f>
              <c:numCache>
                <c:formatCode>General</c:formatCode>
                <c:ptCount val="2"/>
                <c:pt idx="0">
                  <c:v>589000</c:v>
                </c:pt>
                <c:pt idx="1">
                  <c:v>466000</c:v>
                </c:pt>
              </c:numCache>
            </c:numRef>
          </c:val>
          <c:extLst>
            <c:ext xmlns:c16="http://schemas.microsoft.com/office/drawing/2014/chart" uri="{C3380CC4-5D6E-409C-BE32-E72D297353CC}">
              <c16:uniqueId val="{00000000-2854-4E99-B75F-2D63696E11F6}"/>
            </c:ext>
          </c:extLst>
        </c:ser>
        <c:dLbls>
          <c:showLegendKey val="0"/>
          <c:showVal val="0"/>
          <c:showCatName val="0"/>
          <c:showSerName val="0"/>
          <c:showPercent val="0"/>
          <c:showBubbleSize val="0"/>
        </c:dLbls>
        <c:gapWidth val="219"/>
        <c:overlap val="-27"/>
        <c:axId val="392477976"/>
        <c:axId val="392479056"/>
      </c:barChart>
      <c:catAx>
        <c:axId val="392477976"/>
        <c:scaling>
          <c:orientation val="minMax"/>
        </c:scaling>
        <c:delete val="0"/>
        <c:axPos val="b"/>
        <c:title>
          <c:tx>
            <c:rich>
              <a:bodyPr rot="0" spcFirstLastPara="1" vertOverflow="ellipsis" vert="horz" wrap="square" anchor="ctr" anchorCtr="1"/>
              <a:lstStyle/>
              <a:p>
                <a:pPr>
                  <a:defRPr sz="1400" b="0" i="0" u="none" strike="noStrike" kern="1200" baseline="0">
                    <a:solidFill>
                      <a:schemeClr val="tx1"/>
                    </a:solidFill>
                    <a:latin typeface="+mn-lt"/>
                    <a:ea typeface="+mn-ea"/>
                    <a:cs typeface="+mn-cs"/>
                  </a:defRPr>
                </a:pPr>
                <a:r>
                  <a:rPr lang="en-US" sz="1400" dirty="0">
                    <a:solidFill>
                      <a:schemeClr val="tx1"/>
                    </a:solidFill>
                  </a:rPr>
                  <a:t>Age when both collect</a:t>
                </a:r>
              </a:p>
            </c:rich>
          </c:tx>
          <c:overlay val="0"/>
          <c:spPr>
            <a:noFill/>
            <a:ln>
              <a:noFill/>
            </a:ln>
            <a:effectLst/>
          </c:spPr>
          <c:txPr>
            <a:bodyPr rot="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title>
        <c:numFmt formatCode="General" sourceLinked="1"/>
        <c:majorTickMark val="none"/>
        <c:minorTickMark val="none"/>
        <c:tickLblPos val="nextTo"/>
        <c:spPr>
          <a:noFill/>
          <a:ln w="28575" cap="flat" cmpd="sng" algn="ctr">
            <a:solidFill>
              <a:srgbClr val="ADB2B6"/>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crossAx val="392479056"/>
        <c:crosses val="autoZero"/>
        <c:auto val="1"/>
        <c:lblAlgn val="ctr"/>
        <c:lblOffset val="100"/>
        <c:noMultiLvlLbl val="0"/>
      </c:catAx>
      <c:valAx>
        <c:axId val="392479056"/>
        <c:scaling>
          <c:orientation val="minMax"/>
        </c:scaling>
        <c:delete val="1"/>
        <c:axPos val="l"/>
        <c:numFmt formatCode="General" sourceLinked="1"/>
        <c:majorTickMark val="none"/>
        <c:minorTickMark val="none"/>
        <c:tickLblPos val="nextTo"/>
        <c:crossAx val="392477976"/>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2338" name="Rectangle 2"/>
          <p:cNvSpPr>
            <a:spLocks noGrp="1" noChangeArrowheads="1"/>
          </p:cNvSpPr>
          <p:nvPr>
            <p:ph type="hdr" sz="quarter"/>
          </p:nvPr>
        </p:nvSpPr>
        <p:spPr bwMode="auto">
          <a:xfrm>
            <a:off x="0" y="0"/>
            <a:ext cx="3027137" cy="463571"/>
          </a:xfrm>
          <a:prstGeom prst="rect">
            <a:avLst/>
          </a:prstGeom>
          <a:noFill/>
          <a:ln w="9525">
            <a:noFill/>
            <a:miter lim="800000"/>
            <a:headEnd/>
            <a:tailEnd/>
          </a:ln>
        </p:spPr>
        <p:txBody>
          <a:bodyPr vert="horz" wrap="square" lIns="87891" tIns="43946" rIns="87891" bIns="43946" numCol="1" anchor="t" anchorCtr="0" compatLnSpc="1">
            <a:prstTxWarp prst="textNoShape">
              <a:avLst/>
            </a:prstTxWarp>
          </a:bodyPr>
          <a:lstStyle>
            <a:lvl1pPr algn="l" eaLnBrk="1" hangingPunct="1">
              <a:defRPr>
                <a:latin typeface="Arial" charset="0"/>
                <a:ea typeface="ＭＳ Ｐゴシック" pitchFamily="1" charset="-128"/>
                <a:cs typeface="+mn-cs"/>
              </a:defRPr>
            </a:lvl1pPr>
          </a:lstStyle>
          <a:p>
            <a:pPr>
              <a:defRPr/>
            </a:pPr>
            <a:endParaRPr lang="en-US" dirty="0"/>
          </a:p>
        </p:txBody>
      </p:sp>
      <p:sp>
        <p:nvSpPr>
          <p:cNvPr id="142339" name="Rectangle 3"/>
          <p:cNvSpPr>
            <a:spLocks noGrp="1" noChangeArrowheads="1"/>
          </p:cNvSpPr>
          <p:nvPr>
            <p:ph type="dt" sz="quarter" idx="1"/>
          </p:nvPr>
        </p:nvSpPr>
        <p:spPr bwMode="auto">
          <a:xfrm>
            <a:off x="3956348" y="0"/>
            <a:ext cx="3027137" cy="463571"/>
          </a:xfrm>
          <a:prstGeom prst="rect">
            <a:avLst/>
          </a:prstGeom>
          <a:noFill/>
          <a:ln w="9525">
            <a:noFill/>
            <a:miter lim="800000"/>
            <a:headEnd/>
            <a:tailEnd/>
          </a:ln>
        </p:spPr>
        <p:txBody>
          <a:bodyPr vert="horz" wrap="square" lIns="87891" tIns="43946" rIns="87891" bIns="43946" numCol="1" anchor="t" anchorCtr="0" compatLnSpc="1">
            <a:prstTxWarp prst="textNoShape">
              <a:avLst/>
            </a:prstTxWarp>
          </a:bodyPr>
          <a:lstStyle>
            <a:lvl1pPr algn="r" eaLnBrk="1" hangingPunct="1">
              <a:defRPr>
                <a:latin typeface="Arial" charset="0"/>
                <a:ea typeface="ＭＳ Ｐゴシック" pitchFamily="1" charset="-128"/>
                <a:cs typeface="+mn-cs"/>
              </a:defRPr>
            </a:lvl1pPr>
          </a:lstStyle>
          <a:p>
            <a:pPr>
              <a:defRPr/>
            </a:pPr>
            <a:endParaRPr lang="en-US" dirty="0"/>
          </a:p>
        </p:txBody>
      </p:sp>
      <p:sp>
        <p:nvSpPr>
          <p:cNvPr id="142340" name="Rectangle 4"/>
          <p:cNvSpPr>
            <a:spLocks noGrp="1" noChangeArrowheads="1"/>
          </p:cNvSpPr>
          <p:nvPr>
            <p:ph type="ftr" sz="quarter" idx="2"/>
          </p:nvPr>
        </p:nvSpPr>
        <p:spPr bwMode="auto">
          <a:xfrm>
            <a:off x="0" y="8818595"/>
            <a:ext cx="3027137" cy="463571"/>
          </a:xfrm>
          <a:prstGeom prst="rect">
            <a:avLst/>
          </a:prstGeom>
          <a:noFill/>
          <a:ln w="9525">
            <a:noFill/>
            <a:miter lim="800000"/>
            <a:headEnd/>
            <a:tailEnd/>
          </a:ln>
        </p:spPr>
        <p:txBody>
          <a:bodyPr vert="horz" wrap="square" lIns="87891" tIns="43946" rIns="87891" bIns="43946" numCol="1" anchor="b" anchorCtr="0" compatLnSpc="1">
            <a:prstTxWarp prst="textNoShape">
              <a:avLst/>
            </a:prstTxWarp>
          </a:bodyPr>
          <a:lstStyle>
            <a:lvl1pPr algn="l" eaLnBrk="1" hangingPunct="1">
              <a:defRPr>
                <a:latin typeface="Arial" charset="0"/>
                <a:ea typeface="ＭＳ Ｐゴシック" pitchFamily="1" charset="-128"/>
                <a:cs typeface="+mn-cs"/>
              </a:defRPr>
            </a:lvl1pPr>
          </a:lstStyle>
          <a:p>
            <a:pPr>
              <a:defRPr/>
            </a:pPr>
            <a:endParaRPr lang="en-US" dirty="0"/>
          </a:p>
        </p:txBody>
      </p:sp>
      <p:sp>
        <p:nvSpPr>
          <p:cNvPr id="142341" name="Rectangle 5"/>
          <p:cNvSpPr>
            <a:spLocks noGrp="1" noChangeArrowheads="1"/>
          </p:cNvSpPr>
          <p:nvPr>
            <p:ph type="sldNum" sz="quarter" idx="3"/>
          </p:nvPr>
        </p:nvSpPr>
        <p:spPr bwMode="auto">
          <a:xfrm>
            <a:off x="3956348" y="8818595"/>
            <a:ext cx="3027137" cy="463571"/>
          </a:xfrm>
          <a:prstGeom prst="rect">
            <a:avLst/>
          </a:prstGeom>
          <a:noFill/>
          <a:ln w="9525">
            <a:noFill/>
            <a:miter lim="800000"/>
            <a:headEnd/>
            <a:tailEnd/>
          </a:ln>
        </p:spPr>
        <p:txBody>
          <a:bodyPr vert="horz" wrap="square" lIns="87891" tIns="43946" rIns="87891" bIns="43946" numCol="1" anchor="b" anchorCtr="0" compatLnSpc="1">
            <a:prstTxWarp prst="textNoShape">
              <a:avLst/>
            </a:prstTxWarp>
          </a:bodyPr>
          <a:lstStyle>
            <a:lvl1pPr algn="r" eaLnBrk="1" hangingPunct="1">
              <a:defRPr>
                <a:latin typeface="Arial" charset="0"/>
                <a:ea typeface="ＭＳ Ｐゴシック" pitchFamily="1" charset="-128"/>
                <a:cs typeface="+mn-cs"/>
              </a:defRPr>
            </a:lvl1pPr>
          </a:lstStyle>
          <a:p>
            <a:pPr>
              <a:defRPr/>
            </a:pPr>
            <a:fld id="{FCE8AFCD-0F02-46B4-AB12-05EFAED838FF}" type="slidenum">
              <a:rPr lang="en-US"/>
              <a:pPr>
                <a:defRPr/>
              </a:pPr>
              <a:t>‹#›</a:t>
            </a:fld>
            <a:endParaRPr lang="en-US" dirty="0"/>
          </a:p>
        </p:txBody>
      </p:sp>
    </p:spTree>
    <p:extLst>
      <p:ext uri="{BB962C8B-B14F-4D97-AF65-F5344CB8AC3E}">
        <p14:creationId xmlns:p14="http://schemas.microsoft.com/office/powerpoint/2010/main" val="4894861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0"/>
            <a:ext cx="3027137" cy="463571"/>
          </a:xfrm>
          <a:prstGeom prst="rect">
            <a:avLst/>
          </a:prstGeom>
          <a:noFill/>
          <a:ln w="9525">
            <a:noFill/>
            <a:miter lim="800000"/>
            <a:headEnd/>
            <a:tailEnd/>
          </a:ln>
        </p:spPr>
        <p:txBody>
          <a:bodyPr vert="horz" wrap="square" lIns="92906" tIns="46453" rIns="92906" bIns="46453" numCol="1" anchor="t" anchorCtr="0" compatLnSpc="1">
            <a:prstTxWarp prst="textNoShape">
              <a:avLst/>
            </a:prstTxWarp>
          </a:bodyPr>
          <a:lstStyle>
            <a:lvl1pPr algn="l" defTabSz="929760" eaLnBrk="1" hangingPunct="1">
              <a:defRPr>
                <a:latin typeface="Arial" charset="0"/>
                <a:ea typeface="ＭＳ Ｐゴシック" pitchFamily="1" charset="-128"/>
                <a:cs typeface="+mn-cs"/>
              </a:defRPr>
            </a:lvl1pPr>
          </a:lstStyle>
          <a:p>
            <a:pPr>
              <a:defRPr/>
            </a:pPr>
            <a:endParaRPr lang="en-US" dirty="0"/>
          </a:p>
        </p:txBody>
      </p:sp>
      <p:sp>
        <p:nvSpPr>
          <p:cNvPr id="18435" name="Rectangle 3"/>
          <p:cNvSpPr>
            <a:spLocks noGrp="1" noChangeArrowheads="1"/>
          </p:cNvSpPr>
          <p:nvPr>
            <p:ph type="dt" idx="1"/>
          </p:nvPr>
        </p:nvSpPr>
        <p:spPr bwMode="auto">
          <a:xfrm>
            <a:off x="3956348" y="0"/>
            <a:ext cx="3027137" cy="463571"/>
          </a:xfrm>
          <a:prstGeom prst="rect">
            <a:avLst/>
          </a:prstGeom>
          <a:noFill/>
          <a:ln w="9525">
            <a:noFill/>
            <a:miter lim="800000"/>
            <a:headEnd/>
            <a:tailEnd/>
          </a:ln>
        </p:spPr>
        <p:txBody>
          <a:bodyPr vert="horz" wrap="square" lIns="92906" tIns="46453" rIns="92906" bIns="46453" numCol="1" anchor="t" anchorCtr="0" compatLnSpc="1">
            <a:prstTxWarp prst="textNoShape">
              <a:avLst/>
            </a:prstTxWarp>
          </a:bodyPr>
          <a:lstStyle>
            <a:lvl1pPr algn="r" defTabSz="929760" eaLnBrk="1" hangingPunct="1">
              <a:defRPr>
                <a:latin typeface="Arial" charset="0"/>
                <a:ea typeface="ＭＳ Ｐゴシック" pitchFamily="1" charset="-128"/>
                <a:cs typeface="+mn-cs"/>
              </a:defRPr>
            </a:lvl1pPr>
          </a:lstStyle>
          <a:p>
            <a:pPr>
              <a:defRPr/>
            </a:pPr>
            <a:endParaRPr lang="en-US" dirty="0"/>
          </a:p>
        </p:txBody>
      </p:sp>
      <p:sp>
        <p:nvSpPr>
          <p:cNvPr id="52228" name="Rectangle 4"/>
          <p:cNvSpPr>
            <a:spLocks noGrp="1" noRot="1" noChangeAspect="1" noChangeArrowheads="1" noTextEdit="1"/>
          </p:cNvSpPr>
          <p:nvPr>
            <p:ph type="sldImg" idx="2"/>
          </p:nvPr>
        </p:nvSpPr>
        <p:spPr bwMode="auto">
          <a:xfrm>
            <a:off x="398463" y="696913"/>
            <a:ext cx="6188075" cy="3481387"/>
          </a:xfrm>
          <a:prstGeom prst="rect">
            <a:avLst/>
          </a:prstGeom>
          <a:noFill/>
          <a:ln w="9525">
            <a:solidFill>
              <a:srgbClr val="000000"/>
            </a:solidFill>
            <a:miter lim="800000"/>
            <a:headEnd/>
            <a:tailEnd/>
          </a:ln>
        </p:spPr>
      </p:sp>
      <p:sp>
        <p:nvSpPr>
          <p:cNvPr id="18437" name="Rectangle 5"/>
          <p:cNvSpPr>
            <a:spLocks noGrp="1" noChangeArrowheads="1"/>
          </p:cNvSpPr>
          <p:nvPr>
            <p:ph type="body" sz="quarter" idx="3"/>
          </p:nvPr>
        </p:nvSpPr>
        <p:spPr bwMode="auto">
          <a:xfrm>
            <a:off x="698804" y="4410065"/>
            <a:ext cx="5587394" cy="4176744"/>
          </a:xfrm>
          <a:prstGeom prst="rect">
            <a:avLst/>
          </a:prstGeom>
          <a:noFill/>
          <a:ln w="9525">
            <a:noFill/>
            <a:miter lim="800000"/>
            <a:headEnd/>
            <a:tailEnd/>
          </a:ln>
        </p:spPr>
        <p:txBody>
          <a:bodyPr vert="horz" wrap="square" lIns="92906" tIns="46453" rIns="92906" bIns="46453"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8438" name="Rectangle 6"/>
          <p:cNvSpPr>
            <a:spLocks noGrp="1" noChangeArrowheads="1"/>
          </p:cNvSpPr>
          <p:nvPr>
            <p:ph type="ftr" sz="quarter" idx="4"/>
          </p:nvPr>
        </p:nvSpPr>
        <p:spPr bwMode="auto">
          <a:xfrm>
            <a:off x="0" y="8818595"/>
            <a:ext cx="3027137" cy="463571"/>
          </a:xfrm>
          <a:prstGeom prst="rect">
            <a:avLst/>
          </a:prstGeom>
          <a:noFill/>
          <a:ln w="9525">
            <a:noFill/>
            <a:miter lim="800000"/>
            <a:headEnd/>
            <a:tailEnd/>
          </a:ln>
        </p:spPr>
        <p:txBody>
          <a:bodyPr vert="horz" wrap="square" lIns="92906" tIns="46453" rIns="92906" bIns="46453" numCol="1" anchor="b" anchorCtr="0" compatLnSpc="1">
            <a:prstTxWarp prst="textNoShape">
              <a:avLst/>
            </a:prstTxWarp>
          </a:bodyPr>
          <a:lstStyle>
            <a:lvl1pPr algn="l" defTabSz="929760" eaLnBrk="1" hangingPunct="1">
              <a:defRPr>
                <a:latin typeface="Arial" charset="0"/>
                <a:ea typeface="ＭＳ Ｐゴシック" pitchFamily="1" charset="-128"/>
                <a:cs typeface="+mn-cs"/>
              </a:defRPr>
            </a:lvl1pPr>
          </a:lstStyle>
          <a:p>
            <a:pPr>
              <a:defRPr/>
            </a:pPr>
            <a:endParaRPr lang="en-US" dirty="0"/>
          </a:p>
        </p:txBody>
      </p:sp>
      <p:sp>
        <p:nvSpPr>
          <p:cNvPr id="18439" name="Rectangle 7"/>
          <p:cNvSpPr>
            <a:spLocks noGrp="1" noChangeArrowheads="1"/>
          </p:cNvSpPr>
          <p:nvPr>
            <p:ph type="sldNum" sz="quarter" idx="5"/>
          </p:nvPr>
        </p:nvSpPr>
        <p:spPr bwMode="auto">
          <a:xfrm>
            <a:off x="3956348" y="8818595"/>
            <a:ext cx="3027137" cy="463571"/>
          </a:xfrm>
          <a:prstGeom prst="rect">
            <a:avLst/>
          </a:prstGeom>
          <a:noFill/>
          <a:ln w="9525">
            <a:noFill/>
            <a:miter lim="800000"/>
            <a:headEnd/>
            <a:tailEnd/>
          </a:ln>
        </p:spPr>
        <p:txBody>
          <a:bodyPr vert="horz" wrap="square" lIns="92906" tIns="46453" rIns="92906" bIns="46453" numCol="1" anchor="b" anchorCtr="0" compatLnSpc="1">
            <a:prstTxWarp prst="textNoShape">
              <a:avLst/>
            </a:prstTxWarp>
          </a:bodyPr>
          <a:lstStyle>
            <a:lvl1pPr algn="r" defTabSz="929760" eaLnBrk="1" hangingPunct="1">
              <a:defRPr>
                <a:latin typeface="Arial" charset="0"/>
                <a:ea typeface="ＭＳ Ｐゴシック" pitchFamily="1" charset="-128"/>
                <a:cs typeface="+mn-cs"/>
              </a:defRPr>
            </a:lvl1pPr>
          </a:lstStyle>
          <a:p>
            <a:pPr>
              <a:defRPr/>
            </a:pPr>
            <a:fld id="{8203C9FA-C4BE-486E-85AA-ABBD1B25667F}" type="slidenum">
              <a:rPr lang="en-US"/>
              <a:pPr>
                <a:defRPr/>
              </a:pPr>
              <a:t>‹#›</a:t>
            </a:fld>
            <a:endParaRPr lang="en-US" dirty="0"/>
          </a:p>
        </p:txBody>
      </p:sp>
    </p:spTree>
    <p:extLst>
      <p:ext uri="{BB962C8B-B14F-4D97-AF65-F5344CB8AC3E}">
        <p14:creationId xmlns:p14="http://schemas.microsoft.com/office/powerpoint/2010/main" val="166554259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500" kern="1200">
        <a:solidFill>
          <a:schemeClr val="tx1"/>
        </a:solidFill>
        <a:latin typeface="Arial" charset="0"/>
        <a:ea typeface="+mn-ea"/>
        <a:cs typeface="+mn-cs"/>
      </a:defRPr>
    </a:lvl1pPr>
    <a:lvl2pPr marL="566038" algn="l" rtl="0" eaLnBrk="0" fontAlgn="base" hangingPunct="0">
      <a:spcBef>
        <a:spcPct val="30000"/>
      </a:spcBef>
      <a:spcAft>
        <a:spcPct val="0"/>
      </a:spcAft>
      <a:defRPr sz="1500" kern="1200">
        <a:solidFill>
          <a:schemeClr val="tx1"/>
        </a:solidFill>
        <a:latin typeface="Arial" charset="0"/>
        <a:ea typeface="+mn-ea"/>
        <a:cs typeface="+mn-cs"/>
      </a:defRPr>
    </a:lvl2pPr>
    <a:lvl3pPr marL="1132076" algn="l" rtl="0" eaLnBrk="0" fontAlgn="base" hangingPunct="0">
      <a:spcBef>
        <a:spcPct val="30000"/>
      </a:spcBef>
      <a:spcAft>
        <a:spcPct val="0"/>
      </a:spcAft>
      <a:defRPr sz="1500" kern="1200">
        <a:solidFill>
          <a:schemeClr val="tx1"/>
        </a:solidFill>
        <a:latin typeface="Arial" charset="0"/>
        <a:ea typeface="+mn-ea"/>
        <a:cs typeface="+mn-cs"/>
      </a:defRPr>
    </a:lvl3pPr>
    <a:lvl4pPr marL="1698112" algn="l" rtl="0" eaLnBrk="0" fontAlgn="base" hangingPunct="0">
      <a:spcBef>
        <a:spcPct val="30000"/>
      </a:spcBef>
      <a:spcAft>
        <a:spcPct val="0"/>
      </a:spcAft>
      <a:defRPr sz="1500" kern="1200">
        <a:solidFill>
          <a:schemeClr val="tx1"/>
        </a:solidFill>
        <a:latin typeface="Arial" charset="0"/>
        <a:ea typeface="+mn-ea"/>
        <a:cs typeface="+mn-cs"/>
      </a:defRPr>
    </a:lvl4pPr>
    <a:lvl5pPr marL="2264150" algn="l" rtl="0" eaLnBrk="0" fontAlgn="base" hangingPunct="0">
      <a:spcBef>
        <a:spcPct val="30000"/>
      </a:spcBef>
      <a:spcAft>
        <a:spcPct val="0"/>
      </a:spcAft>
      <a:defRPr sz="1500" kern="1200">
        <a:solidFill>
          <a:schemeClr val="tx1"/>
        </a:solidFill>
        <a:latin typeface="Arial" charset="0"/>
        <a:ea typeface="+mn-ea"/>
        <a:cs typeface="+mn-cs"/>
      </a:defRPr>
    </a:lvl5pPr>
    <a:lvl6pPr marL="2830188" algn="l" defTabSz="1132076" rtl="0" eaLnBrk="1" latinLnBrk="0" hangingPunct="1">
      <a:defRPr sz="1500" kern="1200">
        <a:solidFill>
          <a:schemeClr val="tx1"/>
        </a:solidFill>
        <a:latin typeface="+mn-lt"/>
        <a:ea typeface="+mn-ea"/>
        <a:cs typeface="+mn-cs"/>
      </a:defRPr>
    </a:lvl6pPr>
    <a:lvl7pPr marL="3396226" algn="l" defTabSz="1132076" rtl="0" eaLnBrk="1" latinLnBrk="0" hangingPunct="1">
      <a:defRPr sz="1500" kern="1200">
        <a:solidFill>
          <a:schemeClr val="tx1"/>
        </a:solidFill>
        <a:latin typeface="+mn-lt"/>
        <a:ea typeface="+mn-ea"/>
        <a:cs typeface="+mn-cs"/>
      </a:defRPr>
    </a:lvl7pPr>
    <a:lvl8pPr marL="3962262" algn="l" defTabSz="1132076" rtl="0" eaLnBrk="1" latinLnBrk="0" hangingPunct="1">
      <a:defRPr sz="1500" kern="1200">
        <a:solidFill>
          <a:schemeClr val="tx1"/>
        </a:solidFill>
        <a:latin typeface="+mn-lt"/>
        <a:ea typeface="+mn-ea"/>
        <a:cs typeface="+mn-cs"/>
      </a:defRPr>
    </a:lvl8pPr>
    <a:lvl9pPr marL="4528300" algn="l" defTabSz="1132076" rtl="0" eaLnBrk="1" latinLnBrk="0" hangingPunct="1">
      <a:defRPr sz="15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8203C9FA-C4BE-486E-85AA-ABBD1B25667F}" type="slidenum">
              <a:rPr lang="en-US" smtClean="0"/>
              <a:pPr>
                <a:defRPr/>
              </a:pPr>
              <a:t>1</a:t>
            </a:fld>
            <a:endParaRPr lang="en-US" dirty="0"/>
          </a:p>
        </p:txBody>
      </p:sp>
    </p:spTree>
    <p:extLst>
      <p:ext uri="{BB962C8B-B14F-4D97-AF65-F5344CB8AC3E}">
        <p14:creationId xmlns:p14="http://schemas.microsoft.com/office/powerpoint/2010/main" val="42643954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6913"/>
            <a:ext cx="6188075" cy="3481387"/>
          </a:xfrm>
        </p:spPr>
      </p:sp>
      <p:sp>
        <p:nvSpPr>
          <p:cNvPr id="3" name="Notes Placeholder 2"/>
          <p:cNvSpPr>
            <a:spLocks noGrp="1"/>
          </p:cNvSpPr>
          <p:nvPr>
            <p:ph type="body" idx="1"/>
          </p:nvPr>
        </p:nvSpPr>
        <p:spPr/>
        <p:txBody>
          <a:bodyPr/>
          <a:lstStyle/>
          <a:p>
            <a:pPr>
              <a:spcBef>
                <a:spcPts val="520"/>
              </a:spcBef>
              <a:spcAft>
                <a:spcPts val="0"/>
              </a:spcAft>
            </a:pPr>
            <a:r>
              <a:rPr lang="en-US" altLang="en-US" sz="1200" dirty="0">
                <a:latin typeface="Arial" pitchFamily="34" charset="0"/>
                <a:ea typeface="ＭＳ Ｐゴシック" pitchFamily="34" charset="-128"/>
              </a:rPr>
              <a:t>The taxation threshold changes depending on whether you are married or not, which brings us to our next important consideration: Are you planning with a spouse?</a:t>
            </a:r>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10</a:t>
            </a:fld>
            <a:endParaRPr lang="en-US" dirty="0"/>
          </a:p>
        </p:txBody>
      </p:sp>
    </p:spTree>
    <p:extLst>
      <p:ext uri="{BB962C8B-B14F-4D97-AF65-F5344CB8AC3E}">
        <p14:creationId xmlns:p14="http://schemas.microsoft.com/office/powerpoint/2010/main" val="24035044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6913"/>
            <a:ext cx="6188075" cy="3481387"/>
          </a:xfrm>
        </p:spPr>
      </p:sp>
      <p:sp>
        <p:nvSpPr>
          <p:cNvPr id="3" name="Notes Placeholder 2"/>
          <p:cNvSpPr>
            <a:spLocks noGrp="1"/>
          </p:cNvSpPr>
          <p:nvPr>
            <p:ph type="body" idx="1"/>
          </p:nvPr>
        </p:nvSpPr>
        <p:spPr/>
        <p:txBody>
          <a:bodyPr/>
          <a:lstStyle/>
          <a:p>
            <a:pPr>
              <a:spcBef>
                <a:spcPts val="520"/>
              </a:spcBef>
              <a:spcAft>
                <a:spcPts val="0"/>
              </a:spcAft>
            </a:pPr>
            <a:r>
              <a:rPr lang="en-US" altLang="en-US" sz="1200" dirty="0">
                <a:latin typeface="Arial" pitchFamily="34" charset="0"/>
                <a:ea typeface="ＭＳ Ｐゴシック" pitchFamily="34" charset="-128"/>
              </a:rPr>
              <a:t>Single filers have a straightforward approach. However, if you are married, there are several spousal benefits available. </a:t>
            </a:r>
          </a:p>
          <a:p>
            <a:pPr>
              <a:spcBef>
                <a:spcPts val="520"/>
              </a:spcBef>
              <a:spcAft>
                <a:spcPts val="0"/>
              </a:spcAft>
            </a:pPr>
            <a:r>
              <a:rPr lang="en-US" altLang="en-US" sz="1200" dirty="0">
                <a:latin typeface="Arial" pitchFamily="34" charset="0"/>
                <a:ea typeface="ＭＳ Ｐゴシック" pitchFamily="34" charset="-128"/>
              </a:rPr>
              <a:t>Based on when you collect, spousal benefits can impact the total amount taken home. </a:t>
            </a:r>
          </a:p>
          <a:p>
            <a:pPr marL="0" marR="0" lvl="0" indent="0" algn="l" defTabSz="914400" rtl="0" eaLnBrk="0" fontAlgn="base" latinLnBrk="0" hangingPunct="0">
              <a:lnSpc>
                <a:spcPct val="100000"/>
              </a:lnSpc>
              <a:spcBef>
                <a:spcPts val="520"/>
              </a:spcBef>
              <a:spcAft>
                <a:spcPts val="0"/>
              </a:spcAft>
              <a:buClrTx/>
              <a:buSzTx/>
              <a:buFontTx/>
              <a:buNone/>
              <a:tabLst/>
              <a:defRPr/>
            </a:pPr>
            <a:r>
              <a:rPr lang="en-US" sz="1200" kern="1200" dirty="0">
                <a:solidFill>
                  <a:schemeClr val="tx1"/>
                </a:solidFill>
                <a:effectLst/>
                <a:latin typeface="Arial" charset="0"/>
                <a:ea typeface="+mn-ea"/>
                <a:cs typeface="+mn-cs"/>
              </a:rPr>
              <a:t>Spousal benefit is reduced if it is filed for prior to FRA. However, a spouse receiving their </a:t>
            </a:r>
            <a:r>
              <a:rPr lang="en-US" sz="1200" i="1" kern="1200" dirty="0">
                <a:solidFill>
                  <a:schemeClr val="tx1"/>
                </a:solidFill>
                <a:effectLst/>
                <a:latin typeface="Arial" charset="0"/>
                <a:ea typeface="+mn-ea"/>
                <a:cs typeface="+mn-cs"/>
              </a:rPr>
              <a:t>own</a:t>
            </a:r>
            <a:r>
              <a:rPr lang="en-US" sz="1200" kern="1200" dirty="0">
                <a:solidFill>
                  <a:schemeClr val="tx1"/>
                </a:solidFill>
                <a:effectLst/>
                <a:latin typeface="Arial" charset="0"/>
                <a:ea typeface="+mn-ea"/>
                <a:cs typeface="+mn-cs"/>
              </a:rPr>
              <a:t> benefit prior to their FRA doesn’t necessarily reduce the </a:t>
            </a:r>
            <a:r>
              <a:rPr lang="en-US" sz="1200" i="1" kern="1200" dirty="0">
                <a:solidFill>
                  <a:schemeClr val="tx1"/>
                </a:solidFill>
                <a:effectLst/>
                <a:latin typeface="Arial" charset="0"/>
                <a:ea typeface="+mn-ea"/>
                <a:cs typeface="+mn-cs"/>
              </a:rPr>
              <a:t>spousal</a:t>
            </a:r>
            <a:r>
              <a:rPr lang="en-US" sz="1200" kern="1200" dirty="0">
                <a:solidFill>
                  <a:schemeClr val="tx1"/>
                </a:solidFill>
                <a:effectLst/>
                <a:latin typeface="Arial" charset="0"/>
                <a:ea typeface="+mn-ea"/>
                <a:cs typeface="+mn-cs"/>
              </a:rPr>
              <a:t> benefit. </a:t>
            </a:r>
            <a:endParaRPr lang="en-US" altLang="en-US" sz="1050" dirty="0">
              <a:latin typeface="Arial" pitchFamily="34" charset="0"/>
              <a:ea typeface="ＭＳ Ｐゴシック" pitchFamily="34" charset="-128"/>
            </a:endParaRPr>
          </a:p>
          <a:p>
            <a:pPr>
              <a:spcBef>
                <a:spcPts val="520"/>
              </a:spcBef>
              <a:spcAft>
                <a:spcPts val="0"/>
              </a:spcAft>
            </a:pPr>
            <a:r>
              <a:rPr lang="en-US" altLang="en-US" sz="1200" dirty="0">
                <a:latin typeface="Arial" pitchFamily="34" charset="0"/>
                <a:ea typeface="ＭＳ Ｐゴシック" pitchFamily="34" charset="-128"/>
              </a:rPr>
              <a:t>There is no incentive to wait beyond FRA, as you do not receive delayed retirement credits.</a:t>
            </a:r>
          </a:p>
          <a:p>
            <a:pPr>
              <a:spcBef>
                <a:spcPts val="520"/>
              </a:spcBef>
              <a:spcAft>
                <a:spcPts val="0"/>
              </a:spcAft>
            </a:pPr>
            <a:r>
              <a:rPr lang="en-US" altLang="en-US" sz="1200" dirty="0">
                <a:latin typeface="Arial" pitchFamily="34" charset="0"/>
                <a:ea typeface="ＭＳ Ｐゴシック" pitchFamily="34" charset="-128"/>
              </a:rPr>
              <a:t>Spousal benefits will be impacted by when each party starts to collect, as well as any difference in earnings. In order to demonstrate, let</a:t>
            </a:r>
            <a:r>
              <a:rPr lang="en-US" altLang="ja-JP" sz="1200" dirty="0">
                <a:latin typeface="Arial" pitchFamily="34" charset="0"/>
                <a:ea typeface="+mn-ea"/>
              </a:rPr>
              <a:t>’s go over several scenarios using a hypothetical couple who are of the same relative age and who have made a disproportionate amount of income.</a:t>
            </a:r>
            <a:endParaRPr lang="en-US" altLang="en-US" sz="1200" dirty="0">
              <a:latin typeface="Arial" pitchFamily="34" charset="0"/>
              <a:ea typeface="+mn-ea"/>
            </a:endParaRPr>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11</a:t>
            </a:fld>
            <a:endParaRPr lang="en-US" dirty="0"/>
          </a:p>
        </p:txBody>
      </p:sp>
    </p:spTree>
    <p:extLst>
      <p:ext uri="{BB962C8B-B14F-4D97-AF65-F5344CB8AC3E}">
        <p14:creationId xmlns:p14="http://schemas.microsoft.com/office/powerpoint/2010/main" val="35121680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6913"/>
            <a:ext cx="6188075" cy="3481387"/>
          </a:xfrm>
        </p:spPr>
      </p:sp>
      <p:sp>
        <p:nvSpPr>
          <p:cNvPr id="3" name="Notes Placeholder 2"/>
          <p:cNvSpPr>
            <a:spLocks noGrp="1"/>
          </p:cNvSpPr>
          <p:nvPr>
            <p:ph type="body" idx="1"/>
          </p:nvPr>
        </p:nvSpPr>
        <p:spPr/>
        <p:txBody>
          <a:bodyPr/>
          <a:lstStyle/>
          <a:p>
            <a:pPr>
              <a:spcBef>
                <a:spcPts val="520"/>
              </a:spcBef>
              <a:spcAft>
                <a:spcPts val="0"/>
              </a:spcAft>
            </a:pPr>
            <a:r>
              <a:rPr lang="en-US" altLang="en-US" dirty="0">
                <a:latin typeface="Arial" pitchFamily="34" charset="0"/>
                <a:ea typeface="ＭＳ Ｐゴシック" pitchFamily="34" charset="-128"/>
              </a:rPr>
              <a:t>Let’s take a look at three</a:t>
            </a:r>
            <a:r>
              <a:rPr lang="en-US" altLang="en-US" baseline="0" dirty="0">
                <a:latin typeface="Arial" pitchFamily="34" charset="0"/>
                <a:ea typeface="ＭＳ Ｐゴシック" pitchFamily="34" charset="-128"/>
              </a:rPr>
              <a:t> </a:t>
            </a:r>
            <a:r>
              <a:rPr lang="en-US" altLang="en-US" dirty="0">
                <a:latin typeface="Arial" pitchFamily="34" charset="0"/>
                <a:ea typeface="ＭＳ Ｐゴシック" pitchFamily="34" charset="-128"/>
              </a:rPr>
              <a:t>opportunities and strategies that may help individuals and/or couples increase their Social Security benefits.</a:t>
            </a:r>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12</a:t>
            </a:fld>
            <a:endParaRPr lang="en-US" dirty="0"/>
          </a:p>
        </p:txBody>
      </p:sp>
    </p:spTree>
    <p:extLst>
      <p:ext uri="{BB962C8B-B14F-4D97-AF65-F5344CB8AC3E}">
        <p14:creationId xmlns:p14="http://schemas.microsoft.com/office/powerpoint/2010/main" val="17929982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6913"/>
            <a:ext cx="6188075" cy="3481387"/>
          </a:xfrm>
        </p:spPr>
      </p:sp>
      <p:sp>
        <p:nvSpPr>
          <p:cNvPr id="3" name="Notes Placeholder 2"/>
          <p:cNvSpPr>
            <a:spLocks noGrp="1"/>
          </p:cNvSpPr>
          <p:nvPr>
            <p:ph type="body" idx="1"/>
          </p:nvPr>
        </p:nvSpPr>
        <p:spPr/>
        <p:txBody>
          <a:bodyPr/>
          <a:lstStyle/>
          <a:p>
            <a:pPr algn="l" fontAlgn="base"/>
            <a:r>
              <a:rPr lang="en-US" sz="1400" b="1" i="0" dirty="0">
                <a:solidFill>
                  <a:srgbClr val="000000"/>
                </a:solidFill>
                <a:effectLst/>
                <a:latin typeface="Fidelity Sans" panose="020B0503030202020204" pitchFamily="34" charset="0"/>
              </a:rPr>
              <a:t>How it works:</a:t>
            </a:r>
            <a:r>
              <a:rPr lang="en-US" sz="1400" b="0" i="0" dirty="0">
                <a:solidFill>
                  <a:srgbClr val="000000"/>
                </a:solidFill>
                <a:effectLst/>
                <a:latin typeface="Fidelity Sans" panose="020B0503030202020204" pitchFamily="34" charset="0"/>
              </a:rPr>
              <a:t> When you die, your spouse is eligible to receive your monthly Social Security payment as a survivor benefit, if it’s higher than their own monthly amount. But if you start taking Social Security before your full retirement age (FRA), you are permanently limiting your partner’s survivor benefits. Many people overlook this when they decide to start collecting Social Security at age 62. If you delay your claim until your full retirement age—which ranges from 66 to 67, depending on when you were born—or even longer, until you are age 70, your monthly benefit will grow and, in turn, so will your surviving spouse’s benefit after your death. </a:t>
            </a:r>
          </a:p>
          <a:p>
            <a:pPr algn="l" fontAlgn="base"/>
            <a:r>
              <a:rPr lang="en-US" sz="1400" b="1" i="0" dirty="0">
                <a:solidFill>
                  <a:srgbClr val="000000"/>
                </a:solidFill>
                <a:effectLst/>
                <a:latin typeface="Fidelity Sans" panose="020B0503030202020204" pitchFamily="34" charset="0"/>
              </a:rPr>
              <a:t>Who it may benefit:</a:t>
            </a:r>
            <a:r>
              <a:rPr lang="en-US" sz="1400" b="0" i="0" dirty="0">
                <a:solidFill>
                  <a:srgbClr val="000000"/>
                </a:solidFill>
                <a:effectLst/>
                <a:latin typeface="Fidelity Sans" panose="020B0503030202020204" pitchFamily="34" charset="0"/>
              </a:rPr>
              <a:t> This strategy is most useful if your monthly Social Security benefit is higher than your spouse’s, and if your spouse is in good health and expects to outlive you.</a:t>
            </a:r>
          </a:p>
          <a:p>
            <a:pPr algn="l" fontAlgn="base"/>
            <a:r>
              <a:rPr lang="en-US" sz="1400" b="1" i="0" dirty="0">
                <a:solidFill>
                  <a:srgbClr val="000000"/>
                </a:solidFill>
                <a:effectLst/>
                <a:latin typeface="Fidelity Sans" panose="020B0503030202020204" pitchFamily="34" charset="0"/>
              </a:rPr>
              <a:t>Example:</a:t>
            </a:r>
            <a:r>
              <a:rPr lang="en-US" sz="1400" b="0" i="0" dirty="0">
                <a:solidFill>
                  <a:srgbClr val="000000"/>
                </a:solidFill>
                <a:effectLst/>
                <a:latin typeface="Fidelity Sans" panose="020B0503030202020204" pitchFamily="34" charset="0"/>
              </a:rPr>
              <a:t> Consider a hypothetical couple who are both about to turn age 62. Aaron is eligible to receive $2,000 a month from Social Security when he reaches his FRA at age 67. He believes he has average longevity for a man his age, which means he could live to age 87. His wife, Elaine, will get $1,000 at her FRA of 67 and, based on her health and family history, anticipates living to an above-average age of 95. The couple was planning to claim at 62, when he would get $1,400 a month, and she would get $700 from Social Security. Because they’re claiming early, their monthly benefits are 30% lower than they would be at their FRA. Aaron also realizes taking payments at age 62 would reduce his wife’s benefits during the 9 years they expect her to outlive him.</a:t>
            </a:r>
          </a:p>
          <a:p>
            <a:pPr algn="l" fontAlgn="base"/>
            <a:r>
              <a:rPr lang="en-US" sz="1400" b="0" i="0" dirty="0">
                <a:solidFill>
                  <a:srgbClr val="000000"/>
                </a:solidFill>
                <a:effectLst/>
                <a:latin typeface="Fidelity Sans" panose="020B0503030202020204" pitchFamily="34" charset="0"/>
              </a:rPr>
              <a:t>If Aaron waits until he’s 67 to collect benefits, he’ll get $2,000 a month. If he delays his claim until age 70, his benefit—and his wife’s survivor benefit—will increase another 24%, to $2,480 a month. (Note: Social Security payout figures are in today’s dollars and before tax; the actual benefit would be adjusted for inflation and possibly subject to income tax.)</a:t>
            </a:r>
          </a:p>
          <a:p>
            <a:pPr algn="l" fontAlgn="base"/>
            <a:r>
              <a:rPr lang="en-US" sz="1400" b="0" i="0" dirty="0">
                <a:solidFill>
                  <a:srgbClr val="000000"/>
                </a:solidFill>
                <a:effectLst/>
                <a:latin typeface="Fidelity Sans" panose="020B0503030202020204" pitchFamily="34" charset="0"/>
              </a:rPr>
              <a:t>Waiting until age 70 will not only boost his own future cumulative benefits and it will have a significant effect on his wife’s benefits. In this hypothetical example, her lifetime Social Security benefits would rise by about $80,000, or about 22%, relative to Aaron claiming at age 62.</a:t>
            </a:r>
          </a:p>
          <a:p>
            <a:pPr algn="l" fontAlgn="base"/>
            <a:r>
              <a:rPr lang="en-US" sz="1400" b="0" i="0" dirty="0">
                <a:solidFill>
                  <a:srgbClr val="000000"/>
                </a:solidFill>
                <a:effectLst/>
                <a:latin typeface="Fidelity Sans" panose="020B0503030202020204" pitchFamily="34" charset="0"/>
              </a:rPr>
              <a:t>Even if it turns out that Elaine is overly optimistic and she dies at age 89, her lifetime benefits will still increase approximately 8% and she would collect approximately $20,000 more in Social Security benefits if Aaron claims at age 70 instead of age 62, assuming Elaine continues to claim at age 62.</a:t>
            </a:r>
          </a:p>
          <a:p>
            <a:pPr algn="l" fontAlgn="base"/>
            <a:r>
              <a:rPr lang="en-US" sz="1400" b="0" i="0" dirty="0">
                <a:solidFill>
                  <a:srgbClr val="000000"/>
                </a:solidFill>
                <a:effectLst/>
                <a:latin typeface="Fidelity Sans" panose="020B0503030202020204" pitchFamily="34" charset="0"/>
              </a:rPr>
              <a:t>In situations where the spouse’s Social Security monthly benefit is greater than their partner’s, the longer a spouse waits to claim Social Security, the higher the monthly benefit for both the spouse and the surviving spouse. For more on why it’s often better to wait until at least your FRA before claiming Social Security</a:t>
            </a:r>
          </a:p>
          <a:p>
            <a:pPr algn="l" fontAlgn="base"/>
            <a:endParaRPr lang="en-US" sz="1400" b="0" i="0" dirty="0">
              <a:solidFill>
                <a:srgbClr val="000000"/>
              </a:solidFill>
              <a:effectLst/>
              <a:latin typeface="Fidelity Sans" panose="020B0503030202020204" pitchFamily="34" charset="0"/>
            </a:endParaRPr>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13</a:t>
            </a:fld>
            <a:endParaRPr lang="en-US" dirty="0"/>
          </a:p>
        </p:txBody>
      </p:sp>
    </p:spTree>
    <p:extLst>
      <p:ext uri="{BB962C8B-B14F-4D97-AF65-F5344CB8AC3E}">
        <p14:creationId xmlns:p14="http://schemas.microsoft.com/office/powerpoint/2010/main" val="19502752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6913"/>
            <a:ext cx="6188075" cy="3481387"/>
          </a:xfrm>
        </p:spPr>
      </p:sp>
      <p:sp>
        <p:nvSpPr>
          <p:cNvPr id="3" name="Notes Placeholder 2"/>
          <p:cNvSpPr>
            <a:spLocks noGrp="1"/>
          </p:cNvSpPr>
          <p:nvPr>
            <p:ph type="body" idx="1"/>
          </p:nvPr>
        </p:nvSpPr>
        <p:spPr/>
        <p:txBody>
          <a:bodyPr/>
          <a:lstStyle/>
          <a:p>
            <a:pPr>
              <a:spcBef>
                <a:spcPts val="520"/>
              </a:spcBef>
              <a:spcAft>
                <a:spcPts val="0"/>
              </a:spcAft>
            </a:pPr>
            <a:r>
              <a:rPr lang="en-US" sz="1200" dirty="0"/>
              <a:t>This scenario can help address two points: the importance of maximizing the survivor benefit,</a:t>
            </a:r>
            <a:r>
              <a:rPr lang="en-US" sz="1200" baseline="0" dirty="0"/>
              <a:t> </a:t>
            </a:r>
            <a:r>
              <a:rPr lang="en-US" sz="1200" dirty="0"/>
              <a:t>and, if clients are trying to maximize their cumulative lifetime benefit, the life expectancies of the spouses if only one (perhaps the spouse with a shorter life expectancy) has qualified for a worker benefit.</a:t>
            </a:r>
            <a:endParaRPr lang="en-US" altLang="en-US" sz="1200" dirty="0">
              <a:latin typeface="Arial" pitchFamily="34" charset="0"/>
              <a:ea typeface="ＭＳ Ｐゴシック" pitchFamily="34" charset="-128"/>
            </a:endParaRPr>
          </a:p>
          <a:p>
            <a:pPr>
              <a:spcBef>
                <a:spcPts val="520"/>
              </a:spcBef>
              <a:spcAft>
                <a:spcPts val="0"/>
              </a:spcAft>
            </a:pPr>
            <a:endParaRPr lang="en-US" altLang="en-US" sz="1200" dirty="0">
              <a:latin typeface="Arial" pitchFamily="34" charset="0"/>
              <a:ea typeface="ＭＳ Ｐゴシック" pitchFamily="34" charset="-128"/>
            </a:endParaRPr>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14</a:t>
            </a:fld>
            <a:endParaRPr lang="en-US" dirty="0"/>
          </a:p>
        </p:txBody>
      </p:sp>
    </p:spTree>
    <p:extLst>
      <p:ext uri="{BB962C8B-B14F-4D97-AF65-F5344CB8AC3E}">
        <p14:creationId xmlns:p14="http://schemas.microsoft.com/office/powerpoint/2010/main" val="20845930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6913"/>
            <a:ext cx="6188075" cy="3481387"/>
          </a:xfrm>
        </p:spPr>
      </p:sp>
      <p:sp>
        <p:nvSpPr>
          <p:cNvPr id="3" name="Notes Placeholder 2"/>
          <p:cNvSpPr>
            <a:spLocks noGrp="1"/>
          </p:cNvSpPr>
          <p:nvPr>
            <p:ph type="body" idx="1"/>
          </p:nvPr>
        </p:nvSpPr>
        <p:spPr/>
        <p:txBody>
          <a:bodyPr/>
          <a:lstStyle/>
          <a:p>
            <a:pPr>
              <a:spcAft>
                <a:spcPts val="364"/>
              </a:spcAft>
            </a:pPr>
            <a:r>
              <a:rPr lang="en-US" altLang="en-US" dirty="0">
                <a:latin typeface="Arial" pitchFamily="34" charset="0"/>
                <a:ea typeface="ＭＳ Ｐゴシック" pitchFamily="34" charset="-128"/>
              </a:rPr>
              <a:t>If your client was divorced, he or</a:t>
            </a:r>
            <a:r>
              <a:rPr lang="en-US" altLang="en-US" baseline="0" dirty="0">
                <a:latin typeface="Arial" pitchFamily="34" charset="0"/>
                <a:ea typeface="ＭＳ Ｐゴシック" pitchFamily="34" charset="-128"/>
              </a:rPr>
              <a:t> she</a:t>
            </a:r>
            <a:r>
              <a:rPr lang="en-US" altLang="en-US" dirty="0">
                <a:latin typeface="Arial" pitchFamily="34" charset="0"/>
                <a:ea typeface="ＭＳ Ｐゴシック" pitchFamily="34" charset="-128"/>
              </a:rPr>
              <a:t> may be eligible for former spousal benefits, as long as the requirements are met. Additionally, if your client dies, his or her ex-spouse may be eligible for benefits if a different set of requirements is met.</a:t>
            </a:r>
          </a:p>
          <a:p>
            <a:endParaRPr lang="en-US" dirty="0"/>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15</a:t>
            </a:fld>
            <a:endParaRPr lang="en-US" dirty="0"/>
          </a:p>
        </p:txBody>
      </p:sp>
    </p:spTree>
    <p:extLst>
      <p:ext uri="{BB962C8B-B14F-4D97-AF65-F5344CB8AC3E}">
        <p14:creationId xmlns:p14="http://schemas.microsoft.com/office/powerpoint/2010/main" val="25285851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altLang="en-US" sz="1400" dirty="0"/>
              <a:t>SLIDE OBJECTIVE</a:t>
            </a:r>
          </a:p>
          <a:p>
            <a:r>
              <a:rPr lang="en-US" altLang="en-US" sz="1400" dirty="0"/>
              <a:t>Illustrate how dependable and other income sources should be matched up with essential and discretionary expenses.</a:t>
            </a:r>
          </a:p>
          <a:p>
            <a:r>
              <a:rPr lang="en-US" altLang="en-US" sz="1400" dirty="0"/>
              <a:t>NOTE TO PRESENTER</a:t>
            </a:r>
          </a:p>
          <a:p>
            <a:r>
              <a:rPr lang="en-US" altLang="en-US" sz="1400" dirty="0"/>
              <a:t>Discuss the strategy shown on the slide, keeping primary focus on covering health care with dependable income.</a:t>
            </a:r>
          </a:p>
          <a:p>
            <a:r>
              <a:rPr lang="en-US" altLang="en-US" sz="1400" dirty="0"/>
              <a:t>Health care is an essential expense.</a:t>
            </a:r>
          </a:p>
        </p:txBody>
      </p:sp>
      <p:sp>
        <p:nvSpPr>
          <p:cNvPr id="4" name="Slide Number Placeholder 3"/>
          <p:cNvSpPr>
            <a:spLocks noGrp="1"/>
          </p:cNvSpPr>
          <p:nvPr>
            <p:ph type="sldNum" sz="quarter" idx="10"/>
          </p:nvPr>
        </p:nvSpPr>
        <p:spPr/>
        <p:txBody>
          <a:bodyPr/>
          <a:lstStyle/>
          <a:p>
            <a:fld id="{8203C9FA-C4BE-486E-85AA-ABBD1B25667F}" type="slidenum">
              <a:rPr lang="en-US" smtClean="0"/>
              <a:pPr/>
              <a:t>16</a:t>
            </a:fld>
            <a:endParaRPr lang="en-US" dirty="0"/>
          </a:p>
        </p:txBody>
      </p:sp>
      <p:sp>
        <p:nvSpPr>
          <p:cNvPr id="7" name="Slide Image Placeholder 6">
            <a:extLst>
              <a:ext uri="{FF2B5EF4-FFF2-40B4-BE49-F238E27FC236}">
                <a16:creationId xmlns:a16="http://schemas.microsoft.com/office/drawing/2014/main" id="{0E0BD13E-C2AE-4014-89B6-40458B405EA2}"/>
              </a:ext>
            </a:extLst>
          </p:cNvPr>
          <p:cNvSpPr>
            <a:spLocks noGrp="1" noRot="1" noChangeAspect="1"/>
          </p:cNvSpPr>
          <p:nvPr>
            <p:ph type="sldImg"/>
          </p:nvPr>
        </p:nvSpPr>
        <p:spPr/>
      </p:sp>
    </p:spTree>
    <p:extLst>
      <p:ext uri="{BB962C8B-B14F-4D97-AF65-F5344CB8AC3E}">
        <p14:creationId xmlns:p14="http://schemas.microsoft.com/office/powerpoint/2010/main" val="7162066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6913"/>
            <a:ext cx="6188075" cy="3481387"/>
          </a:xfrm>
        </p:spPr>
      </p:sp>
      <p:sp>
        <p:nvSpPr>
          <p:cNvPr id="3" name="Notes Placeholder 2"/>
          <p:cNvSpPr>
            <a:spLocks noGrp="1"/>
          </p:cNvSpPr>
          <p:nvPr>
            <p:ph type="body" idx="1"/>
          </p:nvPr>
        </p:nvSpPr>
        <p:spPr/>
        <p:txBody>
          <a:bodyPr/>
          <a:lstStyle/>
          <a:p>
            <a:r>
              <a:rPr lang="en-US" dirty="0"/>
              <a:t>People are living longer. Assuming that you don’t have a pension, how do you budget so that you don’t run out of savings and investments too soon, and have to live on Social Security alone? </a:t>
            </a:r>
          </a:p>
          <a:p>
            <a:pPr>
              <a:spcBef>
                <a:spcPts val="520"/>
              </a:spcBef>
              <a:spcAft>
                <a:spcPts val="0"/>
              </a:spcAft>
            </a:pPr>
            <a:r>
              <a:rPr lang="en-US" dirty="0"/>
              <a:t>Sit down with your financial representative soon. If you are close to retirement, you may want to discuss a retirement income plan. If retirement is a long way off, you may want to discuss ways to potentially improve your investment strategy so that you are better prepared to meet your needs in retirement.</a:t>
            </a:r>
            <a:endParaRPr lang="en-US" altLang="en-US" dirty="0">
              <a:latin typeface="Arial" pitchFamily="34" charset="0"/>
              <a:ea typeface="ＭＳ Ｐゴシック" pitchFamily="34" charset="-128"/>
            </a:endParaRPr>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17</a:t>
            </a:fld>
            <a:endParaRPr lang="en-US" dirty="0"/>
          </a:p>
        </p:txBody>
      </p:sp>
    </p:spTree>
    <p:extLst>
      <p:ext uri="{BB962C8B-B14F-4D97-AF65-F5344CB8AC3E}">
        <p14:creationId xmlns:p14="http://schemas.microsoft.com/office/powerpoint/2010/main" val="5845582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6913"/>
            <a:ext cx="6188075" cy="3481387"/>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en-US" b="1" dirty="0">
                <a:solidFill>
                  <a:srgbClr val="298FC2"/>
                </a:solidFill>
                <a:latin typeface="Arial" pitchFamily="34" charset="0"/>
                <a:ea typeface="ＭＳ Ｐゴシック" pitchFamily="34" charset="-128"/>
              </a:rPr>
              <a:t>OPTIONAL SLIDE</a:t>
            </a:r>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18</a:t>
            </a:fld>
            <a:endParaRPr lang="en-US" dirty="0"/>
          </a:p>
        </p:txBody>
      </p:sp>
    </p:spTree>
    <p:extLst>
      <p:ext uri="{BB962C8B-B14F-4D97-AF65-F5344CB8AC3E}">
        <p14:creationId xmlns:p14="http://schemas.microsoft.com/office/powerpoint/2010/main" val="171577746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6913"/>
            <a:ext cx="6188075" cy="3481387"/>
          </a:xfrm>
        </p:spPr>
      </p:sp>
      <p:sp>
        <p:nvSpPr>
          <p:cNvPr id="3" name="Notes Placeholder 2"/>
          <p:cNvSpPr>
            <a:spLocks noGrp="1"/>
          </p:cNvSpPr>
          <p:nvPr>
            <p:ph type="body" idx="1"/>
          </p:nvPr>
        </p:nvSpPr>
        <p:spPr/>
        <p:txBody>
          <a:bodyPr/>
          <a:lstStyle/>
          <a:p>
            <a:pPr algn="l" fontAlgn="base"/>
            <a:r>
              <a:rPr lang="en-US" sz="1400" b="1" i="0" dirty="0">
                <a:solidFill>
                  <a:srgbClr val="000000"/>
                </a:solidFill>
                <a:effectLst/>
                <a:latin typeface="Fidelity Sans" panose="020B0503030202020204" pitchFamily="34" charset="0"/>
              </a:rPr>
              <a:t>How it works:</a:t>
            </a:r>
            <a:r>
              <a:rPr lang="en-US" sz="1400" b="0" i="0" dirty="0">
                <a:solidFill>
                  <a:srgbClr val="000000"/>
                </a:solidFill>
                <a:effectLst/>
                <a:latin typeface="Fidelity Sans" panose="020B0503030202020204" pitchFamily="34" charset="0"/>
              </a:rPr>
              <a:t> Benefits are available at age 62, and full retirement age (FRA) is based on your birth year.</a:t>
            </a:r>
          </a:p>
          <a:p>
            <a:pPr algn="l" fontAlgn="base"/>
            <a:r>
              <a:rPr lang="en-US" sz="1400" b="1" i="0" dirty="0">
                <a:solidFill>
                  <a:srgbClr val="000000"/>
                </a:solidFill>
                <a:effectLst/>
                <a:latin typeface="Fidelity Sans" panose="020B0503030202020204" pitchFamily="34" charset="0"/>
              </a:rPr>
              <a:t>Who it may benefit:</a:t>
            </a:r>
            <a:r>
              <a:rPr lang="en-US" sz="1400" b="0" i="0" dirty="0">
                <a:solidFill>
                  <a:srgbClr val="000000"/>
                </a:solidFill>
                <a:effectLst/>
                <a:latin typeface="Fidelity Sans" panose="020B0503030202020204" pitchFamily="34" charset="0"/>
              </a:rPr>
              <a:t> Couples planning on a shorter retirement period may want to consider claiming earlier. Generally, one member of a couple would need to live into their late 80s for the increased benefits from deferral to offset the benefits sacrificed from age 62 to 70. While a couple at age 65 can expect one spouse to live to be 85, on average, couples who cannot afford to wait or who have reasons to plan for a shorter retirement, may want to claim early.</a:t>
            </a:r>
          </a:p>
          <a:p>
            <a:pPr algn="l" fontAlgn="base"/>
            <a:r>
              <a:rPr lang="en-US" sz="1400" b="1" i="0" dirty="0">
                <a:solidFill>
                  <a:srgbClr val="000000"/>
                </a:solidFill>
                <a:effectLst/>
                <a:latin typeface="Fidelity Sans" panose="020B0503030202020204" pitchFamily="34" charset="0"/>
              </a:rPr>
              <a:t>Example:</a:t>
            </a:r>
            <a:r>
              <a:rPr lang="en-US" sz="1400" b="0" i="0" dirty="0">
                <a:solidFill>
                  <a:srgbClr val="000000"/>
                </a:solidFill>
                <a:effectLst/>
                <a:latin typeface="Fidelity Sans" panose="020B0503030202020204" pitchFamily="34" charset="0"/>
              </a:rPr>
              <a:t> Carter is age 61 and expects to live to 77. He earns $70,000 per year. Caroline is 59 and expects to live until age 76. She earns $80,000 a year.</a:t>
            </a:r>
          </a:p>
          <a:p>
            <a:pPr algn="l" fontAlgn="base"/>
            <a:r>
              <a:rPr lang="en-US" sz="1400" b="0" i="0" dirty="0">
                <a:solidFill>
                  <a:srgbClr val="000000"/>
                </a:solidFill>
                <a:effectLst/>
                <a:latin typeface="Fidelity Sans" panose="020B0503030202020204" pitchFamily="34" charset="0"/>
              </a:rPr>
              <a:t>By both claiming at age 62, Carter and Caroline are able to maximize their lifetime benefits. Compared with deferring until age 70, both taking benefits at age 62 would yield an additional $124,000 in benefits—an increase of over 26%.</a:t>
            </a:r>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19</a:t>
            </a:fld>
            <a:endParaRPr lang="en-US" dirty="0"/>
          </a:p>
        </p:txBody>
      </p:sp>
    </p:spTree>
    <p:extLst>
      <p:ext uri="{BB962C8B-B14F-4D97-AF65-F5344CB8AC3E}">
        <p14:creationId xmlns:p14="http://schemas.microsoft.com/office/powerpoint/2010/main" val="12610875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6913"/>
            <a:ext cx="6188075" cy="3481387"/>
          </a:xfrm>
        </p:spPr>
      </p:sp>
      <p:sp>
        <p:nvSpPr>
          <p:cNvPr id="3" name="Notes Placeholder 2"/>
          <p:cNvSpPr>
            <a:spLocks noGrp="1"/>
          </p:cNvSpPr>
          <p:nvPr>
            <p:ph type="body" idx="1"/>
          </p:nvPr>
        </p:nvSpPr>
        <p:spPr/>
        <p:txBody>
          <a:bodyPr/>
          <a:lstStyle/>
          <a:p>
            <a:pPr>
              <a:spcBef>
                <a:spcPts val="520"/>
              </a:spcBef>
              <a:spcAft>
                <a:spcPts val="364"/>
              </a:spcAft>
            </a:pPr>
            <a:r>
              <a:rPr lang="en-US" altLang="en-US" b="1" dirty="0">
                <a:latin typeface="Arial" pitchFamily="34" charset="0"/>
                <a:ea typeface="ＭＳ Ｐゴシック" pitchFamily="34" charset="-128"/>
              </a:rPr>
              <a:t>SLIDE OBJECTIVE</a:t>
            </a:r>
          </a:p>
          <a:p>
            <a:pPr>
              <a:spcBef>
                <a:spcPts val="520"/>
              </a:spcBef>
              <a:spcAft>
                <a:spcPts val="364"/>
              </a:spcAft>
            </a:pPr>
            <a:r>
              <a:rPr lang="en-US" altLang="en-US" dirty="0">
                <a:latin typeface="Arial" pitchFamily="34" charset="0"/>
                <a:ea typeface="ＭＳ Ｐゴシック" pitchFamily="34" charset="-128"/>
              </a:rPr>
              <a:t>Review of the agenda.</a:t>
            </a:r>
          </a:p>
          <a:p>
            <a:pPr>
              <a:spcBef>
                <a:spcPts val="520"/>
              </a:spcBef>
              <a:spcAft>
                <a:spcPts val="364"/>
              </a:spcAft>
            </a:pPr>
            <a:r>
              <a:rPr lang="en-US" altLang="en-US" b="1" dirty="0">
                <a:solidFill>
                  <a:srgbClr val="5482AB"/>
                </a:solidFill>
                <a:latin typeface="Arial" pitchFamily="34" charset="0"/>
                <a:ea typeface="ＭＳ Ｐゴシック" pitchFamily="34" charset="-128"/>
              </a:rPr>
              <a:t>NOTE TO PRESENTER</a:t>
            </a:r>
          </a:p>
          <a:p>
            <a:pPr>
              <a:spcBef>
                <a:spcPts val="520"/>
              </a:spcBef>
              <a:spcAft>
                <a:spcPts val="364"/>
              </a:spcAft>
            </a:pPr>
            <a:r>
              <a:rPr lang="en-US" altLang="en-US" dirty="0">
                <a:latin typeface="Arial" pitchFamily="34" charset="0"/>
                <a:ea typeface="ＭＳ Ｐゴシック" pitchFamily="34" charset="-128"/>
              </a:rPr>
              <a:t>Provide a brief overview of what will be examined, and why this information is important to the audience members, their spouses, and families.</a:t>
            </a:r>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2</a:t>
            </a:fld>
            <a:endParaRPr lang="en-US" dirty="0"/>
          </a:p>
        </p:txBody>
      </p:sp>
    </p:spTree>
    <p:extLst>
      <p:ext uri="{BB962C8B-B14F-4D97-AF65-F5344CB8AC3E}">
        <p14:creationId xmlns:p14="http://schemas.microsoft.com/office/powerpoint/2010/main" val="25397648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6913"/>
            <a:ext cx="6188075" cy="3481387"/>
          </a:xfrm>
        </p:spPr>
      </p:sp>
      <p:sp>
        <p:nvSpPr>
          <p:cNvPr id="3" name="Notes Placeholder 2"/>
          <p:cNvSpPr>
            <a:spLocks noGrp="1"/>
          </p:cNvSpPr>
          <p:nvPr>
            <p:ph type="body" idx="1"/>
          </p:nvPr>
        </p:nvSpPr>
        <p:spPr/>
        <p:txBody>
          <a:bodyPr/>
          <a:lstStyle/>
          <a:p>
            <a:pPr>
              <a:spcBef>
                <a:spcPts val="520"/>
              </a:spcBef>
            </a:pPr>
            <a:r>
              <a:rPr lang="en-US" altLang="en-US" b="1" dirty="0">
                <a:solidFill>
                  <a:srgbClr val="298FC2"/>
                </a:solidFill>
                <a:latin typeface="Arial" pitchFamily="34" charset="0"/>
                <a:ea typeface="ＭＳ Ｐゴシック" pitchFamily="34" charset="-128"/>
              </a:rPr>
              <a:t>OPTIONAL SLIDE</a:t>
            </a:r>
          </a:p>
          <a:p>
            <a:pPr>
              <a:spcBef>
                <a:spcPts val="520"/>
              </a:spcBef>
            </a:pPr>
            <a:r>
              <a:rPr lang="en-US" altLang="en-US" b="1" dirty="0">
                <a:solidFill>
                  <a:srgbClr val="298FC2"/>
                </a:solidFill>
                <a:latin typeface="Arial" pitchFamily="34" charset="0"/>
                <a:ea typeface="ＭＳ Ｐゴシック" pitchFamily="34" charset="-128"/>
              </a:rPr>
              <a:t>SPEAKING NOTES</a:t>
            </a:r>
          </a:p>
          <a:p>
            <a:pPr>
              <a:spcBef>
                <a:spcPts val="520"/>
              </a:spcBef>
            </a:pPr>
            <a:r>
              <a:rPr lang="en-US" altLang="en-US" b="0" dirty="0">
                <a:latin typeface="Arial" pitchFamily="34" charset="0"/>
                <a:ea typeface="ＭＳ Ｐゴシック" pitchFamily="34" charset="-128"/>
              </a:rPr>
              <a:t>Spousal</a:t>
            </a:r>
            <a:r>
              <a:rPr lang="en-US" altLang="en-US" b="0" baseline="0" dirty="0">
                <a:latin typeface="Arial" pitchFamily="34" charset="0"/>
                <a:ea typeface="ＭＳ Ｐゴシック" pitchFamily="34" charset="-128"/>
              </a:rPr>
              <a:t> benefits will vary depending on the situation and the age at which the person files for benefits. The later the person files, the larger their benefit and spousal benefit may be. </a:t>
            </a:r>
          </a:p>
          <a:p>
            <a:pPr>
              <a:spcBef>
                <a:spcPts val="520"/>
              </a:spcBef>
            </a:pPr>
            <a:endParaRPr lang="en-US" altLang="en-US" b="0" baseline="0" dirty="0">
              <a:latin typeface="Arial" pitchFamily="34" charset="0"/>
              <a:ea typeface="ＭＳ Ｐゴシック" pitchFamily="34" charset="-128"/>
            </a:endParaRPr>
          </a:p>
          <a:p>
            <a:r>
              <a:rPr lang="en-US" b="1" dirty="0"/>
              <a:t>Base Information</a:t>
            </a:r>
          </a:p>
          <a:p>
            <a:r>
              <a:rPr lang="en-US" b="1" dirty="0"/>
              <a:t>Bob’s PIA</a:t>
            </a:r>
            <a:r>
              <a:rPr lang="en-US" dirty="0"/>
              <a:t> = $2,000</a:t>
            </a:r>
          </a:p>
          <a:p>
            <a:r>
              <a:rPr lang="en-US" b="1" dirty="0"/>
              <a:t>Mary’s PIA</a:t>
            </a:r>
            <a:r>
              <a:rPr lang="en-US" dirty="0"/>
              <a:t> = $400</a:t>
            </a:r>
          </a:p>
          <a:p>
            <a:r>
              <a:rPr lang="en-US" b="1" dirty="0"/>
              <a:t>Full Retirement Age (FRA)</a:t>
            </a:r>
            <a:r>
              <a:rPr lang="en-US" dirty="0"/>
              <a:t> for both = 66</a:t>
            </a:r>
          </a:p>
          <a:p>
            <a:r>
              <a:rPr lang="en-US" b="1" dirty="0"/>
              <a:t>Spousal benefit at FRA</a:t>
            </a:r>
            <a:r>
              <a:rPr lang="en-US" dirty="0"/>
              <a:t> = 50% of spouse’s PIA (Bob’s) = $1,000.</a:t>
            </a:r>
          </a:p>
          <a:p>
            <a:r>
              <a:rPr lang="en-US" dirty="0"/>
              <a:t>Mary’s own benefit at FRA = $400.</a:t>
            </a:r>
          </a:p>
          <a:p>
            <a:r>
              <a:rPr lang="en-US" b="1" dirty="0"/>
              <a:t>Scenario Calculations</a:t>
            </a:r>
          </a:p>
          <a:p>
            <a:r>
              <a:rPr lang="en-US" b="1" dirty="0"/>
              <a:t>Scenario 1 (Files at FRA)</a:t>
            </a:r>
            <a:endParaRPr lang="en-US" dirty="0"/>
          </a:p>
          <a:p>
            <a:pPr lvl="1"/>
            <a:r>
              <a:rPr lang="en-US" dirty="0"/>
              <a:t>Mary gets her own benefit ($400) + spousal adjustment ($600) = </a:t>
            </a:r>
            <a:r>
              <a:rPr lang="en-US" b="1" dirty="0"/>
              <a:t>$1,000 total</a:t>
            </a:r>
            <a:r>
              <a:rPr lang="en-US" dirty="0"/>
              <a:t>.</a:t>
            </a:r>
          </a:p>
          <a:p>
            <a:pPr lvl="1"/>
            <a:r>
              <a:rPr lang="en-US" dirty="0"/>
              <a:t>Spousal adjustment = $1,000 (50% of Bob’s PIA) – $400 (Mary’s own benefit).</a:t>
            </a:r>
          </a:p>
          <a:p>
            <a:r>
              <a:rPr lang="en-US" b="1" dirty="0"/>
              <a:t>Scenario 2 (Files at 62, spousal benefit at FRA)</a:t>
            </a:r>
            <a:endParaRPr lang="en-US" dirty="0"/>
          </a:p>
          <a:p>
            <a:pPr lvl="1"/>
            <a:r>
              <a:rPr lang="en-US" dirty="0"/>
              <a:t>Mary’s own benefit reduced for early filing: $400 × 0.75 = </a:t>
            </a:r>
            <a:r>
              <a:rPr lang="en-US" b="1" dirty="0"/>
              <a:t>$300</a:t>
            </a:r>
            <a:r>
              <a:rPr lang="en-US" dirty="0"/>
              <a:t>.</a:t>
            </a:r>
          </a:p>
          <a:p>
            <a:pPr lvl="1"/>
            <a:r>
              <a:rPr lang="en-US" dirty="0"/>
              <a:t>Spousal adjustment remains $600 when she reaches FRA.</a:t>
            </a:r>
          </a:p>
          <a:p>
            <a:pPr lvl="1"/>
            <a:r>
              <a:rPr lang="en-US" dirty="0"/>
              <a:t>Total at FRA = $900.</a:t>
            </a:r>
          </a:p>
          <a:p>
            <a:r>
              <a:rPr lang="en-US" b="1" dirty="0"/>
              <a:t>Scenario 3 (Files at 62 for both benefits)</a:t>
            </a:r>
            <a:endParaRPr lang="en-US" dirty="0"/>
          </a:p>
          <a:p>
            <a:pPr lvl="1"/>
            <a:r>
              <a:rPr lang="en-US" dirty="0"/>
              <a:t>Mary’s own benefit reduced: $300.</a:t>
            </a:r>
          </a:p>
          <a:p>
            <a:pPr lvl="1"/>
            <a:r>
              <a:rPr lang="en-US" dirty="0"/>
              <a:t>Spousal adjustment reduced for early filing: $600 × 0.70 = </a:t>
            </a:r>
            <a:r>
              <a:rPr lang="en-US" b="1" dirty="0"/>
              <a:t>$420</a:t>
            </a:r>
            <a:r>
              <a:rPr lang="en-US" dirty="0"/>
              <a:t>.</a:t>
            </a:r>
          </a:p>
          <a:p>
            <a:pPr lvl="1"/>
            <a:r>
              <a:rPr lang="en-US" dirty="0"/>
              <a:t>Total = $720.</a:t>
            </a:r>
          </a:p>
          <a:p>
            <a:r>
              <a:rPr lang="en-US" b="1" dirty="0"/>
              <a:t>Scenario 4 (Files at 62, only own benefit)</a:t>
            </a:r>
            <a:endParaRPr lang="en-US" dirty="0"/>
          </a:p>
          <a:p>
            <a:pPr lvl="1"/>
            <a:r>
              <a:rPr lang="en-US" dirty="0"/>
              <a:t>Mary gets only her reduced benefit: </a:t>
            </a:r>
            <a:r>
              <a:rPr lang="en-US" b="1" dirty="0"/>
              <a:t>$300</a:t>
            </a:r>
            <a:r>
              <a:rPr lang="en-US" dirty="0"/>
              <a:t>.</a:t>
            </a:r>
          </a:p>
          <a:p>
            <a:r>
              <a:rPr lang="en-US" b="1" dirty="0"/>
              <a:t>Reduction Factors</a:t>
            </a:r>
          </a:p>
          <a:p>
            <a:r>
              <a:rPr lang="en-US" dirty="0"/>
              <a:t>Own benefit at 62 = 75% of PIA (25% reduction).</a:t>
            </a:r>
          </a:p>
          <a:p>
            <a:r>
              <a:rPr lang="en-US" dirty="0"/>
              <a:t>Spousal benefit at 62 = 70% of full spousal amount (30% reduction).</a:t>
            </a:r>
          </a:p>
          <a:p>
            <a:pPr>
              <a:spcBef>
                <a:spcPts val="520"/>
              </a:spcBef>
            </a:pPr>
            <a:endParaRPr lang="en-US" altLang="en-US" b="0" dirty="0">
              <a:latin typeface="Arial" pitchFamily="34" charset="0"/>
              <a:ea typeface="ＭＳ Ｐゴシック" pitchFamily="34" charset="-128"/>
            </a:endParaRPr>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20</a:t>
            </a:fld>
            <a:endParaRPr lang="en-US" dirty="0"/>
          </a:p>
        </p:txBody>
      </p:sp>
    </p:spTree>
    <p:extLst>
      <p:ext uri="{BB962C8B-B14F-4D97-AF65-F5344CB8AC3E}">
        <p14:creationId xmlns:p14="http://schemas.microsoft.com/office/powerpoint/2010/main" val="270420384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6913"/>
            <a:ext cx="6188075" cy="34813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21</a:t>
            </a:fld>
            <a:endParaRPr lang="en-US" dirty="0"/>
          </a:p>
        </p:txBody>
      </p:sp>
    </p:spTree>
    <p:extLst>
      <p:ext uri="{BB962C8B-B14F-4D97-AF65-F5344CB8AC3E}">
        <p14:creationId xmlns:p14="http://schemas.microsoft.com/office/powerpoint/2010/main" val="153043046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6913"/>
            <a:ext cx="6188075" cy="34813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22</a:t>
            </a:fld>
            <a:endParaRPr lang="en-US" dirty="0"/>
          </a:p>
        </p:txBody>
      </p:sp>
    </p:spTree>
    <p:extLst>
      <p:ext uri="{BB962C8B-B14F-4D97-AF65-F5344CB8AC3E}">
        <p14:creationId xmlns:p14="http://schemas.microsoft.com/office/powerpoint/2010/main" val="47437201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6913"/>
            <a:ext cx="6188075" cy="34813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23</a:t>
            </a:fld>
            <a:endParaRPr lang="en-US" dirty="0"/>
          </a:p>
        </p:txBody>
      </p:sp>
    </p:spTree>
    <p:extLst>
      <p:ext uri="{BB962C8B-B14F-4D97-AF65-F5344CB8AC3E}">
        <p14:creationId xmlns:p14="http://schemas.microsoft.com/office/powerpoint/2010/main" val="153461216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6913"/>
            <a:ext cx="6188075" cy="34813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24</a:t>
            </a:fld>
            <a:endParaRPr lang="en-US" dirty="0"/>
          </a:p>
        </p:txBody>
      </p:sp>
    </p:spTree>
    <p:extLst>
      <p:ext uri="{BB962C8B-B14F-4D97-AF65-F5344CB8AC3E}">
        <p14:creationId xmlns:p14="http://schemas.microsoft.com/office/powerpoint/2010/main" val="167143247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6913"/>
            <a:ext cx="6188075" cy="34813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25</a:t>
            </a:fld>
            <a:endParaRPr lang="en-US" dirty="0"/>
          </a:p>
        </p:txBody>
      </p:sp>
    </p:spTree>
    <p:extLst>
      <p:ext uri="{BB962C8B-B14F-4D97-AF65-F5344CB8AC3E}">
        <p14:creationId xmlns:p14="http://schemas.microsoft.com/office/powerpoint/2010/main" val="184003403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6913"/>
            <a:ext cx="6188075" cy="3481387"/>
          </a:xfrm>
        </p:spPr>
      </p:sp>
      <p:sp>
        <p:nvSpPr>
          <p:cNvPr id="3" name="Notes Placeholder 2"/>
          <p:cNvSpPr>
            <a:spLocks noGrp="1"/>
          </p:cNvSpPr>
          <p:nvPr>
            <p:ph type="body" idx="1"/>
          </p:nvPr>
        </p:nvSpPr>
        <p:spPr/>
        <p:txBody>
          <a:bodyPr/>
          <a:lstStyle/>
          <a:p>
            <a:pPr>
              <a:spcBef>
                <a:spcPts val="520"/>
              </a:spcBef>
              <a:spcAft>
                <a:spcPts val="0"/>
              </a:spcAft>
            </a:pPr>
            <a:r>
              <a:rPr lang="en-US" altLang="en-US" dirty="0">
                <a:latin typeface="Arial" pitchFamily="34" charset="0"/>
                <a:ea typeface="ＭＳ Ｐゴシック" pitchFamily="34" charset="-128"/>
              </a:rPr>
              <a:t>Paying into a government pension plan—and therefore not paying into Social Security for all working years—will affect Social Security spousal or survivor benefits.</a:t>
            </a:r>
          </a:p>
          <a:p>
            <a:pPr>
              <a:spcBef>
                <a:spcPts val="520"/>
              </a:spcBef>
              <a:spcAft>
                <a:spcPts val="0"/>
              </a:spcAft>
            </a:pPr>
            <a:r>
              <a:rPr lang="en-US" altLang="en-US" dirty="0">
                <a:latin typeface="Arial" pitchFamily="34" charset="0"/>
                <a:ea typeface="ＭＳ Ｐゴシック" pitchFamily="34" charset="-128"/>
              </a:rPr>
              <a:t>Social Security benefits may be reduced by two-thirds of a retiree’s government pension.</a:t>
            </a:r>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26</a:t>
            </a:fld>
            <a:endParaRPr lang="en-US" dirty="0"/>
          </a:p>
        </p:txBody>
      </p:sp>
    </p:spTree>
    <p:extLst>
      <p:ext uri="{BB962C8B-B14F-4D97-AF65-F5344CB8AC3E}">
        <p14:creationId xmlns:p14="http://schemas.microsoft.com/office/powerpoint/2010/main" val="274355459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6913"/>
            <a:ext cx="6188075" cy="3481387"/>
          </a:xfrm>
        </p:spPr>
      </p:sp>
      <p:sp>
        <p:nvSpPr>
          <p:cNvPr id="3" name="Notes Placeholder 2"/>
          <p:cNvSpPr>
            <a:spLocks noGrp="1"/>
          </p:cNvSpPr>
          <p:nvPr>
            <p:ph type="body" idx="1"/>
          </p:nvPr>
        </p:nvSpPr>
        <p:spPr/>
        <p:txBody>
          <a:bodyPr/>
          <a:lstStyle/>
          <a:p>
            <a:pPr>
              <a:spcBef>
                <a:spcPts val="520"/>
              </a:spcBef>
              <a:spcAft>
                <a:spcPts val="0"/>
              </a:spcAft>
            </a:pPr>
            <a:r>
              <a:rPr lang="en-US" altLang="en-US" b="1" dirty="0">
                <a:solidFill>
                  <a:srgbClr val="5482AB"/>
                </a:solidFill>
                <a:latin typeface="Arial" pitchFamily="34" charset="0"/>
                <a:ea typeface="ＭＳ Ｐゴシック" pitchFamily="34" charset="-128"/>
              </a:rPr>
              <a:t>OPTIONAL SLIDE</a:t>
            </a:r>
          </a:p>
          <a:p>
            <a:pPr>
              <a:spcBef>
                <a:spcPts val="520"/>
              </a:spcBef>
              <a:spcAft>
                <a:spcPts val="0"/>
              </a:spcAft>
            </a:pPr>
            <a:r>
              <a:rPr lang="en-US" altLang="en-US" dirty="0">
                <a:latin typeface="Arial" pitchFamily="34" charset="0"/>
                <a:ea typeface="ＭＳ Ｐゴシック" pitchFamily="34" charset="-128"/>
              </a:rPr>
              <a:t>Address the various beneficiary categories in the slide.</a:t>
            </a:r>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27</a:t>
            </a:fld>
            <a:endParaRPr lang="en-US" dirty="0"/>
          </a:p>
        </p:txBody>
      </p:sp>
    </p:spTree>
    <p:extLst>
      <p:ext uri="{BB962C8B-B14F-4D97-AF65-F5344CB8AC3E}">
        <p14:creationId xmlns:p14="http://schemas.microsoft.com/office/powerpoint/2010/main" val="234734486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6913"/>
            <a:ext cx="6188075" cy="3481387"/>
          </a:xfrm>
        </p:spPr>
      </p:sp>
      <p:sp>
        <p:nvSpPr>
          <p:cNvPr id="3" name="Notes Placeholder 2"/>
          <p:cNvSpPr>
            <a:spLocks noGrp="1"/>
          </p:cNvSpPr>
          <p:nvPr>
            <p:ph type="body" idx="1"/>
          </p:nvPr>
        </p:nvSpPr>
        <p:spPr/>
        <p:txBody>
          <a:bodyPr/>
          <a:lstStyle/>
          <a:p>
            <a:pPr>
              <a:spcBef>
                <a:spcPts val="520"/>
              </a:spcBef>
              <a:spcAft>
                <a:spcPts val="0"/>
              </a:spcAft>
            </a:pPr>
            <a:r>
              <a:rPr lang="en-US" altLang="en-US" b="1" dirty="0">
                <a:solidFill>
                  <a:srgbClr val="5482AB"/>
                </a:solidFill>
                <a:latin typeface="Arial" pitchFamily="34" charset="0"/>
                <a:ea typeface="ＭＳ Ｐゴシック" pitchFamily="34" charset="-128"/>
              </a:rPr>
              <a:t>OPTIONAL SLIDE</a:t>
            </a:r>
          </a:p>
          <a:p>
            <a:pPr>
              <a:spcBef>
                <a:spcPts val="520"/>
              </a:spcBef>
              <a:spcAft>
                <a:spcPts val="0"/>
              </a:spcAft>
            </a:pPr>
            <a:r>
              <a:rPr lang="en-US" altLang="en-US" b="1" dirty="0">
                <a:latin typeface="Arial" pitchFamily="34" charset="0"/>
                <a:ea typeface="ＭＳ Ｐゴシック" pitchFamily="34" charset="-128"/>
              </a:rPr>
              <a:t>SLIDE OBJECTIVE</a:t>
            </a:r>
          </a:p>
          <a:p>
            <a:pPr>
              <a:spcBef>
                <a:spcPts val="520"/>
              </a:spcBef>
              <a:spcAft>
                <a:spcPts val="0"/>
              </a:spcAft>
            </a:pPr>
            <a:r>
              <a:rPr lang="en-US" altLang="en-US" dirty="0">
                <a:latin typeface="Arial" pitchFamily="34" charset="0"/>
                <a:ea typeface="ＭＳ Ｐゴシック" pitchFamily="34" charset="-128"/>
              </a:rPr>
              <a:t>Address benefits for same sex marriages. </a:t>
            </a:r>
          </a:p>
          <a:p>
            <a:pPr>
              <a:spcBef>
                <a:spcPts val="520"/>
              </a:spcBef>
              <a:spcAft>
                <a:spcPts val="0"/>
              </a:spcAft>
            </a:pPr>
            <a:r>
              <a:rPr lang="en-US" altLang="en-US" b="1" dirty="0">
                <a:solidFill>
                  <a:srgbClr val="5482AB"/>
                </a:solidFill>
                <a:latin typeface="Arial" pitchFamily="34" charset="0"/>
                <a:ea typeface="ＭＳ Ｐゴシック" pitchFamily="34" charset="-128"/>
              </a:rPr>
              <a:t>SPEAKING NOTES</a:t>
            </a:r>
          </a:p>
          <a:p>
            <a:pPr>
              <a:spcBef>
                <a:spcPts val="520"/>
              </a:spcBef>
              <a:spcAft>
                <a:spcPts val="0"/>
              </a:spcAft>
            </a:pPr>
            <a:r>
              <a:rPr lang="en-US" altLang="en-US" dirty="0">
                <a:latin typeface="Arial" pitchFamily="34" charset="0"/>
                <a:ea typeface="ＭＳ Ｐゴシック" pitchFamily="34" charset="-128"/>
              </a:rPr>
              <a:t>The historic Supreme Court decision to make same-sex marriages legal in all states means couples are now eligible for spousal and survivor benefits. </a:t>
            </a:r>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28</a:t>
            </a:fld>
            <a:endParaRPr lang="en-US" dirty="0"/>
          </a:p>
        </p:txBody>
      </p:sp>
    </p:spTree>
    <p:extLst>
      <p:ext uri="{BB962C8B-B14F-4D97-AF65-F5344CB8AC3E}">
        <p14:creationId xmlns:p14="http://schemas.microsoft.com/office/powerpoint/2010/main" val="81156373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6913"/>
            <a:ext cx="6188075" cy="3481387"/>
          </a:xfrm>
        </p:spPr>
      </p:sp>
      <p:sp>
        <p:nvSpPr>
          <p:cNvPr id="3" name="Notes Placeholder 2"/>
          <p:cNvSpPr>
            <a:spLocks noGrp="1"/>
          </p:cNvSpPr>
          <p:nvPr>
            <p:ph type="body" idx="1"/>
          </p:nvPr>
        </p:nvSpPr>
        <p:spPr/>
        <p:txBody>
          <a:bodyPr/>
          <a:lstStyle/>
          <a:p>
            <a:pPr defTabSz="914377">
              <a:spcBef>
                <a:spcPts val="520"/>
              </a:spcBef>
              <a:spcAft>
                <a:spcPts val="0"/>
              </a:spcAft>
              <a:defRPr/>
            </a:pPr>
            <a:r>
              <a:rPr lang="en-US" altLang="en-US" b="1" dirty="0">
                <a:solidFill>
                  <a:srgbClr val="5482AB"/>
                </a:solidFill>
                <a:latin typeface="Arial" pitchFamily="34" charset="0"/>
                <a:ea typeface="ＭＳ Ｐゴシック" pitchFamily="34" charset="-128"/>
              </a:rPr>
              <a:t>OPTIONAL SLIDE</a:t>
            </a:r>
          </a:p>
          <a:p>
            <a:pPr>
              <a:spcBef>
                <a:spcPts val="520"/>
              </a:spcBef>
              <a:spcAft>
                <a:spcPts val="0"/>
              </a:spcAft>
            </a:pPr>
            <a:r>
              <a:rPr lang="en-US" altLang="en-US" b="1" dirty="0">
                <a:latin typeface="Arial" pitchFamily="34" charset="0"/>
                <a:ea typeface="ＭＳ Ｐゴシック" pitchFamily="34" charset="-128"/>
              </a:rPr>
              <a:t>SLIDE OBJECTIVE</a:t>
            </a:r>
          </a:p>
          <a:p>
            <a:pPr>
              <a:spcBef>
                <a:spcPts val="520"/>
              </a:spcBef>
              <a:spcAft>
                <a:spcPts val="0"/>
              </a:spcAft>
            </a:pPr>
            <a:r>
              <a:rPr lang="en-US" altLang="en-US" dirty="0">
                <a:latin typeface="Arial" pitchFamily="34" charset="0"/>
                <a:ea typeface="ＭＳ Ｐゴシック" pitchFamily="34" charset="-128"/>
              </a:rPr>
              <a:t>Guide audience to online resources.</a:t>
            </a:r>
          </a:p>
          <a:p>
            <a:pPr>
              <a:spcBef>
                <a:spcPts val="520"/>
              </a:spcBef>
              <a:spcAft>
                <a:spcPts val="0"/>
              </a:spcAft>
            </a:pPr>
            <a:r>
              <a:rPr lang="en-US" altLang="en-US" b="1" dirty="0">
                <a:solidFill>
                  <a:srgbClr val="5482AB"/>
                </a:solidFill>
                <a:latin typeface="Arial" pitchFamily="34" charset="0"/>
                <a:ea typeface="ＭＳ Ｐゴシック" pitchFamily="34" charset="-128"/>
              </a:rPr>
              <a:t>SPEAKING NOTES</a:t>
            </a:r>
          </a:p>
          <a:p>
            <a:pPr>
              <a:spcBef>
                <a:spcPts val="520"/>
              </a:spcBef>
              <a:spcAft>
                <a:spcPts val="0"/>
              </a:spcAft>
            </a:pPr>
            <a:r>
              <a:rPr lang="en-US" altLang="en-US" dirty="0">
                <a:latin typeface="Arial" pitchFamily="34" charset="0"/>
                <a:ea typeface="ＭＳ Ｐゴシック" pitchFamily="34" charset="-128"/>
              </a:rPr>
              <a:t>Address slide.</a:t>
            </a:r>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29</a:t>
            </a:fld>
            <a:endParaRPr lang="en-US" dirty="0"/>
          </a:p>
        </p:txBody>
      </p:sp>
    </p:spTree>
    <p:extLst>
      <p:ext uri="{BB962C8B-B14F-4D97-AF65-F5344CB8AC3E}">
        <p14:creationId xmlns:p14="http://schemas.microsoft.com/office/powerpoint/2010/main" val="37632435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6913"/>
            <a:ext cx="6188075" cy="3481387"/>
          </a:xfrm>
        </p:spPr>
      </p:sp>
      <p:sp>
        <p:nvSpPr>
          <p:cNvPr id="3" name="Notes Placeholder 2"/>
          <p:cNvSpPr>
            <a:spLocks noGrp="1"/>
          </p:cNvSpPr>
          <p:nvPr>
            <p:ph type="body" idx="1"/>
          </p:nvPr>
        </p:nvSpPr>
        <p:spPr/>
        <p:txBody>
          <a:bodyPr/>
          <a:lstStyle/>
          <a:p>
            <a:pPr>
              <a:spcBef>
                <a:spcPts val="520"/>
              </a:spcBef>
              <a:spcAft>
                <a:spcPts val="0"/>
              </a:spcAft>
            </a:pPr>
            <a:r>
              <a:rPr lang="en-US" altLang="en-US" sz="1200" dirty="0">
                <a:latin typeface="Arial" pitchFamily="34" charset="0"/>
                <a:ea typeface="ＭＳ Ｐゴシック" pitchFamily="34" charset="-128"/>
              </a:rPr>
              <a:t>Explain the parameters for qualifying for Social Security benefits as they will likely play a key role in their retirement income plan.</a:t>
            </a:r>
          </a:p>
          <a:p>
            <a:pPr marL="174964" indent="-174964">
              <a:spcBef>
                <a:spcPts val="520"/>
              </a:spcBef>
              <a:spcAft>
                <a:spcPts val="0"/>
              </a:spcAft>
              <a:buFont typeface="Arial" panose="020B0604020202020204" pitchFamily="34" charset="0"/>
              <a:buChar char="•"/>
            </a:pPr>
            <a:r>
              <a:rPr lang="en-US" altLang="en-US" sz="1200" dirty="0">
                <a:latin typeface="Arial" pitchFamily="34" charset="0"/>
                <a:ea typeface="ＭＳ Ｐゴシック" pitchFamily="34" charset="-128"/>
              </a:rPr>
              <a:t>Social Security is a key source of guaranteed income</a:t>
            </a:r>
            <a:r>
              <a:rPr lang="en-US" altLang="ja-JP" sz="1200" dirty="0">
                <a:latin typeface="Arial" pitchFamily="34" charset="0"/>
                <a:ea typeface="+mn-ea"/>
              </a:rPr>
              <a:t>—</a:t>
            </a:r>
            <a:r>
              <a:rPr lang="en-US" altLang="en-US" sz="1200" dirty="0">
                <a:latin typeface="Arial" pitchFamily="34" charset="0"/>
                <a:ea typeface="ＭＳ Ｐゴシック" pitchFamily="34" charset="-128"/>
              </a:rPr>
              <a:t>which means that the amount received monthly does not fluctuate with changes in the stock market. The monthly amount is guaranteed by the government.</a:t>
            </a:r>
          </a:p>
          <a:p>
            <a:pPr marL="178265" indent="-178265" defTabSz="914377">
              <a:spcBef>
                <a:spcPts val="520"/>
              </a:spcBef>
              <a:spcAft>
                <a:spcPts val="0"/>
              </a:spcAft>
              <a:buFont typeface="Arial" panose="020B0604020202020204" pitchFamily="34" charset="0"/>
              <a:buChar char="•"/>
              <a:defRPr/>
            </a:pPr>
            <a:r>
              <a:rPr lang="en-US" altLang="en-US" sz="1200" dirty="0">
                <a:latin typeface="Arial" pitchFamily="34" charset="0"/>
                <a:ea typeface="ＭＳ Ｐゴシック" pitchFamily="34" charset="-128"/>
              </a:rPr>
              <a:t>Benefits include</a:t>
            </a:r>
            <a:r>
              <a:rPr lang="en-US" altLang="en-US" sz="1200" b="1" dirty="0">
                <a:latin typeface="Arial" pitchFamily="34" charset="0"/>
                <a:ea typeface="ＭＳ Ｐゴシック" pitchFamily="34" charset="-128"/>
              </a:rPr>
              <a:t> </a:t>
            </a:r>
            <a:r>
              <a:rPr lang="en-US" altLang="en-US" sz="1200" dirty="0">
                <a:latin typeface="Arial" pitchFamily="34" charset="0"/>
                <a:ea typeface="ＭＳ Ｐゴシック" pitchFamily="34" charset="-128"/>
              </a:rPr>
              <a:t>payments that last as long as </a:t>
            </a:r>
            <a:r>
              <a:rPr lang="en-US" sz="1200" dirty="0"/>
              <a:t>recipients </a:t>
            </a:r>
            <a:r>
              <a:rPr lang="en-US" altLang="en-US" sz="1200" dirty="0">
                <a:latin typeface="Arial" pitchFamily="34" charset="0"/>
                <a:ea typeface="ＭＳ Ｐゴシック" pitchFamily="34" charset="-128"/>
              </a:rPr>
              <a:t>live, no matter how long. </a:t>
            </a:r>
          </a:p>
          <a:p>
            <a:pPr marL="178265" indent="-178265" defTabSz="914377">
              <a:spcBef>
                <a:spcPts val="520"/>
              </a:spcBef>
              <a:spcAft>
                <a:spcPts val="0"/>
              </a:spcAft>
              <a:buFont typeface="Arial" panose="020B0604020202020204" pitchFamily="34" charset="0"/>
              <a:buChar char="•"/>
              <a:defRPr/>
            </a:pPr>
            <a:r>
              <a:rPr lang="en-US" altLang="en-US" sz="1200" dirty="0">
                <a:latin typeface="Arial" pitchFamily="34" charset="0"/>
                <a:ea typeface="ＭＳ Ｐゴシック" pitchFamily="34" charset="-128"/>
              </a:rPr>
              <a:t>Coverage </a:t>
            </a:r>
            <a:r>
              <a:rPr lang="en-US" sz="1200" dirty="0"/>
              <a:t>is included </a:t>
            </a:r>
            <a:r>
              <a:rPr lang="en-US" altLang="en-US" sz="1200" dirty="0">
                <a:latin typeface="Arial" pitchFamily="34" charset="0"/>
                <a:ea typeface="ＭＳ Ｐゴシック" pitchFamily="34" charset="-128"/>
              </a:rPr>
              <a:t>for their non-working spouse, whether they are living or not.</a:t>
            </a:r>
          </a:p>
          <a:p>
            <a:pPr marL="178265" indent="-178265" defTabSz="914377">
              <a:spcBef>
                <a:spcPts val="520"/>
              </a:spcBef>
              <a:spcAft>
                <a:spcPts val="0"/>
              </a:spcAft>
              <a:buFont typeface="Arial" panose="020B0604020202020204" pitchFamily="34" charset="0"/>
              <a:buChar char="•"/>
              <a:defRPr/>
            </a:pPr>
            <a:r>
              <a:rPr lang="en-US" altLang="en-US" sz="1200" dirty="0">
                <a:latin typeface="Arial" pitchFamily="34" charset="0"/>
                <a:ea typeface="ＭＳ Ｐゴシック" pitchFamily="34" charset="-128"/>
              </a:rPr>
              <a:t>Cost of Living Adjustments, or COLA, help ensure that Social Security benefits are not eroded by inflation. The Social Security Act specifies a formula for determining each COLA, </a:t>
            </a:r>
            <a:r>
              <a:rPr lang="en-US" sz="1200" dirty="0"/>
              <a:t>which </a:t>
            </a:r>
            <a:r>
              <a:rPr lang="en-US" altLang="en-US" sz="1200" dirty="0">
                <a:latin typeface="Arial" pitchFamily="34" charset="0"/>
                <a:ea typeface="ＭＳ Ｐゴシック" pitchFamily="34" charset="-128"/>
              </a:rPr>
              <a:t>is based on increases in the Consumer Price Index for Urban Wage Earners and Clerical Workers (CPI-W). CPI-Ws are calculated on a monthly basis by the Bureau of Labor Statistics.</a:t>
            </a:r>
          </a:p>
          <a:p>
            <a:pPr>
              <a:spcBef>
                <a:spcPts val="520"/>
              </a:spcBef>
              <a:spcAft>
                <a:spcPts val="0"/>
              </a:spcAft>
            </a:pPr>
            <a:r>
              <a:rPr lang="en-US" altLang="en-US" sz="1200" dirty="0">
                <a:latin typeface="Arial" pitchFamily="34" charset="0"/>
                <a:ea typeface="ＭＳ Ｐゴシック" pitchFamily="34" charset="-128"/>
              </a:rPr>
              <a:t>Additionally, address the sustainability of the Social Security Trust Fund.</a:t>
            </a:r>
          </a:p>
          <a:p>
            <a:pPr>
              <a:spcBef>
                <a:spcPts val="520"/>
              </a:spcBef>
              <a:spcAft>
                <a:spcPts val="0"/>
              </a:spcAft>
            </a:pPr>
            <a:endParaRPr lang="en-US" altLang="en-US" sz="1200" dirty="0">
              <a:latin typeface="Arial" pitchFamily="34" charset="0"/>
              <a:ea typeface="ＭＳ Ｐゴシック" pitchFamily="34" charset="-128"/>
            </a:endParaRPr>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3</a:t>
            </a:fld>
            <a:endParaRPr lang="en-US" dirty="0"/>
          </a:p>
        </p:txBody>
      </p:sp>
    </p:spTree>
    <p:extLst>
      <p:ext uri="{BB962C8B-B14F-4D97-AF65-F5344CB8AC3E}">
        <p14:creationId xmlns:p14="http://schemas.microsoft.com/office/powerpoint/2010/main" val="406873098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6913"/>
            <a:ext cx="6188075" cy="34813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30</a:t>
            </a:fld>
            <a:endParaRPr lang="en-US" dirty="0"/>
          </a:p>
        </p:txBody>
      </p:sp>
    </p:spTree>
    <p:extLst>
      <p:ext uri="{BB962C8B-B14F-4D97-AF65-F5344CB8AC3E}">
        <p14:creationId xmlns:p14="http://schemas.microsoft.com/office/powerpoint/2010/main" val="36273065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6913"/>
            <a:ext cx="6188075" cy="3481387"/>
          </a:xfrm>
        </p:spPr>
      </p:sp>
      <p:sp>
        <p:nvSpPr>
          <p:cNvPr id="3" name="Notes Placeholder 2"/>
          <p:cNvSpPr>
            <a:spLocks noGrp="1"/>
          </p:cNvSpPr>
          <p:nvPr>
            <p:ph type="body" idx="1"/>
          </p:nvPr>
        </p:nvSpPr>
        <p:spPr/>
        <p:txBody>
          <a:bodyPr/>
          <a:lstStyle/>
          <a:p>
            <a:pPr>
              <a:spcBef>
                <a:spcPts val="520"/>
              </a:spcBef>
              <a:spcAft>
                <a:spcPts val="0"/>
              </a:spcAft>
              <a:defRPr/>
            </a:pPr>
            <a:r>
              <a:rPr lang="en-US" sz="1200" dirty="0">
                <a:latin typeface="Arial" pitchFamily="34" charset="0"/>
                <a:ea typeface="ＭＳ Ｐゴシック" pitchFamily="34" charset="-128"/>
              </a:rPr>
              <a:t>Full Retirement Age, or FRA, is how the Social Security Administration defines when you are eligible for full benefits. It’</a:t>
            </a:r>
            <a:r>
              <a:rPr lang="en-US" altLang="ja-JP" sz="1200" dirty="0">
                <a:latin typeface="Arial" pitchFamily="34" charset="0"/>
                <a:ea typeface="+mn-ea"/>
              </a:rPr>
              <a:t>s important to remember that, for most people, Full Retirement Age is between 65 and 67—not 62, which is the age when you can take reduced benefits. If your FRA is over 65 (born after 1937), you can take benefits at age 62, but the reduction in benefit amount will be greater than it is if you were born before 1938.</a:t>
            </a:r>
          </a:p>
          <a:p>
            <a:pPr>
              <a:spcBef>
                <a:spcPts val="520"/>
              </a:spcBef>
              <a:spcAft>
                <a:spcPts val="0"/>
              </a:spcAft>
              <a:defRPr/>
            </a:pPr>
            <a:r>
              <a:rPr lang="en-US" sz="1200" dirty="0">
                <a:latin typeface="Arial" pitchFamily="34" charset="0"/>
                <a:ea typeface="ＭＳ Ｐゴシック" pitchFamily="34" charset="-128"/>
              </a:rPr>
              <a:t>Primary Insurance Amount or PIA is a calculation based on your earnings and years worked, and estimates what you will receive if you elect to begin receiving retirement benefits at FRA. At this age, the benefit is neither reduced for early retirement nor increased for delayed retirement.</a:t>
            </a:r>
            <a:endParaRPr lang="en-US" altLang="en-US" sz="1200" dirty="0">
              <a:latin typeface="Arial" pitchFamily="34" charset="0"/>
              <a:ea typeface="ＭＳ Ｐゴシック" pitchFamily="34" charset="-128"/>
            </a:endParaRPr>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4</a:t>
            </a:fld>
            <a:endParaRPr lang="en-US" dirty="0"/>
          </a:p>
        </p:txBody>
      </p:sp>
    </p:spTree>
    <p:extLst>
      <p:ext uri="{BB962C8B-B14F-4D97-AF65-F5344CB8AC3E}">
        <p14:creationId xmlns:p14="http://schemas.microsoft.com/office/powerpoint/2010/main" val="23620023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6913"/>
            <a:ext cx="6188075" cy="3481387"/>
          </a:xfrm>
        </p:spPr>
      </p:sp>
      <p:sp>
        <p:nvSpPr>
          <p:cNvPr id="3" name="Notes Placeholder 2"/>
          <p:cNvSpPr>
            <a:spLocks noGrp="1"/>
          </p:cNvSpPr>
          <p:nvPr>
            <p:ph type="body" idx="1"/>
          </p:nvPr>
        </p:nvSpPr>
        <p:spPr/>
        <p:txBody>
          <a:bodyPr/>
          <a:lstStyle/>
          <a:p>
            <a:pPr>
              <a:spcBef>
                <a:spcPts val="520"/>
              </a:spcBef>
              <a:spcAft>
                <a:spcPts val="0"/>
              </a:spcAft>
            </a:pPr>
            <a:r>
              <a:rPr lang="en-US" altLang="en-US" sz="1200" dirty="0">
                <a:latin typeface="Arial" pitchFamily="34" charset="0"/>
                <a:ea typeface="ＭＳ Ｐゴシック" pitchFamily="34" charset="-128"/>
              </a:rPr>
              <a:t>Is there a gap between your essential and discretionary income? If so, you may need to collect early. However, if there is not a gap, it might be worth it to wait. Here’s why:</a:t>
            </a:r>
          </a:p>
          <a:p>
            <a:pPr defTabSz="914377">
              <a:spcBef>
                <a:spcPts val="520"/>
              </a:spcBef>
              <a:spcAft>
                <a:spcPts val="0"/>
              </a:spcAft>
              <a:defRPr/>
            </a:pPr>
            <a:r>
              <a:rPr lang="en-US" altLang="en-US" sz="1200" dirty="0">
                <a:latin typeface="Arial" pitchFamily="34" charset="0"/>
                <a:ea typeface="ＭＳ Ｐゴシック" pitchFamily="34" charset="-128"/>
              </a:rPr>
              <a:t>As this chart shows, waiting to collect </a:t>
            </a:r>
            <a:r>
              <a:rPr lang="en-US" sz="1200" dirty="0"/>
              <a:t>your </a:t>
            </a:r>
            <a:r>
              <a:rPr lang="en-US" altLang="en-US" sz="1200" dirty="0">
                <a:latin typeface="Arial" pitchFamily="34" charset="0"/>
                <a:ea typeface="ＭＳ Ｐゴシック" pitchFamily="34" charset="-128"/>
              </a:rPr>
              <a:t>Social Security benefits can make a big difference in </a:t>
            </a:r>
            <a:r>
              <a:rPr lang="en-US" sz="1200" dirty="0"/>
              <a:t>your </a:t>
            </a:r>
            <a:r>
              <a:rPr lang="en-US" altLang="en-US" sz="1200" dirty="0">
                <a:latin typeface="Arial" pitchFamily="34" charset="0"/>
                <a:ea typeface="ＭＳ Ｐゴシック" pitchFamily="34" charset="-128"/>
              </a:rPr>
              <a:t>monthly income later on. If the person in this hypothetical chart waited four years from age 62 to collect Social Security, the monthly payment would go up by $600 a month for life. And waiting until age 70 brings this person over $1,000 a month more. He or she will gain 8% per year until age 70, after which there are no further increases in payment. Average longevity corresponds to a 50% chance of living to a stated age and above-average longevity corresponds to a 25% chance of living to a stated age</a:t>
            </a:r>
            <a:r>
              <a:rPr lang="en-US" altLang="ja-JP" sz="1200" dirty="0">
                <a:latin typeface="Arial" pitchFamily="34" charset="0"/>
                <a:ea typeface="+mn-ea"/>
              </a:rPr>
              <a:t>—</a:t>
            </a:r>
            <a:r>
              <a:rPr lang="en-US" altLang="en-US" sz="1200" dirty="0">
                <a:latin typeface="Arial" pitchFamily="34" charset="0"/>
                <a:ea typeface="ＭＳ Ｐゴシック" pitchFamily="34" charset="-128"/>
              </a:rPr>
              <a:t>assuming the person is in good health.</a:t>
            </a:r>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5</a:t>
            </a:fld>
            <a:endParaRPr lang="en-US" dirty="0"/>
          </a:p>
        </p:txBody>
      </p:sp>
    </p:spTree>
    <p:extLst>
      <p:ext uri="{BB962C8B-B14F-4D97-AF65-F5344CB8AC3E}">
        <p14:creationId xmlns:p14="http://schemas.microsoft.com/office/powerpoint/2010/main" val="28051143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6913"/>
            <a:ext cx="6188075" cy="3481387"/>
          </a:xfrm>
        </p:spPr>
      </p:sp>
      <p:sp>
        <p:nvSpPr>
          <p:cNvPr id="3" name="Notes Placeholder 2"/>
          <p:cNvSpPr>
            <a:spLocks noGrp="1"/>
          </p:cNvSpPr>
          <p:nvPr>
            <p:ph type="body" idx="1"/>
          </p:nvPr>
        </p:nvSpPr>
        <p:spPr/>
        <p:txBody>
          <a:bodyPr/>
          <a:lstStyle/>
          <a:p>
            <a:pPr>
              <a:spcBef>
                <a:spcPts val="520"/>
              </a:spcBef>
              <a:spcAft>
                <a:spcPts val="0"/>
              </a:spcAft>
            </a:pPr>
            <a:r>
              <a:rPr lang="en-US" altLang="en-US" sz="1200" dirty="0">
                <a:latin typeface="Arial" pitchFamily="34" charset="0"/>
                <a:ea typeface="ＭＳ Ｐゴシック" pitchFamily="34" charset="-128"/>
              </a:rPr>
              <a:t>In 1960, life expectancy for women was only 73, and for men it was only 66. Today, many healthy adults are living into their 80s and 90s</a:t>
            </a:r>
            <a:r>
              <a:rPr lang="en-US" altLang="ja-JP" sz="1200" dirty="0">
                <a:latin typeface="Arial" pitchFamily="34" charset="0"/>
                <a:ea typeface="+mn-ea"/>
              </a:rPr>
              <a:t>—</a:t>
            </a:r>
            <a:r>
              <a:rPr lang="en-US" altLang="en-US" sz="1200" dirty="0">
                <a:latin typeface="Arial" pitchFamily="34" charset="0"/>
                <a:ea typeface="ＭＳ Ｐゴシック" pitchFamily="34" charset="-128"/>
              </a:rPr>
              <a:t>so the time spent in retirement could be 20 or 30-plus years. </a:t>
            </a:r>
          </a:p>
          <a:p>
            <a:pPr>
              <a:spcBef>
                <a:spcPts val="520"/>
              </a:spcBef>
              <a:spcAft>
                <a:spcPts val="0"/>
              </a:spcAft>
            </a:pPr>
            <a:r>
              <a:rPr lang="en-US" altLang="en-US" sz="1200" dirty="0">
                <a:latin typeface="Arial" pitchFamily="34" charset="0"/>
                <a:ea typeface="ＭＳ Ｐゴシック" pitchFamily="34" charset="-128"/>
              </a:rPr>
              <a:t>Optimizing guaranteed income streams is crucial to effective retirement planning so no one loses out on important benefits. </a:t>
            </a:r>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6</a:t>
            </a:fld>
            <a:endParaRPr lang="en-US" dirty="0"/>
          </a:p>
        </p:txBody>
      </p:sp>
    </p:spTree>
    <p:extLst>
      <p:ext uri="{BB962C8B-B14F-4D97-AF65-F5344CB8AC3E}">
        <p14:creationId xmlns:p14="http://schemas.microsoft.com/office/powerpoint/2010/main" val="38948061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6913"/>
            <a:ext cx="6188075" cy="3481387"/>
          </a:xfrm>
        </p:spPr>
      </p:sp>
      <p:sp>
        <p:nvSpPr>
          <p:cNvPr id="3" name="Notes Placeholder 2"/>
          <p:cNvSpPr>
            <a:spLocks noGrp="1"/>
          </p:cNvSpPr>
          <p:nvPr>
            <p:ph type="body" idx="1"/>
          </p:nvPr>
        </p:nvSpPr>
        <p:spPr/>
        <p:txBody>
          <a:bodyPr/>
          <a:lstStyle/>
          <a:p>
            <a:pPr defTabSz="914377">
              <a:spcBef>
                <a:spcPts val="520"/>
              </a:spcBef>
              <a:spcAft>
                <a:spcPts val="0"/>
              </a:spcAft>
              <a:defRPr/>
            </a:pPr>
            <a:r>
              <a:rPr lang="en-US" sz="2800" dirty="0">
                <a:solidFill>
                  <a:srgbClr val="000000"/>
                </a:solidFill>
                <a:latin typeface="Segoe UI" panose="020B0502040204020203" pitchFamily="34" charset="0"/>
              </a:rPr>
              <a:t>In 2025, an average of 69 million Americans per month received a Social Security benefit, totaling over one trillion dollars in benefits paid during the year.</a:t>
            </a:r>
          </a:p>
          <a:p>
            <a:pPr defTabSz="914377">
              <a:spcBef>
                <a:spcPts val="520"/>
              </a:spcBef>
              <a:spcAft>
                <a:spcPts val="0"/>
              </a:spcAft>
              <a:defRPr/>
            </a:pPr>
            <a:endParaRPr lang="en-US" altLang="en-US" sz="1800" dirty="0">
              <a:latin typeface="Arial" pitchFamily="34" charset="0"/>
              <a:ea typeface="ＭＳ Ｐゴシック" pitchFamily="34" charset="-128"/>
            </a:endParaRPr>
          </a:p>
          <a:p>
            <a:pPr defTabSz="914377">
              <a:spcBef>
                <a:spcPts val="520"/>
              </a:spcBef>
              <a:spcAft>
                <a:spcPts val="0"/>
              </a:spcAft>
              <a:defRPr/>
            </a:pPr>
            <a:r>
              <a:rPr lang="en-US" altLang="en-US" sz="1800" dirty="0">
                <a:latin typeface="Arial" pitchFamily="34" charset="0"/>
                <a:ea typeface="ＭＳ Ｐゴシック" pitchFamily="34" charset="-128"/>
              </a:rPr>
              <a:t>When are your clients taking Social Security benefits? By waiting until age 70, clients could earn up to 8% more in benefits </a:t>
            </a:r>
            <a:r>
              <a:rPr lang="en-US" sz="1800" dirty="0"/>
              <a:t>for each year between Full Retirement Age and age 70</a:t>
            </a:r>
            <a:r>
              <a:rPr lang="en-US" altLang="en-US" sz="1800" dirty="0">
                <a:latin typeface="Arial" pitchFamily="34" charset="0"/>
                <a:ea typeface="ＭＳ Ｐゴシック" pitchFamily="34" charset="-128"/>
              </a:rPr>
              <a:t>. </a:t>
            </a:r>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7</a:t>
            </a:fld>
            <a:endParaRPr lang="en-US" dirty="0"/>
          </a:p>
        </p:txBody>
      </p:sp>
    </p:spTree>
    <p:extLst>
      <p:ext uri="{BB962C8B-B14F-4D97-AF65-F5344CB8AC3E}">
        <p14:creationId xmlns:p14="http://schemas.microsoft.com/office/powerpoint/2010/main" val="7162066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6913"/>
            <a:ext cx="6188075" cy="3481387"/>
          </a:xfrm>
        </p:spPr>
      </p:sp>
      <p:sp>
        <p:nvSpPr>
          <p:cNvPr id="3" name="Notes Placeholder 2"/>
          <p:cNvSpPr>
            <a:spLocks noGrp="1"/>
          </p:cNvSpPr>
          <p:nvPr>
            <p:ph type="body" idx="1"/>
          </p:nvPr>
        </p:nvSpPr>
        <p:spPr/>
        <p:txBody>
          <a:bodyPr/>
          <a:lstStyle/>
          <a:p>
            <a:pPr>
              <a:spcBef>
                <a:spcPts val="520"/>
              </a:spcBef>
              <a:spcAft>
                <a:spcPts val="0"/>
              </a:spcAft>
            </a:pPr>
            <a:r>
              <a:rPr lang="en-US" altLang="en-US" sz="1200" dirty="0">
                <a:latin typeface="Arial" pitchFamily="34" charset="0"/>
                <a:ea typeface="ＭＳ Ｐゴシック" pitchFamily="34" charset="-128"/>
              </a:rPr>
              <a:t>Continuing to work while collecting will affect your benefits and taxes, so it may not be in your best interest to collect early.</a:t>
            </a:r>
          </a:p>
          <a:p>
            <a:pPr>
              <a:spcBef>
                <a:spcPts val="520"/>
              </a:spcBef>
              <a:spcAft>
                <a:spcPts val="0"/>
              </a:spcAft>
            </a:pPr>
            <a:r>
              <a:rPr lang="en-US" altLang="en-US" sz="1200" dirty="0">
                <a:latin typeface="Arial" pitchFamily="34" charset="0"/>
                <a:ea typeface="ＭＳ Ｐゴシック" pitchFamily="34" charset="-128"/>
              </a:rPr>
              <a:t>The benefits that are collected prior to Full Retirement Age will be subject to an annual earnings test that focuses exclusively on salary. </a:t>
            </a:r>
          </a:p>
          <a:p>
            <a:pPr>
              <a:spcBef>
                <a:spcPts val="520"/>
              </a:spcBef>
              <a:spcAft>
                <a:spcPts val="0"/>
              </a:spcAft>
            </a:pPr>
            <a:r>
              <a:rPr lang="en-US" altLang="en-US" sz="1200" dirty="0">
                <a:latin typeface="Arial" pitchFamily="34" charset="0"/>
                <a:ea typeface="ＭＳ Ｐゴシック" pitchFamily="34" charset="-128"/>
              </a:rPr>
              <a:t>Prior to Full Retirement Age, $1 of benefits is withheld for every $2 earned over the threshold amount. The reduction occurs in addition to the amount already forgone by collecting before Full Retirement Age.</a:t>
            </a:r>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8</a:t>
            </a:fld>
            <a:endParaRPr lang="en-US" dirty="0"/>
          </a:p>
        </p:txBody>
      </p:sp>
    </p:spTree>
    <p:extLst>
      <p:ext uri="{BB962C8B-B14F-4D97-AF65-F5344CB8AC3E}">
        <p14:creationId xmlns:p14="http://schemas.microsoft.com/office/powerpoint/2010/main" val="40307230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6913"/>
            <a:ext cx="6188075" cy="3481387"/>
          </a:xfrm>
        </p:spPr>
      </p:sp>
      <p:sp>
        <p:nvSpPr>
          <p:cNvPr id="3" name="Notes Placeholder 2"/>
          <p:cNvSpPr>
            <a:spLocks noGrp="1"/>
          </p:cNvSpPr>
          <p:nvPr>
            <p:ph type="body" idx="1"/>
          </p:nvPr>
        </p:nvSpPr>
        <p:spPr/>
        <p:txBody>
          <a:bodyPr/>
          <a:lstStyle/>
          <a:p>
            <a:pPr>
              <a:spcBef>
                <a:spcPts val="520"/>
              </a:spcBef>
              <a:spcAft>
                <a:spcPts val="0"/>
              </a:spcAft>
            </a:pPr>
            <a:r>
              <a:rPr lang="en-US" altLang="en-US" sz="1200" dirty="0">
                <a:latin typeface="Arial" pitchFamily="34" charset="0"/>
                <a:ea typeface="ＭＳ Ｐゴシック" pitchFamily="34" charset="-128"/>
              </a:rPr>
              <a:t>Your benefits may be taxed depending on the amount of your provisional income. Provisional income includes one-half of Social Security benefits plus modified adjusted gross income (MAGI). This amount includes all income, plus certain deductions. </a:t>
            </a:r>
          </a:p>
          <a:p>
            <a:pPr>
              <a:spcBef>
                <a:spcPts val="520"/>
              </a:spcBef>
              <a:spcAft>
                <a:spcPts val="0"/>
              </a:spcAft>
            </a:pPr>
            <a:r>
              <a:rPr lang="en-US" altLang="en-US" sz="1200" dirty="0">
                <a:latin typeface="Arial" pitchFamily="34" charset="0"/>
                <a:ea typeface="ＭＳ Ｐゴシック" pitchFamily="34" charset="-128"/>
              </a:rPr>
              <a:t>Reduce your exposure by leveraging tax-deferred vehicles, such as annuities, to reduce the amount of capital gains, dividends, and investment income that can impact provisional income.</a:t>
            </a:r>
          </a:p>
          <a:p>
            <a:pPr>
              <a:spcBef>
                <a:spcPts val="520"/>
              </a:spcBef>
              <a:spcAft>
                <a:spcPts val="0"/>
              </a:spcAft>
            </a:pPr>
            <a:r>
              <a:rPr lang="en-US" altLang="en-US" sz="1200" dirty="0">
                <a:latin typeface="Arial" pitchFamily="34" charset="0"/>
                <a:ea typeface="ＭＳ Ｐゴシック" pitchFamily="34" charset="-128"/>
              </a:rPr>
              <a:t>Remember Fidelity does not provide legal or tax advice. This information is general in nature and should not be considered legal or tax advice. </a:t>
            </a:r>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9</a:t>
            </a:fld>
            <a:endParaRPr lang="en-US" dirty="0"/>
          </a:p>
        </p:txBody>
      </p:sp>
    </p:spTree>
    <p:extLst>
      <p:ext uri="{BB962C8B-B14F-4D97-AF65-F5344CB8AC3E}">
        <p14:creationId xmlns:p14="http://schemas.microsoft.com/office/powerpoint/2010/main" val="188280930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3.xml"/><Relationship Id="rId5" Type="http://schemas.openxmlformats.org/officeDocument/2006/relationships/image" Target="../media/image4.emf"/><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4.xml"/><Relationship Id="rId5" Type="http://schemas.openxmlformats.org/officeDocument/2006/relationships/image" Target="../media/image3.png"/><Relationship Id="rId4" Type="http://schemas.openxmlformats.org/officeDocument/2006/relationships/image" Target="../media/image4.emf"/></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Master" Target="../slideMasters/slideMaster1.xml"/><Relationship Id="rId1" Type="http://schemas.openxmlformats.org/officeDocument/2006/relationships/tags" Target="../tags/tag5.xml"/><Relationship Id="rId4" Type="http://schemas.openxmlformats.org/officeDocument/2006/relationships/image" Target="../media/image4.emf"/></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AE47EF9-A106-4AF8-0E38-16D73D6DF09F}"/>
              </a:ext>
              <a:ext uri="{C183D7F6-B498-43B3-948B-1728B52AA6E4}">
                <adec:decorative xmlns:adec="http://schemas.microsoft.com/office/drawing/2017/decorative" val="1"/>
              </a:ext>
            </a:extLst>
          </p:cNvPr>
          <p:cNvSpPr/>
          <p:nvPr userDrawn="1"/>
        </p:nvSpPr>
        <p:spPr bwMode="auto">
          <a:xfrm>
            <a:off x="3053" y="3131970"/>
            <a:ext cx="12192000" cy="381245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4" name="Rectangle 1">
            <a:extLst>
              <a:ext uri="{FF2B5EF4-FFF2-40B4-BE49-F238E27FC236}">
                <a16:creationId xmlns:a16="http://schemas.microsoft.com/office/drawing/2014/main" id="{C8CCB848-CF1A-FFE4-FA92-36F1CB7A0B9E}"/>
              </a:ext>
              <a:ext uri="{C183D7F6-B498-43B3-948B-1728B52AA6E4}">
                <adec:decorative xmlns:adec="http://schemas.microsoft.com/office/drawing/2017/decorative" val="1"/>
              </a:ext>
            </a:extLst>
          </p:cNvPr>
          <p:cNvSpPr/>
          <p:nvPr userDrawn="1"/>
        </p:nvSpPr>
        <p:spPr bwMode="auto">
          <a:xfrm>
            <a:off x="0" y="0"/>
            <a:ext cx="12230100" cy="5800837"/>
          </a:xfrm>
          <a:custGeom>
            <a:avLst/>
            <a:gdLst>
              <a:gd name="connsiteX0" fmla="*/ 0 w 12192000"/>
              <a:gd name="connsiteY0" fmla="*/ 0 h 5781381"/>
              <a:gd name="connsiteX1" fmla="*/ 12192000 w 12192000"/>
              <a:gd name="connsiteY1" fmla="*/ 0 h 5781381"/>
              <a:gd name="connsiteX2" fmla="*/ 12192000 w 12192000"/>
              <a:gd name="connsiteY2" fmla="*/ 5781381 h 5781381"/>
              <a:gd name="connsiteX3" fmla="*/ 0 w 12192000"/>
              <a:gd name="connsiteY3" fmla="*/ 5781381 h 5781381"/>
              <a:gd name="connsiteX4" fmla="*/ 0 w 12192000"/>
              <a:gd name="connsiteY4" fmla="*/ 0 h 5781381"/>
              <a:gd name="connsiteX0" fmla="*/ 0 w 12192000"/>
              <a:gd name="connsiteY0" fmla="*/ 0 h 5791200"/>
              <a:gd name="connsiteX1" fmla="*/ 12192000 w 12192000"/>
              <a:gd name="connsiteY1" fmla="*/ 0 h 5791200"/>
              <a:gd name="connsiteX2" fmla="*/ 12192000 w 12192000"/>
              <a:gd name="connsiteY2" fmla="*/ 5781381 h 5791200"/>
              <a:gd name="connsiteX3" fmla="*/ 6070600 w 12192000"/>
              <a:gd name="connsiteY3" fmla="*/ 5791200 h 5791200"/>
              <a:gd name="connsiteX4" fmla="*/ 0 w 12192000"/>
              <a:gd name="connsiteY4" fmla="*/ 5781381 h 5791200"/>
              <a:gd name="connsiteX5" fmla="*/ 0 w 12192000"/>
              <a:gd name="connsiteY5" fmla="*/ 0 h 5791200"/>
              <a:gd name="connsiteX0" fmla="*/ 0 w 12192000"/>
              <a:gd name="connsiteY0" fmla="*/ 0 h 5781381"/>
              <a:gd name="connsiteX1" fmla="*/ 12192000 w 12192000"/>
              <a:gd name="connsiteY1" fmla="*/ 0 h 5781381"/>
              <a:gd name="connsiteX2" fmla="*/ 12192000 w 12192000"/>
              <a:gd name="connsiteY2" fmla="*/ 5781381 h 5781381"/>
              <a:gd name="connsiteX3" fmla="*/ 6134100 w 12192000"/>
              <a:gd name="connsiteY3" fmla="*/ 3238500 h 5781381"/>
              <a:gd name="connsiteX4" fmla="*/ 0 w 12192000"/>
              <a:gd name="connsiteY4" fmla="*/ 5781381 h 5781381"/>
              <a:gd name="connsiteX5" fmla="*/ 0 w 12192000"/>
              <a:gd name="connsiteY5" fmla="*/ 0 h 5781381"/>
              <a:gd name="connsiteX0" fmla="*/ 0 w 12192000"/>
              <a:gd name="connsiteY0" fmla="*/ 0 h 5781381"/>
              <a:gd name="connsiteX1" fmla="*/ 12192000 w 12192000"/>
              <a:gd name="connsiteY1" fmla="*/ 0 h 5781381"/>
              <a:gd name="connsiteX2" fmla="*/ 12192000 w 12192000"/>
              <a:gd name="connsiteY2" fmla="*/ 5781381 h 5781381"/>
              <a:gd name="connsiteX3" fmla="*/ 6959600 w 12192000"/>
              <a:gd name="connsiteY3" fmla="*/ 2946400 h 5781381"/>
              <a:gd name="connsiteX4" fmla="*/ 0 w 12192000"/>
              <a:gd name="connsiteY4" fmla="*/ 5781381 h 5781381"/>
              <a:gd name="connsiteX5" fmla="*/ 0 w 12192000"/>
              <a:gd name="connsiteY5" fmla="*/ 0 h 5781381"/>
              <a:gd name="connsiteX0" fmla="*/ 0 w 12192000"/>
              <a:gd name="connsiteY0" fmla="*/ 0 h 5781381"/>
              <a:gd name="connsiteX1" fmla="*/ 12192000 w 12192000"/>
              <a:gd name="connsiteY1" fmla="*/ 0 h 5781381"/>
              <a:gd name="connsiteX2" fmla="*/ 12192000 w 12192000"/>
              <a:gd name="connsiteY2" fmla="*/ 5781381 h 5781381"/>
              <a:gd name="connsiteX3" fmla="*/ 6705600 w 12192000"/>
              <a:gd name="connsiteY3" fmla="*/ 3289300 h 5781381"/>
              <a:gd name="connsiteX4" fmla="*/ 0 w 12192000"/>
              <a:gd name="connsiteY4" fmla="*/ 5781381 h 5781381"/>
              <a:gd name="connsiteX5" fmla="*/ 0 w 12192000"/>
              <a:gd name="connsiteY5" fmla="*/ 0 h 5781381"/>
              <a:gd name="connsiteX0" fmla="*/ 0 w 12192000"/>
              <a:gd name="connsiteY0" fmla="*/ 0 h 5781381"/>
              <a:gd name="connsiteX1" fmla="*/ 12192000 w 12192000"/>
              <a:gd name="connsiteY1" fmla="*/ 0 h 5781381"/>
              <a:gd name="connsiteX2" fmla="*/ 12192000 w 12192000"/>
              <a:gd name="connsiteY2" fmla="*/ 5781381 h 5781381"/>
              <a:gd name="connsiteX3" fmla="*/ 8826500 w 12192000"/>
              <a:gd name="connsiteY3" fmla="*/ 4254500 h 5781381"/>
              <a:gd name="connsiteX4" fmla="*/ 6705600 w 12192000"/>
              <a:gd name="connsiteY4" fmla="*/ 3289300 h 5781381"/>
              <a:gd name="connsiteX5" fmla="*/ 0 w 12192000"/>
              <a:gd name="connsiteY5" fmla="*/ 5781381 h 5781381"/>
              <a:gd name="connsiteX6" fmla="*/ 0 w 12192000"/>
              <a:gd name="connsiteY6" fmla="*/ 0 h 5781381"/>
              <a:gd name="connsiteX0" fmla="*/ 0 w 12192000"/>
              <a:gd name="connsiteY0" fmla="*/ 0 h 5781381"/>
              <a:gd name="connsiteX1" fmla="*/ 12192000 w 12192000"/>
              <a:gd name="connsiteY1" fmla="*/ 0 h 5781381"/>
              <a:gd name="connsiteX2" fmla="*/ 12192000 w 12192000"/>
              <a:gd name="connsiteY2" fmla="*/ 5781381 h 5781381"/>
              <a:gd name="connsiteX3" fmla="*/ 9525000 w 12192000"/>
              <a:gd name="connsiteY3" fmla="*/ 3492500 h 5781381"/>
              <a:gd name="connsiteX4" fmla="*/ 6705600 w 12192000"/>
              <a:gd name="connsiteY4" fmla="*/ 3289300 h 5781381"/>
              <a:gd name="connsiteX5" fmla="*/ 0 w 12192000"/>
              <a:gd name="connsiteY5" fmla="*/ 5781381 h 5781381"/>
              <a:gd name="connsiteX6" fmla="*/ 0 w 12192000"/>
              <a:gd name="connsiteY6" fmla="*/ 0 h 5781381"/>
              <a:gd name="connsiteX0" fmla="*/ 0 w 12192000"/>
              <a:gd name="connsiteY0" fmla="*/ 0 h 5781381"/>
              <a:gd name="connsiteX1" fmla="*/ 12192000 w 12192000"/>
              <a:gd name="connsiteY1" fmla="*/ 0 h 5781381"/>
              <a:gd name="connsiteX2" fmla="*/ 12192000 w 12192000"/>
              <a:gd name="connsiteY2" fmla="*/ 5781381 h 5781381"/>
              <a:gd name="connsiteX3" fmla="*/ 9779000 w 12192000"/>
              <a:gd name="connsiteY3" fmla="*/ 2870200 h 5781381"/>
              <a:gd name="connsiteX4" fmla="*/ 6705600 w 12192000"/>
              <a:gd name="connsiteY4" fmla="*/ 3289300 h 5781381"/>
              <a:gd name="connsiteX5" fmla="*/ 0 w 12192000"/>
              <a:gd name="connsiteY5" fmla="*/ 5781381 h 5781381"/>
              <a:gd name="connsiteX6" fmla="*/ 0 w 12192000"/>
              <a:gd name="connsiteY6" fmla="*/ 0 h 5781381"/>
              <a:gd name="connsiteX0" fmla="*/ 0 w 12192000"/>
              <a:gd name="connsiteY0" fmla="*/ 0 h 5781381"/>
              <a:gd name="connsiteX1" fmla="*/ 12192000 w 12192000"/>
              <a:gd name="connsiteY1" fmla="*/ 0 h 5781381"/>
              <a:gd name="connsiteX2" fmla="*/ 12192000 w 12192000"/>
              <a:gd name="connsiteY2" fmla="*/ 5781381 h 5781381"/>
              <a:gd name="connsiteX3" fmla="*/ 11480800 w 12192000"/>
              <a:gd name="connsiteY3" fmla="*/ 3429000 h 5781381"/>
              <a:gd name="connsiteX4" fmla="*/ 6705600 w 12192000"/>
              <a:gd name="connsiteY4" fmla="*/ 3289300 h 5781381"/>
              <a:gd name="connsiteX5" fmla="*/ 0 w 12192000"/>
              <a:gd name="connsiteY5" fmla="*/ 5781381 h 5781381"/>
              <a:gd name="connsiteX6" fmla="*/ 0 w 12192000"/>
              <a:gd name="connsiteY6" fmla="*/ 0 h 5781381"/>
              <a:gd name="connsiteX0" fmla="*/ 0 w 12192000"/>
              <a:gd name="connsiteY0" fmla="*/ 0 h 5781381"/>
              <a:gd name="connsiteX1" fmla="*/ 12192000 w 12192000"/>
              <a:gd name="connsiteY1" fmla="*/ 0 h 5781381"/>
              <a:gd name="connsiteX2" fmla="*/ 11480800 w 12192000"/>
              <a:gd name="connsiteY2" fmla="*/ 3429000 h 5781381"/>
              <a:gd name="connsiteX3" fmla="*/ 6705600 w 12192000"/>
              <a:gd name="connsiteY3" fmla="*/ 3289300 h 5781381"/>
              <a:gd name="connsiteX4" fmla="*/ 0 w 12192000"/>
              <a:gd name="connsiteY4" fmla="*/ 5781381 h 5781381"/>
              <a:gd name="connsiteX5" fmla="*/ 0 w 12192000"/>
              <a:gd name="connsiteY5" fmla="*/ 0 h 5781381"/>
              <a:gd name="connsiteX0" fmla="*/ 0 w 12230100"/>
              <a:gd name="connsiteY0" fmla="*/ 0 h 5781381"/>
              <a:gd name="connsiteX1" fmla="*/ 12192000 w 12230100"/>
              <a:gd name="connsiteY1" fmla="*/ 0 h 5781381"/>
              <a:gd name="connsiteX2" fmla="*/ 12230100 w 12230100"/>
              <a:gd name="connsiteY2" fmla="*/ 3365500 h 5781381"/>
              <a:gd name="connsiteX3" fmla="*/ 6705600 w 12230100"/>
              <a:gd name="connsiteY3" fmla="*/ 3289300 h 5781381"/>
              <a:gd name="connsiteX4" fmla="*/ 0 w 12230100"/>
              <a:gd name="connsiteY4" fmla="*/ 5781381 h 5781381"/>
              <a:gd name="connsiteX5" fmla="*/ 0 w 12230100"/>
              <a:gd name="connsiteY5" fmla="*/ 0 h 5781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230100" h="5781381">
                <a:moveTo>
                  <a:pt x="0" y="0"/>
                </a:moveTo>
                <a:lnTo>
                  <a:pt x="12192000" y="0"/>
                </a:lnTo>
                <a:lnTo>
                  <a:pt x="12230100" y="3365500"/>
                </a:lnTo>
                <a:lnTo>
                  <a:pt x="6705600" y="3289300"/>
                </a:lnTo>
                <a:lnTo>
                  <a:pt x="0" y="5781381"/>
                </a:lnTo>
                <a:lnTo>
                  <a:pt x="0" y="0"/>
                </a:lnTo>
                <a:close/>
              </a:path>
            </a:pathLst>
          </a:custGeom>
          <a:blipFill dpi="0" rotWithShape="1">
            <a:blip r:embed="rId2" cstate="screen">
              <a:extLst>
                <a:ext uri="{28A0092B-C50C-407E-A947-70E740481C1C}">
                  <a14:useLocalDpi xmlns:a14="http://schemas.microsoft.com/office/drawing/2010/main"/>
                </a:ext>
              </a:extLst>
            </a:blip>
            <a:srcRect/>
            <a:stretch>
              <a:fillRect/>
            </a:stretch>
          </a:blip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5" name="Triangle 2">
            <a:extLst>
              <a:ext uri="{FF2B5EF4-FFF2-40B4-BE49-F238E27FC236}">
                <a16:creationId xmlns:a16="http://schemas.microsoft.com/office/drawing/2014/main" id="{FA24612C-6F17-F796-4C3E-F4CC8D187C07}"/>
              </a:ext>
              <a:ext uri="{C183D7F6-B498-43B3-948B-1728B52AA6E4}">
                <adec:decorative xmlns:adec="http://schemas.microsoft.com/office/drawing/2017/decorative" val="1"/>
              </a:ext>
            </a:extLst>
          </p:cNvPr>
          <p:cNvSpPr/>
          <p:nvPr userDrawn="1"/>
        </p:nvSpPr>
        <p:spPr bwMode="auto">
          <a:xfrm>
            <a:off x="182094" y="1567508"/>
            <a:ext cx="12051323" cy="1809617"/>
          </a:xfrm>
          <a:custGeom>
            <a:avLst/>
            <a:gdLst>
              <a:gd name="connsiteX0" fmla="*/ 0 w 12006562"/>
              <a:gd name="connsiteY0" fmla="*/ 1713701 h 1713701"/>
              <a:gd name="connsiteX1" fmla="*/ 6003281 w 12006562"/>
              <a:gd name="connsiteY1" fmla="*/ 0 h 1713701"/>
              <a:gd name="connsiteX2" fmla="*/ 12006562 w 12006562"/>
              <a:gd name="connsiteY2" fmla="*/ 1713701 h 1713701"/>
              <a:gd name="connsiteX3" fmla="*/ 0 w 12006562"/>
              <a:gd name="connsiteY3" fmla="*/ 1713701 h 1713701"/>
              <a:gd name="connsiteX0" fmla="*/ 0 w 12044928"/>
              <a:gd name="connsiteY0" fmla="*/ 1713701 h 1828800"/>
              <a:gd name="connsiteX1" fmla="*/ 6003281 w 12044928"/>
              <a:gd name="connsiteY1" fmla="*/ 0 h 1828800"/>
              <a:gd name="connsiteX2" fmla="*/ 12044928 w 12044928"/>
              <a:gd name="connsiteY2" fmla="*/ 1828800 h 1828800"/>
              <a:gd name="connsiteX3" fmla="*/ 0 w 12044928"/>
              <a:gd name="connsiteY3" fmla="*/ 1713701 h 1828800"/>
              <a:gd name="connsiteX0" fmla="*/ 0 w 12044928"/>
              <a:gd name="connsiteY0" fmla="*/ 1694518 h 1809617"/>
              <a:gd name="connsiteX1" fmla="*/ 12026811 w 12044928"/>
              <a:gd name="connsiteY1" fmla="*/ 0 h 1809617"/>
              <a:gd name="connsiteX2" fmla="*/ 12044928 w 12044928"/>
              <a:gd name="connsiteY2" fmla="*/ 1809617 h 1809617"/>
              <a:gd name="connsiteX3" fmla="*/ 0 w 12044928"/>
              <a:gd name="connsiteY3" fmla="*/ 1694518 h 1809617"/>
              <a:gd name="connsiteX0" fmla="*/ 0 w 12051323"/>
              <a:gd name="connsiteY0" fmla="*/ 1681729 h 1809617"/>
              <a:gd name="connsiteX1" fmla="*/ 12033206 w 12051323"/>
              <a:gd name="connsiteY1" fmla="*/ 0 h 1809617"/>
              <a:gd name="connsiteX2" fmla="*/ 12051323 w 12051323"/>
              <a:gd name="connsiteY2" fmla="*/ 1809617 h 1809617"/>
              <a:gd name="connsiteX3" fmla="*/ 0 w 12051323"/>
              <a:gd name="connsiteY3" fmla="*/ 1681729 h 1809617"/>
            </a:gdLst>
            <a:ahLst/>
            <a:cxnLst>
              <a:cxn ang="0">
                <a:pos x="connsiteX0" y="connsiteY0"/>
              </a:cxn>
              <a:cxn ang="0">
                <a:pos x="connsiteX1" y="connsiteY1"/>
              </a:cxn>
              <a:cxn ang="0">
                <a:pos x="connsiteX2" y="connsiteY2"/>
              </a:cxn>
              <a:cxn ang="0">
                <a:pos x="connsiteX3" y="connsiteY3"/>
              </a:cxn>
            </a:cxnLst>
            <a:rect l="l" t="t" r="r" b="b"/>
            <a:pathLst>
              <a:path w="12051323" h="1809617">
                <a:moveTo>
                  <a:pt x="0" y="1681729"/>
                </a:moveTo>
                <a:lnTo>
                  <a:pt x="12033206" y="0"/>
                </a:lnTo>
                <a:lnTo>
                  <a:pt x="12051323" y="1809617"/>
                </a:lnTo>
                <a:lnTo>
                  <a:pt x="0" y="1681729"/>
                </a:lnTo>
                <a:close/>
              </a:path>
            </a:pathLst>
          </a:custGeom>
          <a:solidFill>
            <a:srgbClr val="333F48">
              <a:alpha val="63137"/>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6" name="Triangle 2">
            <a:extLst>
              <a:ext uri="{FF2B5EF4-FFF2-40B4-BE49-F238E27FC236}">
                <a16:creationId xmlns:a16="http://schemas.microsoft.com/office/drawing/2014/main" id="{B5435D57-3AC7-08F4-8279-FB379FA15D10}"/>
              </a:ext>
              <a:ext uri="{C183D7F6-B498-43B3-948B-1728B52AA6E4}">
                <adec:decorative xmlns:adec="http://schemas.microsoft.com/office/drawing/2017/decorative" val="1"/>
              </a:ext>
            </a:extLst>
          </p:cNvPr>
          <p:cNvSpPr/>
          <p:nvPr userDrawn="1"/>
        </p:nvSpPr>
        <p:spPr bwMode="auto">
          <a:xfrm>
            <a:off x="-263081" y="1743000"/>
            <a:ext cx="11236566" cy="4108791"/>
          </a:xfrm>
          <a:custGeom>
            <a:avLst/>
            <a:gdLst>
              <a:gd name="connsiteX0" fmla="*/ 0 w 12006562"/>
              <a:gd name="connsiteY0" fmla="*/ 1713701 h 1713701"/>
              <a:gd name="connsiteX1" fmla="*/ 6003281 w 12006562"/>
              <a:gd name="connsiteY1" fmla="*/ 0 h 1713701"/>
              <a:gd name="connsiteX2" fmla="*/ 12006562 w 12006562"/>
              <a:gd name="connsiteY2" fmla="*/ 1713701 h 1713701"/>
              <a:gd name="connsiteX3" fmla="*/ 0 w 12006562"/>
              <a:gd name="connsiteY3" fmla="*/ 1713701 h 1713701"/>
              <a:gd name="connsiteX0" fmla="*/ 0 w 12044928"/>
              <a:gd name="connsiteY0" fmla="*/ 1713701 h 1828800"/>
              <a:gd name="connsiteX1" fmla="*/ 6003281 w 12044928"/>
              <a:gd name="connsiteY1" fmla="*/ 0 h 1828800"/>
              <a:gd name="connsiteX2" fmla="*/ 12044928 w 12044928"/>
              <a:gd name="connsiteY2" fmla="*/ 1828800 h 1828800"/>
              <a:gd name="connsiteX3" fmla="*/ 0 w 12044928"/>
              <a:gd name="connsiteY3" fmla="*/ 1713701 h 1828800"/>
              <a:gd name="connsiteX0" fmla="*/ 0 w 12044928"/>
              <a:gd name="connsiteY0" fmla="*/ 1694518 h 1809617"/>
              <a:gd name="connsiteX1" fmla="*/ 12026811 w 12044928"/>
              <a:gd name="connsiteY1" fmla="*/ 0 h 1809617"/>
              <a:gd name="connsiteX2" fmla="*/ 12044928 w 12044928"/>
              <a:gd name="connsiteY2" fmla="*/ 1809617 h 1809617"/>
              <a:gd name="connsiteX3" fmla="*/ 0 w 12044928"/>
              <a:gd name="connsiteY3" fmla="*/ 1694518 h 1809617"/>
              <a:gd name="connsiteX0" fmla="*/ 0 w 12051323"/>
              <a:gd name="connsiteY0" fmla="*/ 1681729 h 1809617"/>
              <a:gd name="connsiteX1" fmla="*/ 12033206 w 12051323"/>
              <a:gd name="connsiteY1" fmla="*/ 0 h 1809617"/>
              <a:gd name="connsiteX2" fmla="*/ 12051323 w 12051323"/>
              <a:gd name="connsiteY2" fmla="*/ 1809617 h 1809617"/>
              <a:gd name="connsiteX3" fmla="*/ 0 w 12051323"/>
              <a:gd name="connsiteY3" fmla="*/ 1681729 h 1809617"/>
              <a:gd name="connsiteX0" fmla="*/ 142951 w 12176157"/>
              <a:gd name="connsiteY0" fmla="*/ 1681729 h 4266214"/>
              <a:gd name="connsiteX1" fmla="*/ 12176157 w 12176157"/>
              <a:gd name="connsiteY1" fmla="*/ 0 h 4266214"/>
              <a:gd name="connsiteX2" fmla="*/ 0 w 12176157"/>
              <a:gd name="connsiteY2" fmla="*/ 4266214 h 4266214"/>
              <a:gd name="connsiteX3" fmla="*/ 142951 w 12176157"/>
              <a:gd name="connsiteY3" fmla="*/ 1681729 h 4266214"/>
              <a:gd name="connsiteX0" fmla="*/ 142951 w 11091160"/>
              <a:gd name="connsiteY0" fmla="*/ 1517956 h 4102441"/>
              <a:gd name="connsiteX1" fmla="*/ 11091160 w 11091160"/>
              <a:gd name="connsiteY1" fmla="*/ 0 h 4102441"/>
              <a:gd name="connsiteX2" fmla="*/ 0 w 11091160"/>
              <a:gd name="connsiteY2" fmla="*/ 4102441 h 4102441"/>
              <a:gd name="connsiteX3" fmla="*/ 142951 w 11091160"/>
              <a:gd name="connsiteY3" fmla="*/ 1517956 h 4102441"/>
              <a:gd name="connsiteX0" fmla="*/ 0 w 11214341"/>
              <a:gd name="connsiteY0" fmla="*/ 1558899 h 4102441"/>
              <a:gd name="connsiteX1" fmla="*/ 11214341 w 11214341"/>
              <a:gd name="connsiteY1" fmla="*/ 0 h 4102441"/>
              <a:gd name="connsiteX2" fmla="*/ 123181 w 11214341"/>
              <a:gd name="connsiteY2" fmla="*/ 4102441 h 4102441"/>
              <a:gd name="connsiteX3" fmla="*/ 0 w 11214341"/>
              <a:gd name="connsiteY3" fmla="*/ 1558899 h 4102441"/>
              <a:gd name="connsiteX0" fmla="*/ 0 w 11236566"/>
              <a:gd name="connsiteY0" fmla="*/ 1565249 h 4108791"/>
              <a:gd name="connsiteX1" fmla="*/ 11236566 w 11236566"/>
              <a:gd name="connsiteY1" fmla="*/ 0 h 4108791"/>
              <a:gd name="connsiteX2" fmla="*/ 123181 w 11236566"/>
              <a:gd name="connsiteY2" fmla="*/ 4108791 h 4108791"/>
              <a:gd name="connsiteX3" fmla="*/ 0 w 11236566"/>
              <a:gd name="connsiteY3" fmla="*/ 1565249 h 4108791"/>
            </a:gdLst>
            <a:ahLst/>
            <a:cxnLst>
              <a:cxn ang="0">
                <a:pos x="connsiteX0" y="connsiteY0"/>
              </a:cxn>
              <a:cxn ang="0">
                <a:pos x="connsiteX1" y="connsiteY1"/>
              </a:cxn>
              <a:cxn ang="0">
                <a:pos x="connsiteX2" y="connsiteY2"/>
              </a:cxn>
              <a:cxn ang="0">
                <a:pos x="connsiteX3" y="connsiteY3"/>
              </a:cxn>
            </a:cxnLst>
            <a:rect l="l" t="t" r="r" b="b"/>
            <a:pathLst>
              <a:path w="11236566" h="4108791">
                <a:moveTo>
                  <a:pt x="0" y="1565249"/>
                </a:moveTo>
                <a:lnTo>
                  <a:pt x="11236566" y="0"/>
                </a:lnTo>
                <a:lnTo>
                  <a:pt x="123181" y="4108791"/>
                </a:lnTo>
                <a:lnTo>
                  <a:pt x="0" y="1565249"/>
                </a:lnTo>
                <a:close/>
              </a:path>
            </a:pathLst>
          </a:custGeom>
          <a:solidFill>
            <a:srgbClr val="6ABF4B">
              <a:alpha val="49804"/>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7" name="Freeform 6">
            <a:extLst>
              <a:ext uri="{FF2B5EF4-FFF2-40B4-BE49-F238E27FC236}">
                <a16:creationId xmlns:a16="http://schemas.microsoft.com/office/drawing/2014/main" id="{4FE8DDBB-FD49-51B0-FB22-8F8E27416753}"/>
              </a:ext>
              <a:ext uri="{C183D7F6-B498-43B3-948B-1728B52AA6E4}">
                <adec:decorative xmlns:adec="http://schemas.microsoft.com/office/drawing/2017/decorative" val="1"/>
              </a:ext>
            </a:extLst>
          </p:cNvPr>
          <p:cNvSpPr/>
          <p:nvPr userDrawn="1"/>
        </p:nvSpPr>
        <p:spPr bwMode="auto">
          <a:xfrm>
            <a:off x="185838" y="1735374"/>
            <a:ext cx="10791391" cy="1573293"/>
          </a:xfrm>
          <a:custGeom>
            <a:avLst/>
            <a:gdLst>
              <a:gd name="connsiteX0" fmla="*/ 10791391 w 10791391"/>
              <a:gd name="connsiteY0" fmla="*/ 0 h 1573293"/>
              <a:gd name="connsiteX1" fmla="*/ 6535978 w 10791391"/>
              <a:gd name="connsiteY1" fmla="*/ 1573293 h 1573293"/>
              <a:gd name="connsiteX2" fmla="*/ 0 w 10791391"/>
              <a:gd name="connsiteY2" fmla="*/ 1503933 h 1573293"/>
              <a:gd name="connsiteX3" fmla="*/ 1522013 w 10791391"/>
              <a:gd name="connsiteY3" fmla="*/ 1291221 h 1573293"/>
            </a:gdLst>
            <a:ahLst/>
            <a:cxnLst>
              <a:cxn ang="0">
                <a:pos x="connsiteX0" y="connsiteY0"/>
              </a:cxn>
              <a:cxn ang="0">
                <a:pos x="connsiteX1" y="connsiteY1"/>
              </a:cxn>
              <a:cxn ang="0">
                <a:pos x="connsiteX2" y="connsiteY2"/>
              </a:cxn>
              <a:cxn ang="0">
                <a:pos x="connsiteX3" y="connsiteY3"/>
              </a:cxn>
            </a:cxnLst>
            <a:rect l="l" t="t" r="r" b="b"/>
            <a:pathLst>
              <a:path w="10791391" h="1573293">
                <a:moveTo>
                  <a:pt x="10791391" y="0"/>
                </a:moveTo>
                <a:lnTo>
                  <a:pt x="6535978" y="1573293"/>
                </a:lnTo>
                <a:lnTo>
                  <a:pt x="0" y="1503933"/>
                </a:lnTo>
                <a:lnTo>
                  <a:pt x="1522013" y="1291221"/>
                </a:lnTo>
                <a:close/>
              </a:path>
            </a:pathLst>
          </a:custGeom>
          <a:solidFill>
            <a:srgbClr val="6ABF4B">
              <a:alpha val="8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2" name="Title 1"/>
          <p:cNvSpPr>
            <a:spLocks noGrp="1"/>
          </p:cNvSpPr>
          <p:nvPr>
            <p:ph type="title"/>
          </p:nvPr>
        </p:nvSpPr>
        <p:spPr>
          <a:xfrm>
            <a:off x="4766662" y="4408566"/>
            <a:ext cx="6696800" cy="838200"/>
          </a:xfrm>
        </p:spPr>
        <p:txBody>
          <a:bodyPr/>
          <a:lstStyle>
            <a:lvl1pPr>
              <a:defRPr sz="3000">
                <a:solidFill>
                  <a:srgbClr val="333F48"/>
                </a:solidFill>
              </a:defRPr>
            </a:lvl1pPr>
          </a:lstStyle>
          <a:p>
            <a:r>
              <a:rPr lang="en-US"/>
              <a:t>Click to edit Master title style</a:t>
            </a:r>
            <a:endParaRPr lang="en-US" dirty="0"/>
          </a:p>
        </p:txBody>
      </p:sp>
      <p:sp>
        <p:nvSpPr>
          <p:cNvPr id="37" name="Slide Number Placeholder 3">
            <a:extLst>
              <a:ext uri="{FF2B5EF4-FFF2-40B4-BE49-F238E27FC236}">
                <a16:creationId xmlns:a16="http://schemas.microsoft.com/office/drawing/2014/main" id="{ED2E4C9F-816B-42F5-9F71-FF93BF5E6376}"/>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38" name="Footer Placeholder 4">
            <a:extLst>
              <a:ext uri="{FF2B5EF4-FFF2-40B4-BE49-F238E27FC236}">
                <a16:creationId xmlns:a16="http://schemas.microsoft.com/office/drawing/2014/main" id="{87032577-B963-4FCC-AE28-1F67E3E08FD9}"/>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dirty="0"/>
              <a:t>For investors.</a:t>
            </a:r>
          </a:p>
        </p:txBody>
      </p:sp>
      <p:sp>
        <p:nvSpPr>
          <p:cNvPr id="39" name="Rectangle 155">
            <a:extLst>
              <a:ext uri="{FF2B5EF4-FFF2-40B4-BE49-F238E27FC236}">
                <a16:creationId xmlns:a16="http://schemas.microsoft.com/office/drawing/2014/main" id="{7C763BE8-EAF0-49DD-A9FF-2C9C568746FA}"/>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dirty="0"/>
              <a:t>Production code #</a:t>
            </a:r>
          </a:p>
        </p:txBody>
      </p:sp>
    </p:spTree>
    <p:extLst>
      <p:ext uri="{BB962C8B-B14F-4D97-AF65-F5344CB8AC3E}">
        <p14:creationId xmlns:p14="http://schemas.microsoft.com/office/powerpoint/2010/main" val="268424679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7392"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ulleted List">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41248"/>
          </a:xfrm>
        </p:spPr>
        <p:txBody>
          <a:bodyPr/>
          <a:lstStyle>
            <a:lvl1pPr>
              <a:defRPr sz="3000">
                <a:solidFill>
                  <a:srgbClr val="333F48"/>
                </a:solidFill>
              </a:defRPr>
            </a:lvl1pPr>
          </a:lstStyle>
          <a:p>
            <a:r>
              <a:rPr lang="en-US"/>
              <a:t>Click to edit Master title style</a:t>
            </a:r>
            <a:endParaRPr lang="en-US" dirty="0"/>
          </a:p>
        </p:txBody>
      </p:sp>
      <p:sp>
        <p:nvSpPr>
          <p:cNvPr id="11" name="Content Placeholder 2"/>
          <p:cNvSpPr>
            <a:spLocks noGrp="1"/>
          </p:cNvSpPr>
          <p:nvPr>
            <p:ph idx="12"/>
          </p:nvPr>
        </p:nvSpPr>
        <p:spPr>
          <a:xfrm>
            <a:off x="422820" y="1339851"/>
            <a:ext cx="10918280" cy="4878388"/>
          </a:xfrm>
        </p:spPr>
        <p:txBody>
          <a:bodyPr lIns="135852"/>
          <a:lstStyle>
            <a:lvl1pPr marL="0" indent="0" algn="l" rtl="0" fontAlgn="base">
              <a:spcBef>
                <a:spcPts val="595"/>
              </a:spcBef>
              <a:spcAft>
                <a:spcPct val="0"/>
              </a:spcAft>
              <a:buSzPct val="40000"/>
              <a:defRPr lang="en-US" sz="1800" b="1" dirty="0" smtClean="0">
                <a:solidFill>
                  <a:srgbClr val="7A9B3D"/>
                </a:solidFill>
                <a:latin typeface="+mn-lt"/>
                <a:ea typeface="+mn-ea"/>
                <a:cs typeface="+mn-cs"/>
              </a:defRPr>
            </a:lvl1pPr>
            <a:lvl2pPr marL="141510" indent="-141510">
              <a:spcBef>
                <a:spcPts val="357"/>
              </a:spcBef>
              <a:buClr>
                <a:srgbClr val="7A9B3D"/>
              </a:buClr>
              <a:defRPr lang="en-US" sz="1600" dirty="0" smtClean="0">
                <a:solidFill>
                  <a:srgbClr val="000000"/>
                </a:solidFill>
                <a:latin typeface="+mn-lt"/>
              </a:defRPr>
            </a:lvl2pPr>
            <a:lvl3pPr marL="283018" indent="-141510">
              <a:buClr>
                <a:srgbClr val="768692"/>
              </a:buClr>
              <a:defRPr lang="en-US" sz="1400" dirty="0" smtClean="0">
                <a:solidFill>
                  <a:srgbClr val="000000"/>
                </a:solidFill>
                <a:latin typeface="+mn-lt"/>
              </a:defRPr>
            </a:lvl3pPr>
            <a:lvl4pPr marL="424528" indent="-141510">
              <a:buClr>
                <a:srgbClr val="000000"/>
              </a:buClr>
              <a:buSzPct val="100000"/>
              <a:buFont typeface="Arial" pitchFamily="34" charset="0"/>
              <a:buChar char="•"/>
              <a:defRPr sz="1400">
                <a:solidFill>
                  <a:srgbClr val="000000"/>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41" name="Slide Number Placeholder 3">
            <a:extLst>
              <a:ext uri="{FF2B5EF4-FFF2-40B4-BE49-F238E27FC236}">
                <a16:creationId xmlns:a16="http://schemas.microsoft.com/office/drawing/2014/main" id="{90DD0CA0-1C12-4873-8A33-132DAFEF19FB}"/>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42" name="Footer Placeholder 4">
            <a:extLst>
              <a:ext uri="{FF2B5EF4-FFF2-40B4-BE49-F238E27FC236}">
                <a16:creationId xmlns:a16="http://schemas.microsoft.com/office/drawing/2014/main" id="{9A917CF6-4573-4409-8CD4-C32995E23CB6}"/>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dirty="0"/>
              <a:t>For investors.</a:t>
            </a:r>
          </a:p>
        </p:txBody>
      </p:sp>
      <p:sp>
        <p:nvSpPr>
          <p:cNvPr id="43" name="Rectangle 155">
            <a:extLst>
              <a:ext uri="{FF2B5EF4-FFF2-40B4-BE49-F238E27FC236}">
                <a16:creationId xmlns:a16="http://schemas.microsoft.com/office/drawing/2014/main" id="{11D5E519-2474-430D-888C-AE84BAA8F139}"/>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dirty="0"/>
              <a:t>Production code #</a:t>
            </a:r>
          </a:p>
        </p:txBody>
      </p:sp>
    </p:spTree>
    <p:extLst>
      <p:ext uri="{BB962C8B-B14F-4D97-AF65-F5344CB8AC3E}">
        <p14:creationId xmlns:p14="http://schemas.microsoft.com/office/powerpoint/2010/main" val="14143266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ulleted List - with subhead">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41248"/>
          </a:xfrm>
        </p:spPr>
        <p:txBody>
          <a:bodyPr/>
          <a:lstStyle>
            <a:lvl1pPr>
              <a:defRPr sz="3000"/>
            </a:lvl1pPr>
          </a:lstStyle>
          <a:p>
            <a:r>
              <a:rPr lang="en-US"/>
              <a:t>Click to edit Master title style</a:t>
            </a:r>
            <a:endParaRPr lang="en-US" dirty="0"/>
          </a:p>
        </p:txBody>
      </p:sp>
      <p:sp>
        <p:nvSpPr>
          <p:cNvPr id="11" name="Content Placeholder 2"/>
          <p:cNvSpPr>
            <a:spLocks noGrp="1"/>
          </p:cNvSpPr>
          <p:nvPr>
            <p:ph idx="12"/>
          </p:nvPr>
        </p:nvSpPr>
        <p:spPr>
          <a:xfrm>
            <a:off x="422820" y="1339851"/>
            <a:ext cx="10918280" cy="4878388"/>
          </a:xfrm>
        </p:spPr>
        <p:txBody>
          <a:bodyPr lIns="135852"/>
          <a:lstStyle>
            <a:lvl1pPr marL="0" indent="0" algn="l" rtl="0" fontAlgn="base">
              <a:spcBef>
                <a:spcPts val="595"/>
              </a:spcBef>
              <a:spcAft>
                <a:spcPct val="0"/>
              </a:spcAft>
              <a:buSzPct val="40000"/>
              <a:defRPr lang="en-US" sz="1600" b="1" dirty="0" smtClean="0">
                <a:solidFill>
                  <a:srgbClr val="7A9B3D"/>
                </a:solidFill>
                <a:latin typeface="+mn-lt"/>
                <a:ea typeface="+mn-ea"/>
                <a:cs typeface="+mn-cs"/>
              </a:defRPr>
            </a:lvl1pPr>
            <a:lvl2pPr marL="141510" indent="-141510">
              <a:spcBef>
                <a:spcPts val="357"/>
              </a:spcBef>
              <a:buClr>
                <a:srgbClr val="7A9B3D"/>
              </a:buClr>
              <a:defRPr lang="en-US" sz="1400" dirty="0" smtClean="0">
                <a:solidFill>
                  <a:srgbClr val="000000"/>
                </a:solidFill>
                <a:latin typeface="+mn-lt"/>
              </a:defRPr>
            </a:lvl2pPr>
            <a:lvl3pPr marL="283018" indent="-141510">
              <a:buClr>
                <a:srgbClr val="768692"/>
              </a:buClr>
              <a:defRPr lang="en-US" sz="1200" dirty="0" smtClean="0">
                <a:solidFill>
                  <a:srgbClr val="000000"/>
                </a:solidFill>
                <a:latin typeface="+mn-lt"/>
              </a:defRPr>
            </a:lvl3pPr>
            <a:lvl4pPr marL="424528" indent="-141510">
              <a:buClr>
                <a:srgbClr val="000000"/>
              </a:buClr>
              <a:buSzPct val="100000"/>
              <a:buFont typeface="Arial" pitchFamily="34" charset="0"/>
              <a:buChar char="•"/>
              <a:defRPr sz="1200">
                <a:solidFill>
                  <a:srgbClr val="000000"/>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41" name="Slide Number Placeholder 3">
            <a:extLst>
              <a:ext uri="{FF2B5EF4-FFF2-40B4-BE49-F238E27FC236}">
                <a16:creationId xmlns:a16="http://schemas.microsoft.com/office/drawing/2014/main" id="{2226B0D0-7E7D-4694-B370-6E38CE01FBA4}"/>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42" name="Footer Placeholder 4">
            <a:extLst>
              <a:ext uri="{FF2B5EF4-FFF2-40B4-BE49-F238E27FC236}">
                <a16:creationId xmlns:a16="http://schemas.microsoft.com/office/drawing/2014/main" id="{BE046C68-A14E-4EC4-BB1F-02C0B09C45BF}"/>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dirty="0"/>
              <a:t>For investors.</a:t>
            </a:r>
          </a:p>
        </p:txBody>
      </p:sp>
      <p:sp>
        <p:nvSpPr>
          <p:cNvPr id="43" name="Rectangle 155">
            <a:extLst>
              <a:ext uri="{FF2B5EF4-FFF2-40B4-BE49-F238E27FC236}">
                <a16:creationId xmlns:a16="http://schemas.microsoft.com/office/drawing/2014/main" id="{C9C3FE21-F12E-4D65-BAF0-A9439AB6AF98}"/>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dirty="0"/>
              <a:t>Production code #</a:t>
            </a:r>
          </a:p>
        </p:txBody>
      </p:sp>
    </p:spTree>
    <p:extLst>
      <p:ext uri="{BB962C8B-B14F-4D97-AF65-F5344CB8AC3E}">
        <p14:creationId xmlns:p14="http://schemas.microsoft.com/office/powerpoint/2010/main" val="4551535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22821" y="228600"/>
            <a:ext cx="10898323" cy="838200"/>
          </a:xfrm>
        </p:spPr>
        <p:txBody>
          <a:bodyPr/>
          <a:lstStyle>
            <a:lvl1pPr>
              <a:defRPr sz="3000"/>
            </a:lvl1pPr>
          </a:lstStyle>
          <a:p>
            <a:r>
              <a:rPr lang="en-US"/>
              <a:t>Click to edit Master title style</a:t>
            </a:r>
            <a:endParaRPr lang="en-US" dirty="0"/>
          </a:p>
        </p:txBody>
      </p:sp>
      <p:sp>
        <p:nvSpPr>
          <p:cNvPr id="3" name="Content Placeholder 2"/>
          <p:cNvSpPr>
            <a:spLocks noGrp="1"/>
          </p:cNvSpPr>
          <p:nvPr>
            <p:ph sz="half" idx="1"/>
          </p:nvPr>
        </p:nvSpPr>
        <p:spPr>
          <a:xfrm>
            <a:off x="422821" y="1339851"/>
            <a:ext cx="5171016" cy="4878388"/>
          </a:xfrm>
        </p:spPr>
        <p:txBody>
          <a:bodyPr lIns="135852"/>
          <a:lstStyle>
            <a:lvl1pPr>
              <a:spcBef>
                <a:spcPts val="743"/>
              </a:spcBef>
              <a:defRPr sz="1600">
                <a:solidFill>
                  <a:srgbClr val="7A9B3D"/>
                </a:solidFill>
              </a:defRPr>
            </a:lvl1pPr>
            <a:lvl2pPr marL="141510" indent="-141510">
              <a:spcBef>
                <a:spcPts val="743"/>
              </a:spcBef>
              <a:buClr>
                <a:srgbClr val="7A9B3D"/>
              </a:buClr>
              <a:defRPr sz="1400">
                <a:solidFill>
                  <a:srgbClr val="000000"/>
                </a:solidFill>
              </a:defRPr>
            </a:lvl2pPr>
            <a:lvl3pPr marL="283018" indent="-141510">
              <a:spcBef>
                <a:spcPts val="743"/>
              </a:spcBef>
              <a:buClr>
                <a:srgbClr val="768692"/>
              </a:buClr>
              <a:defRPr sz="1200">
                <a:solidFill>
                  <a:srgbClr val="000000"/>
                </a:solidFill>
              </a:defRPr>
            </a:lvl3pPr>
            <a:lvl4pPr marL="424528" indent="-141510">
              <a:spcBef>
                <a:spcPts val="743"/>
              </a:spcBef>
              <a:buClr>
                <a:srgbClr val="000000"/>
              </a:buClr>
              <a:defRPr sz="1200">
                <a:solidFill>
                  <a:srgbClr val="000000"/>
                </a:solidFill>
              </a:defRPr>
            </a:lvl4pPr>
            <a:lvl5pPr>
              <a:defRPr sz="1333"/>
            </a:lvl5pPr>
            <a:lvl6pPr>
              <a:defRPr sz="2251"/>
            </a:lvl6pPr>
            <a:lvl7pPr>
              <a:defRPr sz="2251"/>
            </a:lvl7pPr>
            <a:lvl8pPr>
              <a:defRPr sz="2251"/>
            </a:lvl8pPr>
            <a:lvl9pPr>
              <a:defRPr sz="2251"/>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Content Placeholder 2"/>
          <p:cNvSpPr>
            <a:spLocks noGrp="1"/>
          </p:cNvSpPr>
          <p:nvPr>
            <p:ph sz="half" idx="13"/>
          </p:nvPr>
        </p:nvSpPr>
        <p:spPr>
          <a:xfrm>
            <a:off x="6148601" y="1339851"/>
            <a:ext cx="5171016" cy="4878388"/>
          </a:xfrm>
        </p:spPr>
        <p:txBody>
          <a:bodyPr lIns="135852"/>
          <a:lstStyle>
            <a:lvl1pPr>
              <a:spcBef>
                <a:spcPts val="743"/>
              </a:spcBef>
              <a:defRPr sz="1600">
                <a:solidFill>
                  <a:srgbClr val="7A9B3D"/>
                </a:solidFill>
              </a:defRPr>
            </a:lvl1pPr>
            <a:lvl2pPr marL="141510" indent="-141510">
              <a:spcBef>
                <a:spcPts val="743"/>
              </a:spcBef>
              <a:buClr>
                <a:srgbClr val="7A9B3D"/>
              </a:buClr>
              <a:defRPr sz="1400">
                <a:solidFill>
                  <a:srgbClr val="000000"/>
                </a:solidFill>
              </a:defRPr>
            </a:lvl2pPr>
            <a:lvl3pPr marL="283018" indent="-141510">
              <a:spcBef>
                <a:spcPts val="743"/>
              </a:spcBef>
              <a:buClr>
                <a:srgbClr val="768692"/>
              </a:buClr>
              <a:defRPr sz="1200">
                <a:solidFill>
                  <a:srgbClr val="000000"/>
                </a:solidFill>
              </a:defRPr>
            </a:lvl3pPr>
            <a:lvl4pPr marL="424528" indent="-141510">
              <a:spcBef>
                <a:spcPts val="743"/>
              </a:spcBef>
              <a:buClr>
                <a:srgbClr val="000000"/>
              </a:buClr>
              <a:defRPr sz="1200">
                <a:solidFill>
                  <a:srgbClr val="000000"/>
                </a:solidFill>
              </a:defRPr>
            </a:lvl4pPr>
            <a:lvl5pPr>
              <a:defRPr sz="1333"/>
            </a:lvl5pPr>
            <a:lvl6pPr>
              <a:defRPr sz="2251"/>
            </a:lvl6pPr>
            <a:lvl7pPr>
              <a:defRPr sz="2251"/>
            </a:lvl7pPr>
            <a:lvl8pPr>
              <a:defRPr sz="2251"/>
            </a:lvl8pPr>
            <a:lvl9pPr>
              <a:defRPr sz="2251"/>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40" name="Slide Number Placeholder 3">
            <a:extLst>
              <a:ext uri="{FF2B5EF4-FFF2-40B4-BE49-F238E27FC236}">
                <a16:creationId xmlns:a16="http://schemas.microsoft.com/office/drawing/2014/main" id="{7F119E0B-F9CB-4CD1-8F7B-EAB7E998C1A8}"/>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41" name="Footer Placeholder 4">
            <a:extLst>
              <a:ext uri="{FF2B5EF4-FFF2-40B4-BE49-F238E27FC236}">
                <a16:creationId xmlns:a16="http://schemas.microsoft.com/office/drawing/2014/main" id="{B4F12CE0-B528-409A-9862-DE5DD2E87C78}"/>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dirty="0"/>
              <a:t>For investors.</a:t>
            </a:r>
          </a:p>
        </p:txBody>
      </p:sp>
      <p:sp>
        <p:nvSpPr>
          <p:cNvPr id="42" name="Rectangle 155">
            <a:extLst>
              <a:ext uri="{FF2B5EF4-FFF2-40B4-BE49-F238E27FC236}">
                <a16:creationId xmlns:a16="http://schemas.microsoft.com/office/drawing/2014/main" id="{B1CE87E1-09C6-48B6-A127-7C67EE16EEBE}"/>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dirty="0"/>
              <a:t>Production code #</a:t>
            </a:r>
          </a:p>
        </p:txBody>
      </p:sp>
    </p:spTree>
    <p:extLst>
      <p:ext uri="{BB962C8B-B14F-4D97-AF65-F5344CB8AC3E}">
        <p14:creationId xmlns:p14="http://schemas.microsoft.com/office/powerpoint/2010/main" val="28462381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iography">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38200"/>
          </a:xfrm>
        </p:spPr>
        <p:txBody>
          <a:bodyPr/>
          <a:lstStyle>
            <a:lvl1pPr>
              <a:defRPr sz="3000"/>
            </a:lvl1pPr>
          </a:lstStyle>
          <a:p>
            <a:r>
              <a:rPr lang="en-US"/>
              <a:t>Click to edit Master title style</a:t>
            </a:r>
            <a:endParaRPr lang="en-US" dirty="0"/>
          </a:p>
        </p:txBody>
      </p:sp>
      <p:sp>
        <p:nvSpPr>
          <p:cNvPr id="3" name="Content Placeholder 2"/>
          <p:cNvSpPr>
            <a:spLocks noGrp="1"/>
          </p:cNvSpPr>
          <p:nvPr>
            <p:ph idx="1"/>
          </p:nvPr>
        </p:nvSpPr>
        <p:spPr>
          <a:xfrm>
            <a:off x="422820" y="1073260"/>
            <a:ext cx="10918280" cy="439305"/>
          </a:xfrm>
        </p:spPr>
        <p:txBody>
          <a:bodyPr lIns="135852"/>
          <a:lstStyle>
            <a:lvl1pPr marL="0" indent="0">
              <a:spcBef>
                <a:spcPts val="0"/>
              </a:spcBef>
              <a:defRPr lang="en-US" sz="1400" b="1" dirty="0" smtClean="0">
                <a:solidFill>
                  <a:srgbClr val="7A9B3D"/>
                </a:solidFill>
                <a:latin typeface="+mn-lt"/>
                <a:ea typeface="+mn-ea"/>
                <a:cs typeface="+mn-cs"/>
              </a:defRPr>
            </a:lvl1pPr>
            <a:lvl2pPr marL="0" indent="0">
              <a:spcBef>
                <a:spcPts val="0"/>
              </a:spcBef>
              <a:buNone/>
              <a:defRPr sz="1400" b="0" i="1">
                <a:solidFill>
                  <a:srgbClr val="7A9B3D"/>
                </a:solidFill>
              </a:defRPr>
            </a:lvl2pPr>
          </a:lstStyle>
          <a:p>
            <a:pPr lvl="0"/>
            <a:r>
              <a:rPr lang="en-US"/>
              <a:t>Click to edit Master text styles</a:t>
            </a:r>
          </a:p>
          <a:p>
            <a:pPr lvl="1"/>
            <a:r>
              <a:rPr lang="en-US"/>
              <a:t>Second level</a:t>
            </a:r>
          </a:p>
        </p:txBody>
      </p:sp>
      <p:sp>
        <p:nvSpPr>
          <p:cNvPr id="10" name="Content Placeholder 9"/>
          <p:cNvSpPr>
            <a:spLocks noGrp="1"/>
          </p:cNvSpPr>
          <p:nvPr>
            <p:ph sz="quarter" idx="13"/>
          </p:nvPr>
        </p:nvSpPr>
        <p:spPr>
          <a:xfrm>
            <a:off x="422820" y="1526851"/>
            <a:ext cx="10918280" cy="4691388"/>
          </a:xfrm>
        </p:spPr>
        <p:txBody>
          <a:bodyPr lIns="135852"/>
          <a:lstStyle>
            <a:lvl1pPr marL="0" indent="0">
              <a:lnSpc>
                <a:spcPct val="100000"/>
              </a:lnSpc>
              <a:spcBef>
                <a:spcPts val="743"/>
              </a:spcBef>
              <a:buFont typeface="Arial" pitchFamily="34" charset="0"/>
              <a:buNone/>
              <a:defRPr sz="1200" b="0">
                <a:solidFill>
                  <a:srgbClr val="000000"/>
                </a:solidFill>
              </a:defRPr>
            </a:lvl1pPr>
            <a:lvl2pPr marL="0" indent="0">
              <a:lnSpc>
                <a:spcPct val="100000"/>
              </a:lnSpc>
              <a:spcBef>
                <a:spcPts val="743"/>
              </a:spcBef>
              <a:buNone/>
              <a:defRPr sz="1200">
                <a:solidFill>
                  <a:srgbClr val="000000"/>
                </a:solidFill>
              </a:defRPr>
            </a:lvl2pPr>
            <a:lvl3pPr marL="0" indent="0">
              <a:lnSpc>
                <a:spcPct val="100000"/>
              </a:lnSpc>
              <a:spcBef>
                <a:spcPts val="743"/>
              </a:spcBef>
              <a:buNone/>
              <a:defRPr sz="1200">
                <a:solidFill>
                  <a:srgbClr val="000000"/>
                </a:solidFill>
              </a:defRPr>
            </a:lvl3pPr>
            <a:lvl4pPr marL="0" indent="0">
              <a:lnSpc>
                <a:spcPct val="100000"/>
              </a:lnSpc>
              <a:spcBef>
                <a:spcPts val="743"/>
              </a:spcBef>
              <a:buFont typeface="Arial" pitchFamily="34" charset="0"/>
              <a:buNone/>
              <a:defRPr sz="1200">
                <a:solidFill>
                  <a:srgbClr val="000000"/>
                </a:solidFill>
              </a:defRPr>
            </a:lvl4pPr>
            <a:lvl5pPr marL="0" indent="0">
              <a:lnSpc>
                <a:spcPct val="100000"/>
              </a:lnSpc>
              <a:spcBef>
                <a:spcPts val="743"/>
              </a:spcBef>
              <a:buFont typeface="Arial" pitchFamily="34" charset="0"/>
              <a:buNone/>
              <a:defRPr sz="1200">
                <a:solidFill>
                  <a:srgbClr val="00000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0" name="Slide Number Placeholder 3">
            <a:extLst>
              <a:ext uri="{FF2B5EF4-FFF2-40B4-BE49-F238E27FC236}">
                <a16:creationId xmlns:a16="http://schemas.microsoft.com/office/drawing/2014/main" id="{443ACE43-0479-4BE1-9DE6-432D6C5EA1B5}"/>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41" name="Footer Placeholder 4">
            <a:extLst>
              <a:ext uri="{FF2B5EF4-FFF2-40B4-BE49-F238E27FC236}">
                <a16:creationId xmlns:a16="http://schemas.microsoft.com/office/drawing/2014/main" id="{55FEF058-9623-447D-B622-7C361A953394}"/>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dirty="0"/>
              <a:t>For investors.</a:t>
            </a:r>
          </a:p>
        </p:txBody>
      </p:sp>
      <p:sp>
        <p:nvSpPr>
          <p:cNvPr id="42" name="Rectangle 155">
            <a:extLst>
              <a:ext uri="{FF2B5EF4-FFF2-40B4-BE49-F238E27FC236}">
                <a16:creationId xmlns:a16="http://schemas.microsoft.com/office/drawing/2014/main" id="{30B7D1D1-2C52-483A-9036-8C2314AF2AEF}"/>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dirty="0"/>
              <a:t>Production code #</a:t>
            </a:r>
          </a:p>
        </p:txBody>
      </p:sp>
    </p:spTree>
    <p:extLst>
      <p:ext uri="{BB962C8B-B14F-4D97-AF65-F5344CB8AC3E}">
        <p14:creationId xmlns:p14="http://schemas.microsoft.com/office/powerpoint/2010/main" val="11649117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iography 2">
    <p:spTree>
      <p:nvGrpSpPr>
        <p:cNvPr id="1" name=""/>
        <p:cNvGrpSpPr/>
        <p:nvPr/>
      </p:nvGrpSpPr>
      <p:grpSpPr>
        <a:xfrm>
          <a:off x="0" y="0"/>
          <a:ext cx="0" cy="0"/>
          <a:chOff x="0" y="0"/>
          <a:chExt cx="0" cy="0"/>
        </a:xfrm>
      </p:grpSpPr>
      <p:sp>
        <p:nvSpPr>
          <p:cNvPr id="2" name="Title 1"/>
          <p:cNvSpPr>
            <a:spLocks noGrp="1"/>
          </p:cNvSpPr>
          <p:nvPr>
            <p:ph type="title"/>
          </p:nvPr>
        </p:nvSpPr>
        <p:spPr>
          <a:xfrm>
            <a:off x="422821" y="228600"/>
            <a:ext cx="10917264" cy="838200"/>
          </a:xfrm>
        </p:spPr>
        <p:txBody>
          <a:bodyPr/>
          <a:lstStyle>
            <a:lvl1pPr>
              <a:defRPr sz="3000"/>
            </a:lvl1pPr>
          </a:lstStyle>
          <a:p>
            <a:r>
              <a:rPr lang="en-US"/>
              <a:t>Click to edit Master title style</a:t>
            </a:r>
            <a:endParaRPr lang="en-US" dirty="0"/>
          </a:p>
        </p:txBody>
      </p:sp>
      <p:sp>
        <p:nvSpPr>
          <p:cNvPr id="3" name="Content Placeholder 2"/>
          <p:cNvSpPr>
            <a:spLocks noGrp="1"/>
          </p:cNvSpPr>
          <p:nvPr>
            <p:ph idx="1"/>
          </p:nvPr>
        </p:nvSpPr>
        <p:spPr>
          <a:xfrm>
            <a:off x="422821" y="1073260"/>
            <a:ext cx="10917264" cy="439305"/>
          </a:xfrm>
        </p:spPr>
        <p:txBody>
          <a:bodyPr lIns="135852"/>
          <a:lstStyle>
            <a:lvl1pPr marL="0" indent="0">
              <a:spcBef>
                <a:spcPts val="0"/>
              </a:spcBef>
              <a:defRPr lang="en-US" sz="1400" b="1" dirty="0" smtClean="0">
                <a:solidFill>
                  <a:srgbClr val="7A9B3D"/>
                </a:solidFill>
                <a:latin typeface="+mn-lt"/>
                <a:ea typeface="+mn-ea"/>
                <a:cs typeface="+mn-cs"/>
              </a:defRPr>
            </a:lvl1pPr>
            <a:lvl2pPr marL="0" indent="0">
              <a:spcBef>
                <a:spcPts val="0"/>
              </a:spcBef>
              <a:buNone/>
              <a:defRPr sz="1400" b="0" i="1">
                <a:solidFill>
                  <a:srgbClr val="7A9B3D"/>
                </a:solidFill>
              </a:defRPr>
            </a:lvl2pPr>
          </a:lstStyle>
          <a:p>
            <a:pPr lvl="0"/>
            <a:r>
              <a:rPr lang="en-US"/>
              <a:t>Click to edit Master text styles</a:t>
            </a:r>
          </a:p>
          <a:p>
            <a:pPr lvl="1"/>
            <a:r>
              <a:rPr lang="en-US"/>
              <a:t>Second level</a:t>
            </a:r>
          </a:p>
        </p:txBody>
      </p:sp>
      <p:sp>
        <p:nvSpPr>
          <p:cNvPr id="10" name="Content Placeholder 9"/>
          <p:cNvSpPr>
            <a:spLocks noGrp="1"/>
          </p:cNvSpPr>
          <p:nvPr>
            <p:ph sz="quarter" idx="13"/>
          </p:nvPr>
        </p:nvSpPr>
        <p:spPr>
          <a:xfrm>
            <a:off x="422820" y="1526852"/>
            <a:ext cx="10918280" cy="1902149"/>
          </a:xfrm>
        </p:spPr>
        <p:txBody>
          <a:bodyPr lIns="135852"/>
          <a:lstStyle>
            <a:lvl1pPr marL="0" indent="0">
              <a:lnSpc>
                <a:spcPct val="100000"/>
              </a:lnSpc>
              <a:spcBef>
                <a:spcPts val="743"/>
              </a:spcBef>
              <a:buFont typeface="Arial" pitchFamily="34" charset="0"/>
              <a:buNone/>
              <a:defRPr sz="1200" b="0">
                <a:solidFill>
                  <a:srgbClr val="000000"/>
                </a:solidFill>
              </a:defRPr>
            </a:lvl1pPr>
            <a:lvl2pPr marL="0" indent="0">
              <a:lnSpc>
                <a:spcPct val="100000"/>
              </a:lnSpc>
              <a:spcBef>
                <a:spcPts val="743"/>
              </a:spcBef>
              <a:buNone/>
              <a:defRPr sz="1200">
                <a:solidFill>
                  <a:srgbClr val="000000"/>
                </a:solidFill>
              </a:defRPr>
            </a:lvl2pPr>
            <a:lvl3pPr marL="0" indent="0">
              <a:lnSpc>
                <a:spcPct val="100000"/>
              </a:lnSpc>
              <a:spcBef>
                <a:spcPts val="743"/>
              </a:spcBef>
              <a:buNone/>
              <a:defRPr sz="1200">
                <a:solidFill>
                  <a:srgbClr val="000000"/>
                </a:solidFill>
              </a:defRPr>
            </a:lvl3pPr>
            <a:lvl4pPr marL="0" indent="0">
              <a:lnSpc>
                <a:spcPct val="100000"/>
              </a:lnSpc>
              <a:spcBef>
                <a:spcPts val="743"/>
              </a:spcBef>
              <a:buFont typeface="Arial" pitchFamily="34" charset="0"/>
              <a:buNone/>
              <a:defRPr sz="1200">
                <a:solidFill>
                  <a:srgbClr val="000000"/>
                </a:solidFill>
              </a:defRPr>
            </a:lvl4pPr>
            <a:lvl5pPr marL="0" indent="0">
              <a:lnSpc>
                <a:spcPct val="100000"/>
              </a:lnSpc>
              <a:spcBef>
                <a:spcPts val="743"/>
              </a:spcBef>
              <a:buFont typeface="Arial" pitchFamily="34" charset="0"/>
              <a:buNone/>
              <a:defRPr sz="1200">
                <a:solidFill>
                  <a:srgbClr val="00000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Content Placeholder 2"/>
          <p:cNvSpPr>
            <a:spLocks noGrp="1"/>
          </p:cNvSpPr>
          <p:nvPr>
            <p:ph idx="17"/>
          </p:nvPr>
        </p:nvSpPr>
        <p:spPr>
          <a:xfrm>
            <a:off x="422820" y="3666460"/>
            <a:ext cx="10918280" cy="439305"/>
          </a:xfrm>
        </p:spPr>
        <p:txBody>
          <a:bodyPr lIns="135852"/>
          <a:lstStyle>
            <a:lvl1pPr marL="0" indent="0">
              <a:spcBef>
                <a:spcPts val="0"/>
              </a:spcBef>
              <a:defRPr lang="en-US" sz="1400" b="1" dirty="0" smtClean="0">
                <a:solidFill>
                  <a:srgbClr val="7A9B3D"/>
                </a:solidFill>
                <a:latin typeface="+mn-lt"/>
                <a:ea typeface="+mn-ea"/>
                <a:cs typeface="+mn-cs"/>
              </a:defRPr>
            </a:lvl1pPr>
            <a:lvl2pPr marL="0" indent="0">
              <a:spcBef>
                <a:spcPts val="0"/>
              </a:spcBef>
              <a:buNone/>
              <a:defRPr sz="1400" b="0" i="1">
                <a:solidFill>
                  <a:srgbClr val="7A9B3D"/>
                </a:solidFill>
              </a:defRPr>
            </a:lvl2pPr>
          </a:lstStyle>
          <a:p>
            <a:pPr lvl="0"/>
            <a:r>
              <a:rPr lang="en-US"/>
              <a:t>Click to edit Master text styles</a:t>
            </a:r>
          </a:p>
          <a:p>
            <a:pPr lvl="1"/>
            <a:r>
              <a:rPr lang="en-US"/>
              <a:t>Second level</a:t>
            </a:r>
          </a:p>
        </p:txBody>
      </p:sp>
      <p:sp>
        <p:nvSpPr>
          <p:cNvPr id="9" name="Content Placeholder 9"/>
          <p:cNvSpPr>
            <a:spLocks noGrp="1"/>
          </p:cNvSpPr>
          <p:nvPr>
            <p:ph sz="quarter" idx="18"/>
          </p:nvPr>
        </p:nvSpPr>
        <p:spPr>
          <a:xfrm>
            <a:off x="422820" y="4120052"/>
            <a:ext cx="10918280" cy="1902149"/>
          </a:xfrm>
        </p:spPr>
        <p:txBody>
          <a:bodyPr lIns="135852"/>
          <a:lstStyle>
            <a:lvl1pPr marL="0" indent="0">
              <a:lnSpc>
                <a:spcPct val="100000"/>
              </a:lnSpc>
              <a:spcBef>
                <a:spcPts val="743"/>
              </a:spcBef>
              <a:buFont typeface="Arial" pitchFamily="34" charset="0"/>
              <a:buNone/>
              <a:defRPr sz="1200" b="0">
                <a:solidFill>
                  <a:srgbClr val="000000"/>
                </a:solidFill>
              </a:defRPr>
            </a:lvl1pPr>
            <a:lvl2pPr marL="0" indent="0">
              <a:lnSpc>
                <a:spcPct val="100000"/>
              </a:lnSpc>
              <a:spcBef>
                <a:spcPts val="743"/>
              </a:spcBef>
              <a:buNone/>
              <a:defRPr sz="1200">
                <a:solidFill>
                  <a:srgbClr val="000000"/>
                </a:solidFill>
              </a:defRPr>
            </a:lvl2pPr>
            <a:lvl3pPr marL="0" indent="0">
              <a:lnSpc>
                <a:spcPct val="100000"/>
              </a:lnSpc>
              <a:spcBef>
                <a:spcPts val="743"/>
              </a:spcBef>
              <a:buNone/>
              <a:defRPr sz="1200">
                <a:solidFill>
                  <a:srgbClr val="000000"/>
                </a:solidFill>
              </a:defRPr>
            </a:lvl3pPr>
            <a:lvl4pPr marL="0" indent="0">
              <a:lnSpc>
                <a:spcPct val="100000"/>
              </a:lnSpc>
              <a:spcBef>
                <a:spcPts val="743"/>
              </a:spcBef>
              <a:buFont typeface="Arial" pitchFamily="34" charset="0"/>
              <a:buNone/>
              <a:defRPr sz="1200">
                <a:solidFill>
                  <a:srgbClr val="000000"/>
                </a:solidFill>
              </a:defRPr>
            </a:lvl4pPr>
            <a:lvl5pPr marL="0" indent="0">
              <a:lnSpc>
                <a:spcPct val="100000"/>
              </a:lnSpc>
              <a:spcBef>
                <a:spcPts val="743"/>
              </a:spcBef>
              <a:buFont typeface="Arial" pitchFamily="34" charset="0"/>
              <a:buNone/>
              <a:defRPr sz="1200">
                <a:solidFill>
                  <a:srgbClr val="00000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2" name="Slide Number Placeholder 3">
            <a:extLst>
              <a:ext uri="{FF2B5EF4-FFF2-40B4-BE49-F238E27FC236}">
                <a16:creationId xmlns:a16="http://schemas.microsoft.com/office/drawing/2014/main" id="{FDDADAFA-4A67-4AFF-9C77-EBD78F8FF052}"/>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43" name="Footer Placeholder 4">
            <a:extLst>
              <a:ext uri="{FF2B5EF4-FFF2-40B4-BE49-F238E27FC236}">
                <a16:creationId xmlns:a16="http://schemas.microsoft.com/office/drawing/2014/main" id="{00C1F9D1-97D6-4121-B5B2-D568C10CA39D}"/>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dirty="0"/>
              <a:t>For investors.</a:t>
            </a:r>
          </a:p>
        </p:txBody>
      </p:sp>
      <p:sp>
        <p:nvSpPr>
          <p:cNvPr id="44" name="Rectangle 155">
            <a:extLst>
              <a:ext uri="{FF2B5EF4-FFF2-40B4-BE49-F238E27FC236}">
                <a16:creationId xmlns:a16="http://schemas.microsoft.com/office/drawing/2014/main" id="{4ABC23EC-7743-41C1-80CD-33B5B8541F24}"/>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dirty="0"/>
              <a:t>Production code #</a:t>
            </a:r>
          </a:p>
        </p:txBody>
      </p:sp>
    </p:spTree>
    <p:extLst>
      <p:ext uri="{BB962C8B-B14F-4D97-AF65-F5344CB8AC3E}">
        <p14:creationId xmlns:p14="http://schemas.microsoft.com/office/powerpoint/2010/main" val="171085059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Important Information">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38200"/>
          </a:xfrm>
        </p:spPr>
        <p:txBody>
          <a:bodyPr/>
          <a:lstStyle>
            <a:lvl1pPr>
              <a:defRPr sz="3000">
                <a:solidFill>
                  <a:srgbClr val="333F48"/>
                </a:solidFill>
              </a:defRPr>
            </a:lvl1pPr>
          </a:lstStyle>
          <a:p>
            <a:r>
              <a:rPr lang="en-US"/>
              <a:t>Click to edit Master title style</a:t>
            </a:r>
            <a:endParaRPr lang="en-US" dirty="0"/>
          </a:p>
        </p:txBody>
      </p:sp>
      <p:sp>
        <p:nvSpPr>
          <p:cNvPr id="3" name="Content Placeholder 2"/>
          <p:cNvSpPr>
            <a:spLocks noGrp="1"/>
          </p:cNvSpPr>
          <p:nvPr>
            <p:ph idx="1"/>
          </p:nvPr>
        </p:nvSpPr>
        <p:spPr>
          <a:xfrm>
            <a:off x="422820" y="1076325"/>
            <a:ext cx="10918280" cy="4808539"/>
          </a:xfrm>
          <a:noFill/>
          <a:ln w="9525">
            <a:noFill/>
            <a:miter lim="800000"/>
            <a:headEnd/>
            <a:tailEnd/>
          </a:ln>
          <a:effectLst/>
        </p:spPr>
        <p:txBody>
          <a:bodyPr lIns="135852"/>
          <a:lstStyle>
            <a:lvl1pPr marL="0" indent="0" algn="l" rtl="0" eaLnBrk="1" fontAlgn="base" hangingPunct="1">
              <a:spcAft>
                <a:spcPct val="0"/>
              </a:spcAft>
              <a:buSzPct val="40000"/>
              <a:defRPr lang="en-US" sz="1200" b="0" dirty="0" smtClean="0">
                <a:solidFill>
                  <a:srgbClr val="000000"/>
                </a:solidFill>
                <a:latin typeface="+mn-lt"/>
                <a:ea typeface="+mn-ea"/>
                <a:cs typeface="+mn-cs"/>
              </a:defRPr>
            </a:lvl1pPr>
            <a:lvl2pPr marL="0" indent="0" algn="l" rtl="0" eaLnBrk="1" fontAlgn="base" hangingPunct="1">
              <a:spcBef>
                <a:spcPts val="743"/>
              </a:spcBef>
              <a:spcAft>
                <a:spcPct val="0"/>
              </a:spcAft>
              <a:buSzPct val="40000"/>
              <a:buNone/>
              <a:defRPr lang="en-US" sz="1200" b="1" dirty="0">
                <a:solidFill>
                  <a:srgbClr val="000000"/>
                </a:solidFill>
                <a:latin typeface="+mn-lt"/>
                <a:ea typeface="+mn-ea"/>
                <a:cs typeface="+mn-cs"/>
              </a:defRPr>
            </a:lvl2pPr>
          </a:lstStyle>
          <a:p>
            <a:pPr lvl="0"/>
            <a:r>
              <a:rPr lang="en-US"/>
              <a:t>Click to edit Master text styles</a:t>
            </a:r>
          </a:p>
          <a:p>
            <a:pPr lvl="1"/>
            <a:r>
              <a:rPr lang="en-US"/>
              <a:t>Second level</a:t>
            </a:r>
          </a:p>
        </p:txBody>
      </p:sp>
      <p:sp>
        <p:nvSpPr>
          <p:cNvPr id="38" name="Slide Number Placeholder 3">
            <a:extLst>
              <a:ext uri="{FF2B5EF4-FFF2-40B4-BE49-F238E27FC236}">
                <a16:creationId xmlns:a16="http://schemas.microsoft.com/office/drawing/2014/main" id="{2C352912-16B3-4C34-A240-2E8BC9C6B279}"/>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39" name="Footer Placeholder 4">
            <a:extLst>
              <a:ext uri="{FF2B5EF4-FFF2-40B4-BE49-F238E27FC236}">
                <a16:creationId xmlns:a16="http://schemas.microsoft.com/office/drawing/2014/main" id="{206F5221-ED04-4397-8B29-76DF1316A5A9}"/>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dirty="0"/>
              <a:t>For investors.</a:t>
            </a:r>
          </a:p>
        </p:txBody>
      </p:sp>
      <p:sp>
        <p:nvSpPr>
          <p:cNvPr id="40" name="Rectangle 155">
            <a:extLst>
              <a:ext uri="{FF2B5EF4-FFF2-40B4-BE49-F238E27FC236}">
                <a16:creationId xmlns:a16="http://schemas.microsoft.com/office/drawing/2014/main" id="{B3FB2248-AEBC-4961-BEE1-8C9E69D05409}"/>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dirty="0"/>
              <a:t>Production code #</a:t>
            </a:r>
          </a:p>
        </p:txBody>
      </p:sp>
    </p:spTree>
    <p:extLst>
      <p:ext uri="{BB962C8B-B14F-4D97-AF65-F5344CB8AC3E}">
        <p14:creationId xmlns:p14="http://schemas.microsoft.com/office/powerpoint/2010/main" val="16889331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ack_Cover_Disclosures">
    <p:spTree>
      <p:nvGrpSpPr>
        <p:cNvPr id="1" name=""/>
        <p:cNvGrpSpPr/>
        <p:nvPr/>
      </p:nvGrpSpPr>
      <p:grpSpPr>
        <a:xfrm>
          <a:off x="0" y="0"/>
          <a:ext cx="0" cy="0"/>
          <a:chOff x="0" y="0"/>
          <a:chExt cx="0" cy="0"/>
        </a:xfrm>
      </p:grpSpPr>
      <p:sp>
        <p:nvSpPr>
          <p:cNvPr id="11" name="Content Placeholder 10"/>
          <p:cNvSpPr>
            <a:spLocks noGrp="1"/>
          </p:cNvSpPr>
          <p:nvPr>
            <p:ph sz="quarter" idx="15" hasCustomPrompt="1"/>
          </p:nvPr>
        </p:nvSpPr>
        <p:spPr>
          <a:xfrm>
            <a:off x="385233" y="6565047"/>
            <a:ext cx="948267" cy="214312"/>
          </a:xfrm>
        </p:spPr>
        <p:txBody>
          <a:bodyPr/>
          <a:lstStyle>
            <a:lvl1pPr>
              <a:defRPr sz="800" b="0">
                <a:solidFill>
                  <a:schemeClr val="tx1"/>
                </a:solidFill>
              </a:defRPr>
            </a:lvl1pPr>
            <a:lvl2pPr>
              <a:defRPr sz="833" b="0">
                <a:solidFill>
                  <a:schemeClr val="tx1"/>
                </a:solidFill>
              </a:defRPr>
            </a:lvl2pPr>
            <a:lvl3pPr>
              <a:defRPr sz="833" b="0">
                <a:solidFill>
                  <a:schemeClr val="tx1"/>
                </a:solidFill>
              </a:defRPr>
            </a:lvl3pPr>
            <a:lvl4pPr>
              <a:defRPr sz="833" b="0">
                <a:solidFill>
                  <a:schemeClr val="tx1"/>
                </a:solidFill>
              </a:defRPr>
            </a:lvl4pPr>
            <a:lvl5pPr>
              <a:defRPr sz="833" b="0">
                <a:solidFill>
                  <a:schemeClr val="tx1"/>
                </a:solidFill>
              </a:defRPr>
            </a:lvl5pPr>
          </a:lstStyle>
          <a:p>
            <a:pPr lvl="0"/>
            <a:r>
              <a:rPr lang="en-US" dirty="0"/>
              <a:t>XXXXXX.1.0</a:t>
            </a:r>
          </a:p>
        </p:txBody>
      </p:sp>
      <p:sp>
        <p:nvSpPr>
          <p:cNvPr id="6" name="Content Placeholder 5"/>
          <p:cNvSpPr>
            <a:spLocks noGrp="1"/>
          </p:cNvSpPr>
          <p:nvPr>
            <p:ph sz="quarter" idx="14" hasCustomPrompt="1"/>
          </p:nvPr>
        </p:nvSpPr>
        <p:spPr>
          <a:xfrm>
            <a:off x="1778000" y="6535739"/>
            <a:ext cx="8636000" cy="214312"/>
          </a:xfrm>
        </p:spPr>
        <p:txBody>
          <a:bodyPr/>
          <a:lstStyle>
            <a:lvl1pPr algn="ctr">
              <a:defRPr sz="1067" b="0">
                <a:solidFill>
                  <a:schemeClr val="tx1"/>
                </a:solidFill>
              </a:defRPr>
            </a:lvl1pPr>
            <a:lvl2pPr algn="ctr">
              <a:defRPr sz="1084" b="0">
                <a:solidFill>
                  <a:schemeClr val="tx1"/>
                </a:solidFill>
              </a:defRPr>
            </a:lvl2pPr>
            <a:lvl3pPr algn="ctr">
              <a:defRPr sz="1084" b="0">
                <a:solidFill>
                  <a:schemeClr val="tx1"/>
                </a:solidFill>
              </a:defRPr>
            </a:lvl3pPr>
            <a:lvl4pPr algn="ctr">
              <a:defRPr sz="1084" b="0">
                <a:solidFill>
                  <a:schemeClr val="tx1"/>
                </a:solidFill>
              </a:defRPr>
            </a:lvl4pPr>
            <a:lvl5pPr algn="ctr">
              <a:defRPr sz="1084" b="0">
                <a:solidFill>
                  <a:schemeClr val="tx1"/>
                </a:solidFill>
              </a:defRPr>
            </a:lvl5pPr>
          </a:lstStyle>
          <a:p>
            <a:pPr lvl="0"/>
            <a:r>
              <a:rPr lang="en-US" altLang="en-US" sz="1084" dirty="0"/>
              <a:t>BROKER/DEALER and ADDRESS PLACEHOLDER</a:t>
            </a:r>
            <a:endParaRPr lang="en-US" dirty="0"/>
          </a:p>
        </p:txBody>
      </p:sp>
      <p:sp>
        <p:nvSpPr>
          <p:cNvPr id="7" name="Content Placeholder 2"/>
          <p:cNvSpPr>
            <a:spLocks noGrp="1"/>
          </p:cNvSpPr>
          <p:nvPr>
            <p:ph idx="13" hasCustomPrompt="1"/>
          </p:nvPr>
        </p:nvSpPr>
        <p:spPr>
          <a:xfrm>
            <a:off x="422820" y="3228975"/>
            <a:ext cx="11341613" cy="2903539"/>
          </a:xfrm>
        </p:spPr>
        <p:txBody>
          <a:bodyPr lIns="135852" anchor="b"/>
          <a:lstStyle>
            <a:lvl1pPr marL="0" indent="0" algn="l" rtl="0" eaLnBrk="1" fontAlgn="base" hangingPunct="1">
              <a:spcBef>
                <a:spcPts val="400"/>
              </a:spcBef>
              <a:spcAft>
                <a:spcPct val="0"/>
              </a:spcAft>
              <a:buClrTx/>
              <a:buSzTx/>
              <a:buFontTx/>
              <a:buNone/>
              <a:defRPr lang="en-US" sz="1200" b="0" dirty="0" smtClean="0">
                <a:solidFill>
                  <a:schemeClr val="tx1"/>
                </a:solidFill>
              </a:defRPr>
            </a:lvl1pPr>
            <a:lvl2pPr>
              <a:spcBef>
                <a:spcPts val="2476"/>
              </a:spcBef>
              <a:defRPr lang="en-US" dirty="0" smtClean="0">
                <a:solidFill>
                  <a:schemeClr val="tx1"/>
                </a:solidFill>
                <a:latin typeface="+mn-lt"/>
              </a:defRPr>
            </a:lvl2pPr>
            <a:lvl3pPr>
              <a:defRPr lang="en-US" sz="2000" dirty="0" smtClean="0">
                <a:solidFill>
                  <a:schemeClr val="accent1"/>
                </a:solidFill>
                <a:latin typeface="+mn-lt"/>
              </a:defRPr>
            </a:lvl3pPr>
            <a:lvl4pPr>
              <a:buClr>
                <a:schemeClr val="bg2"/>
              </a:buClr>
              <a:buSzPct val="80000"/>
              <a:buFont typeface="Arial" pitchFamily="34" charset="0"/>
              <a:buChar char="•"/>
              <a:defRPr sz="1751">
                <a:solidFill>
                  <a:schemeClr val="accent1"/>
                </a:solidFill>
              </a:defRPr>
            </a:lvl4pPr>
          </a:lstStyle>
          <a:p>
            <a:pPr eaLnBrk="1" hangingPunct="1">
              <a:spcBef>
                <a:spcPts val="300"/>
              </a:spcBef>
              <a:buClrTx/>
              <a:buSzTx/>
              <a:buFontTx/>
              <a:buNone/>
            </a:pPr>
            <a:r>
              <a:rPr lang="en-US" sz="1251" dirty="0">
                <a:latin typeface="+mj-lt"/>
              </a:rPr>
              <a:t>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a:t>
            </a:r>
          </a:p>
          <a:p>
            <a:pPr eaLnBrk="1" hangingPunct="1">
              <a:spcBef>
                <a:spcPts val="300"/>
              </a:spcBef>
              <a:buClrTx/>
              <a:buSzTx/>
              <a:buFontTx/>
              <a:buNone/>
            </a:pPr>
            <a:r>
              <a:rPr lang="en-US" sz="1251" b="1" dirty="0">
                <a:latin typeface="+mj-lt"/>
              </a:rPr>
              <a:t>Lorem ipsum e </a:t>
            </a:r>
            <a:r>
              <a:rPr lang="en-US" sz="1251" b="1" dirty="0" err="1">
                <a:latin typeface="+mj-lt"/>
              </a:rPr>
              <a:t>dolore</a:t>
            </a:r>
            <a:r>
              <a:rPr lang="en-US" sz="1251" b="1" dirty="0">
                <a:latin typeface="+mj-lt"/>
              </a:rPr>
              <a:t> sit </a:t>
            </a:r>
            <a:r>
              <a:rPr lang="en-US" sz="1251" b="1" dirty="0" err="1">
                <a:latin typeface="+mj-lt"/>
              </a:rPr>
              <a:t>amet</a:t>
            </a:r>
            <a:r>
              <a:rPr lang="en-US" sz="1251" b="1" dirty="0">
                <a:latin typeface="+mj-lt"/>
              </a:rPr>
              <a:t> con </a:t>
            </a:r>
            <a:r>
              <a:rPr lang="en-US" sz="1251" b="1" dirty="0" err="1">
                <a:latin typeface="+mj-lt"/>
              </a:rPr>
              <a:t>secuatur</a:t>
            </a:r>
            <a:r>
              <a:rPr lang="en-US" sz="1251" b="1" dirty="0">
                <a:latin typeface="+mj-lt"/>
              </a:rPr>
              <a:t> </a:t>
            </a:r>
            <a:r>
              <a:rPr lang="en-US" sz="1251" b="1" dirty="0" err="1">
                <a:latin typeface="+mj-lt"/>
              </a:rPr>
              <a:t>voltare</a:t>
            </a:r>
            <a:r>
              <a:rPr lang="en-US" sz="1251" b="1" dirty="0">
                <a:latin typeface="+mj-lt"/>
              </a:rPr>
              <a:t> sans </a:t>
            </a:r>
            <a:r>
              <a:rPr lang="en-US" sz="1251" b="1" dirty="0" err="1">
                <a:latin typeface="+mj-lt"/>
              </a:rPr>
              <a:t>hitre</a:t>
            </a:r>
            <a:r>
              <a:rPr lang="en-US" sz="1251" b="1" dirty="0">
                <a:latin typeface="+mj-lt"/>
              </a:rPr>
              <a:t> </a:t>
            </a:r>
            <a:r>
              <a:rPr lang="en-US" sz="1251" b="1" dirty="0" err="1">
                <a:latin typeface="+mj-lt"/>
              </a:rPr>
              <a:t>vintaxe</a:t>
            </a:r>
            <a:r>
              <a:rPr lang="en-US" sz="1251" b="1" dirty="0">
                <a:latin typeface="+mj-lt"/>
              </a:rPr>
              <a:t> </a:t>
            </a:r>
            <a:r>
              <a:rPr lang="en-US" sz="1251" b="1" dirty="0" err="1">
                <a:latin typeface="+mj-lt"/>
              </a:rPr>
              <a:t>ellert</a:t>
            </a:r>
            <a:r>
              <a:rPr lang="en-US" sz="1251" b="1" dirty="0">
                <a:latin typeface="+mj-lt"/>
              </a:rPr>
              <a:t>  ipsum e </a:t>
            </a:r>
            <a:r>
              <a:rPr lang="en-US" sz="1251" b="1" dirty="0" err="1">
                <a:latin typeface="+mj-lt"/>
              </a:rPr>
              <a:t>dolore</a:t>
            </a:r>
            <a:r>
              <a:rPr lang="en-US" sz="1251" b="1" dirty="0">
                <a:latin typeface="+mj-lt"/>
              </a:rPr>
              <a:t> sit </a:t>
            </a:r>
            <a:r>
              <a:rPr lang="en-US" sz="1251" b="1" dirty="0" err="1">
                <a:latin typeface="+mj-lt"/>
              </a:rPr>
              <a:t>amet</a:t>
            </a:r>
            <a:r>
              <a:rPr lang="en-US" sz="1251" b="1" dirty="0">
                <a:latin typeface="+mj-lt"/>
              </a:rPr>
              <a:t> con </a:t>
            </a:r>
            <a:r>
              <a:rPr lang="en-US" sz="1251" b="1" dirty="0" err="1">
                <a:latin typeface="+mj-lt"/>
              </a:rPr>
              <a:t>secuatur</a:t>
            </a:r>
            <a:r>
              <a:rPr lang="en-US" sz="1251" b="1" dirty="0">
                <a:latin typeface="+mj-lt"/>
              </a:rPr>
              <a:t> </a:t>
            </a:r>
            <a:r>
              <a:rPr lang="en-US" sz="1251" b="1" dirty="0" err="1">
                <a:latin typeface="+mj-lt"/>
              </a:rPr>
              <a:t>voltare</a:t>
            </a:r>
            <a:r>
              <a:rPr lang="en-US" sz="1251" b="1" dirty="0">
                <a:latin typeface="+mj-lt"/>
              </a:rPr>
              <a:t> sans </a:t>
            </a:r>
            <a:r>
              <a:rPr lang="en-US" sz="1251" b="1" dirty="0" err="1">
                <a:latin typeface="+mj-lt"/>
              </a:rPr>
              <a:t>hitre</a:t>
            </a:r>
            <a:r>
              <a:rPr lang="en-US" sz="1251" b="1" dirty="0">
                <a:latin typeface="+mj-lt"/>
              </a:rPr>
              <a:t> </a:t>
            </a:r>
            <a:r>
              <a:rPr lang="en-US" sz="1251" b="1" dirty="0" err="1">
                <a:latin typeface="+mj-lt"/>
              </a:rPr>
              <a:t>vintaxe</a:t>
            </a:r>
            <a:r>
              <a:rPr lang="en-US" sz="1251" b="1" dirty="0">
                <a:latin typeface="+mj-lt"/>
              </a:rPr>
              <a:t> </a:t>
            </a:r>
            <a:r>
              <a:rPr lang="en-US" sz="1251" b="1" dirty="0" err="1">
                <a:latin typeface="+mj-lt"/>
              </a:rPr>
              <a:t>ellert</a:t>
            </a:r>
            <a:r>
              <a:rPr lang="en-US" sz="1251" b="1" dirty="0">
                <a:latin typeface="+mj-lt"/>
              </a:rPr>
              <a:t>. Lorem ipsum e </a:t>
            </a:r>
            <a:r>
              <a:rPr lang="en-US" sz="1251" b="1" dirty="0" err="1">
                <a:latin typeface="+mj-lt"/>
              </a:rPr>
              <a:t>dolore</a:t>
            </a:r>
            <a:r>
              <a:rPr lang="en-US" sz="1251" b="1" dirty="0">
                <a:latin typeface="+mj-lt"/>
              </a:rPr>
              <a:t> sit </a:t>
            </a:r>
            <a:r>
              <a:rPr lang="en-US" sz="1251" b="1" dirty="0" err="1">
                <a:latin typeface="+mj-lt"/>
              </a:rPr>
              <a:t>amet</a:t>
            </a:r>
            <a:r>
              <a:rPr lang="en-US" sz="1251" b="1" dirty="0">
                <a:latin typeface="+mj-lt"/>
              </a:rPr>
              <a:t> con </a:t>
            </a:r>
            <a:r>
              <a:rPr lang="en-US" sz="1251" b="1" dirty="0" err="1">
                <a:latin typeface="+mj-lt"/>
              </a:rPr>
              <a:t>secuatur</a:t>
            </a:r>
            <a:r>
              <a:rPr lang="en-US" sz="1251" b="1" dirty="0">
                <a:latin typeface="+mj-lt"/>
              </a:rPr>
              <a:t> </a:t>
            </a:r>
            <a:r>
              <a:rPr lang="en-US" sz="1251" b="1" dirty="0" err="1">
                <a:latin typeface="+mj-lt"/>
              </a:rPr>
              <a:t>voltare</a:t>
            </a:r>
            <a:r>
              <a:rPr lang="en-US" sz="1251" b="1" dirty="0">
                <a:latin typeface="+mj-lt"/>
              </a:rPr>
              <a:t> sans </a:t>
            </a:r>
            <a:r>
              <a:rPr lang="en-US" sz="1251" b="1" dirty="0" err="1">
                <a:latin typeface="+mj-lt"/>
              </a:rPr>
              <a:t>hitre</a:t>
            </a:r>
            <a:r>
              <a:rPr lang="en-US" sz="1251" b="1" dirty="0">
                <a:latin typeface="+mj-lt"/>
              </a:rPr>
              <a:t> </a:t>
            </a:r>
            <a:r>
              <a:rPr lang="en-US" sz="1251" b="1" dirty="0" err="1">
                <a:latin typeface="+mj-lt"/>
              </a:rPr>
              <a:t>vintaxe</a:t>
            </a:r>
            <a:r>
              <a:rPr lang="en-US" sz="1251" b="1" dirty="0">
                <a:latin typeface="+mj-lt"/>
              </a:rPr>
              <a:t> </a:t>
            </a:r>
            <a:r>
              <a:rPr lang="en-US" sz="1251" b="1" dirty="0" err="1">
                <a:latin typeface="+mj-lt"/>
              </a:rPr>
              <a:t>ellert</a:t>
            </a:r>
            <a:r>
              <a:rPr lang="en-US" sz="1251" b="1" dirty="0">
                <a:latin typeface="+mj-lt"/>
              </a:rPr>
              <a:t>. Lorem ipsum e </a:t>
            </a:r>
            <a:r>
              <a:rPr lang="en-US" sz="1251" b="1" dirty="0" err="1">
                <a:latin typeface="+mj-lt"/>
              </a:rPr>
              <a:t>dolore</a:t>
            </a:r>
            <a:r>
              <a:rPr lang="en-US" sz="1251" b="1" dirty="0">
                <a:latin typeface="+mj-lt"/>
              </a:rPr>
              <a:t> sit </a:t>
            </a:r>
            <a:r>
              <a:rPr lang="en-US" sz="1251" b="1" dirty="0" err="1">
                <a:latin typeface="+mj-lt"/>
              </a:rPr>
              <a:t>amet</a:t>
            </a:r>
            <a:r>
              <a:rPr lang="en-US" sz="1251" b="1" dirty="0">
                <a:latin typeface="+mj-lt"/>
              </a:rPr>
              <a:t> con </a:t>
            </a:r>
            <a:r>
              <a:rPr lang="en-US" sz="1251" b="1" dirty="0" err="1">
                <a:latin typeface="+mj-lt"/>
              </a:rPr>
              <a:t>secuatur</a:t>
            </a:r>
            <a:r>
              <a:rPr lang="en-US" sz="1251" b="1" dirty="0">
                <a:latin typeface="+mj-lt"/>
              </a:rPr>
              <a:t> </a:t>
            </a:r>
            <a:r>
              <a:rPr lang="en-US" sz="1251" b="1" dirty="0" err="1">
                <a:latin typeface="+mj-lt"/>
              </a:rPr>
              <a:t>voltare</a:t>
            </a:r>
            <a:r>
              <a:rPr lang="en-US" sz="1251" b="1" dirty="0">
                <a:latin typeface="+mj-lt"/>
              </a:rPr>
              <a:t> sans </a:t>
            </a:r>
            <a:r>
              <a:rPr lang="en-US" sz="1251" b="1" dirty="0" err="1">
                <a:latin typeface="+mj-lt"/>
              </a:rPr>
              <a:t>hitre</a:t>
            </a:r>
            <a:r>
              <a:rPr lang="en-US" sz="1251" b="1" dirty="0">
                <a:latin typeface="+mj-lt"/>
              </a:rPr>
              <a:t> </a:t>
            </a:r>
            <a:r>
              <a:rPr lang="en-US" sz="1251" b="1" dirty="0" err="1">
                <a:latin typeface="+mj-lt"/>
              </a:rPr>
              <a:t>vintaxe</a:t>
            </a:r>
            <a:r>
              <a:rPr lang="en-US" sz="1251" b="1" dirty="0">
                <a:latin typeface="+mj-lt"/>
              </a:rPr>
              <a:t> </a:t>
            </a:r>
            <a:r>
              <a:rPr lang="en-US" sz="1251" b="1" dirty="0" err="1">
                <a:latin typeface="+mj-lt"/>
              </a:rPr>
              <a:t>ellert</a:t>
            </a:r>
            <a:r>
              <a:rPr lang="en-US" sz="1251" b="1" dirty="0">
                <a:latin typeface="+mj-lt"/>
              </a:rPr>
              <a:t>. Lorem ipsum e </a:t>
            </a:r>
            <a:r>
              <a:rPr lang="en-US" sz="1251" b="1" dirty="0" err="1">
                <a:latin typeface="+mj-lt"/>
              </a:rPr>
              <a:t>dolore</a:t>
            </a:r>
            <a:r>
              <a:rPr lang="en-US" sz="1251" b="1" dirty="0">
                <a:latin typeface="+mj-lt"/>
              </a:rPr>
              <a:t> sit </a:t>
            </a:r>
            <a:r>
              <a:rPr lang="en-US" sz="1251" b="1" dirty="0" err="1">
                <a:latin typeface="+mj-lt"/>
              </a:rPr>
              <a:t>amet</a:t>
            </a:r>
            <a:r>
              <a:rPr lang="en-US" sz="1251" b="1" dirty="0">
                <a:latin typeface="+mj-lt"/>
              </a:rPr>
              <a:t> con </a:t>
            </a:r>
            <a:r>
              <a:rPr lang="en-US" sz="1251" b="1" dirty="0" err="1">
                <a:latin typeface="+mj-lt"/>
              </a:rPr>
              <a:t>secuatur</a:t>
            </a:r>
            <a:r>
              <a:rPr lang="en-US" sz="1251" b="1" dirty="0">
                <a:latin typeface="+mj-lt"/>
              </a:rPr>
              <a:t> </a:t>
            </a:r>
            <a:r>
              <a:rPr lang="en-US" sz="1251" b="1" dirty="0" err="1">
                <a:latin typeface="+mj-lt"/>
              </a:rPr>
              <a:t>voltare</a:t>
            </a:r>
            <a:r>
              <a:rPr lang="en-US" sz="1251" b="1" dirty="0">
                <a:latin typeface="+mj-lt"/>
              </a:rPr>
              <a:t> sans </a:t>
            </a:r>
            <a:r>
              <a:rPr lang="en-US" sz="1251" b="1" dirty="0" err="1">
                <a:latin typeface="+mj-lt"/>
              </a:rPr>
              <a:t>hitre</a:t>
            </a:r>
            <a:r>
              <a:rPr lang="en-US" sz="1251" b="1" dirty="0">
                <a:latin typeface="+mj-lt"/>
              </a:rPr>
              <a:t> </a:t>
            </a:r>
            <a:r>
              <a:rPr lang="en-US" sz="1251" b="1" dirty="0" err="1">
                <a:latin typeface="+mj-lt"/>
              </a:rPr>
              <a:t>vintaxe</a:t>
            </a:r>
            <a:r>
              <a:rPr lang="en-US" sz="1251" b="1" dirty="0">
                <a:latin typeface="+mj-lt"/>
              </a:rPr>
              <a:t> </a:t>
            </a:r>
            <a:r>
              <a:rPr lang="en-US" sz="1251" b="1" dirty="0" err="1">
                <a:latin typeface="+mj-lt"/>
              </a:rPr>
              <a:t>ellert</a:t>
            </a:r>
            <a:r>
              <a:rPr lang="en-US" sz="1251" b="1" dirty="0">
                <a:latin typeface="+mj-lt"/>
              </a:rPr>
              <a:t>. Lorem ipsum e </a:t>
            </a:r>
            <a:r>
              <a:rPr lang="en-US" sz="1251" b="1" dirty="0" err="1">
                <a:latin typeface="+mj-lt"/>
              </a:rPr>
              <a:t>dolore</a:t>
            </a:r>
            <a:r>
              <a:rPr lang="en-US" sz="1251" b="1" dirty="0">
                <a:latin typeface="+mj-lt"/>
              </a:rPr>
              <a:t> sit </a:t>
            </a:r>
            <a:r>
              <a:rPr lang="en-US" sz="1251" b="1" dirty="0" err="1">
                <a:latin typeface="+mj-lt"/>
              </a:rPr>
              <a:t>amet</a:t>
            </a:r>
            <a:r>
              <a:rPr lang="en-US" sz="1251" b="1" dirty="0">
                <a:latin typeface="+mj-lt"/>
              </a:rPr>
              <a:t> con </a:t>
            </a:r>
            <a:r>
              <a:rPr lang="en-US" sz="1251" b="1" dirty="0" err="1">
                <a:latin typeface="+mj-lt"/>
              </a:rPr>
              <a:t>secuatur</a:t>
            </a:r>
            <a:r>
              <a:rPr lang="en-US" sz="1251" b="1" dirty="0">
                <a:latin typeface="+mj-lt"/>
              </a:rPr>
              <a:t> </a:t>
            </a:r>
            <a:r>
              <a:rPr lang="en-US" sz="1251" b="1" dirty="0" err="1">
                <a:latin typeface="+mj-lt"/>
              </a:rPr>
              <a:t>voltare</a:t>
            </a:r>
            <a:r>
              <a:rPr lang="en-US" sz="1251" b="1" dirty="0">
                <a:latin typeface="+mj-lt"/>
              </a:rPr>
              <a:t> sans </a:t>
            </a:r>
            <a:r>
              <a:rPr lang="en-US" sz="1251" b="1" dirty="0" err="1">
                <a:latin typeface="+mj-lt"/>
              </a:rPr>
              <a:t>hitre</a:t>
            </a:r>
            <a:r>
              <a:rPr lang="en-US" sz="1251" b="1" dirty="0">
                <a:latin typeface="+mj-lt"/>
              </a:rPr>
              <a:t> </a:t>
            </a:r>
            <a:r>
              <a:rPr lang="en-US" sz="1251" b="1" dirty="0" err="1">
                <a:latin typeface="+mj-lt"/>
              </a:rPr>
              <a:t>vintaxe</a:t>
            </a:r>
            <a:r>
              <a:rPr lang="en-US" sz="1251" b="1" dirty="0">
                <a:latin typeface="+mj-lt"/>
              </a:rPr>
              <a:t> </a:t>
            </a:r>
            <a:r>
              <a:rPr lang="en-US" sz="1251" b="1" dirty="0" err="1">
                <a:latin typeface="+mj-lt"/>
              </a:rPr>
              <a:t>ellert</a:t>
            </a:r>
            <a:r>
              <a:rPr lang="en-US" sz="1251" b="1" dirty="0">
                <a:latin typeface="+mj-lt"/>
              </a:rPr>
              <a:t>. Lorem ipsum e </a:t>
            </a:r>
            <a:r>
              <a:rPr lang="en-US" sz="1251" b="1" dirty="0" err="1">
                <a:latin typeface="+mj-lt"/>
              </a:rPr>
              <a:t>dolore</a:t>
            </a:r>
            <a:r>
              <a:rPr lang="en-US" sz="1251" b="1" dirty="0">
                <a:latin typeface="+mj-lt"/>
              </a:rPr>
              <a:t> sit </a:t>
            </a:r>
            <a:r>
              <a:rPr lang="en-US" sz="1251" b="1" dirty="0" err="1">
                <a:latin typeface="+mj-lt"/>
              </a:rPr>
              <a:t>amet</a:t>
            </a:r>
            <a:r>
              <a:rPr lang="en-US" sz="1251" b="1" dirty="0">
                <a:latin typeface="+mj-lt"/>
              </a:rPr>
              <a:t> con </a:t>
            </a:r>
            <a:r>
              <a:rPr lang="en-US" sz="1251" b="1" dirty="0" err="1">
                <a:latin typeface="+mj-lt"/>
              </a:rPr>
              <a:t>secuatur</a:t>
            </a:r>
            <a:r>
              <a:rPr lang="en-US" sz="1251" b="1" dirty="0">
                <a:latin typeface="+mj-lt"/>
              </a:rPr>
              <a:t> </a:t>
            </a:r>
            <a:r>
              <a:rPr lang="en-US" sz="1251" b="1" dirty="0" err="1">
                <a:latin typeface="+mj-lt"/>
              </a:rPr>
              <a:t>voltare</a:t>
            </a:r>
            <a:r>
              <a:rPr lang="en-US" sz="1251" b="1" dirty="0">
                <a:latin typeface="+mj-lt"/>
              </a:rPr>
              <a:t> sans </a:t>
            </a:r>
            <a:r>
              <a:rPr lang="en-US" sz="1251" b="1" dirty="0" err="1">
                <a:latin typeface="+mj-lt"/>
              </a:rPr>
              <a:t>hitre</a:t>
            </a:r>
            <a:r>
              <a:rPr lang="en-US" sz="1251" b="1" dirty="0">
                <a:latin typeface="+mj-lt"/>
              </a:rPr>
              <a:t> </a:t>
            </a:r>
            <a:r>
              <a:rPr lang="en-US" sz="1251" b="1" dirty="0" err="1">
                <a:latin typeface="+mj-lt"/>
              </a:rPr>
              <a:t>vintaxe</a:t>
            </a:r>
            <a:r>
              <a:rPr lang="en-US" sz="1251" b="1" dirty="0">
                <a:latin typeface="+mj-lt"/>
              </a:rPr>
              <a:t> </a:t>
            </a:r>
            <a:r>
              <a:rPr lang="en-US" sz="1251" b="1" dirty="0" err="1">
                <a:latin typeface="+mj-lt"/>
              </a:rPr>
              <a:t>ellert</a:t>
            </a:r>
            <a:r>
              <a:rPr lang="en-US" sz="1251" b="1" dirty="0">
                <a:latin typeface="+mj-lt"/>
              </a:rPr>
              <a:t>. Lorem ipsum e </a:t>
            </a:r>
            <a:r>
              <a:rPr lang="en-US" sz="1251" b="1" dirty="0" err="1">
                <a:latin typeface="+mj-lt"/>
              </a:rPr>
              <a:t>dolore</a:t>
            </a:r>
            <a:r>
              <a:rPr lang="en-US" sz="1251" b="1" dirty="0">
                <a:latin typeface="+mj-lt"/>
              </a:rPr>
              <a:t> sit </a:t>
            </a:r>
            <a:r>
              <a:rPr lang="en-US" sz="1251" b="1" dirty="0" err="1">
                <a:latin typeface="+mj-lt"/>
              </a:rPr>
              <a:t>amet</a:t>
            </a:r>
            <a:r>
              <a:rPr lang="en-US" sz="1251" b="1" dirty="0">
                <a:latin typeface="+mj-lt"/>
              </a:rPr>
              <a:t> con </a:t>
            </a:r>
            <a:r>
              <a:rPr lang="en-US" sz="1251" b="1" dirty="0" err="1">
                <a:latin typeface="+mj-lt"/>
              </a:rPr>
              <a:t>secuatur</a:t>
            </a:r>
            <a:r>
              <a:rPr lang="en-US" sz="1251" b="1" dirty="0">
                <a:latin typeface="+mj-lt"/>
              </a:rPr>
              <a:t> </a:t>
            </a:r>
            <a:r>
              <a:rPr lang="en-US" sz="1251" b="1" dirty="0" err="1">
                <a:latin typeface="+mj-lt"/>
              </a:rPr>
              <a:t>voltare</a:t>
            </a:r>
            <a:r>
              <a:rPr lang="en-US" sz="1251" b="1" dirty="0">
                <a:latin typeface="+mj-lt"/>
              </a:rPr>
              <a:t> sans </a:t>
            </a:r>
            <a:r>
              <a:rPr lang="en-US" sz="1251" b="1" dirty="0" err="1">
                <a:latin typeface="+mj-lt"/>
              </a:rPr>
              <a:t>hitre</a:t>
            </a:r>
            <a:r>
              <a:rPr lang="en-US" sz="1251" b="1" dirty="0">
                <a:latin typeface="+mj-lt"/>
              </a:rPr>
              <a:t> </a:t>
            </a:r>
            <a:r>
              <a:rPr lang="en-US" sz="1251" b="1" dirty="0" err="1">
                <a:latin typeface="+mj-lt"/>
              </a:rPr>
              <a:t>vintaxe</a:t>
            </a:r>
            <a:r>
              <a:rPr lang="en-US" sz="1251" b="1" dirty="0">
                <a:latin typeface="+mj-lt"/>
              </a:rPr>
              <a:t> </a:t>
            </a:r>
            <a:r>
              <a:rPr lang="en-US" sz="1251" b="1" dirty="0" err="1">
                <a:latin typeface="+mj-lt"/>
              </a:rPr>
              <a:t>ellert</a:t>
            </a:r>
            <a:r>
              <a:rPr lang="en-US" sz="1251" b="1" dirty="0">
                <a:latin typeface="+mj-lt"/>
              </a:rPr>
              <a:t>.</a:t>
            </a:r>
          </a:p>
        </p:txBody>
      </p:sp>
      <p:sp>
        <p:nvSpPr>
          <p:cNvPr id="13" name="Content Placeholder 12"/>
          <p:cNvSpPr>
            <a:spLocks noGrp="1"/>
          </p:cNvSpPr>
          <p:nvPr>
            <p:ph sz="quarter" idx="16" hasCustomPrompt="1"/>
          </p:nvPr>
        </p:nvSpPr>
        <p:spPr>
          <a:xfrm>
            <a:off x="10655300" y="6488722"/>
            <a:ext cx="1210733" cy="377825"/>
          </a:xfrm>
        </p:spPr>
        <p:txBody>
          <a:bodyPr anchor="b"/>
          <a:lstStyle>
            <a:lvl1pPr algn="r">
              <a:spcBef>
                <a:spcPts val="0"/>
              </a:spcBef>
              <a:defRPr sz="800" b="0">
                <a:solidFill>
                  <a:schemeClr val="tx1"/>
                </a:solidFill>
              </a:defRPr>
            </a:lvl1pPr>
            <a:lvl2pPr algn="r">
              <a:defRPr sz="833" b="0">
                <a:solidFill>
                  <a:schemeClr val="tx1"/>
                </a:solidFill>
              </a:defRPr>
            </a:lvl2pPr>
            <a:lvl3pPr algn="r">
              <a:defRPr sz="833" b="0">
                <a:solidFill>
                  <a:schemeClr val="tx1"/>
                </a:solidFill>
              </a:defRPr>
            </a:lvl3pPr>
            <a:lvl4pPr algn="r">
              <a:defRPr sz="833" b="0">
                <a:solidFill>
                  <a:schemeClr val="tx1"/>
                </a:solidFill>
              </a:defRPr>
            </a:lvl4pPr>
            <a:lvl5pPr algn="r">
              <a:defRPr sz="833" b="0">
                <a:solidFill>
                  <a:schemeClr val="tx1"/>
                </a:solidFill>
              </a:defRPr>
            </a:lvl5pPr>
          </a:lstStyle>
          <a:p>
            <a:pPr lvl="0"/>
            <a:r>
              <a:rPr lang="en-US" dirty="0"/>
              <a:t>1.000000.100</a:t>
            </a:r>
          </a:p>
          <a:p>
            <a:pPr lvl="0"/>
            <a:r>
              <a:rPr lang="en-US" dirty="0"/>
              <a:t>0116</a:t>
            </a:r>
          </a:p>
        </p:txBody>
      </p:sp>
    </p:spTree>
    <p:extLst>
      <p:ext uri="{BB962C8B-B14F-4D97-AF65-F5344CB8AC3E}">
        <p14:creationId xmlns:p14="http://schemas.microsoft.com/office/powerpoint/2010/main" val="1456139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vider">
    <p:spTree>
      <p:nvGrpSpPr>
        <p:cNvPr id="1" name=""/>
        <p:cNvGrpSpPr/>
        <p:nvPr/>
      </p:nvGrpSpPr>
      <p:grpSpPr>
        <a:xfrm>
          <a:off x="0" y="0"/>
          <a:ext cx="0" cy="0"/>
          <a:chOff x="0" y="0"/>
          <a:chExt cx="0" cy="0"/>
        </a:xfrm>
      </p:grpSpPr>
      <p:sp>
        <p:nvSpPr>
          <p:cNvPr id="2" name="Title 1"/>
          <p:cNvSpPr>
            <a:spLocks noGrp="1"/>
          </p:cNvSpPr>
          <p:nvPr>
            <p:ph type="title"/>
          </p:nvPr>
        </p:nvSpPr>
        <p:spPr>
          <a:xfrm>
            <a:off x="2501900" y="2987716"/>
            <a:ext cx="9039230" cy="838200"/>
          </a:xfrm>
        </p:spPr>
        <p:txBody>
          <a:bodyPr/>
          <a:lstStyle>
            <a:lvl1pPr>
              <a:defRPr sz="3000"/>
            </a:lvl1pPr>
          </a:lstStyle>
          <a:p>
            <a:r>
              <a:rPr lang="en-US"/>
              <a:t>Click to edit Master title style</a:t>
            </a:r>
            <a:endParaRPr lang="en-US" dirty="0"/>
          </a:p>
        </p:txBody>
      </p:sp>
      <p:sp>
        <p:nvSpPr>
          <p:cNvPr id="43" name="Footer Placeholder 4">
            <a:extLst>
              <a:ext uri="{FF2B5EF4-FFF2-40B4-BE49-F238E27FC236}">
                <a16:creationId xmlns:a16="http://schemas.microsoft.com/office/drawing/2014/main" id="{00C1F9D1-97D6-4121-B5B2-D568C10CA39D}"/>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dirty="0"/>
              <a:t>For investors.</a:t>
            </a:r>
          </a:p>
        </p:txBody>
      </p:sp>
      <p:sp>
        <p:nvSpPr>
          <p:cNvPr id="5" name="Freeform 4">
            <a:extLst>
              <a:ext uri="{FF2B5EF4-FFF2-40B4-BE49-F238E27FC236}">
                <a16:creationId xmlns:a16="http://schemas.microsoft.com/office/drawing/2014/main" id="{190C078A-29C3-B1CB-4DAD-C7A7D2F3D0C2}"/>
              </a:ext>
              <a:ext uri="{C183D7F6-B498-43B3-948B-1728B52AA6E4}">
                <adec:decorative xmlns:adec="http://schemas.microsoft.com/office/drawing/2017/decorative" val="1"/>
              </a:ext>
            </a:extLst>
          </p:cNvPr>
          <p:cNvSpPr/>
          <p:nvPr userDrawn="1"/>
        </p:nvSpPr>
        <p:spPr bwMode="auto">
          <a:xfrm>
            <a:off x="0" y="0"/>
            <a:ext cx="4953275" cy="1831303"/>
          </a:xfrm>
          <a:custGeom>
            <a:avLst/>
            <a:gdLst>
              <a:gd name="connsiteX0" fmla="*/ 0 w 6258752"/>
              <a:gd name="connsiteY0" fmla="*/ 0 h 2313958"/>
              <a:gd name="connsiteX1" fmla="*/ 6258752 w 6258752"/>
              <a:gd name="connsiteY1" fmla="*/ 0 h 2313958"/>
              <a:gd name="connsiteX2" fmla="*/ 0 w 6258752"/>
              <a:gd name="connsiteY2" fmla="*/ 2313958 h 2313958"/>
            </a:gdLst>
            <a:ahLst/>
            <a:cxnLst>
              <a:cxn ang="0">
                <a:pos x="connsiteX0" y="connsiteY0"/>
              </a:cxn>
              <a:cxn ang="0">
                <a:pos x="connsiteX1" y="connsiteY1"/>
              </a:cxn>
              <a:cxn ang="0">
                <a:pos x="connsiteX2" y="connsiteY2"/>
              </a:cxn>
            </a:cxnLst>
            <a:rect l="l" t="t" r="r" b="b"/>
            <a:pathLst>
              <a:path w="6258752" h="2313958">
                <a:moveTo>
                  <a:pt x="0" y="0"/>
                </a:moveTo>
                <a:lnTo>
                  <a:pt x="6258752" y="0"/>
                </a:lnTo>
                <a:lnTo>
                  <a:pt x="0" y="2313958"/>
                </a:lnTo>
                <a:close/>
              </a:path>
            </a:pathLst>
          </a:custGeom>
          <a:solidFill>
            <a:srgbClr val="6ABF4B"/>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6" name="Freeform 5">
            <a:extLst>
              <a:ext uri="{FF2B5EF4-FFF2-40B4-BE49-F238E27FC236}">
                <a16:creationId xmlns:a16="http://schemas.microsoft.com/office/drawing/2014/main" id="{5FE95BF6-2755-D456-953A-674C34D190E9}"/>
              </a:ext>
              <a:ext uri="{C183D7F6-B498-43B3-948B-1728B52AA6E4}">
                <adec:decorative xmlns:adec="http://schemas.microsoft.com/office/drawing/2017/decorative" val="1"/>
              </a:ext>
            </a:extLst>
          </p:cNvPr>
          <p:cNvSpPr/>
          <p:nvPr userDrawn="1"/>
        </p:nvSpPr>
        <p:spPr bwMode="auto">
          <a:xfrm flipH="1" flipV="1">
            <a:off x="5124892" y="4684427"/>
            <a:ext cx="7162107" cy="2503181"/>
          </a:xfrm>
          <a:custGeom>
            <a:avLst/>
            <a:gdLst>
              <a:gd name="connsiteX0" fmla="*/ 0 w 6258752"/>
              <a:gd name="connsiteY0" fmla="*/ 0 h 2313958"/>
              <a:gd name="connsiteX1" fmla="*/ 6258752 w 6258752"/>
              <a:gd name="connsiteY1" fmla="*/ 0 h 2313958"/>
              <a:gd name="connsiteX2" fmla="*/ 0 w 6258752"/>
              <a:gd name="connsiteY2" fmla="*/ 2313958 h 2313958"/>
            </a:gdLst>
            <a:ahLst/>
            <a:cxnLst>
              <a:cxn ang="0">
                <a:pos x="connsiteX0" y="connsiteY0"/>
              </a:cxn>
              <a:cxn ang="0">
                <a:pos x="connsiteX1" y="connsiteY1"/>
              </a:cxn>
              <a:cxn ang="0">
                <a:pos x="connsiteX2" y="connsiteY2"/>
              </a:cxn>
            </a:cxnLst>
            <a:rect l="l" t="t" r="r" b="b"/>
            <a:pathLst>
              <a:path w="6258752" h="2313958">
                <a:moveTo>
                  <a:pt x="0" y="0"/>
                </a:moveTo>
                <a:lnTo>
                  <a:pt x="6258752" y="0"/>
                </a:lnTo>
                <a:lnTo>
                  <a:pt x="0" y="2313958"/>
                </a:lnTo>
                <a:close/>
              </a:path>
            </a:pathLst>
          </a:custGeom>
          <a:noFill/>
          <a:ln w="9525" cap="flat" cmpd="sng" algn="ctr">
            <a:solidFill>
              <a:srgbClr val="C8CFD3"/>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7" name="Freeform 6">
            <a:extLst>
              <a:ext uri="{FF2B5EF4-FFF2-40B4-BE49-F238E27FC236}">
                <a16:creationId xmlns:a16="http://schemas.microsoft.com/office/drawing/2014/main" id="{F3640507-A116-794B-D6E3-4AC01396F3FF}"/>
              </a:ext>
              <a:ext uri="{C183D7F6-B498-43B3-948B-1728B52AA6E4}">
                <adec:decorative xmlns:adec="http://schemas.microsoft.com/office/drawing/2017/decorative" val="1"/>
              </a:ext>
            </a:extLst>
          </p:cNvPr>
          <p:cNvSpPr/>
          <p:nvPr userDrawn="1"/>
        </p:nvSpPr>
        <p:spPr bwMode="auto">
          <a:xfrm flipH="1" flipV="1">
            <a:off x="6651928" y="3429000"/>
            <a:ext cx="5698174" cy="4375298"/>
          </a:xfrm>
          <a:custGeom>
            <a:avLst/>
            <a:gdLst>
              <a:gd name="connsiteX0" fmla="*/ 0 w 6258752"/>
              <a:gd name="connsiteY0" fmla="*/ 0 h 2313958"/>
              <a:gd name="connsiteX1" fmla="*/ 6258752 w 6258752"/>
              <a:gd name="connsiteY1" fmla="*/ 0 h 2313958"/>
              <a:gd name="connsiteX2" fmla="*/ 0 w 6258752"/>
              <a:gd name="connsiteY2" fmla="*/ 2313958 h 2313958"/>
            </a:gdLst>
            <a:ahLst/>
            <a:cxnLst>
              <a:cxn ang="0">
                <a:pos x="connsiteX0" y="connsiteY0"/>
              </a:cxn>
              <a:cxn ang="0">
                <a:pos x="connsiteX1" y="connsiteY1"/>
              </a:cxn>
              <a:cxn ang="0">
                <a:pos x="connsiteX2" y="connsiteY2"/>
              </a:cxn>
            </a:cxnLst>
            <a:rect l="l" t="t" r="r" b="b"/>
            <a:pathLst>
              <a:path w="6258752" h="2313958">
                <a:moveTo>
                  <a:pt x="0" y="0"/>
                </a:moveTo>
                <a:lnTo>
                  <a:pt x="6258752" y="0"/>
                </a:lnTo>
                <a:lnTo>
                  <a:pt x="0" y="2313958"/>
                </a:lnTo>
                <a:close/>
              </a:path>
            </a:pathLst>
          </a:custGeom>
          <a:noFill/>
          <a:ln w="9525" cap="flat" cmpd="sng" algn="ctr">
            <a:solidFill>
              <a:srgbClr val="C8CFD3"/>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Tree>
    <p:extLst>
      <p:ext uri="{BB962C8B-B14F-4D97-AF65-F5344CB8AC3E}">
        <p14:creationId xmlns:p14="http://schemas.microsoft.com/office/powerpoint/2010/main" val="9991490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FI_External_Onscreen_Cover">
    <p:spTree>
      <p:nvGrpSpPr>
        <p:cNvPr id="1" name=""/>
        <p:cNvGrpSpPr/>
        <p:nvPr/>
      </p:nvGrpSpPr>
      <p:grpSpPr>
        <a:xfrm>
          <a:off x="0" y="0"/>
          <a:ext cx="0" cy="0"/>
          <a:chOff x="0" y="0"/>
          <a:chExt cx="0" cy="0"/>
        </a:xfrm>
      </p:grpSpPr>
      <p:pic>
        <p:nvPicPr>
          <p:cNvPr id="15" name="Picture 14" descr="A picture containing game&#10;&#10;Description automatically generated">
            <a:extLst>
              <a:ext uri="{FF2B5EF4-FFF2-40B4-BE49-F238E27FC236}">
                <a16:creationId xmlns:a16="http://schemas.microsoft.com/office/drawing/2014/main" id="{2727D70F-139A-4BC0-B1C1-5A7E2FA987A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4" name="Picture 13">
            <a:extLst>
              <a:ext uri="{FF2B5EF4-FFF2-40B4-BE49-F238E27FC236}">
                <a16:creationId xmlns:a16="http://schemas.microsoft.com/office/drawing/2014/main" id="{51463E8E-CCC9-4CE9-8E1D-643E37AA74BD}"/>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31882" y="735168"/>
            <a:ext cx="1940879" cy="117852"/>
          </a:xfrm>
          <a:prstGeom prst="rect">
            <a:avLst/>
          </a:prstGeom>
        </p:spPr>
      </p:pic>
      <p:sp>
        <p:nvSpPr>
          <p:cNvPr id="43" name="Rectangle 6"/>
          <p:cNvSpPr>
            <a:spLocks noGrp="1" noChangeArrowheads="1"/>
          </p:cNvSpPr>
          <p:nvPr>
            <p:ph type="subTitle" idx="1"/>
          </p:nvPr>
        </p:nvSpPr>
        <p:spPr>
          <a:xfrm>
            <a:off x="912792" y="2326745"/>
            <a:ext cx="10407683" cy="563076"/>
          </a:xfrm>
        </p:spPr>
        <p:txBody>
          <a:bodyPr lIns="149438" rIns="149438"/>
          <a:lstStyle>
            <a:lvl1pPr marL="0" indent="0">
              <a:spcBef>
                <a:spcPts val="0"/>
              </a:spcBef>
              <a:defRPr sz="2400" b="0">
                <a:solidFill>
                  <a:srgbClr val="7A9B3D"/>
                </a:solidFill>
              </a:defRPr>
            </a:lvl1pPr>
          </a:lstStyle>
          <a:p>
            <a:r>
              <a:rPr lang="en-US"/>
              <a:t>Click to edit Master subtitle style</a:t>
            </a:r>
            <a:endParaRPr lang="en-US" dirty="0"/>
          </a:p>
        </p:txBody>
      </p:sp>
      <p:sp>
        <p:nvSpPr>
          <p:cNvPr id="42" name="Text Placeholder 43"/>
          <p:cNvSpPr>
            <a:spLocks noGrp="1"/>
          </p:cNvSpPr>
          <p:nvPr>
            <p:ph type="body" sz="quarter" idx="14" hasCustomPrompt="1"/>
          </p:nvPr>
        </p:nvSpPr>
        <p:spPr>
          <a:xfrm>
            <a:off x="927037" y="2941484"/>
            <a:ext cx="10407683" cy="266851"/>
          </a:xfrm>
        </p:spPr>
        <p:txBody>
          <a:bodyPr lIns="149438" rIns="149438"/>
          <a:lstStyle>
            <a:lvl1pPr>
              <a:spcBef>
                <a:spcPts val="0"/>
              </a:spcBef>
              <a:defRPr lang="en-US" sz="1600" b="0" kern="1200" dirty="0" smtClean="0">
                <a:solidFill>
                  <a:schemeClr val="bg1"/>
                </a:solidFill>
                <a:latin typeface="Arial"/>
                <a:ea typeface="ＭＳ Ｐゴシック" pitchFamily="34" charset="-128"/>
                <a:cs typeface="+mn-cs"/>
              </a:defRPr>
            </a:lvl1pPr>
          </a:lstStyle>
          <a:p>
            <a:pPr lvl="0"/>
            <a:r>
              <a:rPr lang="en-US" dirty="0"/>
              <a:t>Date</a:t>
            </a:r>
          </a:p>
        </p:txBody>
      </p:sp>
      <p:sp>
        <p:nvSpPr>
          <p:cNvPr id="81" name="Content Placeholder 52"/>
          <p:cNvSpPr txBox="1">
            <a:spLocks/>
          </p:cNvSpPr>
          <p:nvPr userDrawn="1"/>
        </p:nvSpPr>
        <p:spPr>
          <a:xfrm>
            <a:off x="939070" y="3842382"/>
            <a:ext cx="3316817" cy="1652265"/>
          </a:xfrm>
          <a:prstGeom prst="rect">
            <a:avLst/>
          </a:prstGeom>
        </p:spPr>
        <p:txBody>
          <a:bodyPr lIns="124532" tIns="56605" rIns="124532" bIns="56605"/>
          <a:lstStyle>
            <a:lvl1pPr marL="0" indent="0" algn="l" rtl="0" eaLnBrk="0" fontAlgn="base" hangingPunct="0">
              <a:spcBef>
                <a:spcPts val="1200"/>
              </a:spcBef>
              <a:spcAft>
                <a:spcPct val="0"/>
              </a:spcAft>
              <a:buClr>
                <a:schemeClr val="bg1"/>
              </a:buClr>
              <a:buNone/>
              <a:tabLst>
                <a:tab pos="120626" algn="l"/>
                <a:tab pos="299978" algn="l"/>
                <a:tab pos="1034844" algn="l"/>
              </a:tabLst>
              <a:defRPr lang="en-US" sz="1000" b="1" kern="1200" dirty="0" smtClean="0">
                <a:solidFill>
                  <a:schemeClr val="tx1"/>
                </a:solidFill>
                <a:latin typeface="Arial" charset="0"/>
                <a:ea typeface="ＭＳ Ｐゴシック" charset="-128"/>
                <a:cs typeface="+mn-cs"/>
              </a:defRPr>
            </a:lvl1pPr>
            <a:lvl2pPr marL="0" indent="0" algn="l" rtl="0" eaLnBrk="0" fontAlgn="base" hangingPunct="0">
              <a:spcBef>
                <a:spcPct val="20000"/>
              </a:spcBef>
              <a:spcAft>
                <a:spcPct val="0"/>
              </a:spcAft>
              <a:buClr>
                <a:schemeClr val="bg1"/>
              </a:buClr>
              <a:buFontTx/>
              <a:buNone/>
              <a:tabLst>
                <a:tab pos="120626" algn="l"/>
                <a:tab pos="299978" algn="l"/>
                <a:tab pos="1034844" algn="l"/>
              </a:tabLst>
              <a:defRPr lang="en-US" sz="1000" b="1" i="1" kern="1200" dirty="0" smtClean="0">
                <a:solidFill>
                  <a:schemeClr val="tx1"/>
                </a:solidFill>
                <a:latin typeface="Arial" charset="0"/>
                <a:ea typeface="ＭＳ Ｐゴシック" charset="-128"/>
                <a:cs typeface="+mn-cs"/>
              </a:defRPr>
            </a:lvl2pPr>
            <a:lvl3pPr marL="326960" indent="0" algn="l" rtl="0" eaLnBrk="0" fontAlgn="base" hangingPunct="0">
              <a:spcBef>
                <a:spcPct val="20000"/>
              </a:spcBef>
              <a:spcAft>
                <a:spcPct val="0"/>
              </a:spcAft>
              <a:buClr>
                <a:schemeClr val="bg1"/>
              </a:buClr>
              <a:buNone/>
              <a:tabLst>
                <a:tab pos="120626" algn="l"/>
                <a:tab pos="299978" algn="l"/>
                <a:tab pos="1034844" algn="l"/>
              </a:tabLst>
              <a:defRPr sz="1200" b="1">
                <a:solidFill>
                  <a:schemeClr val="accent2"/>
                </a:solidFill>
                <a:latin typeface="+mn-lt"/>
              </a:defRPr>
            </a:lvl3pPr>
            <a:lvl4pPr marL="914218" indent="-114277" algn="l" rtl="0" eaLnBrk="0" fontAlgn="base" hangingPunct="0">
              <a:spcBef>
                <a:spcPct val="20000"/>
              </a:spcBef>
              <a:spcAft>
                <a:spcPct val="0"/>
              </a:spcAft>
              <a:buClr>
                <a:schemeClr val="accent1"/>
              </a:buClr>
              <a:buChar char="•"/>
              <a:tabLst>
                <a:tab pos="120626" algn="l"/>
                <a:tab pos="299978" algn="l"/>
                <a:tab pos="1034844" algn="l"/>
              </a:tabLst>
              <a:defRPr sz="1600" b="1">
                <a:solidFill>
                  <a:schemeClr val="tx1"/>
                </a:solidFill>
                <a:latin typeface="+mn-lt"/>
              </a:defRPr>
            </a:lvl4pPr>
            <a:lvl5pPr marL="1142772" indent="-114277" algn="l" rtl="0" eaLnBrk="0" fontAlgn="base" hangingPunct="0">
              <a:spcBef>
                <a:spcPct val="20000"/>
              </a:spcBef>
              <a:spcAft>
                <a:spcPct val="0"/>
              </a:spcAft>
              <a:buClr>
                <a:schemeClr val="accent1"/>
              </a:buClr>
              <a:buChar char="•"/>
              <a:tabLst>
                <a:tab pos="120626" algn="l"/>
                <a:tab pos="299978" algn="l"/>
                <a:tab pos="1034844" algn="l"/>
              </a:tabLst>
              <a:defRPr sz="1600" b="1">
                <a:solidFill>
                  <a:schemeClr val="tx1"/>
                </a:solidFill>
                <a:latin typeface="+mn-lt"/>
              </a:defRPr>
            </a:lvl5pPr>
            <a:lvl6pPr marL="2514096" indent="-228554" algn="l" rtl="0" fontAlgn="base">
              <a:spcBef>
                <a:spcPct val="20000"/>
              </a:spcBef>
              <a:spcAft>
                <a:spcPct val="0"/>
              </a:spcAft>
              <a:buChar char="»"/>
              <a:defRPr sz="2000">
                <a:solidFill>
                  <a:schemeClr val="tx1"/>
                </a:solidFill>
                <a:latin typeface="+mn-lt"/>
              </a:defRPr>
            </a:lvl6pPr>
            <a:lvl7pPr marL="2971205" indent="-228554" algn="l" rtl="0" fontAlgn="base">
              <a:spcBef>
                <a:spcPct val="20000"/>
              </a:spcBef>
              <a:spcAft>
                <a:spcPct val="0"/>
              </a:spcAft>
              <a:buChar char="»"/>
              <a:defRPr sz="2000">
                <a:solidFill>
                  <a:schemeClr val="tx1"/>
                </a:solidFill>
                <a:latin typeface="+mn-lt"/>
              </a:defRPr>
            </a:lvl7pPr>
            <a:lvl8pPr marL="3428314" indent="-228554" algn="l" rtl="0" fontAlgn="base">
              <a:spcBef>
                <a:spcPct val="20000"/>
              </a:spcBef>
              <a:spcAft>
                <a:spcPct val="0"/>
              </a:spcAft>
              <a:buChar char="»"/>
              <a:defRPr sz="2000">
                <a:solidFill>
                  <a:schemeClr val="tx1"/>
                </a:solidFill>
                <a:latin typeface="+mn-lt"/>
              </a:defRPr>
            </a:lvl8pPr>
            <a:lvl9pPr marL="3885423" indent="-228554" algn="l" rtl="0" fontAlgn="base">
              <a:spcBef>
                <a:spcPct val="20000"/>
              </a:spcBef>
              <a:spcAft>
                <a:spcPct val="0"/>
              </a:spcAft>
              <a:buChar char="»"/>
              <a:defRPr sz="2000">
                <a:solidFill>
                  <a:schemeClr val="tx1"/>
                </a:solidFill>
                <a:latin typeface="+mn-lt"/>
              </a:defRPr>
            </a:lvl9pPr>
          </a:lstStyle>
          <a:p>
            <a:pPr>
              <a:buClr>
                <a:srgbClr val="FFFFFF"/>
              </a:buClr>
            </a:pPr>
            <a:endParaRPr sz="833" b="0" dirty="0">
              <a:solidFill>
                <a:srgbClr val="000000"/>
              </a:solidFill>
              <a:latin typeface="Arial"/>
            </a:endParaRPr>
          </a:p>
        </p:txBody>
      </p:sp>
      <p:sp>
        <p:nvSpPr>
          <p:cNvPr id="120" name="Content Placeholder 52"/>
          <p:cNvSpPr>
            <a:spLocks noGrp="1"/>
          </p:cNvSpPr>
          <p:nvPr>
            <p:ph sz="quarter" idx="12"/>
          </p:nvPr>
        </p:nvSpPr>
        <p:spPr>
          <a:xfrm>
            <a:off x="939070" y="4270075"/>
            <a:ext cx="3435351" cy="718868"/>
          </a:xfrm>
          <a:solidFill>
            <a:schemeClr val="bg1">
              <a:lumMod val="95000"/>
            </a:schemeClr>
          </a:solidFill>
        </p:spPr>
        <p:txBody>
          <a:bodyPr anchor="ctr"/>
          <a:lstStyle>
            <a:lvl1pPr>
              <a:defRPr lang="en-US" sz="1251" b="0" kern="0" dirty="0" smtClean="0">
                <a:solidFill>
                  <a:srgbClr val="FFFFFF">
                    <a:lumMod val="50000"/>
                  </a:srgbClr>
                </a:solidFill>
              </a:defRPr>
            </a:lvl1pPr>
            <a:lvl2pPr>
              <a:defRPr lang="en-US" sz="1000" b="1" kern="1200" dirty="0" smtClean="0">
                <a:solidFill>
                  <a:schemeClr val="accent2"/>
                </a:solidFill>
                <a:ea typeface="ＭＳ Ｐゴシック"/>
                <a:cs typeface="ＭＳ Ｐゴシック"/>
              </a:defRPr>
            </a:lvl2pPr>
          </a:lstStyle>
          <a:p>
            <a:pPr marL="0" lvl="0" indent="0" eaLnBrk="0" hangingPunct="0">
              <a:spcBef>
                <a:spcPct val="20000"/>
              </a:spcBef>
              <a:buClr>
                <a:srgbClr val="FFFFFF"/>
              </a:buClr>
              <a:buNone/>
              <a:tabLst>
                <a:tab pos="100519" algn="l"/>
                <a:tab pos="249975" algn="l"/>
                <a:tab pos="862349" algn="l"/>
              </a:tabLst>
            </a:pPr>
            <a:r>
              <a:rPr lang="en-US"/>
              <a:t>Click to edit Master text styles</a:t>
            </a:r>
          </a:p>
        </p:txBody>
      </p:sp>
      <p:sp>
        <p:nvSpPr>
          <p:cNvPr id="121" name="Content Placeholder 52"/>
          <p:cNvSpPr>
            <a:spLocks noGrp="1"/>
          </p:cNvSpPr>
          <p:nvPr>
            <p:ph sz="quarter" idx="15"/>
          </p:nvPr>
        </p:nvSpPr>
        <p:spPr>
          <a:xfrm>
            <a:off x="7376039" y="3988171"/>
            <a:ext cx="3435351" cy="1653303"/>
          </a:xfrm>
        </p:spPr>
        <p:txBody>
          <a:bodyPr/>
          <a:lstStyle>
            <a:lvl1pPr marL="0" indent="0">
              <a:spcBef>
                <a:spcPts val="1485"/>
              </a:spcBef>
              <a:defRPr lang="en-US" sz="1251" b="1" kern="1200" dirty="0" smtClean="0">
                <a:solidFill>
                  <a:schemeClr val="bg1"/>
                </a:solidFill>
                <a:latin typeface="Arial" charset="0"/>
                <a:ea typeface="ＭＳ Ｐゴシック" charset="-128"/>
                <a:cs typeface="+mn-cs"/>
              </a:defRPr>
            </a:lvl1pPr>
            <a:lvl2pPr marL="0" indent="0">
              <a:buFontTx/>
              <a:buNone/>
              <a:defRPr lang="en-US" sz="1251" i="1" kern="1200" dirty="0" smtClean="0">
                <a:solidFill>
                  <a:schemeClr val="bg1"/>
                </a:solidFill>
                <a:latin typeface="Arial" charset="0"/>
                <a:ea typeface="ＭＳ Ｐゴシック" charset="-128"/>
                <a:cs typeface="+mn-cs"/>
              </a:defRPr>
            </a:lvl2pPr>
          </a:lstStyle>
          <a:p>
            <a:pPr lvl="0"/>
            <a:r>
              <a:rPr lang="en-US"/>
              <a:t>Click to edit Master text styles</a:t>
            </a:r>
          </a:p>
          <a:p>
            <a:pPr lvl="1"/>
            <a:r>
              <a:rPr lang="en-US"/>
              <a:t>Second level</a:t>
            </a:r>
          </a:p>
        </p:txBody>
      </p:sp>
      <p:sp>
        <p:nvSpPr>
          <p:cNvPr id="41" name="Rectangle 9"/>
          <p:cNvSpPr>
            <a:spLocks noGrp="1" noChangeArrowheads="1"/>
          </p:cNvSpPr>
          <p:nvPr>
            <p:ph type="title" hasCustomPrompt="1"/>
          </p:nvPr>
        </p:nvSpPr>
        <p:spPr bwMode="auto">
          <a:xfrm>
            <a:off x="912792" y="1769808"/>
            <a:ext cx="10407683" cy="534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35852" tIns="0" rIns="135852" bIns="0" numCol="1" anchor="b" anchorCtr="0" compatLnSpc="1">
            <a:prstTxWarp prst="textNoShape">
              <a:avLst/>
            </a:prstTxWarp>
          </a:bodyPr>
          <a:lstStyle>
            <a:lvl1pPr>
              <a:defRPr sz="3800">
                <a:solidFill>
                  <a:schemeClr val="bg1"/>
                </a:solidFill>
              </a:defRPr>
            </a:lvl1pPr>
          </a:lstStyle>
          <a:p>
            <a:pPr lvl="0"/>
            <a:r>
              <a:rPr lang="en-US" altLang="en-US" dirty="0"/>
              <a:t>Click To Edit Master Title Style</a:t>
            </a:r>
          </a:p>
        </p:txBody>
      </p:sp>
      <p:sp>
        <p:nvSpPr>
          <p:cNvPr id="18" name="Text Placeholder 43"/>
          <p:cNvSpPr>
            <a:spLocks noGrp="1"/>
          </p:cNvSpPr>
          <p:nvPr>
            <p:ph type="body" sz="quarter" idx="16"/>
          </p:nvPr>
        </p:nvSpPr>
        <p:spPr>
          <a:xfrm>
            <a:off x="941304" y="3985581"/>
            <a:ext cx="3472545" cy="327631"/>
          </a:xfrm>
        </p:spPr>
        <p:txBody>
          <a:bodyPr/>
          <a:lstStyle>
            <a:lvl1pPr>
              <a:defRPr lang="en-US" sz="1251" b="0" kern="1200" smtClean="0">
                <a:solidFill>
                  <a:schemeClr val="bg1"/>
                </a:solidFill>
                <a:latin typeface="Arial"/>
                <a:ea typeface="ＭＳ Ｐゴシック"/>
                <a:cs typeface="ＭＳ Ｐゴシック"/>
              </a:defRPr>
            </a:lvl1pPr>
          </a:lstStyle>
          <a:p>
            <a:pPr lvl="0"/>
            <a:r>
              <a:rPr lang="en-US"/>
              <a:t>Click to edit Master text styles</a:t>
            </a:r>
          </a:p>
        </p:txBody>
      </p:sp>
      <p:sp>
        <p:nvSpPr>
          <p:cNvPr id="13" name="Rectangle 176">
            <a:extLst>
              <a:ext uri="{FF2B5EF4-FFF2-40B4-BE49-F238E27FC236}">
                <a16:creationId xmlns:a16="http://schemas.microsoft.com/office/drawing/2014/main" id="{E0CEA082-314F-4934-9A59-2FCE896C053B}"/>
              </a:ext>
            </a:extLst>
          </p:cNvPr>
          <p:cNvSpPr>
            <a:spLocks noGrp="1" noChangeArrowheads="1"/>
          </p:cNvSpPr>
          <p:nvPr>
            <p:ph type="ftr" sz="quarter" idx="10"/>
          </p:nvPr>
        </p:nvSpPr>
        <p:spPr>
          <a:xfrm>
            <a:off x="421228" y="6213319"/>
            <a:ext cx="8130851" cy="442040"/>
          </a:xfrm>
        </p:spPr>
        <p:txBody>
          <a:bodyPr anchor="b" anchorCtr="0"/>
          <a:lstStyle>
            <a:lvl1pPr algn="l" rtl="0" eaLnBrk="0" fontAlgn="base" hangingPunct="0">
              <a:lnSpc>
                <a:spcPct val="100000"/>
              </a:lnSpc>
              <a:spcBef>
                <a:spcPct val="0"/>
              </a:spcBef>
              <a:spcAft>
                <a:spcPct val="0"/>
              </a:spcAft>
              <a:defRPr lang="en-US" sz="917" b="1" kern="1200" dirty="0">
                <a:solidFill>
                  <a:schemeClr val="bg1"/>
                </a:solidFill>
                <a:latin typeface="Arial"/>
                <a:ea typeface="ＭＳ Ｐゴシック" pitchFamily="34" charset="-128"/>
                <a:cs typeface="+mn-cs"/>
              </a:defRPr>
            </a:lvl1pPr>
          </a:lstStyle>
          <a:p>
            <a:pPr>
              <a:defRPr/>
            </a:pPr>
            <a:r>
              <a:rPr lang="en-US" dirty="0"/>
              <a:t>For investors.</a:t>
            </a:r>
            <a:endParaRPr lang="en-US" sz="1000" b="0" dirty="0"/>
          </a:p>
        </p:txBody>
      </p:sp>
      <p:pic>
        <p:nvPicPr>
          <p:cNvPr id="16" name="Picture 15">
            <a:extLst>
              <a:ext uri="{FF2B5EF4-FFF2-40B4-BE49-F238E27FC236}">
                <a16:creationId xmlns:a16="http://schemas.microsoft.com/office/drawing/2014/main" id="{D13311C0-553F-444A-A4AD-DA8E77AAA520}"/>
              </a:ext>
            </a:extLst>
          </p:cNvPr>
          <p:cNvPicPr>
            <a:picLocks noChangeAspect="1"/>
          </p:cNvPicPr>
          <p:nvPr userDrawn="1"/>
        </p:nvPicPr>
        <p:blipFill>
          <a:blip r:embed="rId5"/>
          <a:stretch>
            <a:fillRect/>
          </a:stretch>
        </p:blipFill>
        <p:spPr>
          <a:xfrm>
            <a:off x="10223209" y="6299067"/>
            <a:ext cx="1524000" cy="335008"/>
          </a:xfrm>
          <a:prstGeom prst="rect">
            <a:avLst/>
          </a:prstGeom>
        </p:spPr>
      </p:pic>
    </p:spTree>
    <p:custDataLst>
      <p:tags r:id="rId1"/>
    </p:custDataLst>
    <p:extLst>
      <p:ext uri="{BB962C8B-B14F-4D97-AF65-F5344CB8AC3E}">
        <p14:creationId xmlns:p14="http://schemas.microsoft.com/office/powerpoint/2010/main" val="146948944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704"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FI_Internal_Onscreen_Cover">
    <p:spTree>
      <p:nvGrpSpPr>
        <p:cNvPr id="1" name=""/>
        <p:cNvGrpSpPr/>
        <p:nvPr/>
      </p:nvGrpSpPr>
      <p:grpSpPr>
        <a:xfrm>
          <a:off x="0" y="0"/>
          <a:ext cx="0" cy="0"/>
          <a:chOff x="0" y="0"/>
          <a:chExt cx="0" cy="0"/>
        </a:xfrm>
      </p:grpSpPr>
      <p:pic>
        <p:nvPicPr>
          <p:cNvPr id="15" name="Picture 14" descr="A picture containing game&#10;&#10;Description automatically generated">
            <a:extLst>
              <a:ext uri="{FF2B5EF4-FFF2-40B4-BE49-F238E27FC236}">
                <a16:creationId xmlns:a16="http://schemas.microsoft.com/office/drawing/2014/main" id="{2727D70F-139A-4BC0-B1C1-5A7E2FA987A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21" name="Content Placeholder 52"/>
          <p:cNvSpPr>
            <a:spLocks noGrp="1"/>
          </p:cNvSpPr>
          <p:nvPr>
            <p:ph sz="quarter" idx="15"/>
          </p:nvPr>
        </p:nvSpPr>
        <p:spPr>
          <a:xfrm>
            <a:off x="939754" y="3988171"/>
            <a:ext cx="3435351" cy="1653303"/>
          </a:xfrm>
        </p:spPr>
        <p:txBody>
          <a:bodyPr/>
          <a:lstStyle>
            <a:lvl1pPr marL="0" indent="0">
              <a:spcBef>
                <a:spcPts val="800"/>
              </a:spcBef>
              <a:defRPr lang="en-US" sz="1200" b="1" kern="1200" dirty="0" smtClean="0">
                <a:solidFill>
                  <a:schemeClr val="bg1"/>
                </a:solidFill>
                <a:latin typeface="Arial" charset="0"/>
                <a:ea typeface="ＭＳ Ｐゴシック" charset="-128"/>
                <a:cs typeface="+mn-cs"/>
              </a:defRPr>
            </a:lvl1pPr>
            <a:lvl2pPr marL="0" indent="0">
              <a:spcBef>
                <a:spcPts val="800"/>
              </a:spcBef>
              <a:buFontTx/>
              <a:buNone/>
              <a:defRPr lang="en-US" sz="1200" i="1" kern="1200" dirty="0" smtClean="0">
                <a:solidFill>
                  <a:schemeClr val="bg1"/>
                </a:solidFill>
                <a:latin typeface="Arial" charset="0"/>
                <a:ea typeface="ＭＳ Ｐゴシック" charset="-128"/>
                <a:cs typeface="+mn-cs"/>
              </a:defRPr>
            </a:lvl2pPr>
          </a:lstStyle>
          <a:p>
            <a:pPr lvl="0"/>
            <a:r>
              <a:rPr lang="en-US"/>
              <a:t>Click to edit Master text styles</a:t>
            </a:r>
          </a:p>
          <a:p>
            <a:pPr lvl="1"/>
            <a:r>
              <a:rPr lang="en-US"/>
              <a:t>Second level</a:t>
            </a:r>
          </a:p>
        </p:txBody>
      </p:sp>
      <p:sp>
        <p:nvSpPr>
          <p:cNvPr id="16" name="Rectangle 176">
            <a:extLst>
              <a:ext uri="{FF2B5EF4-FFF2-40B4-BE49-F238E27FC236}">
                <a16:creationId xmlns:a16="http://schemas.microsoft.com/office/drawing/2014/main" id="{995629D3-A9FF-4D19-B784-949A67B80E95}"/>
              </a:ext>
            </a:extLst>
          </p:cNvPr>
          <p:cNvSpPr>
            <a:spLocks noGrp="1" noChangeArrowheads="1"/>
          </p:cNvSpPr>
          <p:nvPr>
            <p:ph type="ftr" sz="quarter" idx="10"/>
          </p:nvPr>
        </p:nvSpPr>
        <p:spPr>
          <a:xfrm>
            <a:off x="421228" y="6213319"/>
            <a:ext cx="8130851" cy="442040"/>
          </a:xfrm>
        </p:spPr>
        <p:txBody>
          <a:bodyPr anchor="b" anchorCtr="0"/>
          <a:lstStyle>
            <a:lvl1pPr algn="l" rtl="0" eaLnBrk="0" fontAlgn="base" hangingPunct="0">
              <a:lnSpc>
                <a:spcPct val="100000"/>
              </a:lnSpc>
              <a:spcBef>
                <a:spcPct val="0"/>
              </a:spcBef>
              <a:spcAft>
                <a:spcPct val="0"/>
              </a:spcAft>
              <a:defRPr lang="en-US" sz="917" b="1" kern="1200" dirty="0">
                <a:solidFill>
                  <a:schemeClr val="bg1"/>
                </a:solidFill>
                <a:latin typeface="Arial"/>
                <a:ea typeface="ＭＳ Ｐゴシック" pitchFamily="34" charset="-128"/>
                <a:cs typeface="+mn-cs"/>
              </a:defRPr>
            </a:lvl1pPr>
          </a:lstStyle>
          <a:p>
            <a:pPr>
              <a:defRPr/>
            </a:pPr>
            <a:r>
              <a:rPr lang="en-US" dirty="0"/>
              <a:t>For investors.</a:t>
            </a:r>
            <a:endParaRPr lang="en-US" sz="1000" b="0" dirty="0"/>
          </a:p>
        </p:txBody>
      </p:sp>
      <p:sp>
        <p:nvSpPr>
          <p:cNvPr id="43" name="Rectangle 6"/>
          <p:cNvSpPr>
            <a:spLocks noGrp="1" noChangeArrowheads="1"/>
          </p:cNvSpPr>
          <p:nvPr>
            <p:ph type="subTitle" idx="1"/>
          </p:nvPr>
        </p:nvSpPr>
        <p:spPr>
          <a:xfrm>
            <a:off x="912792" y="2326745"/>
            <a:ext cx="10407683" cy="563076"/>
          </a:xfrm>
        </p:spPr>
        <p:txBody>
          <a:bodyPr lIns="149438" rIns="149438"/>
          <a:lstStyle>
            <a:lvl1pPr marL="0" indent="0">
              <a:spcBef>
                <a:spcPts val="0"/>
              </a:spcBef>
              <a:defRPr sz="2400" b="0">
                <a:solidFill>
                  <a:srgbClr val="7A9B3D"/>
                </a:solidFill>
              </a:defRPr>
            </a:lvl1pPr>
          </a:lstStyle>
          <a:p>
            <a:r>
              <a:rPr lang="en-US"/>
              <a:t>Click to edit Master subtitle style</a:t>
            </a:r>
            <a:endParaRPr lang="en-US" dirty="0"/>
          </a:p>
        </p:txBody>
      </p:sp>
      <p:sp>
        <p:nvSpPr>
          <p:cNvPr id="42" name="Text Placeholder 43"/>
          <p:cNvSpPr>
            <a:spLocks noGrp="1"/>
          </p:cNvSpPr>
          <p:nvPr>
            <p:ph type="body" sz="quarter" idx="14" hasCustomPrompt="1"/>
          </p:nvPr>
        </p:nvSpPr>
        <p:spPr>
          <a:xfrm>
            <a:off x="927037" y="2941484"/>
            <a:ext cx="10407683" cy="266851"/>
          </a:xfrm>
        </p:spPr>
        <p:txBody>
          <a:bodyPr lIns="149438" rIns="149438"/>
          <a:lstStyle>
            <a:lvl1pPr>
              <a:spcBef>
                <a:spcPts val="0"/>
              </a:spcBef>
              <a:defRPr lang="en-US" sz="1600" b="0" kern="1200" dirty="0" smtClean="0">
                <a:solidFill>
                  <a:schemeClr val="bg1"/>
                </a:solidFill>
                <a:latin typeface="Arial"/>
                <a:ea typeface="ＭＳ Ｐゴシック" pitchFamily="34" charset="-128"/>
                <a:cs typeface="+mn-cs"/>
              </a:defRPr>
            </a:lvl1pPr>
          </a:lstStyle>
          <a:p>
            <a:pPr lvl="0"/>
            <a:r>
              <a:rPr lang="en-US" dirty="0"/>
              <a:t>Date</a:t>
            </a:r>
          </a:p>
        </p:txBody>
      </p:sp>
      <p:sp>
        <p:nvSpPr>
          <p:cNvPr id="41" name="Rectangle 9"/>
          <p:cNvSpPr>
            <a:spLocks noGrp="1" noChangeArrowheads="1"/>
          </p:cNvSpPr>
          <p:nvPr>
            <p:ph type="title" hasCustomPrompt="1"/>
          </p:nvPr>
        </p:nvSpPr>
        <p:spPr bwMode="auto">
          <a:xfrm>
            <a:off x="912792" y="1769808"/>
            <a:ext cx="10407683" cy="534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35852" tIns="0" rIns="135852" bIns="0" numCol="1" anchor="b" anchorCtr="0" compatLnSpc="1">
            <a:prstTxWarp prst="textNoShape">
              <a:avLst/>
            </a:prstTxWarp>
          </a:bodyPr>
          <a:lstStyle>
            <a:lvl1pPr>
              <a:defRPr sz="3800">
                <a:solidFill>
                  <a:schemeClr val="bg1"/>
                </a:solidFill>
              </a:defRPr>
            </a:lvl1pPr>
          </a:lstStyle>
          <a:p>
            <a:pPr lvl="0"/>
            <a:r>
              <a:rPr lang="en-US" altLang="en-US" dirty="0"/>
              <a:t>Click To Edit Master Title Style</a:t>
            </a:r>
          </a:p>
        </p:txBody>
      </p:sp>
      <p:pic>
        <p:nvPicPr>
          <p:cNvPr id="10" name="Picture 9">
            <a:extLst>
              <a:ext uri="{FF2B5EF4-FFF2-40B4-BE49-F238E27FC236}">
                <a16:creationId xmlns:a16="http://schemas.microsoft.com/office/drawing/2014/main" id="{3351E0D8-4E11-4261-9743-AE6FD652358B}"/>
              </a:ext>
            </a:extLst>
          </p:cNvPr>
          <p:cNvPicPr>
            <a:picLocks noChangeAspect="1"/>
          </p:cNvPicPr>
          <p:nvPr userDrawn="1"/>
        </p:nvPicPr>
        <p:blipFill>
          <a:blip r:embed="rId4"/>
          <a:stretch>
            <a:fillRect/>
          </a:stretch>
        </p:blipFill>
        <p:spPr>
          <a:xfrm>
            <a:off x="10223209" y="6299067"/>
            <a:ext cx="1524000" cy="335008"/>
          </a:xfrm>
          <a:prstGeom prst="rect">
            <a:avLst/>
          </a:prstGeom>
        </p:spPr>
      </p:pic>
      <p:pic>
        <p:nvPicPr>
          <p:cNvPr id="12" name="Picture 11">
            <a:extLst>
              <a:ext uri="{FF2B5EF4-FFF2-40B4-BE49-F238E27FC236}">
                <a16:creationId xmlns:a16="http://schemas.microsoft.com/office/drawing/2014/main" id="{137CE6A9-EE68-49AD-8C1E-EDF37DE0FB8E}"/>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131882" y="735168"/>
            <a:ext cx="1940879" cy="117852"/>
          </a:xfrm>
          <a:prstGeom prst="rect">
            <a:avLst/>
          </a:prstGeom>
        </p:spPr>
      </p:pic>
    </p:spTree>
    <p:custDataLst>
      <p:tags r:id="rId1"/>
    </p:custDataLst>
    <p:extLst>
      <p:ext uri="{BB962C8B-B14F-4D97-AF65-F5344CB8AC3E}">
        <p14:creationId xmlns:p14="http://schemas.microsoft.com/office/powerpoint/2010/main" val="975368363"/>
      </p:ext>
    </p:extLst>
  </p:cSld>
  <p:clrMapOvr>
    <a:masterClrMapping/>
  </p:clrMapOvr>
  <p:extLst>
    <p:ext uri="{DCECCB84-F9BA-43D5-87BE-67443E8EF086}">
      <p15:sldGuideLst xmlns:p15="http://schemas.microsoft.com/office/powerpoint/2012/main">
        <p15:guide id="1" orient="horz" pos="4176" userDrawn="1">
          <p15:clr>
            <a:srgbClr val="FBAE40"/>
          </p15:clr>
        </p15:guide>
        <p15:guide id="2" pos="384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itle" preserve="1">
  <p:cSld name="Onscreen Divider">
    <p:bg>
      <p:bgPr>
        <a:solidFill>
          <a:srgbClr val="47525B"/>
        </a:solidFill>
        <a:effectLst/>
      </p:bgPr>
    </p:bg>
    <p:spTree>
      <p:nvGrpSpPr>
        <p:cNvPr id="1" name=""/>
        <p:cNvGrpSpPr/>
        <p:nvPr/>
      </p:nvGrpSpPr>
      <p:grpSpPr>
        <a:xfrm>
          <a:off x="0" y="0"/>
          <a:ext cx="0" cy="0"/>
          <a:chOff x="0" y="0"/>
          <a:chExt cx="0" cy="0"/>
        </a:xfrm>
      </p:grpSpPr>
      <p:pic>
        <p:nvPicPr>
          <p:cNvPr id="9" name="Picture 8" descr="A picture containing computer&#10;&#10;Description automatically generated">
            <a:extLst>
              <a:ext uri="{FF2B5EF4-FFF2-40B4-BE49-F238E27FC236}">
                <a16:creationId xmlns:a16="http://schemas.microsoft.com/office/drawing/2014/main" id="{1336A0B8-642C-4139-954E-2886717BF635}"/>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58488" name="Rectangle 56"/>
          <p:cNvSpPr>
            <a:spLocks noGrp="1" noChangeArrowheads="1"/>
          </p:cNvSpPr>
          <p:nvPr>
            <p:ph type="ctrTitle"/>
          </p:nvPr>
        </p:nvSpPr>
        <p:spPr>
          <a:xfrm>
            <a:off x="927102" y="2040362"/>
            <a:ext cx="10434593" cy="608013"/>
          </a:xfrm>
          <a:ln algn="ctr"/>
        </p:spPr>
        <p:txBody>
          <a:bodyPr lIns="135852" tIns="67926" anchor="b"/>
          <a:lstStyle>
            <a:lvl1pPr>
              <a:defRPr sz="3200">
                <a:solidFill>
                  <a:schemeClr val="bg1"/>
                </a:solidFill>
              </a:defRPr>
            </a:lvl1pPr>
          </a:lstStyle>
          <a:p>
            <a:r>
              <a:rPr lang="en-US"/>
              <a:t>Click to edit Master title style</a:t>
            </a:r>
            <a:endParaRPr lang="en-US" dirty="0"/>
          </a:p>
        </p:txBody>
      </p:sp>
      <p:sp>
        <p:nvSpPr>
          <p:cNvPr id="658489" name="Rectangle 57"/>
          <p:cNvSpPr>
            <a:spLocks noGrp="1" noChangeArrowheads="1"/>
          </p:cNvSpPr>
          <p:nvPr>
            <p:ph type="subTitle" idx="1"/>
          </p:nvPr>
        </p:nvSpPr>
        <p:spPr>
          <a:xfrm>
            <a:off x="937400" y="2752345"/>
            <a:ext cx="10434595" cy="283464"/>
          </a:xfrm>
          <a:ln algn="ctr"/>
        </p:spPr>
        <p:txBody>
          <a:bodyPr tIns="0"/>
          <a:lstStyle>
            <a:lvl1pPr marL="0" indent="0" algn="l" rtl="0" fontAlgn="base">
              <a:lnSpc>
                <a:spcPct val="100000"/>
              </a:lnSpc>
              <a:spcBef>
                <a:spcPct val="0"/>
              </a:spcBef>
              <a:spcAft>
                <a:spcPct val="0"/>
              </a:spcAft>
              <a:defRPr lang="en-US" sz="2400" b="0" kern="1200" dirty="0">
                <a:solidFill>
                  <a:srgbClr val="7A9B3D"/>
                </a:solidFill>
                <a:latin typeface="Arial"/>
                <a:ea typeface="ＭＳ Ｐゴシック" pitchFamily="34" charset="-128"/>
                <a:cs typeface="+mn-cs"/>
              </a:defRPr>
            </a:lvl1pPr>
          </a:lstStyle>
          <a:p>
            <a:r>
              <a:rPr lang="en-US"/>
              <a:t>Click to edit Master subtitle style</a:t>
            </a:r>
            <a:endParaRPr lang="en-US" dirty="0"/>
          </a:p>
        </p:txBody>
      </p:sp>
      <p:sp>
        <p:nvSpPr>
          <p:cNvPr id="60" name="Rectangle 176"/>
          <p:cNvSpPr>
            <a:spLocks noGrp="1" noChangeArrowheads="1"/>
          </p:cNvSpPr>
          <p:nvPr>
            <p:ph type="ftr" sz="quarter" idx="13"/>
          </p:nvPr>
        </p:nvSpPr>
        <p:spPr>
          <a:xfrm>
            <a:off x="426720" y="6483096"/>
            <a:ext cx="5242560" cy="173736"/>
          </a:xfrm>
        </p:spPr>
        <p:txBody>
          <a:bodyPr/>
          <a:lstStyle>
            <a:lvl1pPr algn="l">
              <a:defRPr sz="1000" b="0">
                <a:solidFill>
                  <a:schemeClr val="bg1"/>
                </a:solidFill>
              </a:defRPr>
            </a:lvl1pPr>
          </a:lstStyle>
          <a:p>
            <a:pPr>
              <a:defRPr/>
            </a:pPr>
            <a:r>
              <a:rPr lang="en-US" dirty="0"/>
              <a:t>For investors.</a:t>
            </a:r>
          </a:p>
        </p:txBody>
      </p:sp>
      <p:cxnSp>
        <p:nvCxnSpPr>
          <p:cNvPr id="6" name="Straight Connector 5"/>
          <p:cNvCxnSpPr/>
          <p:nvPr userDrawn="1"/>
        </p:nvCxnSpPr>
        <p:spPr bwMode="auto">
          <a:xfrm>
            <a:off x="1055661" y="2642460"/>
            <a:ext cx="11136339" cy="0"/>
          </a:xfrm>
          <a:prstGeom prst="line">
            <a:avLst/>
          </a:prstGeom>
          <a:solidFill>
            <a:srgbClr val="009681"/>
          </a:solidFill>
          <a:ln w="9525" cap="flat" cmpd="sng" algn="ctr">
            <a:solidFill>
              <a:srgbClr val="768692"/>
            </a:solidFill>
            <a:prstDash val="solid"/>
            <a:round/>
            <a:headEnd type="none" w="med" len="med"/>
            <a:tailEnd type="none" w="med" len="med"/>
          </a:ln>
          <a:effectLst/>
        </p:spPr>
      </p:cxnSp>
      <p:pic>
        <p:nvPicPr>
          <p:cNvPr id="10" name="Picture 9">
            <a:extLst>
              <a:ext uri="{FF2B5EF4-FFF2-40B4-BE49-F238E27FC236}">
                <a16:creationId xmlns:a16="http://schemas.microsoft.com/office/drawing/2014/main" id="{6EA06FA9-9917-473C-8342-EC6C8A360586}"/>
              </a:ext>
            </a:extLst>
          </p:cNvPr>
          <p:cNvPicPr>
            <a:picLocks noChangeAspect="1"/>
          </p:cNvPicPr>
          <p:nvPr userDrawn="1"/>
        </p:nvPicPr>
        <p:blipFill>
          <a:blip r:embed="rId4"/>
          <a:stretch>
            <a:fillRect/>
          </a:stretch>
        </p:blipFill>
        <p:spPr>
          <a:xfrm>
            <a:off x="10223209" y="6299067"/>
            <a:ext cx="1524000" cy="335008"/>
          </a:xfrm>
          <a:prstGeom prst="rect">
            <a:avLst/>
          </a:prstGeom>
        </p:spPr>
      </p:pic>
    </p:spTree>
    <p:custDataLst>
      <p:tags r:id="rId1"/>
    </p:custDataLst>
    <p:extLst>
      <p:ext uri="{BB962C8B-B14F-4D97-AF65-F5344CB8AC3E}">
        <p14:creationId xmlns:p14="http://schemas.microsoft.com/office/powerpoint/2010/main" val="3977964714"/>
      </p:ext>
    </p:extLst>
  </p:cSld>
  <p:clrMapOvr>
    <a:masterClrMapping/>
  </p:clrMapOvr>
  <p:extLst>
    <p:ext uri="{DCECCB84-F9BA-43D5-87BE-67443E8EF086}">
      <p15:sldGuideLst xmlns:p15="http://schemas.microsoft.com/office/powerpoint/2012/main">
        <p15:guide id="1" orient="horz" pos="4176" userDrawn="1">
          <p15:clr>
            <a:srgbClr val="FBAE40"/>
          </p15:clr>
        </p15:guide>
        <p15:guide id="2" pos="384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 preserve="1">
  <p:cSld name="Onscreen Divider Speakers">
    <p:bg>
      <p:bgPr>
        <a:solidFill>
          <a:srgbClr val="47525B"/>
        </a:solidFill>
        <a:effectLst/>
      </p:bgPr>
    </p:bg>
    <p:spTree>
      <p:nvGrpSpPr>
        <p:cNvPr id="1" name=""/>
        <p:cNvGrpSpPr/>
        <p:nvPr/>
      </p:nvGrpSpPr>
      <p:grpSpPr>
        <a:xfrm>
          <a:off x="0" y="0"/>
          <a:ext cx="0" cy="0"/>
          <a:chOff x="0" y="0"/>
          <a:chExt cx="0" cy="0"/>
        </a:xfrm>
      </p:grpSpPr>
      <p:pic>
        <p:nvPicPr>
          <p:cNvPr id="7" name="Picture 6" descr="A picture containing computer&#10;&#10;Description automatically generated">
            <a:extLst>
              <a:ext uri="{FF2B5EF4-FFF2-40B4-BE49-F238E27FC236}">
                <a16:creationId xmlns:a16="http://schemas.microsoft.com/office/drawing/2014/main" id="{014B9140-1C84-4CDF-AB91-AC6C22BAFD0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8" name="Picture 7">
            <a:extLst>
              <a:ext uri="{FF2B5EF4-FFF2-40B4-BE49-F238E27FC236}">
                <a16:creationId xmlns:a16="http://schemas.microsoft.com/office/drawing/2014/main" id="{19A126A0-219D-4B29-8EE9-66FD932F4BB3}"/>
              </a:ext>
            </a:extLst>
          </p:cNvPr>
          <p:cNvPicPr>
            <a:picLocks noChangeAspect="1"/>
          </p:cNvPicPr>
          <p:nvPr userDrawn="1"/>
        </p:nvPicPr>
        <p:blipFill>
          <a:blip r:embed="rId3"/>
          <a:stretch>
            <a:fillRect/>
          </a:stretch>
        </p:blipFill>
        <p:spPr>
          <a:xfrm>
            <a:off x="10223209" y="6299067"/>
            <a:ext cx="1524000" cy="335008"/>
          </a:xfrm>
          <a:prstGeom prst="rect">
            <a:avLst/>
          </a:prstGeom>
        </p:spPr>
      </p:pic>
      <p:cxnSp>
        <p:nvCxnSpPr>
          <p:cNvPr id="59" name="Straight Connector 58"/>
          <p:cNvCxnSpPr/>
          <p:nvPr userDrawn="1"/>
        </p:nvCxnSpPr>
        <p:spPr bwMode="auto">
          <a:xfrm>
            <a:off x="1055661" y="2642460"/>
            <a:ext cx="11136339" cy="0"/>
          </a:xfrm>
          <a:prstGeom prst="line">
            <a:avLst/>
          </a:prstGeom>
          <a:solidFill>
            <a:srgbClr val="009681"/>
          </a:solidFill>
          <a:ln w="9525" cap="flat" cmpd="sng" algn="ctr">
            <a:solidFill>
              <a:srgbClr val="768692"/>
            </a:solidFill>
            <a:prstDash val="solid"/>
            <a:round/>
            <a:headEnd type="none" w="med" len="med"/>
            <a:tailEnd type="none" w="med" len="med"/>
          </a:ln>
          <a:effectLst/>
        </p:spPr>
      </p:cxnSp>
      <p:sp>
        <p:nvSpPr>
          <p:cNvPr id="658488" name="Rectangle 56"/>
          <p:cNvSpPr>
            <a:spLocks noGrp="1" noChangeArrowheads="1"/>
          </p:cNvSpPr>
          <p:nvPr>
            <p:ph type="ctrTitle"/>
          </p:nvPr>
        </p:nvSpPr>
        <p:spPr>
          <a:xfrm>
            <a:off x="927102" y="2040362"/>
            <a:ext cx="10434593" cy="608013"/>
          </a:xfrm>
          <a:ln algn="ctr"/>
        </p:spPr>
        <p:txBody>
          <a:bodyPr lIns="135852" tIns="67926" anchor="b"/>
          <a:lstStyle>
            <a:lvl1pPr>
              <a:defRPr sz="3200">
                <a:solidFill>
                  <a:schemeClr val="bg1"/>
                </a:solidFill>
              </a:defRPr>
            </a:lvl1pPr>
          </a:lstStyle>
          <a:p>
            <a:r>
              <a:rPr lang="en-US"/>
              <a:t>Click to edit Master title style</a:t>
            </a:r>
            <a:endParaRPr lang="en-US" dirty="0"/>
          </a:p>
        </p:txBody>
      </p:sp>
      <p:sp>
        <p:nvSpPr>
          <p:cNvPr id="658489" name="Rectangle 57"/>
          <p:cNvSpPr>
            <a:spLocks noGrp="1" noChangeArrowheads="1"/>
          </p:cNvSpPr>
          <p:nvPr>
            <p:ph type="subTitle" idx="1"/>
          </p:nvPr>
        </p:nvSpPr>
        <p:spPr>
          <a:xfrm>
            <a:off x="937401" y="2819388"/>
            <a:ext cx="10434593" cy="282925"/>
          </a:xfrm>
          <a:ln algn="ctr"/>
        </p:spPr>
        <p:txBody>
          <a:bodyPr tIns="0"/>
          <a:lstStyle>
            <a:lvl1pPr marL="0" indent="0" algn="l" rtl="0" fontAlgn="base">
              <a:lnSpc>
                <a:spcPct val="100000"/>
              </a:lnSpc>
              <a:spcBef>
                <a:spcPts val="743"/>
              </a:spcBef>
              <a:spcAft>
                <a:spcPct val="0"/>
              </a:spcAft>
              <a:defRPr lang="en-US" sz="2400" b="1" kern="1200" baseline="0" dirty="0">
                <a:solidFill>
                  <a:srgbClr val="7A9B3D"/>
                </a:solidFill>
                <a:latin typeface="Arial"/>
                <a:ea typeface="ＭＳ Ｐゴシック" pitchFamily="34" charset="-128"/>
                <a:cs typeface="+mn-cs"/>
              </a:defRPr>
            </a:lvl1pPr>
          </a:lstStyle>
          <a:p>
            <a:r>
              <a:rPr lang="en-US"/>
              <a:t>Click to edit Master subtitle style</a:t>
            </a:r>
            <a:endParaRPr lang="en-US" dirty="0"/>
          </a:p>
        </p:txBody>
      </p:sp>
      <p:sp>
        <p:nvSpPr>
          <p:cNvPr id="60" name="Rectangle 176"/>
          <p:cNvSpPr>
            <a:spLocks noGrp="1" noChangeArrowheads="1"/>
          </p:cNvSpPr>
          <p:nvPr>
            <p:ph type="ftr" sz="quarter" idx="13"/>
          </p:nvPr>
        </p:nvSpPr>
        <p:spPr>
          <a:xfrm>
            <a:off x="426720" y="6483096"/>
            <a:ext cx="5242560" cy="173736"/>
          </a:xfrm>
        </p:spPr>
        <p:txBody>
          <a:bodyPr/>
          <a:lstStyle>
            <a:lvl1pPr algn="l">
              <a:defRPr sz="1000" b="0">
                <a:solidFill>
                  <a:schemeClr val="bg1"/>
                </a:solidFill>
              </a:defRPr>
            </a:lvl1pPr>
          </a:lstStyle>
          <a:p>
            <a:pPr>
              <a:defRPr/>
            </a:pPr>
            <a:r>
              <a:rPr lang="en-US" dirty="0"/>
              <a:t>For investors.</a:t>
            </a:r>
          </a:p>
        </p:txBody>
      </p:sp>
    </p:spTree>
    <p:extLst>
      <p:ext uri="{BB962C8B-B14F-4D97-AF65-F5344CB8AC3E}">
        <p14:creationId xmlns:p14="http://schemas.microsoft.com/office/powerpoint/2010/main" val="3027715764"/>
      </p:ext>
    </p:extLst>
  </p:cSld>
  <p:clrMapOvr>
    <a:masterClrMapping/>
  </p:clrMapOvr>
  <p:extLst>
    <p:ext uri="{DCECCB84-F9BA-43D5-87BE-67443E8EF086}">
      <p15:sldGuideLst xmlns:p15="http://schemas.microsoft.com/office/powerpoint/2012/main">
        <p15:guide id="1" orient="horz" pos="4176" userDrawn="1">
          <p15:clr>
            <a:srgbClr val="FBAE40"/>
          </p15:clr>
        </p15:guide>
        <p15:guide id="2" pos="7392"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OC/Agenda">
    <p:spTree>
      <p:nvGrpSpPr>
        <p:cNvPr id="1" name=""/>
        <p:cNvGrpSpPr/>
        <p:nvPr/>
      </p:nvGrpSpPr>
      <p:grpSpPr>
        <a:xfrm>
          <a:off x="0" y="0"/>
          <a:ext cx="0" cy="0"/>
          <a:chOff x="0" y="0"/>
          <a:chExt cx="0" cy="0"/>
        </a:xfrm>
      </p:grpSpPr>
    </p:spTree>
    <p:extLst>
      <p:ext uri="{BB962C8B-B14F-4D97-AF65-F5344CB8AC3E}">
        <p14:creationId xmlns:p14="http://schemas.microsoft.com/office/powerpoint/2010/main" val="3954167344"/>
      </p:ext>
    </p:extLst>
  </p:cSld>
  <p:clrMapOvr>
    <a:masterClrMapping/>
  </p:clrMapOvr>
  <p:extLst>
    <p:ext uri="{DCECCB84-F9BA-43D5-87BE-67443E8EF086}">
      <p15:sldGuideLst xmlns:p15="http://schemas.microsoft.com/office/powerpoint/2012/main">
        <p15:guide id="1" orient="horz" pos="4176" userDrawn="1">
          <p15:clr>
            <a:srgbClr val="FBAE40"/>
          </p15:clr>
        </p15:guide>
        <p15:guide id="2" pos="7392"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38200"/>
          </a:xfrm>
        </p:spPr>
        <p:txBody>
          <a:bodyPr/>
          <a:lstStyle>
            <a:lvl1pPr>
              <a:defRPr sz="3000">
                <a:solidFill>
                  <a:srgbClr val="333F48"/>
                </a:solidFill>
              </a:defRPr>
            </a:lvl1pPr>
          </a:lstStyle>
          <a:p>
            <a:r>
              <a:rPr lang="en-US"/>
              <a:t>Click to edit Master title style</a:t>
            </a:r>
            <a:endParaRPr lang="en-US" dirty="0"/>
          </a:p>
        </p:txBody>
      </p:sp>
      <p:sp>
        <p:nvSpPr>
          <p:cNvPr id="37" name="Slide Number Placeholder 3">
            <a:extLst>
              <a:ext uri="{FF2B5EF4-FFF2-40B4-BE49-F238E27FC236}">
                <a16:creationId xmlns:a16="http://schemas.microsoft.com/office/drawing/2014/main" id="{ED2E4C9F-816B-42F5-9F71-FF93BF5E6376}"/>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38" name="Footer Placeholder 4">
            <a:extLst>
              <a:ext uri="{FF2B5EF4-FFF2-40B4-BE49-F238E27FC236}">
                <a16:creationId xmlns:a16="http://schemas.microsoft.com/office/drawing/2014/main" id="{87032577-B963-4FCC-AE28-1F67E3E08FD9}"/>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dirty="0"/>
              <a:t>For investors.</a:t>
            </a:r>
          </a:p>
        </p:txBody>
      </p:sp>
      <p:sp>
        <p:nvSpPr>
          <p:cNvPr id="39" name="Rectangle 155">
            <a:extLst>
              <a:ext uri="{FF2B5EF4-FFF2-40B4-BE49-F238E27FC236}">
                <a16:creationId xmlns:a16="http://schemas.microsoft.com/office/drawing/2014/main" id="{7C763BE8-EAF0-49DD-A9FF-2C9C568746FA}"/>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dirty="0"/>
              <a:t>Production code #</a:t>
            </a:r>
          </a:p>
        </p:txBody>
      </p:sp>
    </p:spTree>
    <p:extLst>
      <p:ext uri="{BB962C8B-B14F-4D97-AF65-F5344CB8AC3E}">
        <p14:creationId xmlns:p14="http://schemas.microsoft.com/office/powerpoint/2010/main" val="104803755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7392"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38200"/>
          </a:xfrm>
        </p:spPr>
        <p:txBody>
          <a:bodyPr/>
          <a:lstStyle>
            <a:lvl1pPr>
              <a:defRPr sz="3000"/>
            </a:lvl1pPr>
          </a:lstStyle>
          <a:p>
            <a:r>
              <a:rPr lang="en-US"/>
              <a:t>Click to edit Master title style</a:t>
            </a:r>
            <a:endParaRPr lang="en-US" dirty="0"/>
          </a:p>
        </p:txBody>
      </p:sp>
      <p:sp>
        <p:nvSpPr>
          <p:cNvPr id="7" name="Content Placeholder 2"/>
          <p:cNvSpPr>
            <a:spLocks noGrp="1"/>
          </p:cNvSpPr>
          <p:nvPr>
            <p:ph idx="13"/>
          </p:nvPr>
        </p:nvSpPr>
        <p:spPr>
          <a:xfrm>
            <a:off x="422820" y="1339851"/>
            <a:ext cx="10918280" cy="4878388"/>
          </a:xfrm>
        </p:spPr>
        <p:txBody>
          <a:bodyPr lIns="135852"/>
          <a:lstStyle>
            <a:lvl1pPr marL="0" indent="0" algn="l" rtl="0" fontAlgn="base">
              <a:spcBef>
                <a:spcPts val="595"/>
              </a:spcBef>
              <a:spcAft>
                <a:spcPct val="0"/>
              </a:spcAft>
              <a:buSzPct val="40000"/>
              <a:defRPr lang="en-US" sz="1800" b="1" dirty="0" smtClean="0">
                <a:solidFill>
                  <a:srgbClr val="7A9A3D"/>
                </a:solidFill>
                <a:latin typeface="+mn-lt"/>
                <a:ea typeface="+mn-ea"/>
                <a:cs typeface="+mn-cs"/>
              </a:defRPr>
            </a:lvl1pPr>
            <a:lvl2pPr>
              <a:spcBef>
                <a:spcPts val="2476"/>
              </a:spcBef>
              <a:defRPr lang="en-US" dirty="0" smtClean="0">
                <a:solidFill>
                  <a:schemeClr val="tx1"/>
                </a:solidFill>
                <a:latin typeface="+mn-lt"/>
              </a:defRPr>
            </a:lvl2pPr>
            <a:lvl3pPr>
              <a:defRPr lang="en-US" sz="2000" dirty="0" smtClean="0">
                <a:solidFill>
                  <a:schemeClr val="accent1"/>
                </a:solidFill>
                <a:latin typeface="+mn-lt"/>
              </a:defRPr>
            </a:lvl3pPr>
            <a:lvl4pPr>
              <a:buClr>
                <a:schemeClr val="bg2"/>
              </a:buClr>
              <a:buSzPct val="80000"/>
              <a:buFont typeface="Arial" pitchFamily="34" charset="0"/>
              <a:buChar char="•"/>
              <a:defRPr sz="1751">
                <a:solidFill>
                  <a:schemeClr val="accent1"/>
                </a:solidFill>
              </a:defRPr>
            </a:lvl4pPr>
          </a:lstStyle>
          <a:p>
            <a:pPr lvl="0"/>
            <a:r>
              <a:rPr lang="en-US"/>
              <a:t>Click to edit Master text styles</a:t>
            </a:r>
          </a:p>
        </p:txBody>
      </p:sp>
      <p:sp>
        <p:nvSpPr>
          <p:cNvPr id="39" name="Slide Number Placeholder 3">
            <a:extLst>
              <a:ext uri="{FF2B5EF4-FFF2-40B4-BE49-F238E27FC236}">
                <a16:creationId xmlns:a16="http://schemas.microsoft.com/office/drawing/2014/main" id="{0238AC6C-D460-4F19-A38B-6122F4C16F15}"/>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40" name="Footer Placeholder 4">
            <a:extLst>
              <a:ext uri="{FF2B5EF4-FFF2-40B4-BE49-F238E27FC236}">
                <a16:creationId xmlns:a16="http://schemas.microsoft.com/office/drawing/2014/main" id="{484B9CE5-8C15-4535-BDD1-B150CDDBAFB0}"/>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dirty="0"/>
              <a:t>For investors.</a:t>
            </a:r>
          </a:p>
        </p:txBody>
      </p:sp>
      <p:sp>
        <p:nvSpPr>
          <p:cNvPr id="41" name="Rectangle 155">
            <a:extLst>
              <a:ext uri="{FF2B5EF4-FFF2-40B4-BE49-F238E27FC236}">
                <a16:creationId xmlns:a16="http://schemas.microsoft.com/office/drawing/2014/main" id="{636C09BD-20B1-4D0B-BB9C-EFFB4B26D703}"/>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dirty="0"/>
              <a:t>Production code #</a:t>
            </a:r>
          </a:p>
        </p:txBody>
      </p:sp>
    </p:spTree>
    <p:extLst>
      <p:ext uri="{BB962C8B-B14F-4D97-AF65-F5344CB8AC3E}">
        <p14:creationId xmlns:p14="http://schemas.microsoft.com/office/powerpoint/2010/main" val="41316660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422820" y="228600"/>
            <a:ext cx="10972800" cy="838200"/>
          </a:xfrm>
          <a:prstGeom prst="rect">
            <a:avLst/>
          </a:prstGeom>
          <a:noFill/>
          <a:ln w="9525">
            <a:noFill/>
            <a:miter lim="800000"/>
            <a:headEnd/>
            <a:tailEnd/>
          </a:ln>
        </p:spPr>
        <p:txBody>
          <a:bodyPr vert="horz" wrap="square" lIns="135852" tIns="67926" rIns="135852" bIns="67926" numCol="1" anchor="t" anchorCtr="0" compatLnSpc="1">
            <a:prstTxWarp prst="textNoShape">
              <a:avLst/>
            </a:prstTxWarp>
          </a:bodyPr>
          <a:lstStyle/>
          <a:p>
            <a:pPr lvl="0"/>
            <a:r>
              <a:rPr lang="en-US"/>
              <a:t>Click to edit Master title style</a:t>
            </a:r>
            <a:endParaRPr lang="en-US" dirty="0"/>
          </a:p>
        </p:txBody>
      </p:sp>
      <p:sp>
        <p:nvSpPr>
          <p:cNvPr id="4099" name="Rectangle 3"/>
          <p:cNvSpPr>
            <a:spLocks noGrp="1" noChangeArrowheads="1"/>
          </p:cNvSpPr>
          <p:nvPr>
            <p:ph type="body" idx="1"/>
          </p:nvPr>
        </p:nvSpPr>
        <p:spPr bwMode="auto">
          <a:xfrm>
            <a:off x="422822" y="1339853"/>
            <a:ext cx="10545233" cy="4891825"/>
          </a:xfrm>
          <a:prstGeom prst="rect">
            <a:avLst/>
          </a:prstGeom>
          <a:noFill/>
          <a:ln w="9525">
            <a:noFill/>
            <a:miter lim="800000"/>
            <a:headEnd/>
            <a:tailEnd/>
          </a:ln>
        </p:spPr>
        <p:txBody>
          <a:bodyPr vert="horz" wrap="square" lIns="135852" tIns="67926" rIns="135852" bIns="67926" numCol="1" anchor="t" anchorCtr="0" compatLnSpc="1">
            <a:prstTxWarp prst="textNoShape">
              <a:avLst/>
            </a:prstTxWarp>
          </a:bodyPr>
          <a:lstStyle/>
          <a:p>
            <a:pPr lvl="0"/>
            <a:r>
              <a:rPr lang="en-US" dirty="0"/>
              <a:t>Click to edit Master text styles</a:t>
            </a:r>
          </a:p>
          <a:p>
            <a:pPr lvl="1"/>
            <a:r>
              <a:rPr lang="en-US" dirty="0"/>
              <a:t>First level</a:t>
            </a:r>
          </a:p>
          <a:p>
            <a:pPr lvl="2"/>
            <a:r>
              <a:rPr lang="en-US" dirty="0"/>
              <a:t>Second level</a:t>
            </a:r>
          </a:p>
          <a:p>
            <a:pPr lvl="3"/>
            <a:r>
              <a:rPr lang="en-US" dirty="0"/>
              <a:t>Third level</a:t>
            </a:r>
          </a:p>
        </p:txBody>
      </p:sp>
      <p:sp>
        <p:nvSpPr>
          <p:cNvPr id="429061" name="Rectangle 5"/>
          <p:cNvSpPr>
            <a:spLocks noGrp="1" noChangeArrowheads="1"/>
          </p:cNvSpPr>
          <p:nvPr>
            <p:ph type="sldNum" sz="quarter" idx="4"/>
          </p:nvPr>
        </p:nvSpPr>
        <p:spPr bwMode="auto">
          <a:xfrm>
            <a:off x="11341100" y="6471140"/>
            <a:ext cx="258232" cy="252413"/>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lvl1pPr algn="r" eaLnBrk="0" hangingPunct="0">
              <a:defRPr sz="1000" b="1">
                <a:solidFill>
                  <a:srgbClr val="000000"/>
                </a:solidFill>
                <a:latin typeface="Arial" charset="0"/>
                <a:ea typeface="ＭＳ Ｐゴシック" charset="-128"/>
                <a:cs typeface="+mn-cs"/>
              </a:defRPr>
            </a:lvl1pPr>
          </a:lstStyle>
          <a:p>
            <a:pPr>
              <a:defRPr/>
            </a:pPr>
            <a:fld id="{287592CB-37D3-4196-AC6E-CD3990F28521}" type="slidenum">
              <a:rPr lang="en-US" smtClean="0"/>
              <a:pPr>
                <a:defRPr/>
              </a:pPr>
              <a:t>‹#›</a:t>
            </a:fld>
            <a:endParaRPr lang="en-US" dirty="0"/>
          </a:p>
        </p:txBody>
      </p:sp>
      <p:sp>
        <p:nvSpPr>
          <p:cNvPr id="429211" name="Rectangle 155"/>
          <p:cNvSpPr>
            <a:spLocks noGrp="1" noChangeArrowheads="1"/>
          </p:cNvSpPr>
          <p:nvPr>
            <p:ph type="dt" sz="half" idx="2"/>
          </p:nvPr>
        </p:nvSpPr>
        <p:spPr bwMode="auto">
          <a:xfrm>
            <a:off x="422820" y="6467520"/>
            <a:ext cx="2645277" cy="256032"/>
          </a:xfrm>
          <a:prstGeom prst="rect">
            <a:avLst/>
          </a:prstGeom>
          <a:noFill/>
          <a:ln w="9525">
            <a:noFill/>
            <a:miter lim="800000"/>
            <a:headEnd/>
            <a:tailEnd/>
          </a:ln>
          <a:effectLst/>
        </p:spPr>
        <p:txBody>
          <a:bodyPr vert="horz" wrap="square" lIns="135852" tIns="0" rIns="135852" bIns="0" numCol="1" anchor="b" anchorCtr="0" compatLnSpc="1">
            <a:prstTxWarp prst="textNoShape">
              <a:avLst/>
            </a:prstTxWarp>
          </a:bodyPr>
          <a:lstStyle>
            <a:lvl1pPr algn="l" eaLnBrk="0" hangingPunct="0">
              <a:defRPr sz="833" smtClean="0">
                <a:solidFill>
                  <a:srgbClr val="000000"/>
                </a:solidFill>
                <a:latin typeface="Arial" charset="0"/>
                <a:ea typeface="ＭＳ Ｐゴシック" charset="-128"/>
                <a:cs typeface="+mn-cs"/>
              </a:defRPr>
            </a:lvl1pPr>
          </a:lstStyle>
          <a:p>
            <a:pPr>
              <a:defRPr/>
            </a:pPr>
            <a:r>
              <a:rPr lang="en-US" dirty="0"/>
              <a:t>Production code #</a:t>
            </a:r>
          </a:p>
        </p:txBody>
      </p:sp>
      <p:sp>
        <p:nvSpPr>
          <p:cNvPr id="429212" name="Rectangle 156"/>
          <p:cNvSpPr>
            <a:spLocks noGrp="1" noChangeArrowheads="1"/>
          </p:cNvSpPr>
          <p:nvPr>
            <p:ph type="ftr" sz="quarter" idx="3"/>
          </p:nvPr>
        </p:nvSpPr>
        <p:spPr bwMode="auto">
          <a:xfrm>
            <a:off x="6082604" y="6468199"/>
            <a:ext cx="5258497" cy="255355"/>
          </a:xfrm>
          <a:prstGeom prst="rect">
            <a:avLst/>
          </a:prstGeom>
          <a:noFill/>
          <a:ln w="9525">
            <a:noFill/>
            <a:miter lim="800000"/>
            <a:headEnd/>
            <a:tailEnd/>
          </a:ln>
          <a:effectLst/>
        </p:spPr>
        <p:txBody>
          <a:bodyPr vert="horz" wrap="square" lIns="135852" tIns="0" rIns="135852" bIns="0" numCol="1" anchor="b" anchorCtr="0" compatLnSpc="1">
            <a:prstTxWarp prst="textNoShape">
              <a:avLst/>
            </a:prstTxWarp>
          </a:bodyPr>
          <a:lstStyle>
            <a:lvl1pPr algn="r" eaLnBrk="0" hangingPunct="0">
              <a:defRPr sz="1000" smtClean="0">
                <a:solidFill>
                  <a:srgbClr val="000000"/>
                </a:solidFill>
                <a:latin typeface="Arial" charset="0"/>
                <a:ea typeface="ＭＳ Ｐゴシック" charset="-128"/>
                <a:cs typeface="+mn-cs"/>
              </a:defRPr>
            </a:lvl1pPr>
          </a:lstStyle>
          <a:p>
            <a:pPr>
              <a:defRPr/>
            </a:pPr>
            <a:r>
              <a:rPr lang="en-US" dirty="0"/>
              <a:t>For investors.</a:t>
            </a:r>
          </a:p>
        </p:txBody>
      </p:sp>
    </p:spTree>
    <p:custDataLst>
      <p:tags r:id="rId18"/>
    </p:custDataLst>
  </p:cSld>
  <p:clrMap bg1="lt1" tx1="dk1" bg2="lt2" tx2="dk2" accent1="accent1" accent2="accent2" accent3="accent3" accent4="accent4" accent5="accent5" accent6="accent6" hlink="hlink" folHlink="folHlink"/>
  <p:sldLayoutIdLst>
    <p:sldLayoutId id="2147483808" r:id="rId1"/>
    <p:sldLayoutId id="2147483809" r:id="rId2"/>
    <p:sldLayoutId id="2147483805" r:id="rId3"/>
    <p:sldLayoutId id="2147483807" r:id="rId4"/>
    <p:sldLayoutId id="2147483780" r:id="rId5"/>
    <p:sldLayoutId id="2147483792" r:id="rId6"/>
    <p:sldLayoutId id="2147483781" r:id="rId7"/>
    <p:sldLayoutId id="2147483782" r:id="rId8"/>
    <p:sldLayoutId id="2147483783" r:id="rId9"/>
    <p:sldLayoutId id="2147483784" r:id="rId10"/>
    <p:sldLayoutId id="2147483785" r:id="rId11"/>
    <p:sldLayoutId id="2147483786" r:id="rId12"/>
    <p:sldLayoutId id="2147483788" r:id="rId13"/>
    <p:sldLayoutId id="2147483789" r:id="rId14"/>
    <p:sldLayoutId id="2147483790" r:id="rId15"/>
    <p:sldLayoutId id="2147483806" r:id="rId16"/>
  </p:sldLayoutIdLst>
  <p:hf hdr="0" dt="0"/>
  <p:txStyles>
    <p:titleStyle>
      <a:lvl1pPr algn="l" rtl="0" eaLnBrk="1" fontAlgn="base" hangingPunct="1">
        <a:spcBef>
          <a:spcPct val="0"/>
        </a:spcBef>
        <a:spcAft>
          <a:spcPct val="0"/>
        </a:spcAft>
        <a:defRPr sz="2933">
          <a:solidFill>
            <a:srgbClr val="333F48"/>
          </a:solidFill>
          <a:latin typeface="+mj-lt"/>
          <a:ea typeface="+mj-ea"/>
          <a:cs typeface="+mj-cs"/>
        </a:defRPr>
      </a:lvl1pPr>
      <a:lvl2pPr algn="l" rtl="0" eaLnBrk="1" fontAlgn="base" hangingPunct="1">
        <a:spcBef>
          <a:spcPct val="0"/>
        </a:spcBef>
        <a:spcAft>
          <a:spcPct val="0"/>
        </a:spcAft>
        <a:defRPr sz="3000">
          <a:solidFill>
            <a:schemeClr val="tx1"/>
          </a:solidFill>
          <a:latin typeface="Arial" charset="0"/>
        </a:defRPr>
      </a:lvl2pPr>
      <a:lvl3pPr algn="l" rtl="0" eaLnBrk="1" fontAlgn="base" hangingPunct="1">
        <a:spcBef>
          <a:spcPct val="0"/>
        </a:spcBef>
        <a:spcAft>
          <a:spcPct val="0"/>
        </a:spcAft>
        <a:defRPr sz="3000">
          <a:solidFill>
            <a:schemeClr val="tx1"/>
          </a:solidFill>
          <a:latin typeface="Arial" charset="0"/>
        </a:defRPr>
      </a:lvl3pPr>
      <a:lvl4pPr algn="l" rtl="0" eaLnBrk="1" fontAlgn="base" hangingPunct="1">
        <a:spcBef>
          <a:spcPct val="0"/>
        </a:spcBef>
        <a:spcAft>
          <a:spcPct val="0"/>
        </a:spcAft>
        <a:defRPr sz="3000">
          <a:solidFill>
            <a:schemeClr val="tx1"/>
          </a:solidFill>
          <a:latin typeface="Arial" charset="0"/>
        </a:defRPr>
      </a:lvl4pPr>
      <a:lvl5pPr algn="l" rtl="0" eaLnBrk="1" fontAlgn="base" hangingPunct="1">
        <a:spcBef>
          <a:spcPct val="0"/>
        </a:spcBef>
        <a:spcAft>
          <a:spcPct val="0"/>
        </a:spcAft>
        <a:defRPr sz="3000">
          <a:solidFill>
            <a:schemeClr val="tx1"/>
          </a:solidFill>
          <a:latin typeface="Arial" charset="0"/>
        </a:defRPr>
      </a:lvl5pPr>
      <a:lvl6pPr marL="566038" algn="l" rtl="0" eaLnBrk="1" fontAlgn="base" hangingPunct="1">
        <a:spcBef>
          <a:spcPct val="0"/>
        </a:spcBef>
        <a:spcAft>
          <a:spcPct val="0"/>
        </a:spcAft>
        <a:defRPr sz="3000">
          <a:solidFill>
            <a:schemeClr val="tx1"/>
          </a:solidFill>
          <a:latin typeface="Arial" charset="0"/>
        </a:defRPr>
      </a:lvl6pPr>
      <a:lvl7pPr marL="1132076" algn="l" rtl="0" eaLnBrk="1" fontAlgn="base" hangingPunct="1">
        <a:spcBef>
          <a:spcPct val="0"/>
        </a:spcBef>
        <a:spcAft>
          <a:spcPct val="0"/>
        </a:spcAft>
        <a:defRPr sz="3000">
          <a:solidFill>
            <a:schemeClr val="tx1"/>
          </a:solidFill>
          <a:latin typeface="Arial" charset="0"/>
        </a:defRPr>
      </a:lvl7pPr>
      <a:lvl8pPr marL="1698112" algn="l" rtl="0" eaLnBrk="1" fontAlgn="base" hangingPunct="1">
        <a:spcBef>
          <a:spcPct val="0"/>
        </a:spcBef>
        <a:spcAft>
          <a:spcPct val="0"/>
        </a:spcAft>
        <a:defRPr sz="3000">
          <a:solidFill>
            <a:schemeClr val="tx1"/>
          </a:solidFill>
          <a:latin typeface="Arial" charset="0"/>
        </a:defRPr>
      </a:lvl8pPr>
      <a:lvl9pPr marL="2264150" algn="l" rtl="0" eaLnBrk="1" fontAlgn="base" hangingPunct="1">
        <a:spcBef>
          <a:spcPct val="0"/>
        </a:spcBef>
        <a:spcAft>
          <a:spcPct val="0"/>
        </a:spcAft>
        <a:defRPr sz="3000">
          <a:solidFill>
            <a:schemeClr val="tx1"/>
          </a:solidFill>
          <a:latin typeface="Arial" charset="0"/>
        </a:defRPr>
      </a:lvl9pPr>
    </p:titleStyle>
    <p:bodyStyle>
      <a:lvl1pPr marL="141510" indent="-141510" algn="l" rtl="0" eaLnBrk="1" fontAlgn="base" hangingPunct="1">
        <a:spcBef>
          <a:spcPts val="743"/>
        </a:spcBef>
        <a:spcAft>
          <a:spcPct val="0"/>
        </a:spcAft>
        <a:buSzPct val="40000"/>
        <a:defRPr sz="1867" b="1">
          <a:solidFill>
            <a:srgbClr val="7A9B3D"/>
          </a:solidFill>
          <a:latin typeface="+mn-lt"/>
          <a:ea typeface="+mn-ea"/>
          <a:cs typeface="+mn-cs"/>
        </a:defRPr>
      </a:lvl1pPr>
      <a:lvl2pPr marL="424528" indent="-141510" algn="l" rtl="0" eaLnBrk="1" fontAlgn="base" hangingPunct="1">
        <a:spcBef>
          <a:spcPts val="743"/>
        </a:spcBef>
        <a:spcAft>
          <a:spcPct val="0"/>
        </a:spcAft>
        <a:buClr>
          <a:srgbClr val="7A9B3D"/>
        </a:buClr>
        <a:buChar char="•"/>
        <a:defRPr sz="1600">
          <a:solidFill>
            <a:srgbClr val="000000"/>
          </a:solidFill>
          <a:latin typeface="+mn-lt"/>
        </a:defRPr>
      </a:lvl2pPr>
      <a:lvl3pPr marL="707548" indent="-141510" algn="l" rtl="0" eaLnBrk="1" fontAlgn="base" hangingPunct="1">
        <a:spcBef>
          <a:spcPts val="743"/>
        </a:spcBef>
        <a:spcAft>
          <a:spcPct val="0"/>
        </a:spcAft>
        <a:buClr>
          <a:srgbClr val="768692"/>
        </a:buClr>
        <a:buFont typeface="Arial" pitchFamily="34" charset="0"/>
        <a:buChar char="–"/>
        <a:defRPr sz="1467">
          <a:solidFill>
            <a:srgbClr val="000000"/>
          </a:solidFill>
          <a:latin typeface="+mn-lt"/>
        </a:defRPr>
      </a:lvl3pPr>
      <a:lvl4pPr marL="990566" indent="-141510" algn="l" rtl="0" eaLnBrk="1" fontAlgn="base" hangingPunct="1">
        <a:spcBef>
          <a:spcPts val="743"/>
        </a:spcBef>
        <a:spcAft>
          <a:spcPct val="0"/>
        </a:spcAft>
        <a:buFont typeface="Arial" pitchFamily="34" charset="0"/>
        <a:buChar char="•"/>
        <a:defRPr sz="1467">
          <a:solidFill>
            <a:srgbClr val="000000"/>
          </a:solidFill>
          <a:latin typeface="+mn-lt"/>
        </a:defRPr>
      </a:lvl4pPr>
      <a:lvl5pPr marL="2547168" indent="-283018" algn="l" rtl="0" eaLnBrk="1" fontAlgn="base" hangingPunct="1">
        <a:lnSpc>
          <a:spcPts val="2972"/>
        </a:lnSpc>
        <a:spcBef>
          <a:spcPct val="0"/>
        </a:spcBef>
        <a:spcAft>
          <a:spcPct val="0"/>
        </a:spcAft>
        <a:defRPr sz="1751">
          <a:solidFill>
            <a:schemeClr val="tx1"/>
          </a:solidFill>
          <a:latin typeface="+mn-lt"/>
        </a:defRPr>
      </a:lvl5pPr>
      <a:lvl6pPr marL="3113206" indent="-283018" algn="l" rtl="0" eaLnBrk="1" fontAlgn="base" hangingPunct="1">
        <a:lnSpc>
          <a:spcPts val="2972"/>
        </a:lnSpc>
        <a:spcBef>
          <a:spcPct val="0"/>
        </a:spcBef>
        <a:spcAft>
          <a:spcPct val="0"/>
        </a:spcAft>
        <a:defRPr sz="1751">
          <a:solidFill>
            <a:schemeClr val="tx1"/>
          </a:solidFill>
          <a:latin typeface="+mn-lt"/>
        </a:defRPr>
      </a:lvl6pPr>
      <a:lvl7pPr marL="3679244" indent="-283018" algn="l" rtl="0" eaLnBrk="1" fontAlgn="base" hangingPunct="1">
        <a:lnSpc>
          <a:spcPts val="2972"/>
        </a:lnSpc>
        <a:spcBef>
          <a:spcPct val="0"/>
        </a:spcBef>
        <a:spcAft>
          <a:spcPct val="0"/>
        </a:spcAft>
        <a:defRPr sz="1751">
          <a:solidFill>
            <a:schemeClr val="tx1"/>
          </a:solidFill>
          <a:latin typeface="+mn-lt"/>
        </a:defRPr>
      </a:lvl7pPr>
      <a:lvl8pPr marL="4245282" indent="-283018" algn="l" rtl="0" eaLnBrk="1" fontAlgn="base" hangingPunct="1">
        <a:lnSpc>
          <a:spcPts val="2972"/>
        </a:lnSpc>
        <a:spcBef>
          <a:spcPct val="0"/>
        </a:spcBef>
        <a:spcAft>
          <a:spcPct val="0"/>
        </a:spcAft>
        <a:defRPr sz="1751">
          <a:solidFill>
            <a:schemeClr val="tx1"/>
          </a:solidFill>
          <a:latin typeface="+mn-lt"/>
        </a:defRPr>
      </a:lvl8pPr>
      <a:lvl9pPr marL="4811318" indent="-283018" algn="l" rtl="0" eaLnBrk="1" fontAlgn="base" hangingPunct="1">
        <a:lnSpc>
          <a:spcPts val="2972"/>
        </a:lnSpc>
        <a:spcBef>
          <a:spcPct val="0"/>
        </a:spcBef>
        <a:spcAft>
          <a:spcPct val="0"/>
        </a:spcAft>
        <a:defRPr sz="1751">
          <a:solidFill>
            <a:schemeClr val="tx1"/>
          </a:solidFill>
          <a:latin typeface="+mn-lt"/>
        </a:defRPr>
      </a:lvl9pPr>
    </p:bodyStyle>
    <p:otherStyle>
      <a:defPPr>
        <a:defRPr lang="en-US"/>
      </a:defPPr>
      <a:lvl1pPr marL="0" algn="l" defTabSz="1132076" rtl="0" eaLnBrk="1" latinLnBrk="0" hangingPunct="1">
        <a:defRPr sz="2251" kern="1200">
          <a:solidFill>
            <a:schemeClr val="tx1"/>
          </a:solidFill>
          <a:latin typeface="+mn-lt"/>
          <a:ea typeface="+mn-ea"/>
          <a:cs typeface="+mn-cs"/>
        </a:defRPr>
      </a:lvl1pPr>
      <a:lvl2pPr marL="566038" algn="l" defTabSz="1132076" rtl="0" eaLnBrk="1" latinLnBrk="0" hangingPunct="1">
        <a:defRPr sz="2251" kern="1200">
          <a:solidFill>
            <a:schemeClr val="tx1"/>
          </a:solidFill>
          <a:latin typeface="+mn-lt"/>
          <a:ea typeface="+mn-ea"/>
          <a:cs typeface="+mn-cs"/>
        </a:defRPr>
      </a:lvl2pPr>
      <a:lvl3pPr marL="1132076" algn="l" defTabSz="1132076" rtl="0" eaLnBrk="1" latinLnBrk="0" hangingPunct="1">
        <a:defRPr sz="2251" kern="1200">
          <a:solidFill>
            <a:schemeClr val="tx1"/>
          </a:solidFill>
          <a:latin typeface="+mn-lt"/>
          <a:ea typeface="+mn-ea"/>
          <a:cs typeface="+mn-cs"/>
        </a:defRPr>
      </a:lvl3pPr>
      <a:lvl4pPr marL="1698112" algn="l" defTabSz="1132076" rtl="0" eaLnBrk="1" latinLnBrk="0" hangingPunct="1">
        <a:defRPr sz="2251" kern="1200">
          <a:solidFill>
            <a:schemeClr val="tx1"/>
          </a:solidFill>
          <a:latin typeface="+mn-lt"/>
          <a:ea typeface="+mn-ea"/>
          <a:cs typeface="+mn-cs"/>
        </a:defRPr>
      </a:lvl4pPr>
      <a:lvl5pPr marL="2264150" algn="l" defTabSz="1132076" rtl="0" eaLnBrk="1" latinLnBrk="0" hangingPunct="1">
        <a:defRPr sz="2251" kern="1200">
          <a:solidFill>
            <a:schemeClr val="tx1"/>
          </a:solidFill>
          <a:latin typeface="+mn-lt"/>
          <a:ea typeface="+mn-ea"/>
          <a:cs typeface="+mn-cs"/>
        </a:defRPr>
      </a:lvl5pPr>
      <a:lvl6pPr marL="2830188" algn="l" defTabSz="1132076" rtl="0" eaLnBrk="1" latinLnBrk="0" hangingPunct="1">
        <a:defRPr sz="2251" kern="1200">
          <a:solidFill>
            <a:schemeClr val="tx1"/>
          </a:solidFill>
          <a:latin typeface="+mn-lt"/>
          <a:ea typeface="+mn-ea"/>
          <a:cs typeface="+mn-cs"/>
        </a:defRPr>
      </a:lvl6pPr>
      <a:lvl7pPr marL="3396226" algn="l" defTabSz="1132076" rtl="0" eaLnBrk="1" latinLnBrk="0" hangingPunct="1">
        <a:defRPr sz="2251" kern="1200">
          <a:solidFill>
            <a:schemeClr val="tx1"/>
          </a:solidFill>
          <a:latin typeface="+mn-lt"/>
          <a:ea typeface="+mn-ea"/>
          <a:cs typeface="+mn-cs"/>
        </a:defRPr>
      </a:lvl7pPr>
      <a:lvl8pPr marL="3962262" algn="l" defTabSz="1132076" rtl="0" eaLnBrk="1" latinLnBrk="0" hangingPunct="1">
        <a:defRPr sz="2251" kern="1200">
          <a:solidFill>
            <a:schemeClr val="tx1"/>
          </a:solidFill>
          <a:latin typeface="+mn-lt"/>
          <a:ea typeface="+mn-ea"/>
          <a:cs typeface="+mn-cs"/>
        </a:defRPr>
      </a:lvl8pPr>
      <a:lvl9pPr marL="4528300" algn="l" defTabSz="1132076" rtl="0" eaLnBrk="1" latinLnBrk="0" hangingPunct="1">
        <a:defRPr sz="225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8.xml"/><Relationship Id="rId1" Type="http://schemas.openxmlformats.org/officeDocument/2006/relationships/tags" Target="../tags/tag14.xml"/><Relationship Id="rId4" Type="http://schemas.openxmlformats.org/officeDocument/2006/relationships/image" Target="../media/image6.emf"/></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8.xml"/><Relationship Id="rId1" Type="http://schemas.openxmlformats.org/officeDocument/2006/relationships/tags" Target="../tags/tag15.xml"/><Relationship Id="rId5" Type="http://schemas.openxmlformats.org/officeDocument/2006/relationships/image" Target="../media/image6.emf"/><Relationship Id="rId4" Type="http://schemas.openxmlformats.org/officeDocument/2006/relationships/hyperlink" Target="https://www.ssa.gov/benefits/retirement/planner/1943.html" TargetMode="Externa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8.xml"/><Relationship Id="rId1" Type="http://schemas.openxmlformats.org/officeDocument/2006/relationships/tags" Target="../tags/tag16.xml"/><Relationship Id="rId4" Type="http://schemas.openxmlformats.org/officeDocument/2006/relationships/image" Target="../media/image6.emf"/></Relationships>
</file>

<file path=ppt/slides/_rels/slide13.xml.rels><?xml version="1.0" encoding="UTF-8" standalone="yes"?>
<Relationships xmlns="http://schemas.openxmlformats.org/package/2006/relationships"><Relationship Id="rId3" Type="http://schemas.openxmlformats.org/officeDocument/2006/relationships/tags" Target="../tags/tag19.xml"/><Relationship Id="rId7" Type="http://schemas.openxmlformats.org/officeDocument/2006/relationships/image" Target="../media/image6.emf"/><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chart" Target="../charts/chart1.xml"/><Relationship Id="rId5" Type="http://schemas.openxmlformats.org/officeDocument/2006/relationships/notesSlide" Target="../notesSlides/notesSlide13.xml"/><Relationship Id="rId4"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8.xml"/><Relationship Id="rId1" Type="http://schemas.openxmlformats.org/officeDocument/2006/relationships/tags" Target="../tags/tag20.xml"/><Relationship Id="rId4" Type="http://schemas.openxmlformats.org/officeDocument/2006/relationships/image" Target="../media/image6.emf"/></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8.xml"/><Relationship Id="rId1" Type="http://schemas.openxmlformats.org/officeDocument/2006/relationships/tags" Target="../tags/tag21.xml"/><Relationship Id="rId4" Type="http://schemas.openxmlformats.org/officeDocument/2006/relationships/image" Target="../media/image6.emf"/></Relationships>
</file>

<file path=ppt/slides/_rels/slide16.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8.xml"/><Relationship Id="rId1" Type="http://schemas.openxmlformats.org/officeDocument/2006/relationships/tags" Target="../tags/tag22.xml"/><Relationship Id="rId4" Type="http://schemas.openxmlformats.org/officeDocument/2006/relationships/image" Target="../media/image6.emf"/></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tags" Target="../tags/tag23.xml"/><Relationship Id="rId4" Type="http://schemas.openxmlformats.org/officeDocument/2006/relationships/image" Target="../media/image6.emf"/></Relationships>
</file>

<file path=ppt/slides/_rels/slide19.xml.rels><?xml version="1.0" encoding="UTF-8" standalone="yes"?>
<Relationships xmlns="http://schemas.openxmlformats.org/package/2006/relationships"><Relationship Id="rId3" Type="http://schemas.openxmlformats.org/officeDocument/2006/relationships/tags" Target="../tags/tag26.xml"/><Relationship Id="rId7" Type="http://schemas.openxmlformats.org/officeDocument/2006/relationships/image" Target="../media/image6.emf"/><Relationship Id="rId2" Type="http://schemas.openxmlformats.org/officeDocument/2006/relationships/tags" Target="../tags/tag25.xml"/><Relationship Id="rId1" Type="http://schemas.openxmlformats.org/officeDocument/2006/relationships/tags" Target="../tags/tag24.xml"/><Relationship Id="rId6" Type="http://schemas.openxmlformats.org/officeDocument/2006/relationships/chart" Target="../charts/chart2.xml"/><Relationship Id="rId5" Type="http://schemas.openxmlformats.org/officeDocument/2006/relationships/notesSlide" Target="../notesSlides/notesSlide19.xml"/><Relationship Id="rId4"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8.xml"/><Relationship Id="rId1" Type="http://schemas.openxmlformats.org/officeDocument/2006/relationships/tags" Target="../tags/tag6.xml"/><Relationship Id="rId4" Type="http://schemas.openxmlformats.org/officeDocument/2006/relationships/image" Target="../media/image6.emf"/></Relationships>
</file>

<file path=ppt/slides/_rels/slide20.xml.rels><?xml version="1.0" encoding="UTF-8" standalone="yes"?>
<Relationships xmlns="http://schemas.openxmlformats.org/package/2006/relationships"><Relationship Id="rId3" Type="http://schemas.openxmlformats.org/officeDocument/2006/relationships/tags" Target="../tags/tag29.xml"/><Relationship Id="rId2" Type="http://schemas.openxmlformats.org/officeDocument/2006/relationships/tags" Target="../tags/tag28.xml"/><Relationship Id="rId1" Type="http://schemas.openxmlformats.org/officeDocument/2006/relationships/tags" Target="../tags/tag27.xml"/><Relationship Id="rId6" Type="http://schemas.openxmlformats.org/officeDocument/2006/relationships/image" Target="../media/image6.emf"/><Relationship Id="rId5" Type="http://schemas.openxmlformats.org/officeDocument/2006/relationships/notesSlide" Target="../notesSlides/notesSlide20.xml"/><Relationship Id="rId4"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8.xml"/><Relationship Id="rId1" Type="http://schemas.openxmlformats.org/officeDocument/2006/relationships/tags" Target="../tags/tag30.xml"/><Relationship Id="rId5" Type="http://schemas.openxmlformats.org/officeDocument/2006/relationships/image" Target="../media/image6.emf"/><Relationship Id="rId4" Type="http://schemas.openxmlformats.org/officeDocument/2006/relationships/image" Target="../media/image7.jpe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8.xml"/><Relationship Id="rId1" Type="http://schemas.openxmlformats.org/officeDocument/2006/relationships/tags" Target="../tags/tag31.xml"/><Relationship Id="rId4" Type="http://schemas.openxmlformats.org/officeDocument/2006/relationships/image" Target="../media/image6.emf"/></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8.xml"/><Relationship Id="rId1" Type="http://schemas.openxmlformats.org/officeDocument/2006/relationships/tags" Target="../tags/tag32.xml"/><Relationship Id="rId4" Type="http://schemas.openxmlformats.org/officeDocument/2006/relationships/image" Target="../media/image6.emf"/></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8.xml"/><Relationship Id="rId1" Type="http://schemas.openxmlformats.org/officeDocument/2006/relationships/tags" Target="../tags/tag33.xml"/><Relationship Id="rId4" Type="http://schemas.openxmlformats.org/officeDocument/2006/relationships/image" Target="../media/image6.emf"/></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8.xml"/><Relationship Id="rId1" Type="http://schemas.openxmlformats.org/officeDocument/2006/relationships/tags" Target="../tags/tag34.xml"/><Relationship Id="rId4" Type="http://schemas.openxmlformats.org/officeDocument/2006/relationships/image" Target="../media/image6.emf"/></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8.xml"/><Relationship Id="rId1" Type="http://schemas.openxmlformats.org/officeDocument/2006/relationships/tags" Target="../tags/tag35.xml"/><Relationship Id="rId4" Type="http://schemas.openxmlformats.org/officeDocument/2006/relationships/image" Target="../media/image6.emf"/></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8.xml"/><Relationship Id="rId1" Type="http://schemas.openxmlformats.org/officeDocument/2006/relationships/tags" Target="../tags/tag36.xml"/><Relationship Id="rId4" Type="http://schemas.openxmlformats.org/officeDocument/2006/relationships/image" Target="../media/image6.emf"/></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8.xml"/><Relationship Id="rId1" Type="http://schemas.openxmlformats.org/officeDocument/2006/relationships/tags" Target="../tags/tag37.xml"/><Relationship Id="rId5" Type="http://schemas.openxmlformats.org/officeDocument/2006/relationships/image" Target="../media/image6.emf"/><Relationship Id="rId4" Type="http://schemas.openxmlformats.org/officeDocument/2006/relationships/hyperlink" Target="http://www.ssa.gov/same-sexcouples" TargetMode="Externa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8.xml"/><Relationship Id="rId1" Type="http://schemas.openxmlformats.org/officeDocument/2006/relationships/tags" Target="../tags/tag38.xml"/><Relationship Id="rId4" Type="http://schemas.openxmlformats.org/officeDocument/2006/relationships/image" Target="../media/image6.emf"/></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8.xml"/><Relationship Id="rId1" Type="http://schemas.openxmlformats.org/officeDocument/2006/relationships/tags" Target="../tags/tag7.xml"/><Relationship Id="rId6" Type="http://schemas.openxmlformats.org/officeDocument/2006/relationships/image" Target="../media/image6.emf"/><Relationship Id="rId5" Type="http://schemas.openxmlformats.org/officeDocument/2006/relationships/hyperlink" Target="https://www.ssa.gov/oact/TRSUM/" TargetMode="External"/><Relationship Id="rId4" Type="http://schemas.openxmlformats.org/officeDocument/2006/relationships/image" Target="../media/image7.jpeg"/></Relationships>
</file>

<file path=ppt/slides/_rels/slide30.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30.xml"/><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8.xml"/><Relationship Id="rId1" Type="http://schemas.openxmlformats.org/officeDocument/2006/relationships/tags" Target="../tags/tag8.xml"/><Relationship Id="rId4" Type="http://schemas.openxmlformats.org/officeDocument/2006/relationships/image" Target="../media/image6.emf"/></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1.xml"/><Relationship Id="rId1" Type="http://schemas.openxmlformats.org/officeDocument/2006/relationships/tags" Target="../tags/tag9.xml"/><Relationship Id="rId4" Type="http://schemas.openxmlformats.org/officeDocument/2006/relationships/image" Target="../media/image6.emf"/></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8.xml"/><Relationship Id="rId1" Type="http://schemas.openxmlformats.org/officeDocument/2006/relationships/tags" Target="../tags/tag10.xml"/><Relationship Id="rId4" Type="http://schemas.openxmlformats.org/officeDocument/2006/relationships/image" Target="../media/image6.emf"/></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8.xml"/><Relationship Id="rId1" Type="http://schemas.openxmlformats.org/officeDocument/2006/relationships/tags" Target="../tags/tag11.xml"/><Relationship Id="rId6" Type="http://schemas.openxmlformats.org/officeDocument/2006/relationships/image" Target="../media/image6.emf"/><Relationship Id="rId5" Type="http://schemas.openxmlformats.org/officeDocument/2006/relationships/hyperlink" Target="https://www.ssa.gov/policy/docs/statcomps/supplement/2025/6a.html#table6.a5" TargetMode="External"/><Relationship Id="rId4" Type="http://schemas.openxmlformats.org/officeDocument/2006/relationships/hyperlink" Target="https://www.ssa.gov/news/press/factsheets/basicfact-alt.pdf" TargetMode="Externa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8.xml"/><Relationship Id="rId1" Type="http://schemas.openxmlformats.org/officeDocument/2006/relationships/tags" Target="../tags/tag12.xml"/><Relationship Id="rId5" Type="http://schemas.openxmlformats.org/officeDocument/2006/relationships/image" Target="../media/image6.emf"/><Relationship Id="rId4" Type="http://schemas.openxmlformats.org/officeDocument/2006/relationships/hyperlink" Target="https://www.ssa.gov/cola/#:~:text=The%202025%20earnings%20limit%20for,full%20retirement%20age%20is%20%2462%2C160." TargetMode="Externa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8.xml"/><Relationship Id="rId1" Type="http://schemas.openxmlformats.org/officeDocument/2006/relationships/tags" Target="../tags/tag13.xml"/><Relationship Id="rId5" Type="http://schemas.openxmlformats.org/officeDocument/2006/relationships/image" Target="../media/image6.emf"/><Relationship Id="rId4" Type="http://schemas.openxmlformats.org/officeDocument/2006/relationships/hyperlink" Target="https://www-origin.ssa.gov/benefits/retirement/planner/taxes.htm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F91A87F-2FCF-C116-A166-6E51DD469D2B}"/>
              </a:ext>
              <a:ext uri="{C183D7F6-B498-43B3-948B-1728B52AA6E4}">
                <adec:decorative xmlns:adec="http://schemas.microsoft.com/office/drawing/2017/decorative" val="0"/>
              </a:ext>
            </a:extLst>
          </p:cNvPr>
          <p:cNvSpPr>
            <a:spLocks noGrp="1"/>
          </p:cNvSpPr>
          <p:nvPr>
            <p:ph type="title"/>
          </p:nvPr>
        </p:nvSpPr>
        <p:spPr>
          <a:xfrm>
            <a:off x="4766662" y="4015518"/>
            <a:ext cx="6696800" cy="838200"/>
          </a:xfrm>
        </p:spPr>
        <p:txBody>
          <a:bodyPr lIns="91440"/>
          <a:lstStyle/>
          <a:p>
            <a:pPr marL="0" marR="0" lvl="0" indent="0" defTabSz="914400" rtl="0" eaLnBrk="1" fontAlgn="auto" latinLnBrk="0" hangingPunct="1">
              <a:lnSpc>
                <a:spcPct val="100000"/>
              </a:lnSpc>
              <a:spcBef>
                <a:spcPts val="1200"/>
              </a:spcBef>
              <a:spcAft>
                <a:spcPts val="1200"/>
              </a:spcAft>
              <a:tabLst/>
              <a:defRPr/>
            </a:pPr>
            <a:r>
              <a:rPr kumimoji="0" lang="en-US" altLang="en-US" sz="3800" b="0" i="0" u="none" strike="noStrike" kern="1200" cap="none" spc="0" normalizeH="0" baseline="0" noProof="0" dirty="0">
                <a:ln>
                  <a:noFill/>
                </a:ln>
                <a:solidFill>
                  <a:srgbClr val="333F48"/>
                </a:solidFill>
                <a:effectLst/>
                <a:uLnTx/>
                <a:uFillTx/>
                <a:latin typeface="Arial" pitchFamily="34" charset="0"/>
                <a:ea typeface="ＭＳ Ｐゴシック"/>
              </a:rPr>
              <a:t>Social Security</a:t>
            </a:r>
            <a:endParaRPr lang="en-US" dirty="0"/>
          </a:p>
        </p:txBody>
      </p:sp>
      <p:sp>
        <p:nvSpPr>
          <p:cNvPr id="8" name="Subtitle 5">
            <a:extLst>
              <a:ext uri="{FF2B5EF4-FFF2-40B4-BE49-F238E27FC236}">
                <a16:creationId xmlns:a16="http://schemas.microsoft.com/office/drawing/2014/main" id="{DCD2B704-5FD7-245A-93A5-DAFAAFEAC40C}"/>
              </a:ext>
            </a:extLst>
          </p:cNvPr>
          <p:cNvSpPr txBox="1">
            <a:spLocks/>
          </p:cNvSpPr>
          <p:nvPr/>
        </p:nvSpPr>
        <p:spPr>
          <a:xfrm>
            <a:off x="4766662" y="4646235"/>
            <a:ext cx="6505618" cy="563076"/>
          </a:xfrm>
          <a:prstGeom prst="rect">
            <a:avLst/>
          </a:prstGeom>
        </p:spPr>
        <p:txBody>
          <a:bodyPr lIns="91440"/>
          <a:lstStyle>
            <a:lvl1pPr marL="141510" indent="-141510" algn="l" rtl="0" eaLnBrk="1" fontAlgn="base" hangingPunct="1">
              <a:spcBef>
                <a:spcPts val="743"/>
              </a:spcBef>
              <a:spcAft>
                <a:spcPct val="0"/>
              </a:spcAft>
              <a:buSzPct val="40000"/>
              <a:defRPr sz="1867" b="1">
                <a:solidFill>
                  <a:srgbClr val="7A9B3D"/>
                </a:solidFill>
                <a:latin typeface="+mn-lt"/>
                <a:ea typeface="+mn-ea"/>
                <a:cs typeface="+mn-cs"/>
              </a:defRPr>
            </a:lvl1pPr>
            <a:lvl2pPr marL="424528" indent="-141510" algn="l" rtl="0" eaLnBrk="1" fontAlgn="base" hangingPunct="1">
              <a:spcBef>
                <a:spcPts val="743"/>
              </a:spcBef>
              <a:spcAft>
                <a:spcPct val="0"/>
              </a:spcAft>
              <a:buClr>
                <a:srgbClr val="7A9B3D"/>
              </a:buClr>
              <a:buChar char="•"/>
              <a:defRPr sz="1600">
                <a:solidFill>
                  <a:srgbClr val="000000"/>
                </a:solidFill>
                <a:latin typeface="+mn-lt"/>
              </a:defRPr>
            </a:lvl2pPr>
            <a:lvl3pPr marL="707548" indent="-141510" algn="l" rtl="0" eaLnBrk="1" fontAlgn="base" hangingPunct="1">
              <a:spcBef>
                <a:spcPts val="743"/>
              </a:spcBef>
              <a:spcAft>
                <a:spcPct val="0"/>
              </a:spcAft>
              <a:buClr>
                <a:srgbClr val="768692"/>
              </a:buClr>
              <a:buFont typeface="Arial" pitchFamily="34" charset="0"/>
              <a:buChar char="–"/>
              <a:defRPr sz="1467">
                <a:solidFill>
                  <a:srgbClr val="000000"/>
                </a:solidFill>
                <a:latin typeface="+mn-lt"/>
              </a:defRPr>
            </a:lvl3pPr>
            <a:lvl4pPr marL="990566" indent="-141510" algn="l" rtl="0" eaLnBrk="1" fontAlgn="base" hangingPunct="1">
              <a:spcBef>
                <a:spcPts val="743"/>
              </a:spcBef>
              <a:spcAft>
                <a:spcPct val="0"/>
              </a:spcAft>
              <a:buFont typeface="Arial" pitchFamily="34" charset="0"/>
              <a:buChar char="•"/>
              <a:defRPr sz="1467">
                <a:solidFill>
                  <a:srgbClr val="000000"/>
                </a:solidFill>
                <a:latin typeface="+mn-lt"/>
              </a:defRPr>
            </a:lvl4pPr>
            <a:lvl5pPr marL="2547168" indent="-283018" algn="l" rtl="0" eaLnBrk="1" fontAlgn="base" hangingPunct="1">
              <a:lnSpc>
                <a:spcPts val="2972"/>
              </a:lnSpc>
              <a:spcBef>
                <a:spcPct val="0"/>
              </a:spcBef>
              <a:spcAft>
                <a:spcPct val="0"/>
              </a:spcAft>
              <a:defRPr sz="1751">
                <a:solidFill>
                  <a:schemeClr val="tx1"/>
                </a:solidFill>
                <a:latin typeface="+mn-lt"/>
              </a:defRPr>
            </a:lvl5pPr>
            <a:lvl6pPr marL="3113206" indent="-283018" algn="l" rtl="0" eaLnBrk="1" fontAlgn="base" hangingPunct="1">
              <a:lnSpc>
                <a:spcPts val="2972"/>
              </a:lnSpc>
              <a:spcBef>
                <a:spcPct val="0"/>
              </a:spcBef>
              <a:spcAft>
                <a:spcPct val="0"/>
              </a:spcAft>
              <a:defRPr sz="1751">
                <a:solidFill>
                  <a:schemeClr val="tx1"/>
                </a:solidFill>
                <a:latin typeface="+mn-lt"/>
              </a:defRPr>
            </a:lvl6pPr>
            <a:lvl7pPr marL="3679244" indent="-283018" algn="l" rtl="0" eaLnBrk="1" fontAlgn="base" hangingPunct="1">
              <a:lnSpc>
                <a:spcPts val="2972"/>
              </a:lnSpc>
              <a:spcBef>
                <a:spcPct val="0"/>
              </a:spcBef>
              <a:spcAft>
                <a:spcPct val="0"/>
              </a:spcAft>
              <a:defRPr sz="1751">
                <a:solidFill>
                  <a:schemeClr val="tx1"/>
                </a:solidFill>
                <a:latin typeface="+mn-lt"/>
              </a:defRPr>
            </a:lvl7pPr>
            <a:lvl8pPr marL="4245282" indent="-283018" algn="l" rtl="0" eaLnBrk="1" fontAlgn="base" hangingPunct="1">
              <a:lnSpc>
                <a:spcPts val="2972"/>
              </a:lnSpc>
              <a:spcBef>
                <a:spcPct val="0"/>
              </a:spcBef>
              <a:spcAft>
                <a:spcPct val="0"/>
              </a:spcAft>
              <a:defRPr sz="1751">
                <a:solidFill>
                  <a:schemeClr val="tx1"/>
                </a:solidFill>
                <a:latin typeface="+mn-lt"/>
              </a:defRPr>
            </a:lvl8pPr>
            <a:lvl9pPr marL="4811318" indent="-283018" algn="l" rtl="0" eaLnBrk="1" fontAlgn="base" hangingPunct="1">
              <a:lnSpc>
                <a:spcPts val="2972"/>
              </a:lnSpc>
              <a:spcBef>
                <a:spcPct val="0"/>
              </a:spcBef>
              <a:spcAft>
                <a:spcPct val="0"/>
              </a:spcAft>
              <a:defRPr sz="1751">
                <a:solidFill>
                  <a:schemeClr val="tx1"/>
                </a:solidFill>
                <a:latin typeface="+mn-lt"/>
              </a:defRPr>
            </a:lvl9pPr>
          </a:lstStyle>
          <a:p>
            <a:r>
              <a:rPr kumimoji="0" lang="en-US" sz="2400" b="1" i="0" u="none" strike="noStrike" kern="1200" cap="none" spc="0" normalizeH="0" baseline="0" noProof="0" dirty="0">
                <a:ln>
                  <a:noFill/>
                </a:ln>
                <a:solidFill>
                  <a:srgbClr val="368727"/>
                </a:solidFill>
                <a:effectLst/>
                <a:uLnTx/>
                <a:uFillTx/>
                <a:latin typeface="Arial" pitchFamily="34" charset="0"/>
                <a:ea typeface="ＭＳ Ｐゴシック"/>
                <a:cs typeface="+mj-cs"/>
              </a:rPr>
              <a:t>Options to help you maximize your benefits</a:t>
            </a:r>
            <a:endParaRPr lang="en-US" kern="0" dirty="0">
              <a:solidFill>
                <a:srgbClr val="368727"/>
              </a:solidFill>
            </a:endParaRPr>
          </a:p>
        </p:txBody>
      </p:sp>
      <p:sp>
        <p:nvSpPr>
          <p:cNvPr id="3" name="TextBox 2">
            <a:extLst>
              <a:ext uri="{FF2B5EF4-FFF2-40B4-BE49-F238E27FC236}">
                <a16:creationId xmlns:a16="http://schemas.microsoft.com/office/drawing/2014/main" id="{433D4249-7150-55F8-9AB2-03F5B5D97473}"/>
              </a:ext>
            </a:extLst>
          </p:cNvPr>
          <p:cNvSpPr txBox="1"/>
          <p:nvPr/>
        </p:nvSpPr>
        <p:spPr>
          <a:xfrm>
            <a:off x="4766662" y="5171925"/>
            <a:ext cx="6254496" cy="1054135"/>
          </a:xfrm>
          <a:prstGeom prst="rect">
            <a:avLst/>
          </a:prstGeom>
          <a:noFill/>
        </p:spPr>
        <p:txBody>
          <a:bodyPr wrap="square">
            <a:spAutoFit/>
          </a:bodyPr>
          <a:lstStyle/>
          <a:p>
            <a:pPr eaLnBrk="0" hangingPunct="0">
              <a:lnSpc>
                <a:spcPct val="114000"/>
              </a:lnSpc>
              <a:spcBef>
                <a:spcPts val="0"/>
              </a:spcBef>
              <a:spcAft>
                <a:spcPts val="600"/>
              </a:spcAft>
              <a:buClr>
                <a:srgbClr val="368727"/>
              </a:buClr>
              <a:buSzPct val="100000"/>
              <a:tabLst>
                <a:tab pos="1035050" algn="l"/>
              </a:tabLst>
              <a:defRPr/>
            </a:pPr>
            <a:r>
              <a:rPr lang="en-US" sz="1400" dirty="0"/>
              <a:t>This material should be regarded as educational information on Social Security and is not intended to provide specific advice. If you have questions regarding your particular situation, you should contact the Social Security Administration and/or your legal or tax advisors.</a:t>
            </a:r>
            <a:endParaRPr lang="en-US" sz="1400" dirty="0">
              <a:latin typeface="Arial" charset="0"/>
              <a:ea typeface="Geneva" charset="0"/>
              <a:cs typeface="Times New Roman" charset="0"/>
            </a:endParaRPr>
          </a:p>
        </p:txBody>
      </p:sp>
      <p:sp>
        <p:nvSpPr>
          <p:cNvPr id="12" name="Text Box 15">
            <a:extLst>
              <a:ext uri="{FF2B5EF4-FFF2-40B4-BE49-F238E27FC236}">
                <a16:creationId xmlns:a16="http://schemas.microsoft.com/office/drawing/2014/main" id="{29B05035-9132-50A0-650E-0B58EE269AE3}"/>
              </a:ext>
            </a:extLst>
          </p:cNvPr>
          <p:cNvSpPr txBox="1">
            <a:spLocks noChangeArrowheads="1"/>
          </p:cNvSpPr>
          <p:nvPr/>
        </p:nvSpPr>
        <p:spPr bwMode="ltGray">
          <a:xfrm>
            <a:off x="524338" y="5928325"/>
            <a:ext cx="3205346" cy="198502"/>
          </a:xfrm>
          <a:prstGeom prst="rect">
            <a:avLst/>
          </a:prstGeom>
          <a:noFill/>
          <a:ln w="9525">
            <a:solidFill>
              <a:schemeClr val="tx1"/>
            </a:solidFill>
            <a:miter lim="800000"/>
            <a:headEnd/>
            <a:tailEnd/>
          </a:ln>
        </p:spPr>
        <p:txBody>
          <a:bodyPr wrap="none" lIns="45711" tIns="45711" rIns="45711" bIns="27427" anchor="ctr">
            <a:spAutoFit/>
          </a:bodyPr>
          <a:lstStyle>
            <a:lvl1pPr eaLnBrk="0" hangingPunct="0">
              <a:defRPr sz="1600">
                <a:solidFill>
                  <a:schemeClr val="tx1"/>
                </a:solidFill>
                <a:latin typeface="Arial" pitchFamily="34" charset="0"/>
                <a:ea typeface="ＭＳ Ｐゴシック" pitchFamily="34" charset="-128"/>
              </a:defRPr>
            </a:lvl1pPr>
            <a:lvl2pPr marL="742950" indent="-285750" eaLnBrk="0" hangingPunct="0">
              <a:defRPr sz="1600">
                <a:solidFill>
                  <a:schemeClr val="tx1"/>
                </a:solidFill>
                <a:latin typeface="Arial" pitchFamily="34" charset="0"/>
                <a:ea typeface="ＭＳ Ｐゴシック" pitchFamily="34" charset="-128"/>
              </a:defRPr>
            </a:lvl2pPr>
            <a:lvl3pPr marL="1143000" indent="-228600" eaLnBrk="0" hangingPunct="0">
              <a:defRPr sz="1600">
                <a:solidFill>
                  <a:schemeClr val="tx1"/>
                </a:solidFill>
                <a:latin typeface="Arial" pitchFamily="34" charset="0"/>
                <a:ea typeface="ＭＳ Ｐゴシック" pitchFamily="34" charset="-128"/>
              </a:defRPr>
            </a:lvl3pPr>
            <a:lvl4pPr marL="1600200" indent="-228600" eaLnBrk="0" hangingPunct="0">
              <a:defRPr sz="1600">
                <a:solidFill>
                  <a:schemeClr val="tx1"/>
                </a:solidFill>
                <a:latin typeface="Arial" pitchFamily="34" charset="0"/>
                <a:ea typeface="ＭＳ Ｐゴシック" pitchFamily="34" charset="-128"/>
              </a:defRPr>
            </a:lvl4pPr>
            <a:lvl5pPr marL="2057400" indent="-228600" eaLnBrk="0" hangingPunct="0">
              <a:defRPr sz="16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9pPr>
          </a:lstStyle>
          <a:p>
            <a:pPr algn="ctr">
              <a:lnSpc>
                <a:spcPct val="90000"/>
              </a:lnSpc>
            </a:pPr>
            <a:r>
              <a:rPr lang="en-US" sz="900" b="1" dirty="0">
                <a:latin typeface="Arial"/>
              </a:rPr>
              <a:t>Not FDIC Insured </a:t>
            </a:r>
            <a:r>
              <a:rPr lang="en-US" sz="900" b="1" dirty="0">
                <a:latin typeface="Arial"/>
                <a:sym typeface="Wingdings" pitchFamily="2" charset="2"/>
              </a:rPr>
              <a:t> May Lose Value  No Bank Guarantee</a:t>
            </a:r>
          </a:p>
        </p:txBody>
      </p:sp>
      <p:sp>
        <p:nvSpPr>
          <p:cNvPr id="13" name="Footer Placeholder 13">
            <a:extLst>
              <a:ext uri="{FF2B5EF4-FFF2-40B4-BE49-F238E27FC236}">
                <a16:creationId xmlns:a16="http://schemas.microsoft.com/office/drawing/2014/main" id="{62CB54AC-1F5B-F9F4-0A5F-C11AF317D894}"/>
              </a:ext>
            </a:extLst>
          </p:cNvPr>
          <p:cNvSpPr txBox="1">
            <a:spLocks/>
          </p:cNvSpPr>
          <p:nvPr/>
        </p:nvSpPr>
        <p:spPr>
          <a:xfrm>
            <a:off x="427902" y="6367425"/>
            <a:ext cx="4017283" cy="314629"/>
          </a:xfrm>
          <a:prstGeom prst="rect">
            <a:avLst/>
          </a:prstGeom>
        </p:spPr>
        <p:txBody>
          <a:bodyPr/>
          <a:lstStyle>
            <a:defPPr>
              <a:defRPr lang="en-US"/>
            </a:defPPr>
            <a:lvl1pPr algn="l" rtl="0" fontAlgn="base">
              <a:spcBef>
                <a:spcPct val="0"/>
              </a:spcBef>
              <a:spcAft>
                <a:spcPct val="0"/>
              </a:spcAft>
              <a:defRPr sz="1500" kern="1200">
                <a:solidFill>
                  <a:schemeClr val="tx1"/>
                </a:solidFill>
                <a:latin typeface="Arial" pitchFamily="34" charset="0"/>
                <a:ea typeface="ＭＳ Ｐゴシック"/>
                <a:cs typeface="ＭＳ Ｐゴシック"/>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a:lstStyle>
          <a:p>
            <a:r>
              <a:rPr lang="en-US" sz="900" b="1" dirty="0"/>
              <a:t>For investors.  l  © 2025 FMR LLC. All rights reserved.</a:t>
            </a:r>
          </a:p>
          <a:p>
            <a:pPr lvl="0" eaLnBrk="0" hangingPunct="0">
              <a:defRPr/>
            </a:pPr>
            <a:r>
              <a:rPr lang="en-US" sz="800" dirty="0">
                <a:solidFill>
                  <a:srgbClr val="000000"/>
                </a:solidFill>
                <a:latin typeface="Arial"/>
                <a:ea typeface="ＭＳ Ｐゴシック" pitchFamily="34" charset="-128"/>
              </a:rPr>
              <a:t>662964.38.0</a:t>
            </a:r>
          </a:p>
        </p:txBody>
      </p:sp>
      <p:pic>
        <p:nvPicPr>
          <p:cNvPr id="15" name="Picture 14" descr="Fidelity Investments logo">
            <a:extLst>
              <a:ext uri="{FF2B5EF4-FFF2-40B4-BE49-F238E27FC236}">
                <a16:creationId xmlns:a16="http://schemas.microsoft.com/office/drawing/2014/main" id="{17A888A8-59DF-6D0C-3B95-49F327E5CD46}"/>
              </a:ext>
              <a:ext uri="{C183D7F6-B498-43B3-948B-1728B52AA6E4}">
                <adec:decorative xmlns:adec="http://schemas.microsoft.com/office/drawing/2017/decorative" val="0"/>
              </a:ext>
            </a:extLst>
          </p:cNvPr>
          <p:cNvPicPr>
            <a:picLocks noChangeAspect="1"/>
          </p:cNvPicPr>
          <p:nvPr/>
        </p:nvPicPr>
        <p:blipFill>
          <a:blip r:embed="rId3"/>
          <a:stretch>
            <a:fillRect/>
          </a:stretch>
        </p:blipFill>
        <p:spPr>
          <a:xfrm>
            <a:off x="10188575" y="6280637"/>
            <a:ext cx="1553526" cy="382313"/>
          </a:xfrm>
          <a:prstGeom prst="rect">
            <a:avLst/>
          </a:prstGeom>
        </p:spPr>
      </p:pic>
    </p:spTree>
    <p:extLst>
      <p:ext uri="{BB962C8B-B14F-4D97-AF65-F5344CB8AC3E}">
        <p14:creationId xmlns:p14="http://schemas.microsoft.com/office/powerpoint/2010/main" val="6482781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Provisional income typically includes</a:t>
            </a:r>
            <a:endParaRPr lang="en-US" baseline="30000" dirty="0">
              <a:solidFill>
                <a:srgbClr val="768692"/>
              </a:solidFill>
            </a:endParaRPr>
          </a:p>
        </p:txBody>
      </p:sp>
      <p:sp>
        <p:nvSpPr>
          <p:cNvPr id="23" name="AutoShape 10">
            <a:extLst>
              <a:ext uri="{FF2B5EF4-FFF2-40B4-BE49-F238E27FC236}">
                <a16:creationId xmlns:a16="http://schemas.microsoft.com/office/drawing/2014/main" id="{328791A2-4E3C-FC47-99F6-2BE41CA1B70C}"/>
              </a:ext>
              <a:ext uri="{C183D7F6-B498-43B3-948B-1728B52AA6E4}">
                <adec:decorative xmlns:adec="http://schemas.microsoft.com/office/drawing/2017/decorative" val="1"/>
              </a:ext>
            </a:extLst>
          </p:cNvPr>
          <p:cNvSpPr>
            <a:spLocks noChangeArrowheads="1"/>
          </p:cNvSpPr>
          <p:nvPr/>
        </p:nvSpPr>
        <p:spPr bwMode="auto">
          <a:xfrm>
            <a:off x="0" y="1486443"/>
            <a:ext cx="12192000" cy="3809048"/>
          </a:xfrm>
          <a:prstGeom prst="roundRect">
            <a:avLst>
              <a:gd name="adj" fmla="val 0"/>
            </a:avLst>
          </a:prstGeom>
          <a:solidFill>
            <a:schemeClr val="bg1">
              <a:lumMod val="95000"/>
            </a:schemeClr>
          </a:solidFill>
          <a:ln>
            <a:noFill/>
          </a:ln>
          <a:effectLst/>
        </p:spPr>
        <p:txBody>
          <a:bodyPr wrap="none" anchor="ctr"/>
          <a:lstStyle/>
          <a:p>
            <a:pPr>
              <a:defRPr/>
            </a:pPr>
            <a:endParaRPr lang="en-US" dirty="0"/>
          </a:p>
        </p:txBody>
      </p:sp>
      <p:sp>
        <p:nvSpPr>
          <p:cNvPr id="24" name="Rectangle 23">
            <a:extLst>
              <a:ext uri="{FF2B5EF4-FFF2-40B4-BE49-F238E27FC236}">
                <a16:creationId xmlns:a16="http://schemas.microsoft.com/office/drawing/2014/main" id="{6930BE87-057D-814B-9440-A056A0014707}"/>
              </a:ext>
              <a:ext uri="{C183D7F6-B498-43B3-948B-1728B52AA6E4}">
                <adec:decorative xmlns:adec="http://schemas.microsoft.com/office/drawing/2017/decorative" val="1"/>
              </a:ext>
            </a:extLst>
          </p:cNvPr>
          <p:cNvSpPr/>
          <p:nvPr/>
        </p:nvSpPr>
        <p:spPr bwMode="auto">
          <a:xfrm>
            <a:off x="412749" y="1712543"/>
            <a:ext cx="5083935" cy="337049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grpSp>
        <p:nvGrpSpPr>
          <p:cNvPr id="2" name="Group 1">
            <a:extLst>
              <a:ext uri="{FF2B5EF4-FFF2-40B4-BE49-F238E27FC236}">
                <a16:creationId xmlns:a16="http://schemas.microsoft.com/office/drawing/2014/main" id="{45374E9F-07A8-0E3E-BD1B-2BBF03453420}"/>
              </a:ext>
              <a:ext uri="{C183D7F6-B498-43B3-948B-1728B52AA6E4}">
                <adec:decorative xmlns:adec="http://schemas.microsoft.com/office/drawing/2017/decorative" val="1"/>
              </a:ext>
            </a:extLst>
          </p:cNvPr>
          <p:cNvGrpSpPr/>
          <p:nvPr/>
        </p:nvGrpSpPr>
        <p:grpSpPr>
          <a:xfrm>
            <a:off x="670857" y="1886000"/>
            <a:ext cx="249144" cy="249144"/>
            <a:chOff x="670857" y="1886000"/>
            <a:chExt cx="249144" cy="249144"/>
          </a:xfrm>
        </p:grpSpPr>
        <p:sp>
          <p:nvSpPr>
            <p:cNvPr id="88" name="Freeform 5">
              <a:extLst>
                <a:ext uri="{FF2B5EF4-FFF2-40B4-BE49-F238E27FC236}">
                  <a16:creationId xmlns:a16="http://schemas.microsoft.com/office/drawing/2014/main" id="{1C91730B-E8D6-CAE2-3FE5-88A40055D7DE}"/>
                </a:ext>
                <a:ext uri="{C183D7F6-B498-43B3-948B-1728B52AA6E4}">
                  <adec:decorative xmlns:adec="http://schemas.microsoft.com/office/drawing/2017/decorative" val="1"/>
                </a:ext>
              </a:extLst>
            </p:cNvPr>
            <p:cNvSpPr>
              <a:spLocks/>
            </p:cNvSpPr>
            <p:nvPr/>
          </p:nvSpPr>
          <p:spPr bwMode="auto">
            <a:xfrm>
              <a:off x="708505" y="1886000"/>
              <a:ext cx="211496" cy="194886"/>
            </a:xfrm>
            <a:custGeom>
              <a:avLst/>
              <a:gdLst>
                <a:gd name="T0" fmla="*/ 191 w 191"/>
                <a:gd name="T1" fmla="*/ 0 h 176"/>
                <a:gd name="T2" fmla="*/ 49 w 191"/>
                <a:gd name="T3" fmla="*/ 176 h 176"/>
                <a:gd name="T4" fmla="*/ 0 w 191"/>
                <a:gd name="T5" fmla="*/ 127 h 176"/>
              </a:gdLst>
              <a:ahLst/>
              <a:cxnLst>
                <a:cxn ang="0">
                  <a:pos x="T0" y="T1"/>
                </a:cxn>
                <a:cxn ang="0">
                  <a:pos x="T2" y="T3"/>
                </a:cxn>
                <a:cxn ang="0">
                  <a:pos x="T4" y="T5"/>
                </a:cxn>
              </a:cxnLst>
              <a:rect l="0" t="0" r="r" b="b"/>
              <a:pathLst>
                <a:path w="191" h="176">
                  <a:moveTo>
                    <a:pt x="191" y="0"/>
                  </a:moveTo>
                  <a:lnTo>
                    <a:pt x="49" y="176"/>
                  </a:lnTo>
                  <a:lnTo>
                    <a:pt x="0" y="127"/>
                  </a:lnTo>
                </a:path>
              </a:pathLst>
            </a:custGeom>
            <a:noFill/>
            <a:ln w="12700" cap="rnd">
              <a:solidFill>
                <a:srgbClr val="368727"/>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89" name="Freeform 6">
              <a:extLst>
                <a:ext uri="{FF2B5EF4-FFF2-40B4-BE49-F238E27FC236}">
                  <a16:creationId xmlns:a16="http://schemas.microsoft.com/office/drawing/2014/main" id="{F8445CAA-6976-B745-38F1-B192DD32E1B3}"/>
                </a:ext>
                <a:ext uri="{C183D7F6-B498-43B3-948B-1728B52AA6E4}">
                  <adec:decorative xmlns:adec="http://schemas.microsoft.com/office/drawing/2017/decorative" val="1"/>
                </a:ext>
              </a:extLst>
            </p:cNvPr>
            <p:cNvSpPr>
              <a:spLocks/>
            </p:cNvSpPr>
            <p:nvPr/>
          </p:nvSpPr>
          <p:spPr bwMode="auto">
            <a:xfrm>
              <a:off x="670857" y="1940258"/>
              <a:ext cx="194886" cy="194886"/>
            </a:xfrm>
            <a:custGeom>
              <a:avLst/>
              <a:gdLst>
                <a:gd name="T0" fmla="*/ 71 w 72"/>
                <a:gd name="T1" fmla="*/ 28 h 72"/>
                <a:gd name="T2" fmla="*/ 72 w 72"/>
                <a:gd name="T3" fmla="*/ 36 h 72"/>
                <a:gd name="T4" fmla="*/ 36 w 72"/>
                <a:gd name="T5" fmla="*/ 72 h 72"/>
                <a:gd name="T6" fmla="*/ 0 w 72"/>
                <a:gd name="T7" fmla="*/ 36 h 72"/>
                <a:gd name="T8" fmla="*/ 36 w 72"/>
                <a:gd name="T9" fmla="*/ 0 h 72"/>
                <a:gd name="T10" fmla="*/ 52 w 72"/>
                <a:gd name="T11" fmla="*/ 4 h 72"/>
              </a:gdLst>
              <a:ahLst/>
              <a:cxnLst>
                <a:cxn ang="0">
                  <a:pos x="T0" y="T1"/>
                </a:cxn>
                <a:cxn ang="0">
                  <a:pos x="T2" y="T3"/>
                </a:cxn>
                <a:cxn ang="0">
                  <a:pos x="T4" y="T5"/>
                </a:cxn>
                <a:cxn ang="0">
                  <a:pos x="T6" y="T7"/>
                </a:cxn>
                <a:cxn ang="0">
                  <a:pos x="T8" y="T9"/>
                </a:cxn>
                <a:cxn ang="0">
                  <a:pos x="T10" y="T11"/>
                </a:cxn>
              </a:cxnLst>
              <a:rect l="0" t="0" r="r" b="b"/>
              <a:pathLst>
                <a:path w="72" h="72">
                  <a:moveTo>
                    <a:pt x="71" y="28"/>
                  </a:moveTo>
                  <a:cubicBezTo>
                    <a:pt x="72" y="31"/>
                    <a:pt x="72" y="33"/>
                    <a:pt x="72" y="36"/>
                  </a:cubicBezTo>
                  <a:cubicBezTo>
                    <a:pt x="72" y="56"/>
                    <a:pt x="56" y="72"/>
                    <a:pt x="36" y="72"/>
                  </a:cubicBezTo>
                  <a:cubicBezTo>
                    <a:pt x="16" y="72"/>
                    <a:pt x="0" y="56"/>
                    <a:pt x="0" y="36"/>
                  </a:cubicBezTo>
                  <a:cubicBezTo>
                    <a:pt x="0" y="16"/>
                    <a:pt x="16" y="0"/>
                    <a:pt x="36" y="0"/>
                  </a:cubicBezTo>
                  <a:cubicBezTo>
                    <a:pt x="42" y="0"/>
                    <a:pt x="47" y="1"/>
                    <a:pt x="52" y="4"/>
                  </a:cubicBezTo>
                </a:path>
              </a:pathLst>
            </a:custGeom>
            <a:noFill/>
            <a:ln w="12700"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3" name="Group 2">
            <a:extLst>
              <a:ext uri="{FF2B5EF4-FFF2-40B4-BE49-F238E27FC236}">
                <a16:creationId xmlns:a16="http://schemas.microsoft.com/office/drawing/2014/main" id="{E0451316-DD36-2060-03C0-8E0079CD3EF6}"/>
              </a:ext>
              <a:ext uri="{C183D7F6-B498-43B3-948B-1728B52AA6E4}">
                <adec:decorative xmlns:adec="http://schemas.microsoft.com/office/drawing/2017/decorative" val="1"/>
              </a:ext>
            </a:extLst>
          </p:cNvPr>
          <p:cNvGrpSpPr/>
          <p:nvPr/>
        </p:nvGrpSpPr>
        <p:grpSpPr>
          <a:xfrm>
            <a:off x="670857" y="2223022"/>
            <a:ext cx="249144" cy="249144"/>
            <a:chOff x="670857" y="2223022"/>
            <a:chExt cx="249144" cy="249144"/>
          </a:xfrm>
        </p:grpSpPr>
        <p:sp>
          <p:nvSpPr>
            <p:cNvPr id="91" name="Freeform 5">
              <a:extLst>
                <a:ext uri="{FF2B5EF4-FFF2-40B4-BE49-F238E27FC236}">
                  <a16:creationId xmlns:a16="http://schemas.microsoft.com/office/drawing/2014/main" id="{26117C7D-33E1-B60A-7995-BF51B8823DA7}"/>
                </a:ext>
                <a:ext uri="{C183D7F6-B498-43B3-948B-1728B52AA6E4}">
                  <adec:decorative xmlns:adec="http://schemas.microsoft.com/office/drawing/2017/decorative" val="1"/>
                </a:ext>
              </a:extLst>
            </p:cNvPr>
            <p:cNvSpPr>
              <a:spLocks/>
            </p:cNvSpPr>
            <p:nvPr/>
          </p:nvSpPr>
          <p:spPr bwMode="auto">
            <a:xfrm>
              <a:off x="708505" y="2223022"/>
              <a:ext cx="211496" cy="194886"/>
            </a:xfrm>
            <a:custGeom>
              <a:avLst/>
              <a:gdLst>
                <a:gd name="T0" fmla="*/ 191 w 191"/>
                <a:gd name="T1" fmla="*/ 0 h 176"/>
                <a:gd name="T2" fmla="*/ 49 w 191"/>
                <a:gd name="T3" fmla="*/ 176 h 176"/>
                <a:gd name="T4" fmla="*/ 0 w 191"/>
                <a:gd name="T5" fmla="*/ 127 h 176"/>
              </a:gdLst>
              <a:ahLst/>
              <a:cxnLst>
                <a:cxn ang="0">
                  <a:pos x="T0" y="T1"/>
                </a:cxn>
                <a:cxn ang="0">
                  <a:pos x="T2" y="T3"/>
                </a:cxn>
                <a:cxn ang="0">
                  <a:pos x="T4" y="T5"/>
                </a:cxn>
              </a:cxnLst>
              <a:rect l="0" t="0" r="r" b="b"/>
              <a:pathLst>
                <a:path w="191" h="176">
                  <a:moveTo>
                    <a:pt x="191" y="0"/>
                  </a:moveTo>
                  <a:lnTo>
                    <a:pt x="49" y="176"/>
                  </a:lnTo>
                  <a:lnTo>
                    <a:pt x="0" y="127"/>
                  </a:lnTo>
                </a:path>
              </a:pathLst>
            </a:custGeom>
            <a:noFill/>
            <a:ln w="12700" cap="rnd">
              <a:solidFill>
                <a:srgbClr val="368727"/>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92" name="Freeform 6">
              <a:extLst>
                <a:ext uri="{FF2B5EF4-FFF2-40B4-BE49-F238E27FC236}">
                  <a16:creationId xmlns:a16="http://schemas.microsoft.com/office/drawing/2014/main" id="{85744A87-55EB-A859-9831-FF4B4F3C02DD}"/>
                </a:ext>
                <a:ext uri="{C183D7F6-B498-43B3-948B-1728B52AA6E4}">
                  <adec:decorative xmlns:adec="http://schemas.microsoft.com/office/drawing/2017/decorative" val="1"/>
                </a:ext>
              </a:extLst>
            </p:cNvPr>
            <p:cNvSpPr>
              <a:spLocks/>
            </p:cNvSpPr>
            <p:nvPr/>
          </p:nvSpPr>
          <p:spPr bwMode="auto">
            <a:xfrm>
              <a:off x="670857" y="2277280"/>
              <a:ext cx="194886" cy="194886"/>
            </a:xfrm>
            <a:custGeom>
              <a:avLst/>
              <a:gdLst>
                <a:gd name="T0" fmla="*/ 71 w 72"/>
                <a:gd name="T1" fmla="*/ 28 h 72"/>
                <a:gd name="T2" fmla="*/ 72 w 72"/>
                <a:gd name="T3" fmla="*/ 36 h 72"/>
                <a:gd name="T4" fmla="*/ 36 w 72"/>
                <a:gd name="T5" fmla="*/ 72 h 72"/>
                <a:gd name="T6" fmla="*/ 0 w 72"/>
                <a:gd name="T7" fmla="*/ 36 h 72"/>
                <a:gd name="T8" fmla="*/ 36 w 72"/>
                <a:gd name="T9" fmla="*/ 0 h 72"/>
                <a:gd name="T10" fmla="*/ 52 w 72"/>
                <a:gd name="T11" fmla="*/ 4 h 72"/>
              </a:gdLst>
              <a:ahLst/>
              <a:cxnLst>
                <a:cxn ang="0">
                  <a:pos x="T0" y="T1"/>
                </a:cxn>
                <a:cxn ang="0">
                  <a:pos x="T2" y="T3"/>
                </a:cxn>
                <a:cxn ang="0">
                  <a:pos x="T4" y="T5"/>
                </a:cxn>
                <a:cxn ang="0">
                  <a:pos x="T6" y="T7"/>
                </a:cxn>
                <a:cxn ang="0">
                  <a:pos x="T8" y="T9"/>
                </a:cxn>
                <a:cxn ang="0">
                  <a:pos x="T10" y="T11"/>
                </a:cxn>
              </a:cxnLst>
              <a:rect l="0" t="0" r="r" b="b"/>
              <a:pathLst>
                <a:path w="72" h="72">
                  <a:moveTo>
                    <a:pt x="71" y="28"/>
                  </a:moveTo>
                  <a:cubicBezTo>
                    <a:pt x="72" y="31"/>
                    <a:pt x="72" y="33"/>
                    <a:pt x="72" y="36"/>
                  </a:cubicBezTo>
                  <a:cubicBezTo>
                    <a:pt x="72" y="56"/>
                    <a:pt x="56" y="72"/>
                    <a:pt x="36" y="72"/>
                  </a:cubicBezTo>
                  <a:cubicBezTo>
                    <a:pt x="16" y="72"/>
                    <a:pt x="0" y="56"/>
                    <a:pt x="0" y="36"/>
                  </a:cubicBezTo>
                  <a:cubicBezTo>
                    <a:pt x="0" y="16"/>
                    <a:pt x="16" y="0"/>
                    <a:pt x="36" y="0"/>
                  </a:cubicBezTo>
                  <a:cubicBezTo>
                    <a:pt x="42" y="0"/>
                    <a:pt x="47" y="1"/>
                    <a:pt x="52" y="4"/>
                  </a:cubicBezTo>
                </a:path>
              </a:pathLst>
            </a:custGeom>
            <a:noFill/>
            <a:ln w="12700"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4" name="Group 3">
            <a:extLst>
              <a:ext uri="{FF2B5EF4-FFF2-40B4-BE49-F238E27FC236}">
                <a16:creationId xmlns:a16="http://schemas.microsoft.com/office/drawing/2014/main" id="{C8A00DF5-0580-327E-214E-0AB05470B5B1}"/>
              </a:ext>
              <a:ext uri="{C183D7F6-B498-43B3-948B-1728B52AA6E4}">
                <adec:decorative xmlns:adec="http://schemas.microsoft.com/office/drawing/2017/decorative" val="1"/>
              </a:ext>
            </a:extLst>
          </p:cNvPr>
          <p:cNvGrpSpPr/>
          <p:nvPr/>
        </p:nvGrpSpPr>
        <p:grpSpPr>
          <a:xfrm>
            <a:off x="670857" y="2572945"/>
            <a:ext cx="249144" cy="249144"/>
            <a:chOff x="670857" y="2572945"/>
            <a:chExt cx="249144" cy="249144"/>
          </a:xfrm>
        </p:grpSpPr>
        <p:sp>
          <p:nvSpPr>
            <p:cNvPr id="94" name="Freeform 5">
              <a:extLst>
                <a:ext uri="{FF2B5EF4-FFF2-40B4-BE49-F238E27FC236}">
                  <a16:creationId xmlns:a16="http://schemas.microsoft.com/office/drawing/2014/main" id="{66A5DA25-6833-E8A7-8EC9-162D012C9ECC}"/>
                </a:ext>
                <a:ext uri="{C183D7F6-B498-43B3-948B-1728B52AA6E4}">
                  <adec:decorative xmlns:adec="http://schemas.microsoft.com/office/drawing/2017/decorative" val="1"/>
                </a:ext>
              </a:extLst>
            </p:cNvPr>
            <p:cNvSpPr>
              <a:spLocks/>
            </p:cNvSpPr>
            <p:nvPr/>
          </p:nvSpPr>
          <p:spPr bwMode="auto">
            <a:xfrm>
              <a:off x="708505" y="2572945"/>
              <a:ext cx="211496" cy="194886"/>
            </a:xfrm>
            <a:custGeom>
              <a:avLst/>
              <a:gdLst>
                <a:gd name="T0" fmla="*/ 191 w 191"/>
                <a:gd name="T1" fmla="*/ 0 h 176"/>
                <a:gd name="T2" fmla="*/ 49 w 191"/>
                <a:gd name="T3" fmla="*/ 176 h 176"/>
                <a:gd name="T4" fmla="*/ 0 w 191"/>
                <a:gd name="T5" fmla="*/ 127 h 176"/>
              </a:gdLst>
              <a:ahLst/>
              <a:cxnLst>
                <a:cxn ang="0">
                  <a:pos x="T0" y="T1"/>
                </a:cxn>
                <a:cxn ang="0">
                  <a:pos x="T2" y="T3"/>
                </a:cxn>
                <a:cxn ang="0">
                  <a:pos x="T4" y="T5"/>
                </a:cxn>
              </a:cxnLst>
              <a:rect l="0" t="0" r="r" b="b"/>
              <a:pathLst>
                <a:path w="191" h="176">
                  <a:moveTo>
                    <a:pt x="191" y="0"/>
                  </a:moveTo>
                  <a:lnTo>
                    <a:pt x="49" y="176"/>
                  </a:lnTo>
                  <a:lnTo>
                    <a:pt x="0" y="127"/>
                  </a:lnTo>
                </a:path>
              </a:pathLst>
            </a:custGeom>
            <a:noFill/>
            <a:ln w="12700" cap="rnd">
              <a:solidFill>
                <a:srgbClr val="368727"/>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95" name="Freeform 6">
              <a:extLst>
                <a:ext uri="{FF2B5EF4-FFF2-40B4-BE49-F238E27FC236}">
                  <a16:creationId xmlns:a16="http://schemas.microsoft.com/office/drawing/2014/main" id="{C697FF73-DDBB-C5BB-23E8-1AEACCC1389A}"/>
                </a:ext>
                <a:ext uri="{C183D7F6-B498-43B3-948B-1728B52AA6E4}">
                  <adec:decorative xmlns:adec="http://schemas.microsoft.com/office/drawing/2017/decorative" val="1"/>
                </a:ext>
              </a:extLst>
            </p:cNvPr>
            <p:cNvSpPr>
              <a:spLocks/>
            </p:cNvSpPr>
            <p:nvPr/>
          </p:nvSpPr>
          <p:spPr bwMode="auto">
            <a:xfrm>
              <a:off x="670857" y="2627203"/>
              <a:ext cx="194886" cy="194886"/>
            </a:xfrm>
            <a:custGeom>
              <a:avLst/>
              <a:gdLst>
                <a:gd name="T0" fmla="*/ 71 w 72"/>
                <a:gd name="T1" fmla="*/ 28 h 72"/>
                <a:gd name="T2" fmla="*/ 72 w 72"/>
                <a:gd name="T3" fmla="*/ 36 h 72"/>
                <a:gd name="T4" fmla="*/ 36 w 72"/>
                <a:gd name="T5" fmla="*/ 72 h 72"/>
                <a:gd name="T6" fmla="*/ 0 w 72"/>
                <a:gd name="T7" fmla="*/ 36 h 72"/>
                <a:gd name="T8" fmla="*/ 36 w 72"/>
                <a:gd name="T9" fmla="*/ 0 h 72"/>
                <a:gd name="T10" fmla="*/ 52 w 72"/>
                <a:gd name="T11" fmla="*/ 4 h 72"/>
              </a:gdLst>
              <a:ahLst/>
              <a:cxnLst>
                <a:cxn ang="0">
                  <a:pos x="T0" y="T1"/>
                </a:cxn>
                <a:cxn ang="0">
                  <a:pos x="T2" y="T3"/>
                </a:cxn>
                <a:cxn ang="0">
                  <a:pos x="T4" y="T5"/>
                </a:cxn>
                <a:cxn ang="0">
                  <a:pos x="T6" y="T7"/>
                </a:cxn>
                <a:cxn ang="0">
                  <a:pos x="T8" y="T9"/>
                </a:cxn>
                <a:cxn ang="0">
                  <a:pos x="T10" y="T11"/>
                </a:cxn>
              </a:cxnLst>
              <a:rect l="0" t="0" r="r" b="b"/>
              <a:pathLst>
                <a:path w="72" h="72">
                  <a:moveTo>
                    <a:pt x="71" y="28"/>
                  </a:moveTo>
                  <a:cubicBezTo>
                    <a:pt x="72" y="31"/>
                    <a:pt x="72" y="33"/>
                    <a:pt x="72" y="36"/>
                  </a:cubicBezTo>
                  <a:cubicBezTo>
                    <a:pt x="72" y="56"/>
                    <a:pt x="56" y="72"/>
                    <a:pt x="36" y="72"/>
                  </a:cubicBezTo>
                  <a:cubicBezTo>
                    <a:pt x="16" y="72"/>
                    <a:pt x="0" y="56"/>
                    <a:pt x="0" y="36"/>
                  </a:cubicBezTo>
                  <a:cubicBezTo>
                    <a:pt x="0" y="16"/>
                    <a:pt x="16" y="0"/>
                    <a:pt x="36" y="0"/>
                  </a:cubicBezTo>
                  <a:cubicBezTo>
                    <a:pt x="42" y="0"/>
                    <a:pt x="47" y="1"/>
                    <a:pt x="52" y="4"/>
                  </a:cubicBezTo>
                </a:path>
              </a:pathLst>
            </a:custGeom>
            <a:noFill/>
            <a:ln w="12700"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5" name="Group 4">
            <a:extLst>
              <a:ext uri="{FF2B5EF4-FFF2-40B4-BE49-F238E27FC236}">
                <a16:creationId xmlns:a16="http://schemas.microsoft.com/office/drawing/2014/main" id="{D78F05A5-04F8-3D86-777D-BF3E1FB3B1F5}"/>
              </a:ext>
              <a:ext uri="{C183D7F6-B498-43B3-948B-1728B52AA6E4}">
                <adec:decorative xmlns:adec="http://schemas.microsoft.com/office/drawing/2017/decorative" val="1"/>
              </a:ext>
            </a:extLst>
          </p:cNvPr>
          <p:cNvGrpSpPr/>
          <p:nvPr/>
        </p:nvGrpSpPr>
        <p:grpSpPr>
          <a:xfrm>
            <a:off x="670857" y="2909967"/>
            <a:ext cx="249144" cy="249144"/>
            <a:chOff x="670857" y="2909967"/>
            <a:chExt cx="249144" cy="249144"/>
          </a:xfrm>
        </p:grpSpPr>
        <p:sp>
          <p:nvSpPr>
            <p:cNvPr id="97" name="Freeform 5">
              <a:extLst>
                <a:ext uri="{FF2B5EF4-FFF2-40B4-BE49-F238E27FC236}">
                  <a16:creationId xmlns:a16="http://schemas.microsoft.com/office/drawing/2014/main" id="{0A0F7BF0-47CA-0383-5F8E-C4AF91547D3F}"/>
                </a:ext>
                <a:ext uri="{C183D7F6-B498-43B3-948B-1728B52AA6E4}">
                  <adec:decorative xmlns:adec="http://schemas.microsoft.com/office/drawing/2017/decorative" val="1"/>
                </a:ext>
              </a:extLst>
            </p:cNvPr>
            <p:cNvSpPr>
              <a:spLocks/>
            </p:cNvSpPr>
            <p:nvPr/>
          </p:nvSpPr>
          <p:spPr bwMode="auto">
            <a:xfrm>
              <a:off x="708505" y="2909967"/>
              <a:ext cx="211496" cy="194886"/>
            </a:xfrm>
            <a:custGeom>
              <a:avLst/>
              <a:gdLst>
                <a:gd name="T0" fmla="*/ 191 w 191"/>
                <a:gd name="T1" fmla="*/ 0 h 176"/>
                <a:gd name="T2" fmla="*/ 49 w 191"/>
                <a:gd name="T3" fmla="*/ 176 h 176"/>
                <a:gd name="T4" fmla="*/ 0 w 191"/>
                <a:gd name="T5" fmla="*/ 127 h 176"/>
              </a:gdLst>
              <a:ahLst/>
              <a:cxnLst>
                <a:cxn ang="0">
                  <a:pos x="T0" y="T1"/>
                </a:cxn>
                <a:cxn ang="0">
                  <a:pos x="T2" y="T3"/>
                </a:cxn>
                <a:cxn ang="0">
                  <a:pos x="T4" y="T5"/>
                </a:cxn>
              </a:cxnLst>
              <a:rect l="0" t="0" r="r" b="b"/>
              <a:pathLst>
                <a:path w="191" h="176">
                  <a:moveTo>
                    <a:pt x="191" y="0"/>
                  </a:moveTo>
                  <a:lnTo>
                    <a:pt x="49" y="176"/>
                  </a:lnTo>
                  <a:lnTo>
                    <a:pt x="0" y="127"/>
                  </a:lnTo>
                </a:path>
              </a:pathLst>
            </a:custGeom>
            <a:noFill/>
            <a:ln w="12700" cap="rnd">
              <a:solidFill>
                <a:srgbClr val="368727"/>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98" name="Freeform 6">
              <a:extLst>
                <a:ext uri="{FF2B5EF4-FFF2-40B4-BE49-F238E27FC236}">
                  <a16:creationId xmlns:a16="http://schemas.microsoft.com/office/drawing/2014/main" id="{32F78BA1-6029-F2B0-175F-6595B0D7AA00}"/>
                </a:ext>
                <a:ext uri="{C183D7F6-B498-43B3-948B-1728B52AA6E4}">
                  <adec:decorative xmlns:adec="http://schemas.microsoft.com/office/drawing/2017/decorative" val="1"/>
                </a:ext>
              </a:extLst>
            </p:cNvPr>
            <p:cNvSpPr>
              <a:spLocks/>
            </p:cNvSpPr>
            <p:nvPr/>
          </p:nvSpPr>
          <p:spPr bwMode="auto">
            <a:xfrm>
              <a:off x="670857" y="2964225"/>
              <a:ext cx="194886" cy="194886"/>
            </a:xfrm>
            <a:custGeom>
              <a:avLst/>
              <a:gdLst>
                <a:gd name="T0" fmla="*/ 71 w 72"/>
                <a:gd name="T1" fmla="*/ 28 h 72"/>
                <a:gd name="T2" fmla="*/ 72 w 72"/>
                <a:gd name="T3" fmla="*/ 36 h 72"/>
                <a:gd name="T4" fmla="*/ 36 w 72"/>
                <a:gd name="T5" fmla="*/ 72 h 72"/>
                <a:gd name="T6" fmla="*/ 0 w 72"/>
                <a:gd name="T7" fmla="*/ 36 h 72"/>
                <a:gd name="T8" fmla="*/ 36 w 72"/>
                <a:gd name="T9" fmla="*/ 0 h 72"/>
                <a:gd name="T10" fmla="*/ 52 w 72"/>
                <a:gd name="T11" fmla="*/ 4 h 72"/>
              </a:gdLst>
              <a:ahLst/>
              <a:cxnLst>
                <a:cxn ang="0">
                  <a:pos x="T0" y="T1"/>
                </a:cxn>
                <a:cxn ang="0">
                  <a:pos x="T2" y="T3"/>
                </a:cxn>
                <a:cxn ang="0">
                  <a:pos x="T4" y="T5"/>
                </a:cxn>
                <a:cxn ang="0">
                  <a:pos x="T6" y="T7"/>
                </a:cxn>
                <a:cxn ang="0">
                  <a:pos x="T8" y="T9"/>
                </a:cxn>
                <a:cxn ang="0">
                  <a:pos x="T10" y="T11"/>
                </a:cxn>
              </a:cxnLst>
              <a:rect l="0" t="0" r="r" b="b"/>
              <a:pathLst>
                <a:path w="72" h="72">
                  <a:moveTo>
                    <a:pt x="71" y="28"/>
                  </a:moveTo>
                  <a:cubicBezTo>
                    <a:pt x="72" y="31"/>
                    <a:pt x="72" y="33"/>
                    <a:pt x="72" y="36"/>
                  </a:cubicBezTo>
                  <a:cubicBezTo>
                    <a:pt x="72" y="56"/>
                    <a:pt x="56" y="72"/>
                    <a:pt x="36" y="72"/>
                  </a:cubicBezTo>
                  <a:cubicBezTo>
                    <a:pt x="16" y="72"/>
                    <a:pt x="0" y="56"/>
                    <a:pt x="0" y="36"/>
                  </a:cubicBezTo>
                  <a:cubicBezTo>
                    <a:pt x="0" y="16"/>
                    <a:pt x="16" y="0"/>
                    <a:pt x="36" y="0"/>
                  </a:cubicBezTo>
                  <a:cubicBezTo>
                    <a:pt x="42" y="0"/>
                    <a:pt x="47" y="1"/>
                    <a:pt x="52" y="4"/>
                  </a:cubicBezTo>
                </a:path>
              </a:pathLst>
            </a:custGeom>
            <a:noFill/>
            <a:ln w="12700"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6" name="Group 5">
            <a:extLst>
              <a:ext uri="{FF2B5EF4-FFF2-40B4-BE49-F238E27FC236}">
                <a16:creationId xmlns:a16="http://schemas.microsoft.com/office/drawing/2014/main" id="{222D27ED-BF29-95D0-A8B5-D86DFF213E55}"/>
              </a:ext>
              <a:ext uri="{C183D7F6-B498-43B3-948B-1728B52AA6E4}">
                <adec:decorative xmlns:adec="http://schemas.microsoft.com/office/drawing/2017/decorative" val="1"/>
              </a:ext>
            </a:extLst>
          </p:cNvPr>
          <p:cNvGrpSpPr/>
          <p:nvPr/>
        </p:nvGrpSpPr>
        <p:grpSpPr>
          <a:xfrm>
            <a:off x="670857" y="3257037"/>
            <a:ext cx="249144" cy="249144"/>
            <a:chOff x="670857" y="3257037"/>
            <a:chExt cx="249144" cy="249144"/>
          </a:xfrm>
        </p:grpSpPr>
        <p:sp>
          <p:nvSpPr>
            <p:cNvPr id="100" name="Freeform 5">
              <a:extLst>
                <a:ext uri="{FF2B5EF4-FFF2-40B4-BE49-F238E27FC236}">
                  <a16:creationId xmlns:a16="http://schemas.microsoft.com/office/drawing/2014/main" id="{9C6CF20F-88FF-55F4-A0BA-F540BC41BF5A}"/>
                </a:ext>
                <a:ext uri="{C183D7F6-B498-43B3-948B-1728B52AA6E4}">
                  <adec:decorative xmlns:adec="http://schemas.microsoft.com/office/drawing/2017/decorative" val="1"/>
                </a:ext>
              </a:extLst>
            </p:cNvPr>
            <p:cNvSpPr>
              <a:spLocks/>
            </p:cNvSpPr>
            <p:nvPr/>
          </p:nvSpPr>
          <p:spPr bwMode="auto">
            <a:xfrm>
              <a:off x="708505" y="3257037"/>
              <a:ext cx="211496" cy="194886"/>
            </a:xfrm>
            <a:custGeom>
              <a:avLst/>
              <a:gdLst>
                <a:gd name="T0" fmla="*/ 191 w 191"/>
                <a:gd name="T1" fmla="*/ 0 h 176"/>
                <a:gd name="T2" fmla="*/ 49 w 191"/>
                <a:gd name="T3" fmla="*/ 176 h 176"/>
                <a:gd name="T4" fmla="*/ 0 w 191"/>
                <a:gd name="T5" fmla="*/ 127 h 176"/>
              </a:gdLst>
              <a:ahLst/>
              <a:cxnLst>
                <a:cxn ang="0">
                  <a:pos x="T0" y="T1"/>
                </a:cxn>
                <a:cxn ang="0">
                  <a:pos x="T2" y="T3"/>
                </a:cxn>
                <a:cxn ang="0">
                  <a:pos x="T4" y="T5"/>
                </a:cxn>
              </a:cxnLst>
              <a:rect l="0" t="0" r="r" b="b"/>
              <a:pathLst>
                <a:path w="191" h="176">
                  <a:moveTo>
                    <a:pt x="191" y="0"/>
                  </a:moveTo>
                  <a:lnTo>
                    <a:pt x="49" y="176"/>
                  </a:lnTo>
                  <a:lnTo>
                    <a:pt x="0" y="127"/>
                  </a:lnTo>
                </a:path>
              </a:pathLst>
            </a:custGeom>
            <a:noFill/>
            <a:ln w="12700" cap="rnd">
              <a:solidFill>
                <a:srgbClr val="368727"/>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101" name="Freeform 6">
              <a:extLst>
                <a:ext uri="{FF2B5EF4-FFF2-40B4-BE49-F238E27FC236}">
                  <a16:creationId xmlns:a16="http://schemas.microsoft.com/office/drawing/2014/main" id="{4079F866-0380-2B89-3A08-7258BC24E038}"/>
                </a:ext>
                <a:ext uri="{C183D7F6-B498-43B3-948B-1728B52AA6E4}">
                  <adec:decorative xmlns:adec="http://schemas.microsoft.com/office/drawing/2017/decorative" val="1"/>
                </a:ext>
              </a:extLst>
            </p:cNvPr>
            <p:cNvSpPr>
              <a:spLocks/>
            </p:cNvSpPr>
            <p:nvPr/>
          </p:nvSpPr>
          <p:spPr bwMode="auto">
            <a:xfrm>
              <a:off x="670857" y="3311295"/>
              <a:ext cx="194886" cy="194886"/>
            </a:xfrm>
            <a:custGeom>
              <a:avLst/>
              <a:gdLst>
                <a:gd name="T0" fmla="*/ 71 w 72"/>
                <a:gd name="T1" fmla="*/ 28 h 72"/>
                <a:gd name="T2" fmla="*/ 72 w 72"/>
                <a:gd name="T3" fmla="*/ 36 h 72"/>
                <a:gd name="T4" fmla="*/ 36 w 72"/>
                <a:gd name="T5" fmla="*/ 72 h 72"/>
                <a:gd name="T6" fmla="*/ 0 w 72"/>
                <a:gd name="T7" fmla="*/ 36 h 72"/>
                <a:gd name="T8" fmla="*/ 36 w 72"/>
                <a:gd name="T9" fmla="*/ 0 h 72"/>
                <a:gd name="T10" fmla="*/ 52 w 72"/>
                <a:gd name="T11" fmla="*/ 4 h 72"/>
              </a:gdLst>
              <a:ahLst/>
              <a:cxnLst>
                <a:cxn ang="0">
                  <a:pos x="T0" y="T1"/>
                </a:cxn>
                <a:cxn ang="0">
                  <a:pos x="T2" y="T3"/>
                </a:cxn>
                <a:cxn ang="0">
                  <a:pos x="T4" y="T5"/>
                </a:cxn>
                <a:cxn ang="0">
                  <a:pos x="T6" y="T7"/>
                </a:cxn>
                <a:cxn ang="0">
                  <a:pos x="T8" y="T9"/>
                </a:cxn>
                <a:cxn ang="0">
                  <a:pos x="T10" y="T11"/>
                </a:cxn>
              </a:cxnLst>
              <a:rect l="0" t="0" r="r" b="b"/>
              <a:pathLst>
                <a:path w="72" h="72">
                  <a:moveTo>
                    <a:pt x="71" y="28"/>
                  </a:moveTo>
                  <a:cubicBezTo>
                    <a:pt x="72" y="31"/>
                    <a:pt x="72" y="33"/>
                    <a:pt x="72" y="36"/>
                  </a:cubicBezTo>
                  <a:cubicBezTo>
                    <a:pt x="72" y="56"/>
                    <a:pt x="56" y="72"/>
                    <a:pt x="36" y="72"/>
                  </a:cubicBezTo>
                  <a:cubicBezTo>
                    <a:pt x="16" y="72"/>
                    <a:pt x="0" y="56"/>
                    <a:pt x="0" y="36"/>
                  </a:cubicBezTo>
                  <a:cubicBezTo>
                    <a:pt x="0" y="16"/>
                    <a:pt x="16" y="0"/>
                    <a:pt x="36" y="0"/>
                  </a:cubicBezTo>
                  <a:cubicBezTo>
                    <a:pt x="42" y="0"/>
                    <a:pt x="47" y="1"/>
                    <a:pt x="52" y="4"/>
                  </a:cubicBezTo>
                </a:path>
              </a:pathLst>
            </a:custGeom>
            <a:noFill/>
            <a:ln w="12700"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8" name="Group 7">
            <a:extLst>
              <a:ext uri="{FF2B5EF4-FFF2-40B4-BE49-F238E27FC236}">
                <a16:creationId xmlns:a16="http://schemas.microsoft.com/office/drawing/2014/main" id="{A3509FE6-79C5-E548-A5C6-E66A38B0B9CB}"/>
              </a:ext>
              <a:ext uri="{C183D7F6-B498-43B3-948B-1728B52AA6E4}">
                <adec:decorative xmlns:adec="http://schemas.microsoft.com/office/drawing/2017/decorative" val="1"/>
              </a:ext>
            </a:extLst>
          </p:cNvPr>
          <p:cNvGrpSpPr/>
          <p:nvPr/>
        </p:nvGrpSpPr>
        <p:grpSpPr>
          <a:xfrm>
            <a:off x="670857" y="3583692"/>
            <a:ext cx="249144" cy="249144"/>
            <a:chOff x="670857" y="3583692"/>
            <a:chExt cx="249144" cy="249144"/>
          </a:xfrm>
        </p:grpSpPr>
        <p:sp>
          <p:nvSpPr>
            <p:cNvPr id="103" name="Freeform 5">
              <a:extLst>
                <a:ext uri="{FF2B5EF4-FFF2-40B4-BE49-F238E27FC236}">
                  <a16:creationId xmlns:a16="http://schemas.microsoft.com/office/drawing/2014/main" id="{9374F372-9591-FB3A-F3AB-EA04B185F4E9}"/>
                </a:ext>
                <a:ext uri="{C183D7F6-B498-43B3-948B-1728B52AA6E4}">
                  <adec:decorative xmlns:adec="http://schemas.microsoft.com/office/drawing/2017/decorative" val="1"/>
                </a:ext>
              </a:extLst>
            </p:cNvPr>
            <p:cNvSpPr>
              <a:spLocks/>
            </p:cNvSpPr>
            <p:nvPr/>
          </p:nvSpPr>
          <p:spPr bwMode="auto">
            <a:xfrm>
              <a:off x="708505" y="3583692"/>
              <a:ext cx="211496" cy="194886"/>
            </a:xfrm>
            <a:custGeom>
              <a:avLst/>
              <a:gdLst>
                <a:gd name="T0" fmla="*/ 191 w 191"/>
                <a:gd name="T1" fmla="*/ 0 h 176"/>
                <a:gd name="T2" fmla="*/ 49 w 191"/>
                <a:gd name="T3" fmla="*/ 176 h 176"/>
                <a:gd name="T4" fmla="*/ 0 w 191"/>
                <a:gd name="T5" fmla="*/ 127 h 176"/>
              </a:gdLst>
              <a:ahLst/>
              <a:cxnLst>
                <a:cxn ang="0">
                  <a:pos x="T0" y="T1"/>
                </a:cxn>
                <a:cxn ang="0">
                  <a:pos x="T2" y="T3"/>
                </a:cxn>
                <a:cxn ang="0">
                  <a:pos x="T4" y="T5"/>
                </a:cxn>
              </a:cxnLst>
              <a:rect l="0" t="0" r="r" b="b"/>
              <a:pathLst>
                <a:path w="191" h="176">
                  <a:moveTo>
                    <a:pt x="191" y="0"/>
                  </a:moveTo>
                  <a:lnTo>
                    <a:pt x="49" y="176"/>
                  </a:lnTo>
                  <a:lnTo>
                    <a:pt x="0" y="127"/>
                  </a:lnTo>
                </a:path>
              </a:pathLst>
            </a:custGeom>
            <a:noFill/>
            <a:ln w="12700" cap="rnd">
              <a:solidFill>
                <a:srgbClr val="368727"/>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104" name="Freeform 6">
              <a:extLst>
                <a:ext uri="{FF2B5EF4-FFF2-40B4-BE49-F238E27FC236}">
                  <a16:creationId xmlns:a16="http://schemas.microsoft.com/office/drawing/2014/main" id="{4BBADC2B-8AB6-7829-5067-969DBF26D568}"/>
                </a:ext>
                <a:ext uri="{C183D7F6-B498-43B3-948B-1728B52AA6E4}">
                  <adec:decorative xmlns:adec="http://schemas.microsoft.com/office/drawing/2017/decorative" val="1"/>
                </a:ext>
              </a:extLst>
            </p:cNvPr>
            <p:cNvSpPr>
              <a:spLocks/>
            </p:cNvSpPr>
            <p:nvPr/>
          </p:nvSpPr>
          <p:spPr bwMode="auto">
            <a:xfrm>
              <a:off x="670857" y="3637950"/>
              <a:ext cx="194886" cy="194886"/>
            </a:xfrm>
            <a:custGeom>
              <a:avLst/>
              <a:gdLst>
                <a:gd name="T0" fmla="*/ 71 w 72"/>
                <a:gd name="T1" fmla="*/ 28 h 72"/>
                <a:gd name="T2" fmla="*/ 72 w 72"/>
                <a:gd name="T3" fmla="*/ 36 h 72"/>
                <a:gd name="T4" fmla="*/ 36 w 72"/>
                <a:gd name="T5" fmla="*/ 72 h 72"/>
                <a:gd name="T6" fmla="*/ 0 w 72"/>
                <a:gd name="T7" fmla="*/ 36 h 72"/>
                <a:gd name="T8" fmla="*/ 36 w 72"/>
                <a:gd name="T9" fmla="*/ 0 h 72"/>
                <a:gd name="T10" fmla="*/ 52 w 72"/>
                <a:gd name="T11" fmla="*/ 4 h 72"/>
              </a:gdLst>
              <a:ahLst/>
              <a:cxnLst>
                <a:cxn ang="0">
                  <a:pos x="T0" y="T1"/>
                </a:cxn>
                <a:cxn ang="0">
                  <a:pos x="T2" y="T3"/>
                </a:cxn>
                <a:cxn ang="0">
                  <a:pos x="T4" y="T5"/>
                </a:cxn>
                <a:cxn ang="0">
                  <a:pos x="T6" y="T7"/>
                </a:cxn>
                <a:cxn ang="0">
                  <a:pos x="T8" y="T9"/>
                </a:cxn>
                <a:cxn ang="0">
                  <a:pos x="T10" y="T11"/>
                </a:cxn>
              </a:cxnLst>
              <a:rect l="0" t="0" r="r" b="b"/>
              <a:pathLst>
                <a:path w="72" h="72">
                  <a:moveTo>
                    <a:pt x="71" y="28"/>
                  </a:moveTo>
                  <a:cubicBezTo>
                    <a:pt x="72" y="31"/>
                    <a:pt x="72" y="33"/>
                    <a:pt x="72" y="36"/>
                  </a:cubicBezTo>
                  <a:cubicBezTo>
                    <a:pt x="72" y="56"/>
                    <a:pt x="56" y="72"/>
                    <a:pt x="36" y="72"/>
                  </a:cubicBezTo>
                  <a:cubicBezTo>
                    <a:pt x="16" y="72"/>
                    <a:pt x="0" y="56"/>
                    <a:pt x="0" y="36"/>
                  </a:cubicBezTo>
                  <a:cubicBezTo>
                    <a:pt x="0" y="16"/>
                    <a:pt x="16" y="0"/>
                    <a:pt x="36" y="0"/>
                  </a:cubicBezTo>
                  <a:cubicBezTo>
                    <a:pt x="42" y="0"/>
                    <a:pt x="47" y="1"/>
                    <a:pt x="52" y="4"/>
                  </a:cubicBezTo>
                </a:path>
              </a:pathLst>
            </a:custGeom>
            <a:noFill/>
            <a:ln w="12700"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9" name="Group 8">
            <a:extLst>
              <a:ext uri="{FF2B5EF4-FFF2-40B4-BE49-F238E27FC236}">
                <a16:creationId xmlns:a16="http://schemas.microsoft.com/office/drawing/2014/main" id="{E082CDC5-FEAE-261D-AF9E-6AE3E32022A2}"/>
              </a:ext>
              <a:ext uri="{C183D7F6-B498-43B3-948B-1728B52AA6E4}">
                <adec:decorative xmlns:adec="http://schemas.microsoft.com/office/drawing/2017/decorative" val="1"/>
              </a:ext>
            </a:extLst>
          </p:cNvPr>
          <p:cNvGrpSpPr/>
          <p:nvPr/>
        </p:nvGrpSpPr>
        <p:grpSpPr>
          <a:xfrm>
            <a:off x="670857" y="3920714"/>
            <a:ext cx="249144" cy="249144"/>
            <a:chOff x="670857" y="3920714"/>
            <a:chExt cx="249144" cy="249144"/>
          </a:xfrm>
        </p:grpSpPr>
        <p:sp>
          <p:nvSpPr>
            <p:cNvPr id="106" name="Freeform 5">
              <a:extLst>
                <a:ext uri="{FF2B5EF4-FFF2-40B4-BE49-F238E27FC236}">
                  <a16:creationId xmlns:a16="http://schemas.microsoft.com/office/drawing/2014/main" id="{2881F4CC-D811-2339-0890-51EAEC36BD33}"/>
                </a:ext>
                <a:ext uri="{C183D7F6-B498-43B3-948B-1728B52AA6E4}">
                  <adec:decorative xmlns:adec="http://schemas.microsoft.com/office/drawing/2017/decorative" val="1"/>
                </a:ext>
              </a:extLst>
            </p:cNvPr>
            <p:cNvSpPr>
              <a:spLocks/>
            </p:cNvSpPr>
            <p:nvPr/>
          </p:nvSpPr>
          <p:spPr bwMode="auto">
            <a:xfrm>
              <a:off x="708505" y="3920714"/>
              <a:ext cx="211496" cy="194886"/>
            </a:xfrm>
            <a:custGeom>
              <a:avLst/>
              <a:gdLst>
                <a:gd name="T0" fmla="*/ 191 w 191"/>
                <a:gd name="T1" fmla="*/ 0 h 176"/>
                <a:gd name="T2" fmla="*/ 49 w 191"/>
                <a:gd name="T3" fmla="*/ 176 h 176"/>
                <a:gd name="T4" fmla="*/ 0 w 191"/>
                <a:gd name="T5" fmla="*/ 127 h 176"/>
              </a:gdLst>
              <a:ahLst/>
              <a:cxnLst>
                <a:cxn ang="0">
                  <a:pos x="T0" y="T1"/>
                </a:cxn>
                <a:cxn ang="0">
                  <a:pos x="T2" y="T3"/>
                </a:cxn>
                <a:cxn ang="0">
                  <a:pos x="T4" y="T5"/>
                </a:cxn>
              </a:cxnLst>
              <a:rect l="0" t="0" r="r" b="b"/>
              <a:pathLst>
                <a:path w="191" h="176">
                  <a:moveTo>
                    <a:pt x="191" y="0"/>
                  </a:moveTo>
                  <a:lnTo>
                    <a:pt x="49" y="176"/>
                  </a:lnTo>
                  <a:lnTo>
                    <a:pt x="0" y="127"/>
                  </a:lnTo>
                </a:path>
              </a:pathLst>
            </a:custGeom>
            <a:noFill/>
            <a:ln w="12700" cap="rnd">
              <a:solidFill>
                <a:srgbClr val="368727"/>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107" name="Freeform 6">
              <a:extLst>
                <a:ext uri="{FF2B5EF4-FFF2-40B4-BE49-F238E27FC236}">
                  <a16:creationId xmlns:a16="http://schemas.microsoft.com/office/drawing/2014/main" id="{A5B081CF-5532-FD0C-EF29-AE5BCCD5D90E}"/>
                </a:ext>
                <a:ext uri="{C183D7F6-B498-43B3-948B-1728B52AA6E4}">
                  <adec:decorative xmlns:adec="http://schemas.microsoft.com/office/drawing/2017/decorative" val="1"/>
                </a:ext>
              </a:extLst>
            </p:cNvPr>
            <p:cNvSpPr>
              <a:spLocks/>
            </p:cNvSpPr>
            <p:nvPr/>
          </p:nvSpPr>
          <p:spPr bwMode="auto">
            <a:xfrm>
              <a:off x="670857" y="3974972"/>
              <a:ext cx="194886" cy="194886"/>
            </a:xfrm>
            <a:custGeom>
              <a:avLst/>
              <a:gdLst>
                <a:gd name="T0" fmla="*/ 71 w 72"/>
                <a:gd name="T1" fmla="*/ 28 h 72"/>
                <a:gd name="T2" fmla="*/ 72 w 72"/>
                <a:gd name="T3" fmla="*/ 36 h 72"/>
                <a:gd name="T4" fmla="*/ 36 w 72"/>
                <a:gd name="T5" fmla="*/ 72 h 72"/>
                <a:gd name="T6" fmla="*/ 0 w 72"/>
                <a:gd name="T7" fmla="*/ 36 h 72"/>
                <a:gd name="T8" fmla="*/ 36 w 72"/>
                <a:gd name="T9" fmla="*/ 0 h 72"/>
                <a:gd name="T10" fmla="*/ 52 w 72"/>
                <a:gd name="T11" fmla="*/ 4 h 72"/>
              </a:gdLst>
              <a:ahLst/>
              <a:cxnLst>
                <a:cxn ang="0">
                  <a:pos x="T0" y="T1"/>
                </a:cxn>
                <a:cxn ang="0">
                  <a:pos x="T2" y="T3"/>
                </a:cxn>
                <a:cxn ang="0">
                  <a:pos x="T4" y="T5"/>
                </a:cxn>
                <a:cxn ang="0">
                  <a:pos x="T6" y="T7"/>
                </a:cxn>
                <a:cxn ang="0">
                  <a:pos x="T8" y="T9"/>
                </a:cxn>
                <a:cxn ang="0">
                  <a:pos x="T10" y="T11"/>
                </a:cxn>
              </a:cxnLst>
              <a:rect l="0" t="0" r="r" b="b"/>
              <a:pathLst>
                <a:path w="72" h="72">
                  <a:moveTo>
                    <a:pt x="71" y="28"/>
                  </a:moveTo>
                  <a:cubicBezTo>
                    <a:pt x="72" y="31"/>
                    <a:pt x="72" y="33"/>
                    <a:pt x="72" y="36"/>
                  </a:cubicBezTo>
                  <a:cubicBezTo>
                    <a:pt x="72" y="56"/>
                    <a:pt x="56" y="72"/>
                    <a:pt x="36" y="72"/>
                  </a:cubicBezTo>
                  <a:cubicBezTo>
                    <a:pt x="16" y="72"/>
                    <a:pt x="0" y="56"/>
                    <a:pt x="0" y="36"/>
                  </a:cubicBezTo>
                  <a:cubicBezTo>
                    <a:pt x="0" y="16"/>
                    <a:pt x="16" y="0"/>
                    <a:pt x="36" y="0"/>
                  </a:cubicBezTo>
                  <a:cubicBezTo>
                    <a:pt x="42" y="0"/>
                    <a:pt x="47" y="1"/>
                    <a:pt x="52" y="4"/>
                  </a:cubicBezTo>
                </a:path>
              </a:pathLst>
            </a:custGeom>
            <a:noFill/>
            <a:ln w="12700"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10" name="Group 9">
            <a:extLst>
              <a:ext uri="{FF2B5EF4-FFF2-40B4-BE49-F238E27FC236}">
                <a16:creationId xmlns:a16="http://schemas.microsoft.com/office/drawing/2014/main" id="{6B4E5362-FA03-5B04-249F-BD58FEEC8D21}"/>
              </a:ext>
              <a:ext uri="{C183D7F6-B498-43B3-948B-1728B52AA6E4}">
                <adec:decorative xmlns:adec="http://schemas.microsoft.com/office/drawing/2017/decorative" val="1"/>
              </a:ext>
            </a:extLst>
          </p:cNvPr>
          <p:cNvGrpSpPr/>
          <p:nvPr/>
        </p:nvGrpSpPr>
        <p:grpSpPr>
          <a:xfrm>
            <a:off x="670857" y="4270637"/>
            <a:ext cx="249144" cy="249144"/>
            <a:chOff x="670857" y="4270637"/>
            <a:chExt cx="249144" cy="249144"/>
          </a:xfrm>
        </p:grpSpPr>
        <p:sp>
          <p:nvSpPr>
            <p:cNvPr id="109" name="Freeform 5">
              <a:extLst>
                <a:ext uri="{FF2B5EF4-FFF2-40B4-BE49-F238E27FC236}">
                  <a16:creationId xmlns:a16="http://schemas.microsoft.com/office/drawing/2014/main" id="{A80C0D07-49BE-77D5-E5FA-D96FFEC47D4F}"/>
                </a:ext>
                <a:ext uri="{C183D7F6-B498-43B3-948B-1728B52AA6E4}">
                  <adec:decorative xmlns:adec="http://schemas.microsoft.com/office/drawing/2017/decorative" val="1"/>
                </a:ext>
              </a:extLst>
            </p:cNvPr>
            <p:cNvSpPr>
              <a:spLocks/>
            </p:cNvSpPr>
            <p:nvPr/>
          </p:nvSpPr>
          <p:spPr bwMode="auto">
            <a:xfrm>
              <a:off x="708505" y="4270637"/>
              <a:ext cx="211496" cy="194886"/>
            </a:xfrm>
            <a:custGeom>
              <a:avLst/>
              <a:gdLst>
                <a:gd name="T0" fmla="*/ 191 w 191"/>
                <a:gd name="T1" fmla="*/ 0 h 176"/>
                <a:gd name="T2" fmla="*/ 49 w 191"/>
                <a:gd name="T3" fmla="*/ 176 h 176"/>
                <a:gd name="T4" fmla="*/ 0 w 191"/>
                <a:gd name="T5" fmla="*/ 127 h 176"/>
              </a:gdLst>
              <a:ahLst/>
              <a:cxnLst>
                <a:cxn ang="0">
                  <a:pos x="T0" y="T1"/>
                </a:cxn>
                <a:cxn ang="0">
                  <a:pos x="T2" y="T3"/>
                </a:cxn>
                <a:cxn ang="0">
                  <a:pos x="T4" y="T5"/>
                </a:cxn>
              </a:cxnLst>
              <a:rect l="0" t="0" r="r" b="b"/>
              <a:pathLst>
                <a:path w="191" h="176">
                  <a:moveTo>
                    <a:pt x="191" y="0"/>
                  </a:moveTo>
                  <a:lnTo>
                    <a:pt x="49" y="176"/>
                  </a:lnTo>
                  <a:lnTo>
                    <a:pt x="0" y="127"/>
                  </a:lnTo>
                </a:path>
              </a:pathLst>
            </a:custGeom>
            <a:noFill/>
            <a:ln w="12700" cap="rnd">
              <a:solidFill>
                <a:srgbClr val="368727"/>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110" name="Freeform 6">
              <a:extLst>
                <a:ext uri="{FF2B5EF4-FFF2-40B4-BE49-F238E27FC236}">
                  <a16:creationId xmlns:a16="http://schemas.microsoft.com/office/drawing/2014/main" id="{F2B9D131-5380-5F7F-0A1E-344A30F6257D}"/>
                </a:ext>
                <a:ext uri="{C183D7F6-B498-43B3-948B-1728B52AA6E4}">
                  <adec:decorative xmlns:adec="http://schemas.microsoft.com/office/drawing/2017/decorative" val="1"/>
                </a:ext>
              </a:extLst>
            </p:cNvPr>
            <p:cNvSpPr>
              <a:spLocks/>
            </p:cNvSpPr>
            <p:nvPr/>
          </p:nvSpPr>
          <p:spPr bwMode="auto">
            <a:xfrm>
              <a:off x="670857" y="4324895"/>
              <a:ext cx="194886" cy="194886"/>
            </a:xfrm>
            <a:custGeom>
              <a:avLst/>
              <a:gdLst>
                <a:gd name="T0" fmla="*/ 71 w 72"/>
                <a:gd name="T1" fmla="*/ 28 h 72"/>
                <a:gd name="T2" fmla="*/ 72 w 72"/>
                <a:gd name="T3" fmla="*/ 36 h 72"/>
                <a:gd name="T4" fmla="*/ 36 w 72"/>
                <a:gd name="T5" fmla="*/ 72 h 72"/>
                <a:gd name="T6" fmla="*/ 0 w 72"/>
                <a:gd name="T7" fmla="*/ 36 h 72"/>
                <a:gd name="T8" fmla="*/ 36 w 72"/>
                <a:gd name="T9" fmla="*/ 0 h 72"/>
                <a:gd name="T10" fmla="*/ 52 w 72"/>
                <a:gd name="T11" fmla="*/ 4 h 72"/>
              </a:gdLst>
              <a:ahLst/>
              <a:cxnLst>
                <a:cxn ang="0">
                  <a:pos x="T0" y="T1"/>
                </a:cxn>
                <a:cxn ang="0">
                  <a:pos x="T2" y="T3"/>
                </a:cxn>
                <a:cxn ang="0">
                  <a:pos x="T4" y="T5"/>
                </a:cxn>
                <a:cxn ang="0">
                  <a:pos x="T6" y="T7"/>
                </a:cxn>
                <a:cxn ang="0">
                  <a:pos x="T8" y="T9"/>
                </a:cxn>
                <a:cxn ang="0">
                  <a:pos x="T10" y="T11"/>
                </a:cxn>
              </a:cxnLst>
              <a:rect l="0" t="0" r="r" b="b"/>
              <a:pathLst>
                <a:path w="72" h="72">
                  <a:moveTo>
                    <a:pt x="71" y="28"/>
                  </a:moveTo>
                  <a:cubicBezTo>
                    <a:pt x="72" y="31"/>
                    <a:pt x="72" y="33"/>
                    <a:pt x="72" y="36"/>
                  </a:cubicBezTo>
                  <a:cubicBezTo>
                    <a:pt x="72" y="56"/>
                    <a:pt x="56" y="72"/>
                    <a:pt x="36" y="72"/>
                  </a:cubicBezTo>
                  <a:cubicBezTo>
                    <a:pt x="16" y="72"/>
                    <a:pt x="0" y="56"/>
                    <a:pt x="0" y="36"/>
                  </a:cubicBezTo>
                  <a:cubicBezTo>
                    <a:pt x="0" y="16"/>
                    <a:pt x="16" y="0"/>
                    <a:pt x="36" y="0"/>
                  </a:cubicBezTo>
                  <a:cubicBezTo>
                    <a:pt x="42" y="0"/>
                    <a:pt x="47" y="1"/>
                    <a:pt x="52" y="4"/>
                  </a:cubicBezTo>
                </a:path>
              </a:pathLst>
            </a:custGeom>
            <a:noFill/>
            <a:ln w="12700"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11" name="Group 10">
            <a:extLst>
              <a:ext uri="{FF2B5EF4-FFF2-40B4-BE49-F238E27FC236}">
                <a16:creationId xmlns:a16="http://schemas.microsoft.com/office/drawing/2014/main" id="{8547A1F2-4D6E-1F38-D9C9-9625DC175CB7}"/>
              </a:ext>
              <a:ext uri="{C183D7F6-B498-43B3-948B-1728B52AA6E4}">
                <adec:decorative xmlns:adec="http://schemas.microsoft.com/office/drawing/2017/decorative" val="1"/>
              </a:ext>
            </a:extLst>
          </p:cNvPr>
          <p:cNvGrpSpPr/>
          <p:nvPr/>
        </p:nvGrpSpPr>
        <p:grpSpPr>
          <a:xfrm>
            <a:off x="670857" y="4607659"/>
            <a:ext cx="249144" cy="249144"/>
            <a:chOff x="670857" y="4607659"/>
            <a:chExt cx="249144" cy="249144"/>
          </a:xfrm>
        </p:grpSpPr>
        <p:sp>
          <p:nvSpPr>
            <p:cNvPr id="112" name="Freeform 5">
              <a:extLst>
                <a:ext uri="{FF2B5EF4-FFF2-40B4-BE49-F238E27FC236}">
                  <a16:creationId xmlns:a16="http://schemas.microsoft.com/office/drawing/2014/main" id="{AC07E653-2D3B-8018-EE5C-D14E7D3F89F2}"/>
                </a:ext>
                <a:ext uri="{C183D7F6-B498-43B3-948B-1728B52AA6E4}">
                  <adec:decorative xmlns:adec="http://schemas.microsoft.com/office/drawing/2017/decorative" val="1"/>
                </a:ext>
              </a:extLst>
            </p:cNvPr>
            <p:cNvSpPr>
              <a:spLocks/>
            </p:cNvSpPr>
            <p:nvPr/>
          </p:nvSpPr>
          <p:spPr bwMode="auto">
            <a:xfrm>
              <a:off x="708505" y="4607659"/>
              <a:ext cx="211496" cy="194886"/>
            </a:xfrm>
            <a:custGeom>
              <a:avLst/>
              <a:gdLst>
                <a:gd name="T0" fmla="*/ 191 w 191"/>
                <a:gd name="T1" fmla="*/ 0 h 176"/>
                <a:gd name="T2" fmla="*/ 49 w 191"/>
                <a:gd name="T3" fmla="*/ 176 h 176"/>
                <a:gd name="T4" fmla="*/ 0 w 191"/>
                <a:gd name="T5" fmla="*/ 127 h 176"/>
              </a:gdLst>
              <a:ahLst/>
              <a:cxnLst>
                <a:cxn ang="0">
                  <a:pos x="T0" y="T1"/>
                </a:cxn>
                <a:cxn ang="0">
                  <a:pos x="T2" y="T3"/>
                </a:cxn>
                <a:cxn ang="0">
                  <a:pos x="T4" y="T5"/>
                </a:cxn>
              </a:cxnLst>
              <a:rect l="0" t="0" r="r" b="b"/>
              <a:pathLst>
                <a:path w="191" h="176">
                  <a:moveTo>
                    <a:pt x="191" y="0"/>
                  </a:moveTo>
                  <a:lnTo>
                    <a:pt x="49" y="176"/>
                  </a:lnTo>
                  <a:lnTo>
                    <a:pt x="0" y="127"/>
                  </a:lnTo>
                </a:path>
              </a:pathLst>
            </a:custGeom>
            <a:noFill/>
            <a:ln w="12700" cap="rnd">
              <a:solidFill>
                <a:srgbClr val="368727"/>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113" name="Freeform 6">
              <a:extLst>
                <a:ext uri="{FF2B5EF4-FFF2-40B4-BE49-F238E27FC236}">
                  <a16:creationId xmlns:a16="http://schemas.microsoft.com/office/drawing/2014/main" id="{37415392-28DF-B169-9659-15F8680057CC}"/>
                </a:ext>
                <a:ext uri="{C183D7F6-B498-43B3-948B-1728B52AA6E4}">
                  <adec:decorative xmlns:adec="http://schemas.microsoft.com/office/drawing/2017/decorative" val="1"/>
                </a:ext>
              </a:extLst>
            </p:cNvPr>
            <p:cNvSpPr>
              <a:spLocks/>
            </p:cNvSpPr>
            <p:nvPr/>
          </p:nvSpPr>
          <p:spPr bwMode="auto">
            <a:xfrm>
              <a:off x="670857" y="4661917"/>
              <a:ext cx="194886" cy="194886"/>
            </a:xfrm>
            <a:custGeom>
              <a:avLst/>
              <a:gdLst>
                <a:gd name="T0" fmla="*/ 71 w 72"/>
                <a:gd name="T1" fmla="*/ 28 h 72"/>
                <a:gd name="T2" fmla="*/ 72 w 72"/>
                <a:gd name="T3" fmla="*/ 36 h 72"/>
                <a:gd name="T4" fmla="*/ 36 w 72"/>
                <a:gd name="T5" fmla="*/ 72 h 72"/>
                <a:gd name="T6" fmla="*/ 0 w 72"/>
                <a:gd name="T7" fmla="*/ 36 h 72"/>
                <a:gd name="T8" fmla="*/ 36 w 72"/>
                <a:gd name="T9" fmla="*/ 0 h 72"/>
                <a:gd name="T10" fmla="*/ 52 w 72"/>
                <a:gd name="T11" fmla="*/ 4 h 72"/>
              </a:gdLst>
              <a:ahLst/>
              <a:cxnLst>
                <a:cxn ang="0">
                  <a:pos x="T0" y="T1"/>
                </a:cxn>
                <a:cxn ang="0">
                  <a:pos x="T2" y="T3"/>
                </a:cxn>
                <a:cxn ang="0">
                  <a:pos x="T4" y="T5"/>
                </a:cxn>
                <a:cxn ang="0">
                  <a:pos x="T6" y="T7"/>
                </a:cxn>
                <a:cxn ang="0">
                  <a:pos x="T8" y="T9"/>
                </a:cxn>
                <a:cxn ang="0">
                  <a:pos x="T10" y="T11"/>
                </a:cxn>
              </a:cxnLst>
              <a:rect l="0" t="0" r="r" b="b"/>
              <a:pathLst>
                <a:path w="72" h="72">
                  <a:moveTo>
                    <a:pt x="71" y="28"/>
                  </a:moveTo>
                  <a:cubicBezTo>
                    <a:pt x="72" y="31"/>
                    <a:pt x="72" y="33"/>
                    <a:pt x="72" y="36"/>
                  </a:cubicBezTo>
                  <a:cubicBezTo>
                    <a:pt x="72" y="56"/>
                    <a:pt x="56" y="72"/>
                    <a:pt x="36" y="72"/>
                  </a:cubicBezTo>
                  <a:cubicBezTo>
                    <a:pt x="16" y="72"/>
                    <a:pt x="0" y="56"/>
                    <a:pt x="0" y="36"/>
                  </a:cubicBezTo>
                  <a:cubicBezTo>
                    <a:pt x="0" y="16"/>
                    <a:pt x="16" y="0"/>
                    <a:pt x="36" y="0"/>
                  </a:cubicBezTo>
                  <a:cubicBezTo>
                    <a:pt x="42" y="0"/>
                    <a:pt x="47" y="1"/>
                    <a:pt x="52" y="4"/>
                  </a:cubicBezTo>
                </a:path>
              </a:pathLst>
            </a:custGeom>
            <a:noFill/>
            <a:ln w="12700"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grpSp>
      <p:sp>
        <p:nvSpPr>
          <p:cNvPr id="26" name="Rectangle 9">
            <a:extLst>
              <a:ext uri="{FF2B5EF4-FFF2-40B4-BE49-F238E27FC236}">
                <a16:creationId xmlns:a16="http://schemas.microsoft.com/office/drawing/2014/main" id="{6E03B6C4-5F1A-A444-AC9A-D1E1EEDF973C}"/>
              </a:ext>
            </a:extLst>
          </p:cNvPr>
          <p:cNvSpPr>
            <a:spLocks noChangeArrowheads="1"/>
          </p:cNvSpPr>
          <p:nvPr/>
        </p:nvSpPr>
        <p:spPr bwMode="auto">
          <a:xfrm>
            <a:off x="1022109" y="1896049"/>
            <a:ext cx="3492847" cy="3186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lstStyle/>
          <a:p>
            <a:pPr eaLnBrk="0" hangingPunct="0">
              <a:lnSpc>
                <a:spcPct val="110000"/>
              </a:lnSpc>
              <a:spcBef>
                <a:spcPts val="0"/>
              </a:spcBef>
              <a:spcAft>
                <a:spcPts val="600"/>
              </a:spcAft>
              <a:buClr>
                <a:schemeClr val="accent2"/>
              </a:buClr>
              <a:buSzPct val="140000"/>
              <a:tabLst>
                <a:tab pos="300038" algn="l"/>
                <a:tab pos="1035050" algn="l"/>
              </a:tabLst>
              <a:defRPr/>
            </a:pPr>
            <a:r>
              <a:rPr lang="en-US" sz="1600" b="1" spc="-20" dirty="0">
                <a:ea typeface="Geneva" pitchFamily="125" charset="-128"/>
              </a:rPr>
              <a:t>50% of Social Security benefits</a:t>
            </a:r>
          </a:p>
          <a:p>
            <a:pPr eaLnBrk="0" hangingPunct="0">
              <a:lnSpc>
                <a:spcPct val="110000"/>
              </a:lnSpc>
              <a:spcBef>
                <a:spcPts val="0"/>
              </a:spcBef>
              <a:spcAft>
                <a:spcPts val="600"/>
              </a:spcAft>
              <a:buClr>
                <a:schemeClr val="accent2"/>
              </a:buClr>
              <a:buSzPct val="140000"/>
              <a:tabLst>
                <a:tab pos="300038" algn="l"/>
                <a:tab pos="1035050" algn="l"/>
              </a:tabLst>
              <a:defRPr/>
            </a:pPr>
            <a:r>
              <a:rPr lang="en-US" sz="1600" b="1" spc="-20" dirty="0">
                <a:ea typeface="Geneva" pitchFamily="125" charset="-128"/>
              </a:rPr>
              <a:t>Income from municipal bonds</a:t>
            </a:r>
          </a:p>
          <a:p>
            <a:pPr eaLnBrk="0" hangingPunct="0">
              <a:lnSpc>
                <a:spcPct val="110000"/>
              </a:lnSpc>
              <a:spcBef>
                <a:spcPts val="0"/>
              </a:spcBef>
              <a:spcAft>
                <a:spcPts val="600"/>
              </a:spcAft>
              <a:buClr>
                <a:schemeClr val="accent2"/>
              </a:buClr>
              <a:buSzPct val="140000"/>
              <a:tabLst>
                <a:tab pos="300038" algn="l"/>
                <a:tab pos="1035050" algn="l"/>
              </a:tabLst>
              <a:defRPr/>
            </a:pPr>
            <a:r>
              <a:rPr lang="en-US" sz="1600" b="1" spc="-20" dirty="0">
                <a:ea typeface="Geneva" pitchFamily="125" charset="-128"/>
              </a:rPr>
              <a:t>Wages</a:t>
            </a:r>
          </a:p>
          <a:p>
            <a:pPr eaLnBrk="0" hangingPunct="0">
              <a:lnSpc>
                <a:spcPct val="110000"/>
              </a:lnSpc>
              <a:spcBef>
                <a:spcPts val="0"/>
              </a:spcBef>
              <a:spcAft>
                <a:spcPts val="600"/>
              </a:spcAft>
              <a:buClr>
                <a:schemeClr val="accent2"/>
              </a:buClr>
              <a:buSzPct val="140000"/>
              <a:tabLst>
                <a:tab pos="300038" algn="l"/>
                <a:tab pos="1035050" algn="l"/>
              </a:tabLst>
              <a:defRPr/>
            </a:pPr>
            <a:r>
              <a:rPr lang="en-US" sz="1600" b="1" spc="-20" dirty="0">
                <a:ea typeface="Geneva" pitchFamily="125" charset="-128"/>
              </a:rPr>
              <a:t>Business income</a:t>
            </a:r>
          </a:p>
          <a:p>
            <a:pPr eaLnBrk="0" hangingPunct="0">
              <a:lnSpc>
                <a:spcPct val="110000"/>
              </a:lnSpc>
              <a:spcBef>
                <a:spcPts val="0"/>
              </a:spcBef>
              <a:spcAft>
                <a:spcPts val="600"/>
              </a:spcAft>
              <a:buClr>
                <a:schemeClr val="accent2"/>
              </a:buClr>
              <a:buSzPct val="140000"/>
              <a:tabLst>
                <a:tab pos="300038" algn="l"/>
                <a:tab pos="1035050" algn="l"/>
              </a:tabLst>
              <a:defRPr/>
            </a:pPr>
            <a:r>
              <a:rPr lang="en-US" sz="1600" b="1" spc="-20" dirty="0">
                <a:ea typeface="Geneva" pitchFamily="125" charset="-128"/>
              </a:rPr>
              <a:t>Interest</a:t>
            </a:r>
          </a:p>
          <a:p>
            <a:pPr eaLnBrk="0" hangingPunct="0">
              <a:lnSpc>
                <a:spcPct val="110000"/>
              </a:lnSpc>
              <a:spcBef>
                <a:spcPts val="0"/>
              </a:spcBef>
              <a:spcAft>
                <a:spcPts val="600"/>
              </a:spcAft>
              <a:buClr>
                <a:schemeClr val="accent2"/>
              </a:buClr>
              <a:buSzPct val="140000"/>
              <a:tabLst>
                <a:tab pos="300038" algn="l"/>
                <a:tab pos="1035050" algn="l"/>
              </a:tabLst>
              <a:defRPr/>
            </a:pPr>
            <a:r>
              <a:rPr lang="en-US" sz="1600" b="1" spc="-20" dirty="0">
                <a:ea typeface="Geneva" pitchFamily="125" charset="-128"/>
              </a:rPr>
              <a:t>Capital gains</a:t>
            </a:r>
          </a:p>
          <a:p>
            <a:pPr eaLnBrk="0" hangingPunct="0">
              <a:lnSpc>
                <a:spcPct val="110000"/>
              </a:lnSpc>
              <a:spcBef>
                <a:spcPts val="0"/>
              </a:spcBef>
              <a:spcAft>
                <a:spcPts val="600"/>
              </a:spcAft>
              <a:buClr>
                <a:schemeClr val="accent2"/>
              </a:buClr>
              <a:buSzPct val="140000"/>
              <a:tabLst>
                <a:tab pos="300038" algn="l"/>
                <a:tab pos="1035050" algn="l"/>
              </a:tabLst>
              <a:defRPr/>
            </a:pPr>
            <a:r>
              <a:rPr lang="en-US" sz="1600" b="1" spc="-20" dirty="0">
                <a:ea typeface="Geneva" pitchFamily="125" charset="-128"/>
              </a:rPr>
              <a:t>Dividends</a:t>
            </a:r>
          </a:p>
          <a:p>
            <a:pPr eaLnBrk="0" hangingPunct="0">
              <a:lnSpc>
                <a:spcPct val="110000"/>
              </a:lnSpc>
              <a:spcBef>
                <a:spcPts val="0"/>
              </a:spcBef>
              <a:spcAft>
                <a:spcPts val="600"/>
              </a:spcAft>
              <a:buClr>
                <a:schemeClr val="accent2"/>
              </a:buClr>
              <a:buSzPct val="140000"/>
              <a:tabLst>
                <a:tab pos="300038" algn="l"/>
                <a:tab pos="1035050" algn="l"/>
              </a:tabLst>
              <a:defRPr/>
            </a:pPr>
            <a:r>
              <a:rPr lang="en-US" sz="1600" b="1" spc="-20" dirty="0">
                <a:ea typeface="Geneva" pitchFamily="125" charset="-128"/>
              </a:rPr>
              <a:t>Traditional IRA distributions</a:t>
            </a:r>
          </a:p>
          <a:p>
            <a:pPr eaLnBrk="0" hangingPunct="0">
              <a:lnSpc>
                <a:spcPct val="110000"/>
              </a:lnSpc>
              <a:spcBef>
                <a:spcPts val="0"/>
              </a:spcBef>
              <a:spcAft>
                <a:spcPts val="600"/>
              </a:spcAft>
              <a:buClr>
                <a:schemeClr val="accent2"/>
              </a:buClr>
              <a:buSzPct val="140000"/>
              <a:tabLst>
                <a:tab pos="300038" algn="l"/>
                <a:tab pos="1035050" algn="l"/>
              </a:tabLst>
              <a:defRPr/>
            </a:pPr>
            <a:r>
              <a:rPr lang="en-US" sz="1600" b="1" spc="-20" dirty="0">
                <a:ea typeface="Geneva" pitchFamily="125" charset="-128"/>
              </a:rPr>
              <a:t>Rental income</a:t>
            </a:r>
          </a:p>
        </p:txBody>
      </p:sp>
      <p:sp>
        <p:nvSpPr>
          <p:cNvPr id="25" name="Rectangle 24">
            <a:extLst>
              <a:ext uri="{FF2B5EF4-FFF2-40B4-BE49-F238E27FC236}">
                <a16:creationId xmlns:a16="http://schemas.microsoft.com/office/drawing/2014/main" id="{E8AC81C3-929D-F84D-9F82-ED1A9A881E2E}"/>
              </a:ext>
              <a:ext uri="{C183D7F6-B498-43B3-948B-1728B52AA6E4}">
                <adec:decorative xmlns:adec="http://schemas.microsoft.com/office/drawing/2017/decorative" val="1"/>
              </a:ext>
            </a:extLst>
          </p:cNvPr>
          <p:cNvSpPr/>
          <p:nvPr/>
        </p:nvSpPr>
        <p:spPr bwMode="auto">
          <a:xfrm>
            <a:off x="5904608" y="1712543"/>
            <a:ext cx="5105400" cy="337049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27" name="Rectangle 9">
            <a:extLst>
              <a:ext uri="{FF2B5EF4-FFF2-40B4-BE49-F238E27FC236}">
                <a16:creationId xmlns:a16="http://schemas.microsoft.com/office/drawing/2014/main" id="{2CD1F0C0-89F2-154D-805B-69C382BD32CB}"/>
              </a:ext>
            </a:extLst>
          </p:cNvPr>
          <p:cNvSpPr>
            <a:spLocks noChangeArrowheads="1"/>
          </p:cNvSpPr>
          <p:nvPr/>
        </p:nvSpPr>
        <p:spPr bwMode="auto">
          <a:xfrm>
            <a:off x="6168706" y="1896048"/>
            <a:ext cx="4746036" cy="21631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lstStyle/>
          <a:p>
            <a:pPr eaLnBrk="0" hangingPunct="0">
              <a:spcBef>
                <a:spcPct val="20000"/>
              </a:spcBef>
              <a:buClr>
                <a:schemeClr val="accent2"/>
              </a:buClr>
              <a:buSzPct val="140000"/>
              <a:tabLst>
                <a:tab pos="300038" algn="l"/>
                <a:tab pos="1035050" algn="l"/>
              </a:tabLst>
              <a:defRPr/>
            </a:pPr>
            <a:r>
              <a:rPr lang="en-US" sz="1600" b="1" spc="-20" dirty="0">
                <a:ea typeface="Geneva" pitchFamily="125" charset="-128"/>
              </a:rPr>
              <a:t>May Not Include:</a:t>
            </a:r>
          </a:p>
          <a:p>
            <a:pPr marL="111125" lvl="1" indent="-111125" eaLnBrk="0" hangingPunct="0">
              <a:lnSpc>
                <a:spcPct val="114000"/>
              </a:lnSpc>
              <a:spcBef>
                <a:spcPts val="600"/>
              </a:spcBef>
              <a:buSzPct val="100000"/>
              <a:buFont typeface="Arial" panose="020B0604020202020204" pitchFamily="34" charset="0"/>
              <a:buChar char="•"/>
              <a:tabLst>
                <a:tab pos="300038" algn="l"/>
                <a:tab pos="1035050" algn="l"/>
              </a:tabLst>
              <a:defRPr/>
            </a:pPr>
            <a:r>
              <a:rPr lang="en-US" sz="1600" spc="-20" dirty="0">
                <a:ea typeface="Geneva" pitchFamily="125" charset="-128"/>
              </a:rPr>
              <a:t>Tax-deferred buildup inside IRAs, 401(k)s, </a:t>
            </a:r>
            <a:br>
              <a:rPr lang="en-US" sz="1600" spc="-20" dirty="0">
                <a:ea typeface="Geneva" pitchFamily="125" charset="-128"/>
              </a:rPr>
            </a:br>
            <a:r>
              <a:rPr lang="en-US" sz="1600" spc="-20" dirty="0">
                <a:ea typeface="Geneva" pitchFamily="125" charset="-128"/>
              </a:rPr>
              <a:t>and annuities</a:t>
            </a:r>
          </a:p>
          <a:p>
            <a:pPr marL="111125" lvl="1" indent="-111125" eaLnBrk="0" hangingPunct="0">
              <a:lnSpc>
                <a:spcPct val="114000"/>
              </a:lnSpc>
              <a:spcBef>
                <a:spcPts val="600"/>
              </a:spcBef>
              <a:buSzPct val="100000"/>
              <a:buFont typeface="Arial" panose="020B0604020202020204" pitchFamily="34" charset="0"/>
              <a:buChar char="•"/>
              <a:tabLst>
                <a:tab pos="300038" algn="l"/>
                <a:tab pos="1035050" algn="l"/>
              </a:tabLst>
              <a:defRPr/>
            </a:pPr>
            <a:r>
              <a:rPr lang="en-US" sz="1600" spc="-20" dirty="0">
                <a:ea typeface="Geneva" pitchFamily="125" charset="-128"/>
              </a:rPr>
              <a:t>Income from Roth IRAs</a:t>
            </a:r>
          </a:p>
          <a:p>
            <a:pPr marL="111125" lvl="1" indent="-111125" eaLnBrk="0" hangingPunct="0">
              <a:lnSpc>
                <a:spcPct val="114000"/>
              </a:lnSpc>
              <a:spcBef>
                <a:spcPts val="600"/>
              </a:spcBef>
              <a:buSzPct val="100000"/>
              <a:buFont typeface="Arial" panose="020B0604020202020204" pitchFamily="34" charset="0"/>
              <a:buChar char="•"/>
              <a:tabLst>
                <a:tab pos="300038" algn="l"/>
                <a:tab pos="1035050" algn="l"/>
              </a:tabLst>
              <a:defRPr/>
            </a:pPr>
            <a:r>
              <a:rPr lang="en-US" sz="1600" spc="-20" dirty="0">
                <a:ea typeface="Geneva" pitchFamily="125" charset="-128"/>
              </a:rPr>
              <a:t>Non-taxable income from life insurance</a:t>
            </a:r>
          </a:p>
          <a:p>
            <a:pPr marL="111125" lvl="1" indent="-111125" eaLnBrk="0" hangingPunct="0">
              <a:lnSpc>
                <a:spcPct val="114000"/>
              </a:lnSpc>
              <a:spcBef>
                <a:spcPts val="600"/>
              </a:spcBef>
              <a:buSzPct val="100000"/>
              <a:buFont typeface="Arial" panose="020B0604020202020204" pitchFamily="34" charset="0"/>
              <a:buChar char="•"/>
              <a:tabLst>
                <a:tab pos="300038" algn="l"/>
                <a:tab pos="1035050" algn="l"/>
              </a:tabLst>
              <a:defRPr/>
            </a:pPr>
            <a:r>
              <a:rPr lang="en-US" sz="1600" spc="-20" dirty="0">
                <a:ea typeface="Geneva" pitchFamily="125" charset="-128"/>
              </a:rPr>
              <a:t>HSA distributions when used for qualified medical expenses</a:t>
            </a:r>
          </a:p>
        </p:txBody>
      </p:sp>
      <p:sp>
        <p:nvSpPr>
          <p:cNvPr id="81" name="Slide Number Placeholder 80">
            <a:extLst>
              <a:ext uri="{FF2B5EF4-FFF2-40B4-BE49-F238E27FC236}">
                <a16:creationId xmlns:a16="http://schemas.microsoft.com/office/drawing/2014/main" id="{12D9165C-D0ED-0DF4-3A29-850280C1C195}"/>
              </a:ext>
              <a:ext uri="{C183D7F6-B498-43B3-948B-1728B52AA6E4}">
                <adec:decorative xmlns:adec="http://schemas.microsoft.com/office/drawing/2017/decorative" val="1"/>
              </a:ext>
            </a:extLst>
          </p:cNvPr>
          <p:cNvSpPr>
            <a:spLocks noGrp="1"/>
          </p:cNvSpPr>
          <p:nvPr>
            <p:ph type="sldNum" sz="quarter" idx="14"/>
          </p:nvPr>
        </p:nvSpPr>
        <p:spPr/>
        <p:txBody>
          <a:bodyPr/>
          <a:lstStyle/>
          <a:p>
            <a:pPr>
              <a:defRPr/>
            </a:pPr>
            <a:fld id="{E6474CC2-1230-4213-AD1A-4B2FEEABA7A1}" type="slidenum">
              <a:rPr lang="en-US" smtClean="0"/>
              <a:pPr>
                <a:defRPr/>
              </a:pPr>
              <a:t>10</a:t>
            </a:fld>
            <a:endParaRPr lang="en-US" dirty="0"/>
          </a:p>
        </p:txBody>
      </p:sp>
      <p:pic>
        <p:nvPicPr>
          <p:cNvPr id="13" name="Picture 12">
            <a:extLst>
              <a:ext uri="{FF2B5EF4-FFF2-40B4-BE49-F238E27FC236}">
                <a16:creationId xmlns:a16="http://schemas.microsoft.com/office/drawing/2014/main" id="{B9249E2A-A8B3-9975-A5EA-2B47856A907D}"/>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10188575" y="6280637"/>
            <a:ext cx="1553526" cy="382313"/>
          </a:xfrm>
          <a:prstGeom prst="rect">
            <a:avLst/>
          </a:prstGeom>
        </p:spPr>
      </p:pic>
      <p:sp>
        <p:nvSpPr>
          <p:cNvPr id="15" name="Footer Placeholder 3">
            <a:extLst>
              <a:ext uri="{FF2B5EF4-FFF2-40B4-BE49-F238E27FC236}">
                <a16:creationId xmlns:a16="http://schemas.microsoft.com/office/drawing/2014/main" id="{0F9848D0-3398-193D-A364-058DB553FC4D}"/>
              </a:ext>
              <a:ext uri="{C183D7F6-B498-43B3-948B-1728B52AA6E4}">
                <adec:decorative xmlns:adec="http://schemas.microsoft.com/office/drawing/2017/decorative" val="1"/>
              </a:ext>
            </a:extLst>
          </p:cNvPr>
          <p:cNvSpPr>
            <a:spLocks noGrp="1"/>
          </p:cNvSpPr>
          <p:nvPr>
            <p:ph type="ftr" sz="quarter" idx="15"/>
          </p:nvPr>
        </p:nvSpPr>
        <p:spPr>
          <a:xfrm>
            <a:off x="426722" y="6382514"/>
            <a:ext cx="5245100" cy="273264"/>
          </a:xfrm>
        </p:spPr>
        <p:txBody>
          <a:bodyPr/>
          <a:lstStyle/>
          <a:p>
            <a:pPr algn="l"/>
            <a:r>
              <a:rPr lang="en-US" dirty="0"/>
              <a:t>For investors.</a:t>
            </a:r>
          </a:p>
          <a:p>
            <a:pPr algn="l"/>
            <a:r>
              <a:rPr lang="en-US" sz="800" dirty="0"/>
              <a:t>662964.38.0</a:t>
            </a:r>
          </a:p>
        </p:txBody>
      </p:sp>
    </p:spTree>
    <p:custDataLst>
      <p:tags r:id="rId1"/>
    </p:custDataLst>
    <p:extLst>
      <p:ext uri="{BB962C8B-B14F-4D97-AF65-F5344CB8AC3E}">
        <p14:creationId xmlns:p14="http://schemas.microsoft.com/office/powerpoint/2010/main" val="13102128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Spousal benefits</a:t>
            </a:r>
            <a:br>
              <a:rPr lang="en-US" dirty="0"/>
            </a:br>
            <a:r>
              <a:rPr lang="en-US" sz="2000" b="1" dirty="0">
                <a:solidFill>
                  <a:srgbClr val="368727"/>
                </a:solidFill>
              </a:rPr>
              <a:t>If you are married and collect early, your spousal benefits are reduced</a:t>
            </a:r>
            <a:endParaRPr lang="en-US" baseline="30000" dirty="0">
              <a:solidFill>
                <a:srgbClr val="368727"/>
              </a:solidFill>
            </a:endParaRPr>
          </a:p>
        </p:txBody>
      </p:sp>
      <p:sp>
        <p:nvSpPr>
          <p:cNvPr id="59" name="Rectangle 377">
            <a:extLst>
              <a:ext uri="{FF2B5EF4-FFF2-40B4-BE49-F238E27FC236}">
                <a16:creationId xmlns:a16="http://schemas.microsoft.com/office/drawing/2014/main" id="{A26042EE-F680-6C45-8FF9-F80AA154EF13}"/>
              </a:ext>
            </a:extLst>
          </p:cNvPr>
          <p:cNvSpPr>
            <a:spLocks noChangeArrowheads="1"/>
          </p:cNvSpPr>
          <p:nvPr/>
        </p:nvSpPr>
        <p:spPr bwMode="auto">
          <a:xfrm>
            <a:off x="489861" y="1660150"/>
            <a:ext cx="5406884" cy="369332"/>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eaLnBrk="0" hangingPunct="0">
              <a:spcBef>
                <a:spcPct val="20000"/>
              </a:spcBef>
              <a:buClr>
                <a:schemeClr val="accent1"/>
              </a:buClr>
              <a:defRPr/>
            </a:pPr>
            <a:r>
              <a:rPr lang="en-US" sz="1800" b="1" dirty="0">
                <a:latin typeface="Arial" charset="0"/>
                <a:ea typeface="ＭＳ Ｐゴシック" charset="0"/>
                <a:cs typeface="ＭＳ Ｐゴシック" charset="0"/>
              </a:rPr>
              <a:t>PERCENTAGE OF SPOUSAL BENEFITS</a:t>
            </a:r>
          </a:p>
        </p:txBody>
      </p:sp>
      <p:graphicFrame>
        <p:nvGraphicFramePr>
          <p:cNvPr id="33" name="Table 34">
            <a:extLst>
              <a:ext uri="{FF2B5EF4-FFF2-40B4-BE49-F238E27FC236}">
                <a16:creationId xmlns:a16="http://schemas.microsoft.com/office/drawing/2014/main" id="{14ADF865-2BDE-FAB2-0B79-86F8982D151D}"/>
              </a:ext>
            </a:extLst>
          </p:cNvPr>
          <p:cNvGraphicFramePr>
            <a:graphicFrameLocks noGrp="1"/>
          </p:cNvGraphicFramePr>
          <p:nvPr>
            <p:extLst>
              <p:ext uri="{D42A27DB-BD31-4B8C-83A1-F6EECF244321}">
                <p14:modId xmlns:p14="http://schemas.microsoft.com/office/powerpoint/2010/main" val="4163016559"/>
              </p:ext>
            </p:extLst>
          </p:nvPr>
        </p:nvGraphicFramePr>
        <p:xfrm>
          <a:off x="566592" y="2155655"/>
          <a:ext cx="11153148" cy="2358651"/>
        </p:xfrm>
        <a:graphic>
          <a:graphicData uri="http://schemas.openxmlformats.org/drawingml/2006/table">
            <a:tbl>
              <a:tblPr firstRow="1" firstCol="1" bandRow="1">
                <a:tableStyleId>{5C22544A-7EE6-4342-B048-85BDC9FD1C3A}</a:tableStyleId>
              </a:tblPr>
              <a:tblGrid>
                <a:gridCol w="3913968">
                  <a:extLst>
                    <a:ext uri="{9D8B030D-6E8A-4147-A177-3AD203B41FA5}">
                      <a16:colId xmlns:a16="http://schemas.microsoft.com/office/drawing/2014/main" val="3399553472"/>
                    </a:ext>
                  </a:extLst>
                </a:gridCol>
                <a:gridCol w="1206530">
                  <a:extLst>
                    <a:ext uri="{9D8B030D-6E8A-4147-A177-3AD203B41FA5}">
                      <a16:colId xmlns:a16="http://schemas.microsoft.com/office/drawing/2014/main" val="2369532513"/>
                    </a:ext>
                  </a:extLst>
                </a:gridCol>
                <a:gridCol w="1206530">
                  <a:extLst>
                    <a:ext uri="{9D8B030D-6E8A-4147-A177-3AD203B41FA5}">
                      <a16:colId xmlns:a16="http://schemas.microsoft.com/office/drawing/2014/main" val="3704157440"/>
                    </a:ext>
                  </a:extLst>
                </a:gridCol>
                <a:gridCol w="1206530">
                  <a:extLst>
                    <a:ext uri="{9D8B030D-6E8A-4147-A177-3AD203B41FA5}">
                      <a16:colId xmlns:a16="http://schemas.microsoft.com/office/drawing/2014/main" val="3785877368"/>
                    </a:ext>
                  </a:extLst>
                </a:gridCol>
                <a:gridCol w="1206530">
                  <a:extLst>
                    <a:ext uri="{9D8B030D-6E8A-4147-A177-3AD203B41FA5}">
                      <a16:colId xmlns:a16="http://schemas.microsoft.com/office/drawing/2014/main" val="3007344960"/>
                    </a:ext>
                  </a:extLst>
                </a:gridCol>
                <a:gridCol w="1206530">
                  <a:extLst>
                    <a:ext uri="{9D8B030D-6E8A-4147-A177-3AD203B41FA5}">
                      <a16:colId xmlns:a16="http://schemas.microsoft.com/office/drawing/2014/main" val="839221333"/>
                    </a:ext>
                  </a:extLst>
                </a:gridCol>
                <a:gridCol w="1206530">
                  <a:extLst>
                    <a:ext uri="{9D8B030D-6E8A-4147-A177-3AD203B41FA5}">
                      <a16:colId xmlns:a16="http://schemas.microsoft.com/office/drawing/2014/main" val="1108755934"/>
                    </a:ext>
                  </a:extLst>
                </a:gridCol>
              </a:tblGrid>
              <a:tr h="433707">
                <a:tc>
                  <a:txBody>
                    <a:bodyPr/>
                    <a:lstStyle/>
                    <a:p>
                      <a:r>
                        <a:rPr lang="en-US" sz="1600" dirty="0"/>
                        <a:t>Client age</a:t>
                      </a:r>
                    </a:p>
                  </a:txBody>
                  <a:tcPr anchor="ctr">
                    <a:lnL w="12700" cmpd="sng">
                      <a:noFill/>
                    </a:lnL>
                    <a:lnR w="9525" cap="flat" cmpd="sng" algn="ctr">
                      <a:solidFill>
                        <a:schemeClr val="bg1">
                          <a:lumMod val="75000"/>
                        </a:schemeClr>
                      </a:solidFill>
                      <a:prstDash val="solid"/>
                      <a:round/>
                      <a:headEnd type="none" w="med" len="med"/>
                      <a:tailEnd type="none" w="med" len="med"/>
                    </a:lnR>
                    <a:lnT w="12700" cmpd="sng">
                      <a:noFill/>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333F48"/>
                    </a:solidFill>
                  </a:tcPr>
                </a:tc>
                <a:tc>
                  <a:txBody>
                    <a:bodyPr/>
                    <a:lstStyle/>
                    <a:p>
                      <a:pPr algn="ctr"/>
                      <a:r>
                        <a:rPr lang="en-US" sz="1600" dirty="0"/>
                        <a:t>62</a:t>
                      </a: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12700" cmpd="sng">
                      <a:noFill/>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333F48"/>
                    </a:solidFill>
                  </a:tcPr>
                </a:tc>
                <a:tc>
                  <a:txBody>
                    <a:bodyPr/>
                    <a:lstStyle/>
                    <a:p>
                      <a:pPr algn="ctr"/>
                      <a:r>
                        <a:rPr lang="en-US" sz="1600" dirty="0"/>
                        <a:t>63</a:t>
                      </a: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12700" cmpd="sng">
                      <a:noFill/>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333F48"/>
                    </a:solidFill>
                  </a:tcPr>
                </a:tc>
                <a:tc>
                  <a:txBody>
                    <a:bodyPr/>
                    <a:lstStyle/>
                    <a:p>
                      <a:pPr algn="ctr"/>
                      <a:r>
                        <a:rPr lang="en-US" sz="1600" dirty="0"/>
                        <a:t>64</a:t>
                      </a: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12700" cmpd="sng">
                      <a:noFill/>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333F48"/>
                    </a:solidFill>
                  </a:tcPr>
                </a:tc>
                <a:tc>
                  <a:txBody>
                    <a:bodyPr/>
                    <a:lstStyle/>
                    <a:p>
                      <a:pPr algn="ctr"/>
                      <a:r>
                        <a:rPr lang="en-US" sz="1600" dirty="0"/>
                        <a:t>65</a:t>
                      </a: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12700" cmpd="sng">
                      <a:noFill/>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333F48"/>
                    </a:solidFill>
                  </a:tcPr>
                </a:tc>
                <a:tc>
                  <a:txBody>
                    <a:bodyPr/>
                    <a:lstStyle/>
                    <a:p>
                      <a:pPr algn="ctr"/>
                      <a:r>
                        <a:rPr lang="en-US" sz="1600" dirty="0"/>
                        <a:t>66</a:t>
                      </a: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12700" cmpd="sng">
                      <a:noFill/>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333F48"/>
                    </a:solidFill>
                  </a:tcPr>
                </a:tc>
                <a:tc>
                  <a:txBody>
                    <a:bodyPr/>
                    <a:lstStyle/>
                    <a:p>
                      <a:pPr algn="ctr"/>
                      <a:r>
                        <a:rPr lang="en-US" sz="1600" dirty="0"/>
                        <a:t>67</a:t>
                      </a:r>
                    </a:p>
                  </a:txBody>
                  <a:tcPr anchor="ctr">
                    <a:lnL w="9525" cap="flat" cmpd="sng" algn="ctr">
                      <a:solidFill>
                        <a:schemeClr val="bg1">
                          <a:lumMod val="75000"/>
                        </a:schemeClr>
                      </a:solidFill>
                      <a:prstDash val="solid"/>
                      <a:round/>
                      <a:headEnd type="none" w="med" len="med"/>
                      <a:tailEnd type="none" w="med" len="med"/>
                    </a:lnL>
                    <a:lnR w="12700" cmpd="sng">
                      <a:noFill/>
                    </a:lnR>
                    <a:lnT w="12700" cmpd="sng">
                      <a:noFill/>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333F48"/>
                    </a:solidFill>
                  </a:tcPr>
                </a:tc>
                <a:extLst>
                  <a:ext uri="{0D108BD9-81ED-4DB2-BD59-A6C34878D82A}">
                    <a16:rowId xmlns:a16="http://schemas.microsoft.com/office/drawing/2014/main" val="1012557811"/>
                  </a:ext>
                </a:extLst>
              </a:tr>
              <a:tr h="962472">
                <a:tc>
                  <a:txBody>
                    <a:bodyPr/>
                    <a:lstStyle/>
                    <a:p>
                      <a:r>
                        <a:rPr lang="en-US" sz="1600" b="0" dirty="0">
                          <a:solidFill>
                            <a:schemeClr val="tx1"/>
                          </a:solidFill>
                        </a:rPr>
                        <a:t>Percentage of spousal benefits for person whose Full Retirement Age (FRA) is 66</a:t>
                      </a:r>
                    </a:p>
                  </a:txBody>
                  <a:tcPr anchor="ctr">
                    <a:lnL w="12700" cmpd="sng">
                      <a:noFill/>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600" b="0" dirty="0">
                          <a:solidFill>
                            <a:schemeClr val="tx1"/>
                          </a:solidFill>
                        </a:rPr>
                        <a:t>35%</a:t>
                      </a: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600" b="0" dirty="0">
                          <a:solidFill>
                            <a:schemeClr val="tx1"/>
                          </a:solidFill>
                        </a:rPr>
                        <a:t>37.5%</a:t>
                      </a: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600" b="0" dirty="0">
                          <a:solidFill>
                            <a:schemeClr val="tx1"/>
                          </a:solidFill>
                        </a:rPr>
                        <a:t>41.7%</a:t>
                      </a: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600" b="0" dirty="0">
                          <a:solidFill>
                            <a:schemeClr val="tx1"/>
                          </a:solidFill>
                        </a:rPr>
                        <a:t>45.8%</a:t>
                      </a: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600" b="1" dirty="0">
                          <a:solidFill>
                            <a:schemeClr val="bg1"/>
                          </a:solidFill>
                        </a:rPr>
                        <a:t>50.0% FRA</a:t>
                      </a: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368727"/>
                    </a:solidFill>
                  </a:tcPr>
                </a:tc>
                <a:tc>
                  <a:txBody>
                    <a:bodyPr/>
                    <a:lstStyle/>
                    <a:p>
                      <a:pPr algn="ctr"/>
                      <a:r>
                        <a:rPr lang="en-US" sz="1600" b="0" dirty="0">
                          <a:solidFill>
                            <a:schemeClr val="tx1"/>
                          </a:solidFill>
                        </a:rPr>
                        <a:t>(N/A)</a:t>
                      </a:r>
                    </a:p>
                  </a:txBody>
                  <a:tcPr anchor="ctr">
                    <a:lnL w="9525" cap="flat" cmpd="sng" algn="ctr">
                      <a:solidFill>
                        <a:schemeClr val="bg1">
                          <a:lumMod val="75000"/>
                        </a:schemeClr>
                      </a:solidFill>
                      <a:prstDash val="solid"/>
                      <a:round/>
                      <a:headEnd type="none" w="med" len="med"/>
                      <a:tailEnd type="none" w="med" len="med"/>
                    </a:lnL>
                    <a:lnR w="12700" cmpd="sng">
                      <a:noFill/>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60282602"/>
                  </a:ext>
                </a:extLst>
              </a:tr>
              <a:tr h="962472">
                <a:tc>
                  <a:txBody>
                    <a:bodyPr/>
                    <a:lstStyle/>
                    <a:p>
                      <a:pPr marL="0" marR="0" lvl="0" indent="0" algn="l" defTabSz="1132076" rtl="0" eaLnBrk="1" fontAlgn="auto" latinLnBrk="0" hangingPunct="1">
                        <a:lnSpc>
                          <a:spcPct val="100000"/>
                        </a:lnSpc>
                        <a:spcBef>
                          <a:spcPts val="0"/>
                        </a:spcBef>
                        <a:spcAft>
                          <a:spcPts val="0"/>
                        </a:spcAft>
                        <a:buClrTx/>
                        <a:buSzTx/>
                        <a:buFontTx/>
                        <a:buNone/>
                        <a:tabLst/>
                        <a:defRPr/>
                      </a:pPr>
                      <a:r>
                        <a:rPr lang="en-US" sz="1600" b="0" dirty="0">
                          <a:solidFill>
                            <a:schemeClr val="tx1"/>
                          </a:solidFill>
                        </a:rPr>
                        <a:t>Percentage of spousal benefits for person whose Full Retirement Age (FRA) is 67</a:t>
                      </a:r>
                    </a:p>
                  </a:txBody>
                  <a:tcPr anchor="ctr">
                    <a:lnL w="12700" cmpd="sng">
                      <a:noFill/>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600" b="0" dirty="0">
                          <a:solidFill>
                            <a:schemeClr val="tx1"/>
                          </a:solidFill>
                        </a:rPr>
                        <a:t>32.5%</a:t>
                      </a: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600" b="0" dirty="0">
                          <a:solidFill>
                            <a:schemeClr val="tx1"/>
                          </a:solidFill>
                        </a:rPr>
                        <a:t>35%</a:t>
                      </a: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600" b="0" dirty="0">
                          <a:solidFill>
                            <a:schemeClr val="tx1"/>
                          </a:solidFill>
                        </a:rPr>
                        <a:t>37.5%</a:t>
                      </a: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600" b="0" dirty="0">
                          <a:solidFill>
                            <a:schemeClr val="tx1"/>
                          </a:solidFill>
                        </a:rPr>
                        <a:t>41.7%</a:t>
                      </a: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600" b="0" dirty="0">
                          <a:solidFill>
                            <a:schemeClr val="tx1"/>
                          </a:solidFill>
                        </a:rPr>
                        <a:t>45.8%</a:t>
                      </a: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600" b="1" dirty="0">
                          <a:solidFill>
                            <a:schemeClr val="bg1"/>
                          </a:solidFill>
                        </a:rPr>
                        <a:t>50.0% FRA</a:t>
                      </a:r>
                    </a:p>
                  </a:txBody>
                  <a:tcPr anchor="ctr">
                    <a:lnL w="9525" cap="flat" cmpd="sng" algn="ctr">
                      <a:solidFill>
                        <a:schemeClr val="bg1">
                          <a:lumMod val="75000"/>
                        </a:schemeClr>
                      </a:solidFill>
                      <a:prstDash val="solid"/>
                      <a:round/>
                      <a:headEnd type="none" w="med" len="med"/>
                      <a:tailEnd type="none" w="med" len="med"/>
                    </a:lnL>
                    <a:lnR w="12700" cmpd="sng">
                      <a:noFill/>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004F6B"/>
                    </a:solidFill>
                  </a:tcPr>
                </a:tc>
                <a:extLst>
                  <a:ext uri="{0D108BD9-81ED-4DB2-BD59-A6C34878D82A}">
                    <a16:rowId xmlns:a16="http://schemas.microsoft.com/office/drawing/2014/main" val="2394117766"/>
                  </a:ext>
                </a:extLst>
              </a:tr>
            </a:tbl>
          </a:graphicData>
        </a:graphic>
      </p:graphicFrame>
      <p:sp>
        <p:nvSpPr>
          <p:cNvPr id="58" name="Rectangle 212">
            <a:extLst>
              <a:ext uri="{FF2B5EF4-FFF2-40B4-BE49-F238E27FC236}">
                <a16:creationId xmlns:a16="http://schemas.microsoft.com/office/drawing/2014/main" id="{6A2DBB78-1AF2-CF4B-9350-D44237EC3A2E}"/>
              </a:ext>
            </a:extLst>
          </p:cNvPr>
          <p:cNvSpPr>
            <a:spLocks noChangeArrowheads="1"/>
          </p:cNvSpPr>
          <p:nvPr/>
        </p:nvSpPr>
        <p:spPr bwMode="auto">
          <a:xfrm>
            <a:off x="0" y="4929091"/>
            <a:ext cx="12192000" cy="457200"/>
          </a:xfrm>
          <a:prstGeom prst="rect">
            <a:avLst/>
          </a:prstGeom>
          <a:solidFill>
            <a:srgbClr val="EAEAEA"/>
          </a:solidFill>
          <a:ln>
            <a:noFill/>
          </a:ln>
          <a:effectLst/>
        </p:spPr>
        <p:txBody>
          <a:bodyPr wrap="square">
            <a:spAutoFit/>
          </a:bodyPr>
          <a:lstStyle/>
          <a:p>
            <a:pPr algn="ctr">
              <a:defRPr/>
            </a:pPr>
            <a:r>
              <a:rPr lang="en-US" sz="1800" b="1" dirty="0">
                <a:solidFill>
                  <a:srgbClr val="333F48"/>
                </a:solidFill>
              </a:rPr>
              <a:t>Spouse can collect</a:t>
            </a:r>
            <a:r>
              <a:rPr lang="en-US" sz="2400" b="1" dirty="0">
                <a:solidFill>
                  <a:srgbClr val="368727"/>
                </a:solidFill>
              </a:rPr>
              <a:t> more</a:t>
            </a:r>
            <a:r>
              <a:rPr lang="en-US" sz="1600" b="1" dirty="0">
                <a:solidFill>
                  <a:srgbClr val="368727"/>
                </a:solidFill>
              </a:rPr>
              <a:t> </a:t>
            </a:r>
            <a:r>
              <a:rPr lang="en-US" sz="1800" b="1" dirty="0">
                <a:solidFill>
                  <a:srgbClr val="333F48"/>
                </a:solidFill>
              </a:rPr>
              <a:t>by waiting until FRA.</a:t>
            </a:r>
            <a:endParaRPr lang="en-US" b="1" dirty="0">
              <a:solidFill>
                <a:srgbClr val="333F48"/>
              </a:solidFill>
            </a:endParaRPr>
          </a:p>
        </p:txBody>
      </p:sp>
      <p:sp>
        <p:nvSpPr>
          <p:cNvPr id="40" name="Text Box 21">
            <a:extLst>
              <a:ext uri="{FF2B5EF4-FFF2-40B4-BE49-F238E27FC236}">
                <a16:creationId xmlns:a16="http://schemas.microsoft.com/office/drawing/2014/main" id="{E8B3A749-530E-E3D3-ABAE-82A89B6A9CF8}"/>
              </a:ext>
            </a:extLst>
          </p:cNvPr>
          <p:cNvSpPr txBox="1">
            <a:spLocks noChangeArrowheads="1"/>
          </p:cNvSpPr>
          <p:nvPr/>
        </p:nvSpPr>
        <p:spPr bwMode="auto">
          <a:xfrm>
            <a:off x="420111" y="6159099"/>
            <a:ext cx="9046109" cy="246221"/>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37160" tIns="45720" rIns="91440" bIns="45720" anchor="b">
            <a:spAutoFit/>
          </a:bodyPr>
          <a:lstStyle>
            <a:lvl1pPr algn="l" eaLnBrk="0" hangingPunct="0">
              <a:spcBef>
                <a:spcPct val="20000"/>
              </a:spcBef>
              <a:buClr>
                <a:srgbClr val="524E86"/>
              </a:buClr>
              <a:buSzPct val="120000"/>
              <a:buChar char="•"/>
              <a:defRPr>
                <a:solidFill>
                  <a:schemeClr val="tx1"/>
                </a:solidFill>
                <a:latin typeface="Arial" pitchFamily="34" charset="0"/>
              </a:defRPr>
            </a:lvl1pPr>
            <a:lvl2pPr marL="742950" indent="-285750" algn="l" eaLnBrk="0" hangingPunct="0">
              <a:spcBef>
                <a:spcPct val="20000"/>
              </a:spcBef>
              <a:buClr>
                <a:srgbClr val="524E86"/>
              </a:buClr>
              <a:buSzPct val="80000"/>
              <a:buFont typeface="Wingdings" pitchFamily="2" charset="2"/>
              <a:buChar char="§"/>
              <a:defRPr>
                <a:solidFill>
                  <a:schemeClr val="tx1"/>
                </a:solidFill>
                <a:latin typeface="Arial" pitchFamily="34" charset="0"/>
              </a:defRPr>
            </a:lvl2pPr>
            <a:lvl3pPr marL="1143000" indent="-228600" algn="l" eaLnBrk="0" hangingPunct="0">
              <a:spcBef>
                <a:spcPct val="20000"/>
              </a:spcBef>
              <a:buClr>
                <a:srgbClr val="524E86"/>
              </a:buClr>
              <a:buFont typeface="Arial" pitchFamily="34" charset="0"/>
              <a:buChar char="–"/>
              <a:defRPr sz="1600">
                <a:solidFill>
                  <a:schemeClr val="tx1"/>
                </a:solidFill>
                <a:latin typeface="Arial" pitchFamily="34" charset="0"/>
              </a:defRPr>
            </a:lvl3pPr>
            <a:lvl4pPr marL="1600200" indent="-228600" algn="l" eaLnBrk="0" hangingPunct="0">
              <a:spcBef>
                <a:spcPct val="20000"/>
              </a:spcBef>
              <a:buClr>
                <a:srgbClr val="524E86"/>
              </a:buClr>
              <a:buChar char="•"/>
              <a:defRPr sz="1600">
                <a:solidFill>
                  <a:schemeClr val="tx1"/>
                </a:solidFill>
                <a:latin typeface="Arial" pitchFamily="34" charset="0"/>
              </a:defRPr>
            </a:lvl4pPr>
            <a:lvl5pPr marL="2057400" indent="-228600" algn="l" eaLnBrk="0" hangingPunct="0">
              <a:spcBef>
                <a:spcPct val="20000"/>
              </a:spcBef>
              <a:buClr>
                <a:srgbClr val="524E86"/>
              </a:buClr>
              <a:buFont typeface="Wingdings" pitchFamily="2" charset="2"/>
              <a:buChar char="§"/>
              <a:defRPr sz="1400">
                <a:solidFill>
                  <a:schemeClr val="tx1"/>
                </a:solidFill>
                <a:latin typeface="Arial" pitchFamily="34" charset="0"/>
              </a:defRPr>
            </a:lvl5pPr>
            <a:lvl6pPr marL="25146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6pPr>
            <a:lvl7pPr marL="29718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7pPr>
            <a:lvl8pPr marL="34290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8pPr>
            <a:lvl9pPr marL="38862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9pPr>
          </a:lstStyle>
          <a:p>
            <a:pPr eaLnBrk="1" hangingPunct="1">
              <a:spcBef>
                <a:spcPct val="0"/>
              </a:spcBef>
              <a:buClrTx/>
              <a:buSzTx/>
              <a:buNone/>
            </a:pPr>
            <a:r>
              <a:rPr lang="en-US" altLang="en-US" sz="1000" dirty="0"/>
              <a:t>Source: </a:t>
            </a:r>
            <a:r>
              <a:rPr lang="en-US" altLang="en-US" sz="1000" dirty="0">
                <a:solidFill>
                  <a:srgbClr val="0F557C"/>
                </a:solidFill>
                <a:hlinkClick r:id="rId4">
                  <a:extLst>
                    <a:ext uri="{A12FA001-AC4F-418D-AE19-62706E023703}">
                      <ahyp:hlinkClr xmlns:ahyp="http://schemas.microsoft.com/office/drawing/2018/hyperlinkcolor" val="tx"/>
                    </a:ext>
                  </a:extLst>
                </a:hlinkClick>
              </a:rPr>
              <a:t>Social Security Administration</a:t>
            </a:r>
            <a:r>
              <a:rPr lang="en-US" altLang="en-US" sz="1000" dirty="0"/>
              <a:t>, </a:t>
            </a:r>
            <a:r>
              <a:rPr lang="is-IS" sz="1000" dirty="0"/>
              <a:t>2025</a:t>
            </a:r>
            <a:r>
              <a:rPr lang="en-US" altLang="en-US" sz="1000" dirty="0"/>
              <a:t>.</a:t>
            </a:r>
          </a:p>
        </p:txBody>
      </p:sp>
      <p:sp>
        <p:nvSpPr>
          <p:cNvPr id="39" name="Slide Number Placeholder 38">
            <a:extLst>
              <a:ext uri="{FF2B5EF4-FFF2-40B4-BE49-F238E27FC236}">
                <a16:creationId xmlns:a16="http://schemas.microsoft.com/office/drawing/2014/main" id="{5D6B7B37-EAB8-9325-6ECC-72E12E2AAB13}"/>
              </a:ext>
              <a:ext uri="{C183D7F6-B498-43B3-948B-1728B52AA6E4}">
                <adec:decorative xmlns:adec="http://schemas.microsoft.com/office/drawing/2017/decorative" val="1"/>
              </a:ext>
            </a:extLst>
          </p:cNvPr>
          <p:cNvSpPr>
            <a:spLocks noGrp="1"/>
          </p:cNvSpPr>
          <p:nvPr>
            <p:ph type="sldNum" sz="quarter" idx="14"/>
          </p:nvPr>
        </p:nvSpPr>
        <p:spPr/>
        <p:txBody>
          <a:bodyPr/>
          <a:lstStyle/>
          <a:p>
            <a:pPr>
              <a:defRPr/>
            </a:pPr>
            <a:fld id="{E6474CC2-1230-4213-AD1A-4B2FEEABA7A1}" type="slidenum">
              <a:rPr lang="en-US" smtClean="0"/>
              <a:pPr>
                <a:defRPr/>
              </a:pPr>
              <a:t>11</a:t>
            </a:fld>
            <a:endParaRPr lang="en-US" dirty="0"/>
          </a:p>
        </p:txBody>
      </p:sp>
      <p:pic>
        <p:nvPicPr>
          <p:cNvPr id="2" name="Picture 1">
            <a:extLst>
              <a:ext uri="{FF2B5EF4-FFF2-40B4-BE49-F238E27FC236}">
                <a16:creationId xmlns:a16="http://schemas.microsoft.com/office/drawing/2014/main" id="{7B9359A4-BFB7-C10C-D407-4662A440EB13}"/>
              </a:ext>
              <a:ext uri="{C183D7F6-B498-43B3-948B-1728B52AA6E4}">
                <adec:decorative xmlns:adec="http://schemas.microsoft.com/office/drawing/2017/decorative" val="1"/>
              </a:ext>
            </a:extLst>
          </p:cNvPr>
          <p:cNvPicPr>
            <a:picLocks noChangeAspect="1"/>
          </p:cNvPicPr>
          <p:nvPr/>
        </p:nvPicPr>
        <p:blipFill>
          <a:blip r:embed="rId5"/>
          <a:stretch>
            <a:fillRect/>
          </a:stretch>
        </p:blipFill>
        <p:spPr>
          <a:xfrm>
            <a:off x="10188575" y="6280637"/>
            <a:ext cx="1553526" cy="382313"/>
          </a:xfrm>
          <a:prstGeom prst="rect">
            <a:avLst/>
          </a:prstGeom>
        </p:spPr>
      </p:pic>
      <p:sp>
        <p:nvSpPr>
          <p:cNvPr id="3" name="Footer Placeholder 3">
            <a:extLst>
              <a:ext uri="{FF2B5EF4-FFF2-40B4-BE49-F238E27FC236}">
                <a16:creationId xmlns:a16="http://schemas.microsoft.com/office/drawing/2014/main" id="{B48E2C7A-D0C9-1CF4-1591-30B4BB88B424}"/>
              </a:ext>
              <a:ext uri="{C183D7F6-B498-43B3-948B-1728B52AA6E4}">
                <adec:decorative xmlns:adec="http://schemas.microsoft.com/office/drawing/2017/decorative" val="1"/>
              </a:ext>
            </a:extLst>
          </p:cNvPr>
          <p:cNvSpPr>
            <a:spLocks noGrp="1"/>
          </p:cNvSpPr>
          <p:nvPr>
            <p:ph type="ftr" sz="quarter" idx="15"/>
          </p:nvPr>
        </p:nvSpPr>
        <p:spPr>
          <a:xfrm>
            <a:off x="426722" y="6382514"/>
            <a:ext cx="5245100" cy="273264"/>
          </a:xfrm>
        </p:spPr>
        <p:txBody>
          <a:bodyPr/>
          <a:lstStyle/>
          <a:p>
            <a:pPr algn="l"/>
            <a:r>
              <a:rPr lang="en-US" dirty="0"/>
              <a:t>For investors.</a:t>
            </a:r>
          </a:p>
          <a:p>
            <a:pPr algn="l"/>
            <a:r>
              <a:rPr lang="en-US" sz="800" dirty="0"/>
              <a:t>662964.38.0</a:t>
            </a:r>
          </a:p>
        </p:txBody>
      </p:sp>
    </p:spTree>
    <p:custDataLst>
      <p:tags r:id="rId1"/>
    </p:custDataLst>
    <p:extLst>
      <p:ext uri="{BB962C8B-B14F-4D97-AF65-F5344CB8AC3E}">
        <p14:creationId xmlns:p14="http://schemas.microsoft.com/office/powerpoint/2010/main" val="14556956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22820" y="223775"/>
            <a:ext cx="10918280" cy="838200"/>
          </a:xfrm>
        </p:spPr>
        <p:txBody>
          <a:bodyPr/>
          <a:lstStyle/>
          <a:p>
            <a:r>
              <a:rPr lang="en-US" dirty="0"/>
              <a:t>Three opportunities to maximize benefits</a:t>
            </a:r>
            <a:br>
              <a:rPr lang="en-US" dirty="0"/>
            </a:br>
            <a:r>
              <a:rPr lang="en-US" sz="2000" b="1" dirty="0">
                <a:solidFill>
                  <a:srgbClr val="368727"/>
                </a:solidFill>
              </a:rPr>
              <a:t>You may be able to boost your Social Security benefits</a:t>
            </a:r>
            <a:endParaRPr lang="en-US" baseline="30000" dirty="0">
              <a:solidFill>
                <a:srgbClr val="368727"/>
              </a:solidFill>
            </a:endParaRPr>
          </a:p>
        </p:txBody>
      </p:sp>
      <p:sp>
        <p:nvSpPr>
          <p:cNvPr id="36" name="Rectangle 35">
            <a:extLst>
              <a:ext uri="{FF2B5EF4-FFF2-40B4-BE49-F238E27FC236}">
                <a16:creationId xmlns:a16="http://schemas.microsoft.com/office/drawing/2014/main" id="{CEC414D3-DC21-A54D-A640-ABA15C2887BB}"/>
              </a:ext>
              <a:ext uri="{C183D7F6-B498-43B3-948B-1728B52AA6E4}">
                <adec:decorative xmlns:adec="http://schemas.microsoft.com/office/drawing/2017/decorative" val="1"/>
              </a:ext>
            </a:extLst>
          </p:cNvPr>
          <p:cNvSpPr/>
          <p:nvPr/>
        </p:nvSpPr>
        <p:spPr bwMode="auto">
          <a:xfrm>
            <a:off x="0" y="3616960"/>
            <a:ext cx="12192000" cy="1452880"/>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54" name="Text Box 18">
            <a:extLst>
              <a:ext uri="{FF2B5EF4-FFF2-40B4-BE49-F238E27FC236}">
                <a16:creationId xmlns:a16="http://schemas.microsoft.com/office/drawing/2014/main" id="{DE705682-2098-F547-B7E7-819A1B51CFC7}"/>
              </a:ext>
            </a:extLst>
          </p:cNvPr>
          <p:cNvSpPr txBox="1">
            <a:spLocks noChangeArrowheads="1"/>
          </p:cNvSpPr>
          <p:nvPr/>
        </p:nvSpPr>
        <p:spPr bwMode="auto">
          <a:xfrm>
            <a:off x="1633259" y="2717851"/>
            <a:ext cx="2874196" cy="646331"/>
          </a:xfrm>
          <a:prstGeom prst="rect">
            <a:avLst/>
          </a:prstGeom>
          <a:noFill/>
          <a:ln>
            <a:noFill/>
          </a:ln>
          <a:effectLst/>
          <a:extLst>
            <a:ext uri="{909E8E84-426E-40DD-AFC4-6F175D3DCCD1}">
              <a14:hiddenFill xmlns:a14="http://schemas.microsoft.com/office/drawing/2010/main">
                <a:solidFill>
                  <a:srgbClr val="00A4DE"/>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600">
                <a:solidFill>
                  <a:schemeClr val="tx1"/>
                </a:solidFill>
                <a:latin typeface="Arial" pitchFamily="34" charset="0"/>
                <a:ea typeface="ＭＳ Ｐゴシック" pitchFamily="34" charset="-128"/>
              </a:defRPr>
            </a:lvl1pPr>
            <a:lvl2pPr marL="742950" indent="-285750" eaLnBrk="0" hangingPunct="0">
              <a:defRPr sz="1600">
                <a:solidFill>
                  <a:schemeClr val="tx1"/>
                </a:solidFill>
                <a:latin typeface="Arial" pitchFamily="34" charset="0"/>
                <a:ea typeface="ＭＳ Ｐゴシック" pitchFamily="34" charset="-128"/>
              </a:defRPr>
            </a:lvl2pPr>
            <a:lvl3pPr marL="1143000" indent="-228600" eaLnBrk="0" hangingPunct="0">
              <a:defRPr sz="1600">
                <a:solidFill>
                  <a:schemeClr val="tx1"/>
                </a:solidFill>
                <a:latin typeface="Arial" pitchFamily="34" charset="0"/>
                <a:ea typeface="ＭＳ Ｐゴシック" pitchFamily="34" charset="-128"/>
              </a:defRPr>
            </a:lvl3pPr>
            <a:lvl4pPr marL="1600200" indent="-228600" eaLnBrk="0" hangingPunct="0">
              <a:defRPr sz="1600">
                <a:solidFill>
                  <a:schemeClr val="tx1"/>
                </a:solidFill>
                <a:latin typeface="Arial" pitchFamily="34" charset="0"/>
                <a:ea typeface="ＭＳ Ｐゴシック" pitchFamily="34" charset="-128"/>
              </a:defRPr>
            </a:lvl4pPr>
            <a:lvl5pPr marL="2057400" indent="-228600" eaLnBrk="0" hangingPunct="0">
              <a:defRPr sz="16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9pPr>
          </a:lstStyle>
          <a:p>
            <a:pPr algn="ctr" eaLnBrk="1" hangingPunct="1">
              <a:lnSpc>
                <a:spcPct val="90000"/>
              </a:lnSpc>
            </a:pPr>
            <a:r>
              <a:rPr lang="en-US" sz="2000" b="1" dirty="0">
                <a:solidFill>
                  <a:srgbClr val="004F6B"/>
                </a:solidFill>
              </a:rPr>
              <a:t>Strategies</a:t>
            </a:r>
            <a:br>
              <a:rPr lang="en-US" sz="2000" b="1" dirty="0">
                <a:solidFill>
                  <a:srgbClr val="004F6B"/>
                </a:solidFill>
              </a:rPr>
            </a:br>
            <a:r>
              <a:rPr lang="en-US" sz="2000" b="1" dirty="0">
                <a:solidFill>
                  <a:srgbClr val="004F6B"/>
                </a:solidFill>
              </a:rPr>
              <a:t>for Couples</a:t>
            </a:r>
          </a:p>
        </p:txBody>
      </p:sp>
      <p:sp>
        <p:nvSpPr>
          <p:cNvPr id="56" name="TextBox 55">
            <a:extLst>
              <a:ext uri="{FF2B5EF4-FFF2-40B4-BE49-F238E27FC236}">
                <a16:creationId xmlns:a16="http://schemas.microsoft.com/office/drawing/2014/main" id="{6871EBA3-2039-7D47-B503-7679F11D868F}"/>
              </a:ext>
            </a:extLst>
          </p:cNvPr>
          <p:cNvSpPr txBox="1"/>
          <p:nvPr/>
        </p:nvSpPr>
        <p:spPr>
          <a:xfrm>
            <a:off x="1760777" y="3963183"/>
            <a:ext cx="2619161" cy="830997"/>
          </a:xfrm>
          <a:prstGeom prst="rect">
            <a:avLst/>
          </a:prstGeom>
          <a:noFill/>
        </p:spPr>
        <p:txBody>
          <a:bodyPr wrap="square" rtlCol="0">
            <a:spAutoFit/>
          </a:bodyPr>
          <a:lstStyle/>
          <a:p>
            <a:pPr algn="ctr"/>
            <a:r>
              <a:rPr lang="en-US" sz="1600" dirty="0"/>
              <a:t>Spouses should evaluate options to determine when to file for benefits</a:t>
            </a:r>
          </a:p>
        </p:txBody>
      </p:sp>
      <p:cxnSp>
        <p:nvCxnSpPr>
          <p:cNvPr id="38" name="Straight Connector 37">
            <a:extLst>
              <a:ext uri="{FF2B5EF4-FFF2-40B4-BE49-F238E27FC236}">
                <a16:creationId xmlns:a16="http://schemas.microsoft.com/office/drawing/2014/main" id="{B73F1B9F-3377-9220-6AEA-123001F2EAB5}"/>
              </a:ext>
              <a:ext uri="{C183D7F6-B498-43B3-948B-1728B52AA6E4}">
                <adec:decorative xmlns:adec="http://schemas.microsoft.com/office/drawing/2017/decorative" val="1"/>
              </a:ext>
            </a:extLst>
          </p:cNvPr>
          <p:cNvCxnSpPr>
            <a:cxnSpLocks/>
          </p:cNvCxnSpPr>
          <p:nvPr/>
        </p:nvCxnSpPr>
        <p:spPr bwMode="auto">
          <a:xfrm>
            <a:off x="4619215" y="2710385"/>
            <a:ext cx="0" cy="2359455"/>
          </a:xfrm>
          <a:prstGeom prst="line">
            <a:avLst/>
          </a:prstGeom>
          <a:solidFill>
            <a:schemeClr val="hlink"/>
          </a:solidFill>
          <a:ln w="9525" cap="flat" cmpd="sng" algn="ctr">
            <a:solidFill>
              <a:schemeClr val="bg1">
                <a:lumMod val="75000"/>
              </a:schemeClr>
            </a:solidFill>
            <a:prstDash val="solid"/>
            <a:round/>
            <a:headEnd type="none" w="med" len="med"/>
            <a:tailEnd type="none" w="med" len="med"/>
          </a:ln>
          <a:effectLst/>
        </p:spPr>
      </p:cxnSp>
      <p:sp>
        <p:nvSpPr>
          <p:cNvPr id="61" name="Text Box 18">
            <a:extLst>
              <a:ext uri="{FF2B5EF4-FFF2-40B4-BE49-F238E27FC236}">
                <a16:creationId xmlns:a16="http://schemas.microsoft.com/office/drawing/2014/main" id="{8917B0CD-2848-0F40-AB21-071A81DB24BA}"/>
              </a:ext>
            </a:extLst>
          </p:cNvPr>
          <p:cNvSpPr txBox="1">
            <a:spLocks noChangeArrowheads="1"/>
          </p:cNvSpPr>
          <p:nvPr/>
        </p:nvSpPr>
        <p:spPr bwMode="auto">
          <a:xfrm>
            <a:off x="4619215" y="2716094"/>
            <a:ext cx="3047996" cy="646331"/>
          </a:xfrm>
          <a:prstGeom prst="rect">
            <a:avLst/>
          </a:prstGeom>
          <a:noFill/>
          <a:ln>
            <a:noFill/>
          </a:ln>
          <a:effectLst/>
          <a:extLst>
            <a:ext uri="{909E8E84-426E-40DD-AFC4-6F175D3DCCD1}">
              <a14:hiddenFill xmlns:a14="http://schemas.microsoft.com/office/drawing/2010/main">
                <a:solidFill>
                  <a:srgbClr val="00A4DE"/>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600">
                <a:solidFill>
                  <a:schemeClr val="tx1"/>
                </a:solidFill>
                <a:latin typeface="Arial" pitchFamily="34" charset="0"/>
                <a:ea typeface="ＭＳ Ｐゴシック" pitchFamily="34" charset="-128"/>
              </a:defRPr>
            </a:lvl1pPr>
            <a:lvl2pPr marL="742950" indent="-285750" eaLnBrk="0" hangingPunct="0">
              <a:defRPr sz="1600">
                <a:solidFill>
                  <a:schemeClr val="tx1"/>
                </a:solidFill>
                <a:latin typeface="Arial" pitchFamily="34" charset="0"/>
                <a:ea typeface="ＭＳ Ｐゴシック" pitchFamily="34" charset="-128"/>
              </a:defRPr>
            </a:lvl2pPr>
            <a:lvl3pPr marL="1143000" indent="-228600" eaLnBrk="0" hangingPunct="0">
              <a:defRPr sz="1600">
                <a:solidFill>
                  <a:schemeClr val="tx1"/>
                </a:solidFill>
                <a:latin typeface="Arial" pitchFamily="34" charset="0"/>
                <a:ea typeface="ＭＳ Ｐゴシック" pitchFamily="34" charset="-128"/>
              </a:defRPr>
            </a:lvl3pPr>
            <a:lvl4pPr marL="1600200" indent="-228600" eaLnBrk="0" hangingPunct="0">
              <a:defRPr sz="1600">
                <a:solidFill>
                  <a:schemeClr val="tx1"/>
                </a:solidFill>
                <a:latin typeface="Arial" pitchFamily="34" charset="0"/>
                <a:ea typeface="ＭＳ Ｐゴシック" pitchFamily="34" charset="-128"/>
              </a:defRPr>
            </a:lvl4pPr>
            <a:lvl5pPr marL="2057400" indent="-228600" eaLnBrk="0" hangingPunct="0">
              <a:defRPr sz="16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9pPr>
          </a:lstStyle>
          <a:p>
            <a:pPr algn="ctr" eaLnBrk="1" hangingPunct="1">
              <a:lnSpc>
                <a:spcPct val="90000"/>
              </a:lnSpc>
            </a:pPr>
            <a:r>
              <a:rPr lang="en-US" sz="2000" b="1" dirty="0">
                <a:solidFill>
                  <a:srgbClr val="368727"/>
                </a:solidFill>
              </a:rPr>
              <a:t>Survivor</a:t>
            </a:r>
            <a:br>
              <a:rPr lang="en-US" sz="2000" b="1" dirty="0">
                <a:solidFill>
                  <a:srgbClr val="368727"/>
                </a:solidFill>
              </a:rPr>
            </a:br>
            <a:r>
              <a:rPr lang="en-US" sz="2000" b="1" dirty="0">
                <a:solidFill>
                  <a:srgbClr val="368727"/>
                </a:solidFill>
              </a:rPr>
              <a:t>Benefits</a:t>
            </a:r>
          </a:p>
        </p:txBody>
      </p:sp>
      <p:sp>
        <p:nvSpPr>
          <p:cNvPr id="57" name="TextBox 56">
            <a:extLst>
              <a:ext uri="{FF2B5EF4-FFF2-40B4-BE49-F238E27FC236}">
                <a16:creationId xmlns:a16="http://schemas.microsoft.com/office/drawing/2014/main" id="{73BE2888-1510-3444-81C8-686601385EC3}"/>
              </a:ext>
            </a:extLst>
          </p:cNvPr>
          <p:cNvSpPr txBox="1"/>
          <p:nvPr/>
        </p:nvSpPr>
        <p:spPr>
          <a:xfrm>
            <a:off x="4619216" y="3963183"/>
            <a:ext cx="3048000" cy="830997"/>
          </a:xfrm>
          <a:prstGeom prst="rect">
            <a:avLst/>
          </a:prstGeom>
          <a:noFill/>
        </p:spPr>
        <p:txBody>
          <a:bodyPr wrap="square" rtlCol="0">
            <a:spAutoFit/>
          </a:bodyPr>
          <a:lstStyle/>
          <a:p>
            <a:pPr algn="ctr"/>
            <a:r>
              <a:rPr lang="en-US" sz="1600" dirty="0"/>
              <a:t>This option works best if</a:t>
            </a:r>
            <a:br>
              <a:rPr lang="en-US" sz="1600" dirty="0"/>
            </a:br>
            <a:r>
              <a:rPr lang="en-US" sz="1600" dirty="0"/>
              <a:t>one spouse is expected to outlive another</a:t>
            </a:r>
          </a:p>
        </p:txBody>
      </p:sp>
      <p:cxnSp>
        <p:nvCxnSpPr>
          <p:cNvPr id="39" name="Straight Connector 38">
            <a:extLst>
              <a:ext uri="{FF2B5EF4-FFF2-40B4-BE49-F238E27FC236}">
                <a16:creationId xmlns:a16="http://schemas.microsoft.com/office/drawing/2014/main" id="{18D04F96-4A38-1E7D-354C-7132A0937A74}"/>
              </a:ext>
              <a:ext uri="{C183D7F6-B498-43B3-948B-1728B52AA6E4}">
                <adec:decorative xmlns:adec="http://schemas.microsoft.com/office/drawing/2017/decorative" val="1"/>
              </a:ext>
            </a:extLst>
          </p:cNvPr>
          <p:cNvCxnSpPr>
            <a:cxnSpLocks/>
          </p:cNvCxnSpPr>
          <p:nvPr/>
        </p:nvCxnSpPr>
        <p:spPr bwMode="auto">
          <a:xfrm>
            <a:off x="7667215" y="2710385"/>
            <a:ext cx="0" cy="2359455"/>
          </a:xfrm>
          <a:prstGeom prst="line">
            <a:avLst/>
          </a:prstGeom>
          <a:solidFill>
            <a:schemeClr val="hlink"/>
          </a:solidFill>
          <a:ln w="9525" cap="flat" cmpd="sng" algn="ctr">
            <a:solidFill>
              <a:schemeClr val="bg1">
                <a:lumMod val="75000"/>
              </a:schemeClr>
            </a:solidFill>
            <a:prstDash val="solid"/>
            <a:round/>
            <a:headEnd type="none" w="med" len="med"/>
            <a:tailEnd type="none" w="med" len="med"/>
          </a:ln>
          <a:effectLst/>
        </p:spPr>
      </p:cxnSp>
      <p:sp>
        <p:nvSpPr>
          <p:cNvPr id="62" name="Text Box 18">
            <a:extLst>
              <a:ext uri="{FF2B5EF4-FFF2-40B4-BE49-F238E27FC236}">
                <a16:creationId xmlns:a16="http://schemas.microsoft.com/office/drawing/2014/main" id="{6B953884-4D7C-664B-A9BE-8D35D6BA0C91}"/>
              </a:ext>
            </a:extLst>
          </p:cNvPr>
          <p:cNvSpPr txBox="1">
            <a:spLocks noChangeArrowheads="1"/>
          </p:cNvSpPr>
          <p:nvPr/>
        </p:nvSpPr>
        <p:spPr bwMode="auto">
          <a:xfrm>
            <a:off x="7858015" y="2710385"/>
            <a:ext cx="2421324" cy="646331"/>
          </a:xfrm>
          <a:prstGeom prst="rect">
            <a:avLst/>
          </a:prstGeom>
          <a:noFill/>
          <a:ln>
            <a:noFill/>
          </a:ln>
          <a:effectLst/>
          <a:extLst>
            <a:ext uri="{909E8E84-426E-40DD-AFC4-6F175D3DCCD1}">
              <a14:hiddenFill xmlns:a14="http://schemas.microsoft.com/office/drawing/2010/main">
                <a:solidFill>
                  <a:srgbClr val="00A4DE"/>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600">
                <a:solidFill>
                  <a:schemeClr val="tx1"/>
                </a:solidFill>
                <a:latin typeface="Arial" pitchFamily="34" charset="0"/>
                <a:ea typeface="ＭＳ Ｐゴシック" pitchFamily="34" charset="-128"/>
              </a:defRPr>
            </a:lvl1pPr>
            <a:lvl2pPr marL="742950" indent="-285750" eaLnBrk="0" hangingPunct="0">
              <a:defRPr sz="1600">
                <a:solidFill>
                  <a:schemeClr val="tx1"/>
                </a:solidFill>
                <a:latin typeface="Arial" pitchFamily="34" charset="0"/>
                <a:ea typeface="ＭＳ Ｐゴシック" pitchFamily="34" charset="-128"/>
              </a:defRPr>
            </a:lvl2pPr>
            <a:lvl3pPr marL="1143000" indent="-228600" eaLnBrk="0" hangingPunct="0">
              <a:defRPr sz="1600">
                <a:solidFill>
                  <a:schemeClr val="tx1"/>
                </a:solidFill>
                <a:latin typeface="Arial" pitchFamily="34" charset="0"/>
                <a:ea typeface="ＭＳ Ｐゴシック" pitchFamily="34" charset="-128"/>
              </a:defRPr>
            </a:lvl3pPr>
            <a:lvl4pPr marL="1600200" indent="-228600" eaLnBrk="0" hangingPunct="0">
              <a:defRPr sz="1600">
                <a:solidFill>
                  <a:schemeClr val="tx1"/>
                </a:solidFill>
                <a:latin typeface="Arial" pitchFamily="34" charset="0"/>
                <a:ea typeface="ＭＳ Ｐゴシック" pitchFamily="34" charset="-128"/>
              </a:defRPr>
            </a:lvl4pPr>
            <a:lvl5pPr marL="2057400" indent="-228600" eaLnBrk="0" hangingPunct="0">
              <a:defRPr sz="16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9pPr>
          </a:lstStyle>
          <a:p>
            <a:pPr algn="ctr" eaLnBrk="1" hangingPunct="1">
              <a:lnSpc>
                <a:spcPct val="90000"/>
              </a:lnSpc>
            </a:pPr>
            <a:r>
              <a:rPr lang="en-US" sz="2000" b="1" dirty="0">
                <a:solidFill>
                  <a:srgbClr val="333F48"/>
                </a:solidFill>
              </a:rPr>
              <a:t>Former</a:t>
            </a:r>
            <a:br>
              <a:rPr lang="en-US" sz="2000" b="1" dirty="0">
                <a:solidFill>
                  <a:srgbClr val="333F48"/>
                </a:solidFill>
              </a:rPr>
            </a:br>
            <a:r>
              <a:rPr lang="en-US" sz="2000" b="1" dirty="0">
                <a:solidFill>
                  <a:srgbClr val="333F48"/>
                </a:solidFill>
              </a:rPr>
              <a:t>Spousal Benefits</a:t>
            </a:r>
          </a:p>
        </p:txBody>
      </p:sp>
      <p:sp>
        <p:nvSpPr>
          <p:cNvPr id="58" name="TextBox 57">
            <a:extLst>
              <a:ext uri="{FF2B5EF4-FFF2-40B4-BE49-F238E27FC236}">
                <a16:creationId xmlns:a16="http://schemas.microsoft.com/office/drawing/2014/main" id="{6AEFF42E-D48F-1145-A57D-B404C7011253}"/>
              </a:ext>
            </a:extLst>
          </p:cNvPr>
          <p:cNvSpPr txBox="1"/>
          <p:nvPr/>
        </p:nvSpPr>
        <p:spPr>
          <a:xfrm>
            <a:off x="7838940" y="3963183"/>
            <a:ext cx="2459474" cy="830997"/>
          </a:xfrm>
          <a:prstGeom prst="rect">
            <a:avLst/>
          </a:prstGeom>
          <a:noFill/>
        </p:spPr>
        <p:txBody>
          <a:bodyPr wrap="square" rtlCol="0">
            <a:spAutoFit/>
          </a:bodyPr>
          <a:lstStyle/>
          <a:p>
            <a:pPr algn="ctr"/>
            <a:r>
              <a:rPr lang="en-US" sz="1600" dirty="0"/>
              <a:t>Ex-spouses may </a:t>
            </a:r>
            <a:br>
              <a:rPr lang="en-US" sz="1600" dirty="0"/>
            </a:br>
            <a:r>
              <a:rPr lang="en-US" sz="1600" dirty="0"/>
              <a:t>be eligible for a portion of benefits</a:t>
            </a:r>
          </a:p>
        </p:txBody>
      </p:sp>
      <p:sp>
        <p:nvSpPr>
          <p:cNvPr id="35" name="Slide Number Placeholder 34">
            <a:extLst>
              <a:ext uri="{FF2B5EF4-FFF2-40B4-BE49-F238E27FC236}">
                <a16:creationId xmlns:a16="http://schemas.microsoft.com/office/drawing/2014/main" id="{DC79085A-E0AE-5EB4-DE3E-C89A64F6C70A}"/>
              </a:ext>
              <a:ext uri="{C183D7F6-B498-43B3-948B-1728B52AA6E4}">
                <adec:decorative xmlns:adec="http://schemas.microsoft.com/office/drawing/2017/decorative" val="1"/>
              </a:ext>
            </a:extLst>
          </p:cNvPr>
          <p:cNvSpPr>
            <a:spLocks noGrp="1"/>
          </p:cNvSpPr>
          <p:nvPr>
            <p:ph type="sldNum" sz="quarter" idx="14"/>
          </p:nvPr>
        </p:nvSpPr>
        <p:spPr/>
        <p:txBody>
          <a:bodyPr/>
          <a:lstStyle/>
          <a:p>
            <a:pPr>
              <a:defRPr/>
            </a:pPr>
            <a:fld id="{E6474CC2-1230-4213-AD1A-4B2FEEABA7A1}" type="slidenum">
              <a:rPr lang="en-US" smtClean="0"/>
              <a:pPr>
                <a:defRPr/>
              </a:pPr>
              <a:t>12</a:t>
            </a:fld>
            <a:endParaRPr lang="en-US" dirty="0"/>
          </a:p>
        </p:txBody>
      </p:sp>
      <p:pic>
        <p:nvPicPr>
          <p:cNvPr id="2" name="Picture 1">
            <a:extLst>
              <a:ext uri="{FF2B5EF4-FFF2-40B4-BE49-F238E27FC236}">
                <a16:creationId xmlns:a16="http://schemas.microsoft.com/office/drawing/2014/main" id="{68D7C0AC-09CA-94D0-0B39-F1A65AB73CC6}"/>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10188575" y="6280637"/>
            <a:ext cx="1553526" cy="382313"/>
          </a:xfrm>
          <a:prstGeom prst="rect">
            <a:avLst/>
          </a:prstGeom>
        </p:spPr>
      </p:pic>
      <p:sp>
        <p:nvSpPr>
          <p:cNvPr id="3" name="Footer Placeholder 3">
            <a:extLst>
              <a:ext uri="{FF2B5EF4-FFF2-40B4-BE49-F238E27FC236}">
                <a16:creationId xmlns:a16="http://schemas.microsoft.com/office/drawing/2014/main" id="{DAF1244A-AE7D-3EEF-731B-EA503730E3DF}"/>
              </a:ext>
              <a:ext uri="{C183D7F6-B498-43B3-948B-1728B52AA6E4}">
                <adec:decorative xmlns:adec="http://schemas.microsoft.com/office/drawing/2017/decorative" val="1"/>
              </a:ext>
            </a:extLst>
          </p:cNvPr>
          <p:cNvSpPr>
            <a:spLocks noGrp="1"/>
          </p:cNvSpPr>
          <p:nvPr>
            <p:ph type="ftr" sz="quarter" idx="15"/>
          </p:nvPr>
        </p:nvSpPr>
        <p:spPr>
          <a:xfrm>
            <a:off x="426722" y="6382514"/>
            <a:ext cx="5245100" cy="273264"/>
          </a:xfrm>
        </p:spPr>
        <p:txBody>
          <a:bodyPr/>
          <a:lstStyle/>
          <a:p>
            <a:pPr algn="l"/>
            <a:r>
              <a:rPr lang="en-US" dirty="0"/>
              <a:t>For investors.</a:t>
            </a:r>
          </a:p>
          <a:p>
            <a:pPr algn="l"/>
            <a:r>
              <a:rPr lang="en-US" sz="800" dirty="0"/>
              <a:t>662964.38.0</a:t>
            </a:r>
          </a:p>
        </p:txBody>
      </p:sp>
    </p:spTree>
    <p:custDataLst>
      <p:tags r:id="rId1"/>
    </p:custDataLst>
    <p:extLst>
      <p:ext uri="{BB962C8B-B14F-4D97-AF65-F5344CB8AC3E}">
        <p14:creationId xmlns:p14="http://schemas.microsoft.com/office/powerpoint/2010/main" val="23877971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22820" y="228600"/>
            <a:ext cx="7013310" cy="838200"/>
          </a:xfrm>
        </p:spPr>
        <p:txBody>
          <a:bodyPr/>
          <a:lstStyle/>
          <a:p>
            <a:r>
              <a:rPr lang="en-US" dirty="0"/>
              <a:t>Maximizing couples’ benefits strategy</a:t>
            </a:r>
            <a:br>
              <a:rPr lang="en-US" dirty="0"/>
            </a:br>
            <a:r>
              <a:rPr lang="en-US" sz="2000" b="1" dirty="0">
                <a:solidFill>
                  <a:srgbClr val="368727"/>
                </a:solidFill>
              </a:rPr>
              <a:t>Delaying lifetime Social Security survivor benefits</a:t>
            </a:r>
            <a:endParaRPr lang="en-US" b="1" baseline="30000" dirty="0">
              <a:solidFill>
                <a:srgbClr val="368727"/>
              </a:solidFill>
            </a:endParaRPr>
          </a:p>
        </p:txBody>
      </p:sp>
      <p:sp>
        <p:nvSpPr>
          <p:cNvPr id="71" name="TextBox 70">
            <a:extLst>
              <a:ext uri="{FF2B5EF4-FFF2-40B4-BE49-F238E27FC236}">
                <a16:creationId xmlns:a16="http://schemas.microsoft.com/office/drawing/2014/main" id="{1148909C-A771-EC92-4772-305FFF4337F3}"/>
              </a:ext>
            </a:extLst>
          </p:cNvPr>
          <p:cNvSpPr txBox="1"/>
          <p:nvPr/>
        </p:nvSpPr>
        <p:spPr>
          <a:xfrm>
            <a:off x="1234765" y="1269026"/>
            <a:ext cx="4962833" cy="838691"/>
          </a:xfrm>
          <a:prstGeom prst="rect">
            <a:avLst/>
          </a:prstGeom>
          <a:noFill/>
        </p:spPr>
        <p:txBody>
          <a:bodyPr wrap="square" rtlCol="0">
            <a:spAutoFit/>
          </a:bodyPr>
          <a:lstStyle/>
          <a:p>
            <a:pPr>
              <a:spcAft>
                <a:spcPts val="300"/>
              </a:spcAft>
            </a:pPr>
            <a:r>
              <a:rPr lang="en-US" sz="1600" b="1" dirty="0"/>
              <a:t>TOTAL LIFETIME BENEFITS </a:t>
            </a:r>
            <a:br>
              <a:rPr lang="en-US" sz="1600" b="1" dirty="0"/>
            </a:br>
            <a:r>
              <a:rPr lang="en-US" sz="1600" b="1" dirty="0"/>
              <a:t>BASED ON AGE AT WHICH AARON COLLECTS</a:t>
            </a:r>
          </a:p>
          <a:p>
            <a:pPr>
              <a:spcAft>
                <a:spcPts val="300"/>
              </a:spcAft>
            </a:pPr>
            <a:r>
              <a:rPr lang="en-US" sz="1400" dirty="0">
                <a:solidFill>
                  <a:srgbClr val="368727"/>
                </a:solidFill>
                <a:sym typeface="Webdings" panose="05030102010509060703" pitchFamily="18" charset="2"/>
              </a:rPr>
              <a:t></a:t>
            </a:r>
            <a:r>
              <a:rPr lang="en-US" sz="1400" dirty="0"/>
              <a:t> Elaine   </a:t>
            </a:r>
            <a:r>
              <a:rPr lang="en-US" sz="1400" dirty="0">
                <a:solidFill>
                  <a:srgbClr val="0F557C"/>
                </a:solidFill>
                <a:sym typeface="Webdings" panose="05030102010509060703" pitchFamily="18" charset="2"/>
              </a:rPr>
              <a:t></a:t>
            </a:r>
            <a:r>
              <a:rPr lang="en-US" sz="1400" dirty="0"/>
              <a:t> Aaron</a:t>
            </a:r>
          </a:p>
        </p:txBody>
      </p:sp>
      <p:sp>
        <p:nvSpPr>
          <p:cNvPr id="90" name="Rectangle 89">
            <a:extLst>
              <a:ext uri="{FF2B5EF4-FFF2-40B4-BE49-F238E27FC236}">
                <a16:creationId xmlns:a16="http://schemas.microsoft.com/office/drawing/2014/main" id="{473B6322-9E59-5F4E-8019-708242B8B918}"/>
              </a:ext>
              <a:ext uri="{C183D7F6-B498-43B3-948B-1728B52AA6E4}">
                <adec:decorative xmlns:adec="http://schemas.microsoft.com/office/drawing/2017/decorative" val="1"/>
              </a:ext>
            </a:extLst>
          </p:cNvPr>
          <p:cNvSpPr/>
          <p:nvPr/>
        </p:nvSpPr>
        <p:spPr>
          <a:xfrm>
            <a:off x="7533564" y="217487"/>
            <a:ext cx="4080682" cy="172748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1" name="Rectangle 90">
            <a:extLst>
              <a:ext uri="{FF2B5EF4-FFF2-40B4-BE49-F238E27FC236}">
                <a16:creationId xmlns:a16="http://schemas.microsoft.com/office/drawing/2014/main" id="{D80A8EE0-2AD6-3740-BC53-6C93CE93CAB9}"/>
              </a:ext>
            </a:extLst>
          </p:cNvPr>
          <p:cNvSpPr/>
          <p:nvPr/>
        </p:nvSpPr>
        <p:spPr>
          <a:xfrm>
            <a:off x="7738991" y="280795"/>
            <a:ext cx="2584541" cy="563283"/>
          </a:xfrm>
          <a:prstGeom prst="rect">
            <a:avLst/>
          </a:prstGeom>
        </p:spPr>
        <p:txBody>
          <a:bodyPr wrap="square">
            <a:spAutoFit/>
          </a:bodyPr>
          <a:lstStyle/>
          <a:p>
            <a:pPr>
              <a:spcBef>
                <a:spcPts val="0"/>
              </a:spcBef>
              <a:spcAft>
                <a:spcPts val="600"/>
              </a:spcAft>
            </a:pPr>
            <a:r>
              <a:rPr lang="en-US" sz="1400" b="1" dirty="0"/>
              <a:t>ABOUT OUR COUPLE</a:t>
            </a:r>
            <a:br>
              <a:rPr lang="en-US" sz="1400" b="1" dirty="0"/>
            </a:br>
            <a:r>
              <a:rPr lang="en-US" sz="1100" b="1" kern="0" dirty="0"/>
              <a:t>Hypothetical example</a:t>
            </a:r>
          </a:p>
        </p:txBody>
      </p:sp>
      <p:sp>
        <p:nvSpPr>
          <p:cNvPr id="92" name="Rectangle 5">
            <a:extLst>
              <a:ext uri="{FF2B5EF4-FFF2-40B4-BE49-F238E27FC236}">
                <a16:creationId xmlns:a16="http://schemas.microsoft.com/office/drawing/2014/main" id="{CF6C13B8-67BC-074C-B647-0B3EFE5940AC}"/>
              </a:ext>
            </a:extLst>
          </p:cNvPr>
          <p:cNvSpPr>
            <a:spLocks noChangeArrowheads="1"/>
          </p:cNvSpPr>
          <p:nvPr>
            <p:custDataLst>
              <p:tags r:id="rId2"/>
            </p:custDataLst>
          </p:nvPr>
        </p:nvSpPr>
        <p:spPr bwMode="auto">
          <a:xfrm>
            <a:off x="7730528" y="843601"/>
            <a:ext cx="1726104" cy="86374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tIns="0" bIns="0"/>
          <a:lstStyle>
            <a:lvl1pPr algn="l" eaLnBrk="0" hangingPunct="0">
              <a:lnSpc>
                <a:spcPct val="95000"/>
              </a:lnSpc>
              <a:spcBef>
                <a:spcPct val="35000"/>
              </a:spcBef>
              <a:buClr>
                <a:schemeClr val="accent2"/>
              </a:buClr>
              <a:buSzPct val="90000"/>
              <a:buFont typeface="Wingdings 3" pitchFamily="18" charset="2"/>
              <a:buChar char=""/>
              <a:defRPr sz="2000">
                <a:solidFill>
                  <a:schemeClr val="tx1"/>
                </a:solidFill>
                <a:latin typeface="Arial" charset="0"/>
                <a:ea typeface="Arial Unicode MS" pitchFamily="34" charset="-128"/>
                <a:cs typeface="Arial Unicode MS" pitchFamily="34" charset="-128"/>
              </a:defRPr>
            </a:lvl1pPr>
            <a:lvl2pPr marL="742950" indent="-285750" algn="l" eaLnBrk="0" hangingPunct="0">
              <a:lnSpc>
                <a:spcPct val="95000"/>
              </a:lnSpc>
              <a:spcBef>
                <a:spcPct val="35000"/>
              </a:spcBef>
              <a:buClr>
                <a:schemeClr val="accent1"/>
              </a:buClr>
              <a:buSzPct val="80000"/>
              <a:buFont typeface="Arial" charset="0"/>
              <a:buChar char="■"/>
              <a:defRPr>
                <a:solidFill>
                  <a:schemeClr val="tx1"/>
                </a:solidFill>
                <a:latin typeface="Arial" charset="0"/>
                <a:ea typeface="Arial Unicode MS" pitchFamily="34" charset="-128"/>
                <a:cs typeface="Arial Unicode MS" pitchFamily="34" charset="-128"/>
              </a:defRPr>
            </a:lvl2pPr>
            <a:lvl3pPr marL="1143000" indent="-228600" algn="l" eaLnBrk="0" hangingPunct="0">
              <a:lnSpc>
                <a:spcPct val="95000"/>
              </a:lnSpc>
              <a:spcBef>
                <a:spcPct val="30000"/>
              </a:spcBef>
              <a:buFont typeface="Arial" charset="0"/>
              <a:buChar char="–"/>
              <a:defRPr sz="1600">
                <a:solidFill>
                  <a:schemeClr val="tx1"/>
                </a:solidFill>
                <a:latin typeface="Arial" charset="0"/>
                <a:ea typeface="Arial Unicode MS" pitchFamily="34" charset="-128"/>
                <a:cs typeface="Arial Unicode MS" pitchFamily="34" charset="-128"/>
              </a:defRPr>
            </a:lvl3pPr>
            <a:lvl4pPr marL="1600200" indent="-228600" algn="l" eaLnBrk="0" hangingPunct="0">
              <a:lnSpc>
                <a:spcPct val="95000"/>
              </a:lnSpc>
              <a:spcBef>
                <a:spcPct val="25000"/>
              </a:spcBef>
              <a:buChar char="•"/>
              <a:defRPr sz="1400">
                <a:solidFill>
                  <a:schemeClr val="tx1"/>
                </a:solidFill>
                <a:latin typeface="Arial" charset="0"/>
                <a:ea typeface="Arial Unicode MS" pitchFamily="34" charset="-128"/>
                <a:cs typeface="Arial Unicode MS" pitchFamily="34" charset="-128"/>
              </a:defRPr>
            </a:lvl4pPr>
            <a:lvl5pPr marL="2057400" indent="-228600" algn="l" eaLnBrk="0" hangingPunct="0">
              <a:lnSpc>
                <a:spcPct val="95000"/>
              </a:lnSpc>
              <a:spcBef>
                <a:spcPct val="20000"/>
              </a:spcBef>
              <a:buFont typeface="Arial" charset="0"/>
              <a:buChar char="»"/>
              <a:defRPr sz="1400">
                <a:solidFill>
                  <a:schemeClr val="tx1"/>
                </a:solidFill>
                <a:latin typeface="Arial" charset="0"/>
                <a:ea typeface="Arial Unicode MS" pitchFamily="34" charset="-128"/>
                <a:cs typeface="Arial Unicode MS" pitchFamily="34" charset="-128"/>
              </a:defRPr>
            </a:lvl5pPr>
            <a:lvl6pPr marL="2514600" indent="-228600" eaLnBrk="0" fontAlgn="base" hangingPunct="0">
              <a:lnSpc>
                <a:spcPct val="95000"/>
              </a:lnSpc>
              <a:spcBef>
                <a:spcPct val="20000"/>
              </a:spcBef>
              <a:spcAft>
                <a:spcPct val="0"/>
              </a:spcAft>
              <a:buFont typeface="Arial" charset="0"/>
              <a:buChar char="»"/>
              <a:defRPr sz="1400">
                <a:solidFill>
                  <a:schemeClr val="tx1"/>
                </a:solidFill>
                <a:latin typeface="Arial" charset="0"/>
                <a:ea typeface="Arial Unicode MS" pitchFamily="34" charset="-128"/>
                <a:cs typeface="Arial Unicode MS" pitchFamily="34" charset="-128"/>
              </a:defRPr>
            </a:lvl6pPr>
            <a:lvl7pPr marL="2971800" indent="-228600" eaLnBrk="0" fontAlgn="base" hangingPunct="0">
              <a:lnSpc>
                <a:spcPct val="95000"/>
              </a:lnSpc>
              <a:spcBef>
                <a:spcPct val="20000"/>
              </a:spcBef>
              <a:spcAft>
                <a:spcPct val="0"/>
              </a:spcAft>
              <a:buFont typeface="Arial" charset="0"/>
              <a:buChar char="»"/>
              <a:defRPr sz="1400">
                <a:solidFill>
                  <a:schemeClr val="tx1"/>
                </a:solidFill>
                <a:latin typeface="Arial" charset="0"/>
                <a:ea typeface="Arial Unicode MS" pitchFamily="34" charset="-128"/>
                <a:cs typeface="Arial Unicode MS" pitchFamily="34" charset="-128"/>
              </a:defRPr>
            </a:lvl7pPr>
            <a:lvl8pPr marL="3429000" indent="-228600" eaLnBrk="0" fontAlgn="base" hangingPunct="0">
              <a:lnSpc>
                <a:spcPct val="95000"/>
              </a:lnSpc>
              <a:spcBef>
                <a:spcPct val="20000"/>
              </a:spcBef>
              <a:spcAft>
                <a:spcPct val="0"/>
              </a:spcAft>
              <a:buFont typeface="Arial" charset="0"/>
              <a:buChar char="»"/>
              <a:defRPr sz="1400">
                <a:solidFill>
                  <a:schemeClr val="tx1"/>
                </a:solidFill>
                <a:latin typeface="Arial" charset="0"/>
                <a:ea typeface="Arial Unicode MS" pitchFamily="34" charset="-128"/>
                <a:cs typeface="Arial Unicode MS" pitchFamily="34" charset="-128"/>
              </a:defRPr>
            </a:lvl8pPr>
            <a:lvl9pPr marL="3886200" indent="-228600" eaLnBrk="0" fontAlgn="base" hangingPunct="0">
              <a:lnSpc>
                <a:spcPct val="95000"/>
              </a:lnSpc>
              <a:spcBef>
                <a:spcPct val="20000"/>
              </a:spcBef>
              <a:spcAft>
                <a:spcPct val="0"/>
              </a:spcAft>
              <a:buFont typeface="Arial" charset="0"/>
              <a:buChar char="»"/>
              <a:defRPr sz="1400">
                <a:solidFill>
                  <a:schemeClr val="tx1"/>
                </a:solidFill>
                <a:latin typeface="Arial" charset="0"/>
                <a:ea typeface="Arial Unicode MS" pitchFamily="34" charset="-128"/>
                <a:cs typeface="Arial Unicode MS" pitchFamily="34" charset="-128"/>
              </a:defRPr>
            </a:lvl9pPr>
          </a:lstStyle>
          <a:p>
            <a:pPr>
              <a:buClr>
                <a:srgbClr val="5482AB"/>
              </a:buClr>
              <a:buSzPct val="100000"/>
              <a:buFontTx/>
              <a:buNone/>
            </a:pPr>
            <a:r>
              <a:rPr lang="en-US" altLang="en-US" sz="1400" b="1" dirty="0">
                <a:solidFill>
                  <a:srgbClr val="333F48"/>
                </a:solidFill>
                <a:cs typeface="Arial" charset="0"/>
              </a:rPr>
              <a:t>Aaron</a:t>
            </a:r>
            <a:endParaRPr lang="en-US" altLang="en-US" sz="1400" b="1" i="1" dirty="0">
              <a:solidFill>
                <a:srgbClr val="333F48"/>
              </a:solidFill>
              <a:cs typeface="Arial" charset="0"/>
            </a:endParaRPr>
          </a:p>
          <a:p>
            <a:pPr>
              <a:buClr>
                <a:srgbClr val="5482AB"/>
              </a:buClr>
              <a:buSzPct val="100000"/>
              <a:buFontTx/>
              <a:buNone/>
            </a:pPr>
            <a:r>
              <a:rPr lang="en-US" altLang="en-US" sz="1400" dirty="0">
                <a:solidFill>
                  <a:srgbClr val="333F48"/>
                </a:solidFill>
                <a:cs typeface="Arial" charset="0"/>
              </a:rPr>
              <a:t>Age: 62</a:t>
            </a:r>
            <a:br>
              <a:rPr lang="en-US" altLang="en-US" sz="1400" dirty="0">
                <a:solidFill>
                  <a:srgbClr val="333F48"/>
                </a:solidFill>
                <a:cs typeface="Arial" charset="0"/>
              </a:rPr>
            </a:br>
            <a:r>
              <a:rPr lang="en-US" altLang="en-US" sz="1400" dirty="0">
                <a:solidFill>
                  <a:srgbClr val="333F48"/>
                </a:solidFill>
                <a:cs typeface="Arial" charset="0"/>
              </a:rPr>
              <a:t>FRA: 67</a:t>
            </a:r>
            <a:br>
              <a:rPr lang="en-US" altLang="en-US" sz="1400" dirty="0">
                <a:solidFill>
                  <a:srgbClr val="333F48"/>
                </a:solidFill>
                <a:cs typeface="Arial" charset="0"/>
              </a:rPr>
            </a:br>
            <a:r>
              <a:rPr lang="en-US" altLang="en-US" sz="1400" dirty="0">
                <a:solidFill>
                  <a:srgbClr val="333F48"/>
                </a:solidFill>
                <a:cs typeface="Arial" charset="0"/>
              </a:rPr>
              <a:t>Life expectancy: 87</a:t>
            </a:r>
          </a:p>
        </p:txBody>
      </p:sp>
      <p:cxnSp>
        <p:nvCxnSpPr>
          <p:cNvPr id="94" name="Straight Connector 93">
            <a:extLst>
              <a:ext uri="{FF2B5EF4-FFF2-40B4-BE49-F238E27FC236}">
                <a16:creationId xmlns:a16="http://schemas.microsoft.com/office/drawing/2014/main" id="{8335D565-9416-1243-82FB-39EA93EA4066}"/>
              </a:ext>
              <a:ext uri="{C183D7F6-B498-43B3-948B-1728B52AA6E4}">
                <adec:decorative xmlns:adec="http://schemas.microsoft.com/office/drawing/2017/decorative" val="1"/>
              </a:ext>
            </a:extLst>
          </p:cNvPr>
          <p:cNvCxnSpPr>
            <a:cxnSpLocks/>
          </p:cNvCxnSpPr>
          <p:nvPr/>
        </p:nvCxnSpPr>
        <p:spPr>
          <a:xfrm>
            <a:off x="9586955" y="859645"/>
            <a:ext cx="0" cy="75577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93" name="Rectangle 5">
            <a:extLst>
              <a:ext uri="{FF2B5EF4-FFF2-40B4-BE49-F238E27FC236}">
                <a16:creationId xmlns:a16="http://schemas.microsoft.com/office/drawing/2014/main" id="{66E1C679-1078-6749-AFEE-0F15E8C831FF}"/>
              </a:ext>
            </a:extLst>
          </p:cNvPr>
          <p:cNvSpPr>
            <a:spLocks noChangeArrowheads="1"/>
          </p:cNvSpPr>
          <p:nvPr>
            <p:custDataLst>
              <p:tags r:id="rId3"/>
            </p:custDataLst>
          </p:nvPr>
        </p:nvSpPr>
        <p:spPr bwMode="auto">
          <a:xfrm>
            <a:off x="9751030" y="843608"/>
            <a:ext cx="1963133" cy="86374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tIns="0" bIns="0"/>
          <a:lstStyle>
            <a:lvl1pPr algn="l" eaLnBrk="0" hangingPunct="0">
              <a:lnSpc>
                <a:spcPct val="95000"/>
              </a:lnSpc>
              <a:spcBef>
                <a:spcPct val="35000"/>
              </a:spcBef>
              <a:buClr>
                <a:schemeClr val="accent2"/>
              </a:buClr>
              <a:buSzPct val="90000"/>
              <a:buFont typeface="Wingdings 3" pitchFamily="18" charset="2"/>
              <a:buChar char=""/>
              <a:defRPr sz="2000">
                <a:solidFill>
                  <a:schemeClr val="tx1"/>
                </a:solidFill>
                <a:latin typeface="Arial" charset="0"/>
                <a:ea typeface="Arial Unicode MS" pitchFamily="34" charset="-128"/>
                <a:cs typeface="Arial Unicode MS" pitchFamily="34" charset="-128"/>
              </a:defRPr>
            </a:lvl1pPr>
            <a:lvl2pPr marL="742950" indent="-285750" algn="l" eaLnBrk="0" hangingPunct="0">
              <a:lnSpc>
                <a:spcPct val="95000"/>
              </a:lnSpc>
              <a:spcBef>
                <a:spcPct val="35000"/>
              </a:spcBef>
              <a:buClr>
                <a:schemeClr val="accent1"/>
              </a:buClr>
              <a:buSzPct val="80000"/>
              <a:buFont typeface="Arial" charset="0"/>
              <a:buChar char="■"/>
              <a:defRPr>
                <a:solidFill>
                  <a:schemeClr val="tx1"/>
                </a:solidFill>
                <a:latin typeface="Arial" charset="0"/>
                <a:ea typeface="Arial Unicode MS" pitchFamily="34" charset="-128"/>
                <a:cs typeface="Arial Unicode MS" pitchFamily="34" charset="-128"/>
              </a:defRPr>
            </a:lvl2pPr>
            <a:lvl3pPr marL="1143000" indent="-228600" algn="l" eaLnBrk="0" hangingPunct="0">
              <a:lnSpc>
                <a:spcPct val="95000"/>
              </a:lnSpc>
              <a:spcBef>
                <a:spcPct val="30000"/>
              </a:spcBef>
              <a:buFont typeface="Arial" charset="0"/>
              <a:buChar char="–"/>
              <a:defRPr sz="1600">
                <a:solidFill>
                  <a:schemeClr val="tx1"/>
                </a:solidFill>
                <a:latin typeface="Arial" charset="0"/>
                <a:ea typeface="Arial Unicode MS" pitchFamily="34" charset="-128"/>
                <a:cs typeface="Arial Unicode MS" pitchFamily="34" charset="-128"/>
              </a:defRPr>
            </a:lvl3pPr>
            <a:lvl4pPr marL="1600200" indent="-228600" algn="l" eaLnBrk="0" hangingPunct="0">
              <a:lnSpc>
                <a:spcPct val="95000"/>
              </a:lnSpc>
              <a:spcBef>
                <a:spcPct val="25000"/>
              </a:spcBef>
              <a:buChar char="•"/>
              <a:defRPr sz="1400">
                <a:solidFill>
                  <a:schemeClr val="tx1"/>
                </a:solidFill>
                <a:latin typeface="Arial" charset="0"/>
                <a:ea typeface="Arial Unicode MS" pitchFamily="34" charset="-128"/>
                <a:cs typeface="Arial Unicode MS" pitchFamily="34" charset="-128"/>
              </a:defRPr>
            </a:lvl4pPr>
            <a:lvl5pPr marL="2057400" indent="-228600" algn="l" eaLnBrk="0" hangingPunct="0">
              <a:lnSpc>
                <a:spcPct val="95000"/>
              </a:lnSpc>
              <a:spcBef>
                <a:spcPct val="20000"/>
              </a:spcBef>
              <a:buFont typeface="Arial" charset="0"/>
              <a:buChar char="»"/>
              <a:defRPr sz="1400">
                <a:solidFill>
                  <a:schemeClr val="tx1"/>
                </a:solidFill>
                <a:latin typeface="Arial" charset="0"/>
                <a:ea typeface="Arial Unicode MS" pitchFamily="34" charset="-128"/>
                <a:cs typeface="Arial Unicode MS" pitchFamily="34" charset="-128"/>
              </a:defRPr>
            </a:lvl5pPr>
            <a:lvl6pPr marL="2514600" indent="-228600" eaLnBrk="0" fontAlgn="base" hangingPunct="0">
              <a:lnSpc>
                <a:spcPct val="95000"/>
              </a:lnSpc>
              <a:spcBef>
                <a:spcPct val="20000"/>
              </a:spcBef>
              <a:spcAft>
                <a:spcPct val="0"/>
              </a:spcAft>
              <a:buFont typeface="Arial" charset="0"/>
              <a:buChar char="»"/>
              <a:defRPr sz="1400">
                <a:solidFill>
                  <a:schemeClr val="tx1"/>
                </a:solidFill>
                <a:latin typeface="Arial" charset="0"/>
                <a:ea typeface="Arial Unicode MS" pitchFamily="34" charset="-128"/>
                <a:cs typeface="Arial Unicode MS" pitchFamily="34" charset="-128"/>
              </a:defRPr>
            </a:lvl6pPr>
            <a:lvl7pPr marL="2971800" indent="-228600" eaLnBrk="0" fontAlgn="base" hangingPunct="0">
              <a:lnSpc>
                <a:spcPct val="95000"/>
              </a:lnSpc>
              <a:spcBef>
                <a:spcPct val="20000"/>
              </a:spcBef>
              <a:spcAft>
                <a:spcPct val="0"/>
              </a:spcAft>
              <a:buFont typeface="Arial" charset="0"/>
              <a:buChar char="»"/>
              <a:defRPr sz="1400">
                <a:solidFill>
                  <a:schemeClr val="tx1"/>
                </a:solidFill>
                <a:latin typeface="Arial" charset="0"/>
                <a:ea typeface="Arial Unicode MS" pitchFamily="34" charset="-128"/>
                <a:cs typeface="Arial Unicode MS" pitchFamily="34" charset="-128"/>
              </a:defRPr>
            </a:lvl7pPr>
            <a:lvl8pPr marL="3429000" indent="-228600" eaLnBrk="0" fontAlgn="base" hangingPunct="0">
              <a:lnSpc>
                <a:spcPct val="95000"/>
              </a:lnSpc>
              <a:spcBef>
                <a:spcPct val="20000"/>
              </a:spcBef>
              <a:spcAft>
                <a:spcPct val="0"/>
              </a:spcAft>
              <a:buFont typeface="Arial" charset="0"/>
              <a:buChar char="»"/>
              <a:defRPr sz="1400">
                <a:solidFill>
                  <a:schemeClr val="tx1"/>
                </a:solidFill>
                <a:latin typeface="Arial" charset="0"/>
                <a:ea typeface="Arial Unicode MS" pitchFamily="34" charset="-128"/>
                <a:cs typeface="Arial Unicode MS" pitchFamily="34" charset="-128"/>
              </a:defRPr>
            </a:lvl8pPr>
            <a:lvl9pPr marL="3886200" indent="-228600" eaLnBrk="0" fontAlgn="base" hangingPunct="0">
              <a:lnSpc>
                <a:spcPct val="95000"/>
              </a:lnSpc>
              <a:spcBef>
                <a:spcPct val="20000"/>
              </a:spcBef>
              <a:spcAft>
                <a:spcPct val="0"/>
              </a:spcAft>
              <a:buFont typeface="Arial" charset="0"/>
              <a:buChar char="»"/>
              <a:defRPr sz="1400">
                <a:solidFill>
                  <a:schemeClr val="tx1"/>
                </a:solidFill>
                <a:latin typeface="Arial" charset="0"/>
                <a:ea typeface="Arial Unicode MS" pitchFamily="34" charset="-128"/>
                <a:cs typeface="Arial Unicode MS" pitchFamily="34" charset="-128"/>
              </a:defRPr>
            </a:lvl9pPr>
          </a:lstStyle>
          <a:p>
            <a:pPr>
              <a:buClr>
                <a:srgbClr val="5482AB"/>
              </a:buClr>
              <a:buSzPct val="100000"/>
              <a:buFontTx/>
              <a:buNone/>
            </a:pPr>
            <a:r>
              <a:rPr lang="en-US" altLang="en-US" sz="1400" b="1" dirty="0">
                <a:solidFill>
                  <a:srgbClr val="333F48"/>
                </a:solidFill>
                <a:cs typeface="Arial" charset="0"/>
              </a:rPr>
              <a:t>Elaine</a:t>
            </a:r>
          </a:p>
          <a:p>
            <a:pPr>
              <a:buClr>
                <a:srgbClr val="5482AB"/>
              </a:buClr>
              <a:buSzPct val="100000"/>
              <a:buFontTx/>
              <a:buNone/>
            </a:pPr>
            <a:r>
              <a:rPr lang="en-US" altLang="en-US" sz="1400" dirty="0">
                <a:solidFill>
                  <a:srgbClr val="333F48"/>
                </a:solidFill>
                <a:cs typeface="Arial" charset="0"/>
              </a:rPr>
              <a:t>Age: 62</a:t>
            </a:r>
            <a:br>
              <a:rPr lang="en-US" altLang="en-US" sz="1400" dirty="0">
                <a:solidFill>
                  <a:srgbClr val="333F48"/>
                </a:solidFill>
                <a:cs typeface="Arial" charset="0"/>
              </a:rPr>
            </a:br>
            <a:r>
              <a:rPr lang="en-US" altLang="en-US" sz="1400" dirty="0">
                <a:solidFill>
                  <a:srgbClr val="333F48"/>
                </a:solidFill>
                <a:cs typeface="Arial" charset="0"/>
              </a:rPr>
              <a:t>FRA: 67</a:t>
            </a:r>
            <a:br>
              <a:rPr lang="en-US" altLang="en-US" sz="1400" dirty="0">
                <a:solidFill>
                  <a:srgbClr val="333F48"/>
                </a:solidFill>
                <a:cs typeface="Arial" charset="0"/>
              </a:rPr>
            </a:br>
            <a:r>
              <a:rPr lang="en-US" altLang="en-US" sz="1400" dirty="0">
                <a:solidFill>
                  <a:srgbClr val="333F48"/>
                </a:solidFill>
                <a:cs typeface="Arial" charset="0"/>
              </a:rPr>
              <a:t>Life expectancy: 95</a:t>
            </a:r>
          </a:p>
        </p:txBody>
      </p:sp>
      <p:grpSp>
        <p:nvGrpSpPr>
          <p:cNvPr id="33" name="Group 32" descr="This chart shows how waiting to claim from age 62 to age 70 may increase the Social Security survivor benefit up to 21%.">
            <a:extLst>
              <a:ext uri="{FF2B5EF4-FFF2-40B4-BE49-F238E27FC236}">
                <a16:creationId xmlns:a16="http://schemas.microsoft.com/office/drawing/2014/main" id="{1F47D7BB-4A07-C7E2-9409-84CCC9581368}"/>
              </a:ext>
            </a:extLst>
          </p:cNvPr>
          <p:cNvGrpSpPr/>
          <p:nvPr/>
        </p:nvGrpSpPr>
        <p:grpSpPr>
          <a:xfrm>
            <a:off x="550863" y="2008773"/>
            <a:ext cx="11183937" cy="3114335"/>
            <a:chOff x="550863" y="2008773"/>
            <a:chExt cx="11183937" cy="3114335"/>
          </a:xfrm>
        </p:grpSpPr>
        <p:graphicFrame>
          <p:nvGraphicFramePr>
            <p:cNvPr id="95" name="Chart 94">
              <a:extLst>
                <a:ext uri="{FF2B5EF4-FFF2-40B4-BE49-F238E27FC236}">
                  <a16:creationId xmlns:a16="http://schemas.microsoft.com/office/drawing/2014/main" id="{FE0AF94B-19D7-A94A-A6AF-4D1ED2BFCD0C}"/>
                </a:ext>
                <a:ext uri="{C183D7F6-B498-43B3-948B-1728B52AA6E4}">
                  <adec:decorative xmlns:adec="http://schemas.microsoft.com/office/drawing/2017/decorative" val="1"/>
                </a:ext>
              </a:extLst>
            </p:cNvPr>
            <p:cNvGraphicFramePr/>
            <p:nvPr>
              <p:extLst>
                <p:ext uri="{D42A27DB-BD31-4B8C-83A1-F6EECF244321}">
                  <p14:modId xmlns:p14="http://schemas.microsoft.com/office/powerpoint/2010/main" val="1639285746"/>
                </p:ext>
              </p:extLst>
            </p:nvPr>
          </p:nvGraphicFramePr>
          <p:xfrm>
            <a:off x="550863" y="2093305"/>
            <a:ext cx="11183937" cy="3029803"/>
          </p:xfrm>
          <a:graphic>
            <a:graphicData uri="http://schemas.openxmlformats.org/drawingml/2006/chart">
              <c:chart xmlns:c="http://schemas.openxmlformats.org/drawingml/2006/chart" xmlns:r="http://schemas.openxmlformats.org/officeDocument/2006/relationships" r:id="rId6"/>
            </a:graphicData>
          </a:graphic>
        </p:graphicFrame>
        <p:sp>
          <p:nvSpPr>
            <p:cNvPr id="101" name="Rectangle 132">
              <a:extLst>
                <a:ext uri="{FF2B5EF4-FFF2-40B4-BE49-F238E27FC236}">
                  <a16:creationId xmlns:a16="http://schemas.microsoft.com/office/drawing/2014/main" id="{E1EDAE3B-CFA4-5245-8D48-87EEB5F90BF8}"/>
                </a:ext>
                <a:ext uri="{C183D7F6-B498-43B3-948B-1728B52AA6E4}">
                  <adec:decorative xmlns:adec="http://schemas.microsoft.com/office/drawing/2017/decorative" val="1"/>
                </a:ext>
              </a:extLst>
            </p:cNvPr>
            <p:cNvSpPr>
              <a:spLocks noChangeArrowheads="1"/>
            </p:cNvSpPr>
            <p:nvPr/>
          </p:nvSpPr>
          <p:spPr bwMode="auto">
            <a:xfrm>
              <a:off x="1667871" y="2456834"/>
              <a:ext cx="152870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b="1">
                  <a:solidFill>
                    <a:schemeClr val="tx1"/>
                  </a:solidFill>
                  <a:latin typeface="Arial" pitchFamily="34" charset="0"/>
                  <a:ea typeface="ＭＳ Ｐゴシック" pitchFamily="34" charset="-128"/>
                </a:defRPr>
              </a:lvl1pPr>
              <a:lvl2pPr marL="742950" indent="-285750" eaLnBrk="0" hangingPunct="0">
                <a:defRPr b="1">
                  <a:solidFill>
                    <a:schemeClr val="tx1"/>
                  </a:solidFill>
                  <a:latin typeface="Arial" pitchFamily="34" charset="0"/>
                  <a:ea typeface="ＭＳ Ｐゴシック" pitchFamily="34" charset="-128"/>
                </a:defRPr>
              </a:lvl2pPr>
              <a:lvl3pPr marL="1143000" indent="-228600" eaLnBrk="0" hangingPunct="0">
                <a:defRPr b="1">
                  <a:solidFill>
                    <a:schemeClr val="tx1"/>
                  </a:solidFill>
                  <a:latin typeface="Arial" pitchFamily="34" charset="0"/>
                  <a:ea typeface="ＭＳ Ｐゴシック" pitchFamily="34" charset="-128"/>
                </a:defRPr>
              </a:lvl3pPr>
              <a:lvl4pPr marL="1600200" indent="-228600" eaLnBrk="0" hangingPunct="0">
                <a:defRPr b="1">
                  <a:solidFill>
                    <a:schemeClr val="tx1"/>
                  </a:solidFill>
                  <a:latin typeface="Arial" pitchFamily="34" charset="0"/>
                  <a:ea typeface="ＭＳ Ｐゴシック" pitchFamily="34" charset="-128"/>
                </a:defRPr>
              </a:lvl4pPr>
              <a:lvl5pPr marL="2057400" indent="-228600" eaLnBrk="0" hangingPunct="0">
                <a:defRPr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b="1">
                  <a:solidFill>
                    <a:schemeClr val="tx1"/>
                  </a:solidFill>
                  <a:latin typeface="Arial" pitchFamily="34" charset="0"/>
                  <a:ea typeface="ＭＳ Ｐゴシック" pitchFamily="34" charset="-128"/>
                </a:defRPr>
              </a:lvl9pPr>
            </a:lstStyle>
            <a:p>
              <a:pPr algn="ctr" eaLnBrk="1" hangingPunct="1"/>
              <a:r>
                <a:rPr lang="en-US" altLang="en-US" sz="1600" dirty="0"/>
                <a:t>$788,000</a:t>
              </a:r>
            </a:p>
          </p:txBody>
        </p:sp>
        <p:sp>
          <p:nvSpPr>
            <p:cNvPr id="115" name="Oval 114">
              <a:extLst>
                <a:ext uri="{FF2B5EF4-FFF2-40B4-BE49-F238E27FC236}">
                  <a16:creationId xmlns:a16="http://schemas.microsoft.com/office/drawing/2014/main" id="{B87C5CBC-1BF5-FA46-ADFF-EF74AC097E55}"/>
                </a:ext>
                <a:ext uri="{C183D7F6-B498-43B3-948B-1728B52AA6E4}">
                  <adec:decorative xmlns:adec="http://schemas.microsoft.com/office/drawing/2017/decorative" val="1"/>
                </a:ext>
              </a:extLst>
            </p:cNvPr>
            <p:cNvSpPr/>
            <p:nvPr/>
          </p:nvSpPr>
          <p:spPr>
            <a:xfrm>
              <a:off x="928003" y="4090735"/>
              <a:ext cx="806824" cy="806824"/>
            </a:xfrm>
            <a:prstGeom prst="ellipse">
              <a:avLst/>
            </a:prstGeom>
            <a:solidFill>
              <a:schemeClr val="bg1"/>
            </a:solidFill>
            <a:ln w="571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17" name="Text Box 42">
              <a:extLst>
                <a:ext uri="{FF2B5EF4-FFF2-40B4-BE49-F238E27FC236}">
                  <a16:creationId xmlns:a16="http://schemas.microsoft.com/office/drawing/2014/main" id="{21B85692-7AD6-7247-A564-D30BD1994F6F}"/>
                </a:ext>
                <a:ext uri="{C183D7F6-B498-43B3-948B-1728B52AA6E4}">
                  <adec:decorative xmlns:adec="http://schemas.microsoft.com/office/drawing/2017/decorative" val="1"/>
                </a:ext>
              </a:extLst>
            </p:cNvPr>
            <p:cNvSpPr txBox="1">
              <a:spLocks noChangeArrowheads="1"/>
            </p:cNvSpPr>
            <p:nvPr/>
          </p:nvSpPr>
          <p:spPr bwMode="auto">
            <a:xfrm>
              <a:off x="1055003" y="4187947"/>
              <a:ext cx="574196" cy="307777"/>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400" b="1" dirty="0">
                  <a:latin typeface="Arial" charset="0"/>
                  <a:ea typeface="ＭＳ Ｐゴシック" charset="0"/>
                  <a:cs typeface="ＭＳ Ｐゴシック" charset="0"/>
                </a:rPr>
                <a:t>AGE</a:t>
              </a:r>
            </a:p>
          </p:txBody>
        </p:sp>
        <p:sp>
          <p:nvSpPr>
            <p:cNvPr id="116" name="Text Box 15">
              <a:extLst>
                <a:ext uri="{FF2B5EF4-FFF2-40B4-BE49-F238E27FC236}">
                  <a16:creationId xmlns:a16="http://schemas.microsoft.com/office/drawing/2014/main" id="{74DC2F6C-7A3B-BE44-A96B-B0AEB675F4B2}"/>
                </a:ext>
                <a:ext uri="{C183D7F6-B498-43B3-948B-1728B52AA6E4}">
                  <adec:decorative xmlns:adec="http://schemas.microsoft.com/office/drawing/2017/decorative" val="1"/>
                </a:ext>
              </a:extLst>
            </p:cNvPr>
            <p:cNvSpPr txBox="1">
              <a:spLocks noChangeArrowheads="1"/>
            </p:cNvSpPr>
            <p:nvPr/>
          </p:nvSpPr>
          <p:spPr bwMode="auto">
            <a:xfrm>
              <a:off x="1074734" y="4372098"/>
              <a:ext cx="527709" cy="461665"/>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2400" b="1" dirty="0">
                  <a:latin typeface="Arial" charset="0"/>
                  <a:ea typeface="ＭＳ Ｐゴシック" charset="0"/>
                  <a:cs typeface="ＭＳ Ｐゴシック" charset="0"/>
                </a:rPr>
                <a:t>62</a:t>
              </a:r>
            </a:p>
          </p:txBody>
        </p:sp>
        <p:sp>
          <p:nvSpPr>
            <p:cNvPr id="102" name="Rectangle 133">
              <a:extLst>
                <a:ext uri="{FF2B5EF4-FFF2-40B4-BE49-F238E27FC236}">
                  <a16:creationId xmlns:a16="http://schemas.microsoft.com/office/drawing/2014/main" id="{13C37692-3403-4C4D-8E68-2F0E9EAEF91F}"/>
                </a:ext>
                <a:ext uri="{C183D7F6-B498-43B3-948B-1728B52AA6E4}">
                  <adec:decorative xmlns:adec="http://schemas.microsoft.com/office/drawing/2017/decorative" val="1"/>
                </a:ext>
              </a:extLst>
            </p:cNvPr>
            <p:cNvSpPr>
              <a:spLocks noChangeArrowheads="1"/>
            </p:cNvSpPr>
            <p:nvPr/>
          </p:nvSpPr>
          <p:spPr bwMode="auto">
            <a:xfrm>
              <a:off x="5396432" y="2188216"/>
              <a:ext cx="1512867" cy="246221"/>
            </a:xfrm>
            <a:prstGeom prst="rect">
              <a:avLst/>
            </a:prstGeom>
            <a:solidFill>
              <a:schemeClr val="bg1"/>
            </a:solidFill>
            <a:ln>
              <a:noFill/>
            </a:ln>
          </p:spPr>
          <p:txBody>
            <a:bodyPr wrap="square" lIns="0" tIns="0" rIns="0" bIns="0">
              <a:spAutoFit/>
            </a:bodyPr>
            <a:lstStyle>
              <a:lvl1pPr eaLnBrk="0" hangingPunct="0">
                <a:defRPr b="1">
                  <a:solidFill>
                    <a:schemeClr val="tx1"/>
                  </a:solidFill>
                  <a:latin typeface="Arial" pitchFamily="34" charset="0"/>
                  <a:ea typeface="ＭＳ Ｐゴシック" pitchFamily="34" charset="-128"/>
                </a:defRPr>
              </a:lvl1pPr>
              <a:lvl2pPr marL="742950" indent="-285750" eaLnBrk="0" hangingPunct="0">
                <a:defRPr b="1">
                  <a:solidFill>
                    <a:schemeClr val="tx1"/>
                  </a:solidFill>
                  <a:latin typeface="Arial" pitchFamily="34" charset="0"/>
                  <a:ea typeface="ＭＳ Ｐゴシック" pitchFamily="34" charset="-128"/>
                </a:defRPr>
              </a:lvl2pPr>
              <a:lvl3pPr marL="1143000" indent="-228600" eaLnBrk="0" hangingPunct="0">
                <a:defRPr b="1">
                  <a:solidFill>
                    <a:schemeClr val="tx1"/>
                  </a:solidFill>
                  <a:latin typeface="Arial" pitchFamily="34" charset="0"/>
                  <a:ea typeface="ＭＳ Ｐゴシック" pitchFamily="34" charset="-128"/>
                </a:defRPr>
              </a:lvl3pPr>
              <a:lvl4pPr marL="1600200" indent="-228600" eaLnBrk="0" hangingPunct="0">
                <a:defRPr b="1">
                  <a:solidFill>
                    <a:schemeClr val="tx1"/>
                  </a:solidFill>
                  <a:latin typeface="Arial" pitchFamily="34" charset="0"/>
                  <a:ea typeface="ＭＳ Ｐゴシック" pitchFamily="34" charset="-128"/>
                </a:defRPr>
              </a:lvl4pPr>
              <a:lvl5pPr marL="2057400" indent="-228600" eaLnBrk="0" hangingPunct="0">
                <a:defRPr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b="1">
                  <a:solidFill>
                    <a:schemeClr val="tx1"/>
                  </a:solidFill>
                  <a:latin typeface="Arial" pitchFamily="34" charset="0"/>
                  <a:ea typeface="ＭＳ Ｐゴシック" pitchFamily="34" charset="-128"/>
                </a:defRPr>
              </a:lvl9pPr>
            </a:lstStyle>
            <a:p>
              <a:pPr algn="ctr" eaLnBrk="1" hangingPunct="1"/>
              <a:r>
                <a:rPr lang="en-US" altLang="en-US" sz="1600" dirty="0"/>
                <a:t>$881,000</a:t>
              </a:r>
            </a:p>
          </p:txBody>
        </p:sp>
        <p:sp>
          <p:nvSpPr>
            <p:cNvPr id="105" name="Oval 104">
              <a:extLst>
                <a:ext uri="{FF2B5EF4-FFF2-40B4-BE49-F238E27FC236}">
                  <a16:creationId xmlns:a16="http://schemas.microsoft.com/office/drawing/2014/main" id="{4138CFBC-CF77-F04E-A477-F638B2ED7DC0}"/>
                </a:ext>
                <a:ext uri="{C183D7F6-B498-43B3-948B-1728B52AA6E4}">
                  <adec:decorative xmlns:adec="http://schemas.microsoft.com/office/drawing/2017/decorative" val="1"/>
                </a:ext>
              </a:extLst>
            </p:cNvPr>
            <p:cNvSpPr/>
            <p:nvPr/>
          </p:nvSpPr>
          <p:spPr>
            <a:xfrm>
              <a:off x="4656068" y="4090735"/>
              <a:ext cx="806824" cy="806824"/>
            </a:xfrm>
            <a:prstGeom prst="ellipse">
              <a:avLst/>
            </a:prstGeom>
            <a:solidFill>
              <a:schemeClr val="bg1"/>
            </a:solidFill>
            <a:ln w="571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07" name="Text Box 42">
              <a:extLst>
                <a:ext uri="{FF2B5EF4-FFF2-40B4-BE49-F238E27FC236}">
                  <a16:creationId xmlns:a16="http://schemas.microsoft.com/office/drawing/2014/main" id="{56D191B3-7E5A-1E4A-9A42-77E1A5F596B3}"/>
                </a:ext>
                <a:ext uri="{C183D7F6-B498-43B3-948B-1728B52AA6E4}">
                  <adec:decorative xmlns:adec="http://schemas.microsoft.com/office/drawing/2017/decorative" val="1"/>
                </a:ext>
              </a:extLst>
            </p:cNvPr>
            <p:cNvSpPr txBox="1">
              <a:spLocks noChangeArrowheads="1"/>
            </p:cNvSpPr>
            <p:nvPr/>
          </p:nvSpPr>
          <p:spPr bwMode="auto">
            <a:xfrm>
              <a:off x="4772382" y="4187947"/>
              <a:ext cx="574196" cy="307777"/>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400" b="1" dirty="0">
                  <a:latin typeface="Arial" charset="0"/>
                  <a:ea typeface="ＭＳ Ｐゴシック" charset="0"/>
                  <a:cs typeface="ＭＳ Ｐゴシック" charset="0"/>
                </a:rPr>
                <a:t>AGE</a:t>
              </a:r>
            </a:p>
          </p:txBody>
        </p:sp>
        <p:sp>
          <p:nvSpPr>
            <p:cNvPr id="106" name="Text Box 15">
              <a:extLst>
                <a:ext uri="{FF2B5EF4-FFF2-40B4-BE49-F238E27FC236}">
                  <a16:creationId xmlns:a16="http://schemas.microsoft.com/office/drawing/2014/main" id="{4C6E845D-0C6D-E74D-9796-90C40B4C945F}"/>
                </a:ext>
                <a:ext uri="{C183D7F6-B498-43B3-948B-1728B52AA6E4}">
                  <adec:decorative xmlns:adec="http://schemas.microsoft.com/office/drawing/2017/decorative" val="1"/>
                </a:ext>
              </a:extLst>
            </p:cNvPr>
            <p:cNvSpPr txBox="1">
              <a:spLocks noChangeArrowheads="1"/>
            </p:cNvSpPr>
            <p:nvPr/>
          </p:nvSpPr>
          <p:spPr bwMode="auto">
            <a:xfrm>
              <a:off x="4795626" y="4372098"/>
              <a:ext cx="527709" cy="461665"/>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2400" b="1" dirty="0">
                  <a:latin typeface="Arial" charset="0"/>
                  <a:ea typeface="ＭＳ Ｐゴシック" charset="0"/>
                  <a:cs typeface="ＭＳ Ｐゴシック" charset="0"/>
                </a:rPr>
                <a:t>67</a:t>
              </a:r>
            </a:p>
          </p:txBody>
        </p:sp>
        <p:sp>
          <p:nvSpPr>
            <p:cNvPr id="103" name="Rectangle 134">
              <a:extLst>
                <a:ext uri="{FF2B5EF4-FFF2-40B4-BE49-F238E27FC236}">
                  <a16:creationId xmlns:a16="http://schemas.microsoft.com/office/drawing/2014/main" id="{CCC42DED-D65A-CF4F-9DF8-FF30E7E28980}"/>
                </a:ext>
                <a:ext uri="{C183D7F6-B498-43B3-948B-1728B52AA6E4}">
                  <adec:decorative xmlns:adec="http://schemas.microsoft.com/office/drawing/2017/decorative" val="1"/>
                </a:ext>
              </a:extLst>
            </p:cNvPr>
            <p:cNvSpPr>
              <a:spLocks noChangeArrowheads="1"/>
            </p:cNvSpPr>
            <p:nvPr/>
          </p:nvSpPr>
          <p:spPr bwMode="auto">
            <a:xfrm>
              <a:off x="8752115" y="2008773"/>
              <a:ext cx="2249714" cy="246221"/>
            </a:xfrm>
            <a:prstGeom prst="rect">
              <a:avLst/>
            </a:prstGeom>
            <a:noFill/>
            <a:ln>
              <a:noFill/>
            </a:ln>
          </p:spPr>
          <p:txBody>
            <a:bodyPr wrap="square" lIns="0" tIns="0" rIns="0" bIns="0">
              <a:spAutoFit/>
            </a:bodyPr>
            <a:lstStyle>
              <a:lvl1pPr eaLnBrk="0" hangingPunct="0">
                <a:defRPr b="1">
                  <a:solidFill>
                    <a:schemeClr val="tx1"/>
                  </a:solidFill>
                  <a:latin typeface="Arial" pitchFamily="34" charset="0"/>
                  <a:ea typeface="ＭＳ Ｐゴシック" pitchFamily="34" charset="-128"/>
                </a:defRPr>
              </a:lvl1pPr>
              <a:lvl2pPr marL="742950" indent="-285750" eaLnBrk="0" hangingPunct="0">
                <a:defRPr b="1">
                  <a:solidFill>
                    <a:schemeClr val="tx1"/>
                  </a:solidFill>
                  <a:latin typeface="Arial" pitchFamily="34" charset="0"/>
                  <a:ea typeface="ＭＳ Ｐゴシック" pitchFamily="34" charset="-128"/>
                </a:defRPr>
              </a:lvl2pPr>
              <a:lvl3pPr marL="1143000" indent="-228600" eaLnBrk="0" hangingPunct="0">
                <a:defRPr b="1">
                  <a:solidFill>
                    <a:schemeClr val="tx1"/>
                  </a:solidFill>
                  <a:latin typeface="Arial" pitchFamily="34" charset="0"/>
                  <a:ea typeface="ＭＳ Ｐゴシック" pitchFamily="34" charset="-128"/>
                </a:defRPr>
              </a:lvl3pPr>
              <a:lvl4pPr marL="1600200" indent="-228600" eaLnBrk="0" hangingPunct="0">
                <a:defRPr b="1">
                  <a:solidFill>
                    <a:schemeClr val="tx1"/>
                  </a:solidFill>
                  <a:latin typeface="Arial" pitchFamily="34" charset="0"/>
                  <a:ea typeface="ＭＳ Ｐゴシック" pitchFamily="34" charset="-128"/>
                </a:defRPr>
              </a:lvl4pPr>
              <a:lvl5pPr marL="2057400" indent="-228600" eaLnBrk="0" hangingPunct="0">
                <a:defRPr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b="1">
                  <a:solidFill>
                    <a:schemeClr val="tx1"/>
                  </a:solidFill>
                  <a:latin typeface="Arial" pitchFamily="34" charset="0"/>
                  <a:ea typeface="ＭＳ Ｐゴシック" pitchFamily="34" charset="-128"/>
                </a:defRPr>
              </a:lvl9pPr>
            </a:lstStyle>
            <a:p>
              <a:pPr algn="ctr" eaLnBrk="1" hangingPunct="1"/>
              <a:r>
                <a:rPr lang="en-US" altLang="en-US" sz="1600" dirty="0"/>
                <a:t>$954,000 </a:t>
              </a:r>
              <a:r>
                <a:rPr lang="en-US" altLang="en-US" sz="1600" dirty="0">
                  <a:solidFill>
                    <a:srgbClr val="DE5E06"/>
                  </a:solidFill>
                </a:rPr>
                <a:t>(21% more)</a:t>
              </a:r>
            </a:p>
          </p:txBody>
        </p:sp>
        <p:sp>
          <p:nvSpPr>
            <p:cNvPr id="109" name="Oval 108">
              <a:extLst>
                <a:ext uri="{FF2B5EF4-FFF2-40B4-BE49-F238E27FC236}">
                  <a16:creationId xmlns:a16="http://schemas.microsoft.com/office/drawing/2014/main" id="{BC5ABD73-BAF1-8B4C-8A8A-D8C26E910BA0}"/>
                </a:ext>
                <a:ext uri="{C183D7F6-B498-43B3-948B-1728B52AA6E4}">
                  <adec:decorative xmlns:adec="http://schemas.microsoft.com/office/drawing/2017/decorative" val="1"/>
                </a:ext>
              </a:extLst>
            </p:cNvPr>
            <p:cNvSpPr/>
            <p:nvPr/>
          </p:nvSpPr>
          <p:spPr>
            <a:xfrm>
              <a:off x="8392293" y="4090735"/>
              <a:ext cx="806824" cy="806824"/>
            </a:xfrm>
            <a:prstGeom prst="ellipse">
              <a:avLst/>
            </a:prstGeom>
            <a:solidFill>
              <a:schemeClr val="bg1"/>
            </a:solidFill>
            <a:ln w="571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11" name="Text Box 42">
              <a:extLst>
                <a:ext uri="{FF2B5EF4-FFF2-40B4-BE49-F238E27FC236}">
                  <a16:creationId xmlns:a16="http://schemas.microsoft.com/office/drawing/2014/main" id="{F0544BEB-3BFB-C44B-9115-484A163FC2BA}"/>
                </a:ext>
                <a:ext uri="{C183D7F6-B498-43B3-948B-1728B52AA6E4}">
                  <adec:decorative xmlns:adec="http://schemas.microsoft.com/office/drawing/2017/decorative" val="1"/>
                </a:ext>
              </a:extLst>
            </p:cNvPr>
            <p:cNvSpPr txBox="1">
              <a:spLocks noChangeArrowheads="1"/>
            </p:cNvSpPr>
            <p:nvPr/>
          </p:nvSpPr>
          <p:spPr bwMode="auto">
            <a:xfrm>
              <a:off x="8508607" y="4187947"/>
              <a:ext cx="574196" cy="307777"/>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400" b="1" dirty="0">
                  <a:latin typeface="Arial" charset="0"/>
                  <a:ea typeface="ＭＳ Ｐゴシック" charset="0"/>
                  <a:cs typeface="ＭＳ Ｐゴシック" charset="0"/>
                </a:rPr>
                <a:t>AGE</a:t>
              </a:r>
            </a:p>
          </p:txBody>
        </p:sp>
        <p:sp>
          <p:nvSpPr>
            <p:cNvPr id="110" name="Text Box 15">
              <a:extLst>
                <a:ext uri="{FF2B5EF4-FFF2-40B4-BE49-F238E27FC236}">
                  <a16:creationId xmlns:a16="http://schemas.microsoft.com/office/drawing/2014/main" id="{E396DD9A-AA55-0940-A7E5-92DA861CA6D4}"/>
                </a:ext>
                <a:ext uri="{C183D7F6-B498-43B3-948B-1728B52AA6E4}">
                  <adec:decorative xmlns:adec="http://schemas.microsoft.com/office/drawing/2017/decorative" val="1"/>
                </a:ext>
              </a:extLst>
            </p:cNvPr>
            <p:cNvSpPr txBox="1">
              <a:spLocks noChangeArrowheads="1"/>
            </p:cNvSpPr>
            <p:nvPr/>
          </p:nvSpPr>
          <p:spPr bwMode="auto">
            <a:xfrm>
              <a:off x="8531851" y="4372098"/>
              <a:ext cx="527709" cy="461665"/>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2400" b="1" dirty="0">
                  <a:latin typeface="Arial" charset="0"/>
                  <a:ea typeface="ＭＳ Ｐゴシック" charset="0"/>
                  <a:cs typeface="ＭＳ Ｐゴシック" charset="0"/>
                </a:rPr>
                <a:t>70</a:t>
              </a:r>
            </a:p>
          </p:txBody>
        </p:sp>
      </p:grpSp>
      <p:sp>
        <p:nvSpPr>
          <p:cNvPr id="15" name="Rectangle 14">
            <a:extLst>
              <a:ext uri="{FF2B5EF4-FFF2-40B4-BE49-F238E27FC236}">
                <a16:creationId xmlns:a16="http://schemas.microsoft.com/office/drawing/2014/main" id="{719C2796-C3B9-4352-29F9-B56B39734D25}"/>
              </a:ext>
              <a:ext uri="{C183D7F6-B498-43B3-948B-1728B52AA6E4}">
                <adec:decorative xmlns:adec="http://schemas.microsoft.com/office/drawing/2017/decorative" val="1"/>
              </a:ext>
            </a:extLst>
          </p:cNvPr>
          <p:cNvSpPr/>
          <p:nvPr/>
        </p:nvSpPr>
        <p:spPr>
          <a:xfrm>
            <a:off x="-948" y="4928507"/>
            <a:ext cx="12192000" cy="59436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bg2"/>
                </a:solidFill>
              </a:rPr>
              <a:t>Aaron waiting until age 70 would increase the couple’s lifetime benefits and Elaine’s survivor benefits if she outlives Aaron.</a:t>
            </a:r>
          </a:p>
        </p:txBody>
      </p:sp>
      <p:sp>
        <p:nvSpPr>
          <p:cNvPr id="67" name="Text Box 21">
            <a:extLst>
              <a:ext uri="{FF2B5EF4-FFF2-40B4-BE49-F238E27FC236}">
                <a16:creationId xmlns:a16="http://schemas.microsoft.com/office/drawing/2014/main" id="{9451E43D-09B1-4ED3-F6F2-1EE7A0ACE898}"/>
              </a:ext>
            </a:extLst>
          </p:cNvPr>
          <p:cNvSpPr txBox="1">
            <a:spLocks noChangeArrowheads="1"/>
          </p:cNvSpPr>
          <p:nvPr/>
        </p:nvSpPr>
        <p:spPr bwMode="auto">
          <a:xfrm>
            <a:off x="420111" y="5540134"/>
            <a:ext cx="9517265" cy="861774"/>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37160" tIns="45720" rIns="91440" bIns="45720" anchor="b">
            <a:spAutoFit/>
          </a:bodyPr>
          <a:lstStyle>
            <a:lvl1pPr algn="l" eaLnBrk="0" hangingPunct="0">
              <a:spcBef>
                <a:spcPct val="20000"/>
              </a:spcBef>
              <a:buClr>
                <a:srgbClr val="524E86"/>
              </a:buClr>
              <a:buSzPct val="120000"/>
              <a:buChar char="•"/>
              <a:defRPr>
                <a:solidFill>
                  <a:schemeClr val="tx1"/>
                </a:solidFill>
                <a:latin typeface="Arial" pitchFamily="34" charset="0"/>
              </a:defRPr>
            </a:lvl1pPr>
            <a:lvl2pPr marL="742950" indent="-285750" algn="l" eaLnBrk="0" hangingPunct="0">
              <a:spcBef>
                <a:spcPct val="20000"/>
              </a:spcBef>
              <a:buClr>
                <a:srgbClr val="524E86"/>
              </a:buClr>
              <a:buSzPct val="80000"/>
              <a:buFont typeface="Wingdings" pitchFamily="2" charset="2"/>
              <a:buChar char="§"/>
              <a:defRPr>
                <a:solidFill>
                  <a:schemeClr val="tx1"/>
                </a:solidFill>
                <a:latin typeface="Arial" pitchFamily="34" charset="0"/>
              </a:defRPr>
            </a:lvl2pPr>
            <a:lvl3pPr marL="1143000" indent="-228600" algn="l" eaLnBrk="0" hangingPunct="0">
              <a:spcBef>
                <a:spcPct val="20000"/>
              </a:spcBef>
              <a:buClr>
                <a:srgbClr val="524E86"/>
              </a:buClr>
              <a:buFont typeface="Arial" pitchFamily="34" charset="0"/>
              <a:buChar char="–"/>
              <a:defRPr sz="1600">
                <a:solidFill>
                  <a:schemeClr val="tx1"/>
                </a:solidFill>
                <a:latin typeface="Arial" pitchFamily="34" charset="0"/>
              </a:defRPr>
            </a:lvl3pPr>
            <a:lvl4pPr marL="1600200" indent="-228600" algn="l" eaLnBrk="0" hangingPunct="0">
              <a:spcBef>
                <a:spcPct val="20000"/>
              </a:spcBef>
              <a:buClr>
                <a:srgbClr val="524E86"/>
              </a:buClr>
              <a:buChar char="•"/>
              <a:defRPr sz="1600">
                <a:solidFill>
                  <a:schemeClr val="tx1"/>
                </a:solidFill>
                <a:latin typeface="Arial" pitchFamily="34" charset="0"/>
              </a:defRPr>
            </a:lvl4pPr>
            <a:lvl5pPr marL="2057400" indent="-228600" algn="l" eaLnBrk="0" hangingPunct="0">
              <a:spcBef>
                <a:spcPct val="20000"/>
              </a:spcBef>
              <a:buClr>
                <a:srgbClr val="524E86"/>
              </a:buClr>
              <a:buFont typeface="Wingdings" pitchFamily="2" charset="2"/>
              <a:buChar char="§"/>
              <a:defRPr sz="1400">
                <a:solidFill>
                  <a:schemeClr val="tx1"/>
                </a:solidFill>
                <a:latin typeface="Arial" pitchFamily="34" charset="0"/>
              </a:defRPr>
            </a:lvl5pPr>
            <a:lvl6pPr marL="25146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6pPr>
            <a:lvl7pPr marL="29718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7pPr>
            <a:lvl8pPr marL="34290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8pPr>
            <a:lvl9pPr marL="38862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9pPr>
          </a:lstStyle>
          <a:p>
            <a:pPr eaLnBrk="1" hangingPunct="1">
              <a:spcBef>
                <a:spcPct val="0"/>
              </a:spcBef>
              <a:buClrTx/>
              <a:buSzTx/>
              <a:buNone/>
            </a:pPr>
            <a:r>
              <a:rPr lang="en-US" altLang="en-US" sz="1000" dirty="0"/>
              <a:t>This example assumes both individuals reach age 62 in 2024 and retire in the same year. The hypothetical example is calculated by Fidelity’s Financial Solutions Team, based on data and methodology published by the Social Security Administration as of September 2024. All benefits are calculated in today’s dollar and before tax. The actual benefit would be adjusted for inflation and might be subject to income tax. Lifetime benefits are based on life expectancy of 87 and 95 for Aaron and Elaine, respectively. The lifetime number is sensitive to, and would change with, the life expectancy assumption. The lifetime benefit amounts include individual retirement benefits and survivor benefits.</a:t>
            </a:r>
          </a:p>
        </p:txBody>
      </p:sp>
      <p:sp>
        <p:nvSpPr>
          <p:cNvPr id="69" name="Slide Number Placeholder 68">
            <a:extLst>
              <a:ext uri="{FF2B5EF4-FFF2-40B4-BE49-F238E27FC236}">
                <a16:creationId xmlns:a16="http://schemas.microsoft.com/office/drawing/2014/main" id="{A60F327C-EE7D-8786-C564-0B68482A91AF}"/>
              </a:ext>
              <a:ext uri="{C183D7F6-B498-43B3-948B-1728B52AA6E4}">
                <adec:decorative xmlns:adec="http://schemas.microsoft.com/office/drawing/2017/decorative" val="1"/>
              </a:ext>
            </a:extLst>
          </p:cNvPr>
          <p:cNvSpPr>
            <a:spLocks noGrp="1"/>
          </p:cNvSpPr>
          <p:nvPr>
            <p:ph type="sldNum" sz="quarter" idx="14"/>
          </p:nvPr>
        </p:nvSpPr>
        <p:spPr/>
        <p:txBody>
          <a:bodyPr/>
          <a:lstStyle/>
          <a:p>
            <a:pPr>
              <a:defRPr/>
            </a:pPr>
            <a:fld id="{E6474CC2-1230-4213-AD1A-4B2FEEABA7A1}" type="slidenum">
              <a:rPr lang="en-US" smtClean="0"/>
              <a:pPr>
                <a:defRPr/>
              </a:pPr>
              <a:t>13</a:t>
            </a:fld>
            <a:endParaRPr lang="en-US" dirty="0"/>
          </a:p>
        </p:txBody>
      </p:sp>
      <p:pic>
        <p:nvPicPr>
          <p:cNvPr id="2" name="Picture 1">
            <a:extLst>
              <a:ext uri="{FF2B5EF4-FFF2-40B4-BE49-F238E27FC236}">
                <a16:creationId xmlns:a16="http://schemas.microsoft.com/office/drawing/2014/main" id="{10A334D1-A10A-A4CE-53FA-BB5209DEE093}"/>
              </a:ext>
              <a:ext uri="{C183D7F6-B498-43B3-948B-1728B52AA6E4}">
                <adec:decorative xmlns:adec="http://schemas.microsoft.com/office/drawing/2017/decorative" val="1"/>
              </a:ext>
            </a:extLst>
          </p:cNvPr>
          <p:cNvPicPr>
            <a:picLocks noChangeAspect="1"/>
          </p:cNvPicPr>
          <p:nvPr/>
        </p:nvPicPr>
        <p:blipFill>
          <a:blip r:embed="rId7"/>
          <a:stretch>
            <a:fillRect/>
          </a:stretch>
        </p:blipFill>
        <p:spPr>
          <a:xfrm>
            <a:off x="10188575" y="6280637"/>
            <a:ext cx="1553526" cy="382313"/>
          </a:xfrm>
          <a:prstGeom prst="rect">
            <a:avLst/>
          </a:prstGeom>
        </p:spPr>
      </p:pic>
      <p:sp>
        <p:nvSpPr>
          <p:cNvPr id="3" name="Footer Placeholder 3">
            <a:extLst>
              <a:ext uri="{FF2B5EF4-FFF2-40B4-BE49-F238E27FC236}">
                <a16:creationId xmlns:a16="http://schemas.microsoft.com/office/drawing/2014/main" id="{D7E9DD32-52E9-0E0B-999F-0E3AFD2FC957}"/>
              </a:ext>
              <a:ext uri="{C183D7F6-B498-43B3-948B-1728B52AA6E4}">
                <adec:decorative xmlns:adec="http://schemas.microsoft.com/office/drawing/2017/decorative" val="1"/>
              </a:ext>
            </a:extLst>
          </p:cNvPr>
          <p:cNvSpPr>
            <a:spLocks noGrp="1"/>
          </p:cNvSpPr>
          <p:nvPr>
            <p:ph type="ftr" sz="quarter" idx="15"/>
          </p:nvPr>
        </p:nvSpPr>
        <p:spPr>
          <a:xfrm>
            <a:off x="426722" y="6382514"/>
            <a:ext cx="5245100" cy="273264"/>
          </a:xfrm>
        </p:spPr>
        <p:txBody>
          <a:bodyPr/>
          <a:lstStyle/>
          <a:p>
            <a:pPr algn="l"/>
            <a:r>
              <a:rPr lang="en-US" dirty="0"/>
              <a:t>For investors.</a:t>
            </a:r>
          </a:p>
          <a:p>
            <a:pPr algn="l"/>
            <a:r>
              <a:rPr lang="en-US" sz="800" dirty="0"/>
              <a:t>662964.38.0</a:t>
            </a:r>
          </a:p>
        </p:txBody>
      </p:sp>
    </p:spTree>
    <p:custDataLst>
      <p:tags r:id="rId1"/>
    </p:custDataLst>
    <p:extLst>
      <p:ext uri="{BB962C8B-B14F-4D97-AF65-F5344CB8AC3E}">
        <p14:creationId xmlns:p14="http://schemas.microsoft.com/office/powerpoint/2010/main" val="24766112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Opportunities to maximize survivor benefits</a:t>
            </a:r>
            <a:br>
              <a:rPr lang="en-US" dirty="0"/>
            </a:br>
            <a:r>
              <a:rPr lang="en-US" sz="2000" b="1" dirty="0">
                <a:solidFill>
                  <a:srgbClr val="368727"/>
                </a:solidFill>
              </a:rPr>
              <a:t>Important for large differences in benefit amounts and/or life expectancies</a:t>
            </a:r>
            <a:endParaRPr lang="en-US" baseline="30000" dirty="0">
              <a:solidFill>
                <a:srgbClr val="368727"/>
              </a:solidFill>
            </a:endParaRPr>
          </a:p>
        </p:txBody>
      </p:sp>
      <p:sp>
        <p:nvSpPr>
          <p:cNvPr id="47" name="Rectangle 46">
            <a:extLst>
              <a:ext uri="{FF2B5EF4-FFF2-40B4-BE49-F238E27FC236}">
                <a16:creationId xmlns:a16="http://schemas.microsoft.com/office/drawing/2014/main" id="{7AB1BE5A-AAEF-472A-A428-DF7492A50D76}"/>
              </a:ext>
              <a:ext uri="{C183D7F6-B498-43B3-948B-1728B52AA6E4}">
                <adec:decorative xmlns:adec="http://schemas.microsoft.com/office/drawing/2017/decorative" val="1"/>
              </a:ext>
            </a:extLst>
          </p:cNvPr>
          <p:cNvSpPr/>
          <p:nvPr/>
        </p:nvSpPr>
        <p:spPr>
          <a:xfrm>
            <a:off x="2973830" y="1456530"/>
            <a:ext cx="8411650" cy="171093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AutoShape 180">
            <a:extLst>
              <a:ext uri="{FF2B5EF4-FFF2-40B4-BE49-F238E27FC236}">
                <a16:creationId xmlns:a16="http://schemas.microsoft.com/office/drawing/2014/main" id="{4E27C71C-035D-409B-8477-5EBB8687AF1B}"/>
              </a:ext>
              <a:ext uri="{C183D7F6-B498-43B3-948B-1728B52AA6E4}">
                <adec:decorative xmlns:adec="http://schemas.microsoft.com/office/drawing/2017/decorative" val="1"/>
              </a:ext>
            </a:extLst>
          </p:cNvPr>
          <p:cNvSpPr>
            <a:spLocks noChangeArrowheads="1"/>
          </p:cNvSpPr>
          <p:nvPr/>
        </p:nvSpPr>
        <p:spPr bwMode="auto">
          <a:xfrm>
            <a:off x="599036" y="1472180"/>
            <a:ext cx="2769566" cy="1692577"/>
          </a:xfrm>
          <a:prstGeom prst="rightArrow">
            <a:avLst>
              <a:gd name="adj1" fmla="val 100000"/>
              <a:gd name="adj2" fmla="val 21657"/>
            </a:avLst>
          </a:prstGeom>
          <a:solidFill>
            <a:srgbClr val="368727"/>
          </a:solidFill>
          <a:ln>
            <a:noFill/>
          </a:ln>
          <a:effectLst/>
        </p:spPr>
        <p:txBody>
          <a:bodyPr wrap="none" anchor="ctr"/>
          <a:lstStyle/>
          <a:p>
            <a:endParaRPr lang="en-US" dirty="0">
              <a:latin typeface="Arial" charset="0"/>
              <a:ea typeface="ＭＳ Ｐゴシック" charset="0"/>
              <a:cs typeface="ＭＳ Ｐゴシック" charset="0"/>
            </a:endParaRPr>
          </a:p>
        </p:txBody>
      </p:sp>
      <p:sp>
        <p:nvSpPr>
          <p:cNvPr id="51" name="Rectangle 27">
            <a:extLst>
              <a:ext uri="{FF2B5EF4-FFF2-40B4-BE49-F238E27FC236}">
                <a16:creationId xmlns:a16="http://schemas.microsoft.com/office/drawing/2014/main" id="{3DD4FB7F-4A26-4809-AC2C-820EBFAA1D3E}"/>
              </a:ext>
            </a:extLst>
          </p:cNvPr>
          <p:cNvSpPr>
            <a:spLocks noChangeArrowheads="1"/>
          </p:cNvSpPr>
          <p:nvPr/>
        </p:nvSpPr>
        <p:spPr bwMode="auto">
          <a:xfrm>
            <a:off x="727008" y="2117342"/>
            <a:ext cx="2641593" cy="369332"/>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400">
                <a:solidFill>
                  <a:schemeClr val="tx1"/>
                </a:solidFill>
                <a:latin typeface="Arial" pitchFamily="34" charset="0"/>
                <a:ea typeface="MS PGothic" pitchFamily="34" charset="-128"/>
              </a:defRPr>
            </a:lvl1pPr>
            <a:lvl2pPr marL="742950" indent="-285750" eaLnBrk="0" hangingPunct="0">
              <a:defRPr sz="1400">
                <a:solidFill>
                  <a:schemeClr val="tx1"/>
                </a:solidFill>
                <a:latin typeface="Arial" pitchFamily="34" charset="0"/>
                <a:ea typeface="MS PGothic" pitchFamily="34" charset="-128"/>
              </a:defRPr>
            </a:lvl2pPr>
            <a:lvl3pPr marL="1143000" indent="-228600" eaLnBrk="0" hangingPunct="0">
              <a:defRPr sz="1400">
                <a:solidFill>
                  <a:schemeClr val="tx1"/>
                </a:solidFill>
                <a:latin typeface="Arial" pitchFamily="34" charset="0"/>
                <a:ea typeface="MS PGothic" pitchFamily="34" charset="-128"/>
              </a:defRPr>
            </a:lvl3pPr>
            <a:lvl4pPr marL="1600200" indent="-228600" eaLnBrk="0" hangingPunct="0">
              <a:defRPr sz="1400">
                <a:solidFill>
                  <a:schemeClr val="tx1"/>
                </a:solidFill>
                <a:latin typeface="Arial" pitchFamily="34" charset="0"/>
                <a:ea typeface="MS PGothic" pitchFamily="34" charset="-128"/>
              </a:defRPr>
            </a:lvl4pPr>
            <a:lvl5pPr marL="2057400" indent="-228600" eaLnBrk="0" hangingPunct="0">
              <a:defRPr sz="1400">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1400">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1400">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1400">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1400">
                <a:solidFill>
                  <a:schemeClr val="tx1"/>
                </a:solidFill>
                <a:latin typeface="Arial" pitchFamily="34" charset="0"/>
                <a:ea typeface="MS PGothic" pitchFamily="34" charset="-128"/>
              </a:defRPr>
            </a:lvl9pPr>
          </a:lstStyle>
          <a:p>
            <a:pPr>
              <a:spcBef>
                <a:spcPct val="20000"/>
              </a:spcBef>
            </a:pPr>
            <a:r>
              <a:rPr lang="en-US" altLang="en-US" sz="1800" b="1" dirty="0">
                <a:solidFill>
                  <a:schemeClr val="bg1"/>
                </a:solidFill>
              </a:rPr>
              <a:t>Eligibility</a:t>
            </a:r>
          </a:p>
        </p:txBody>
      </p:sp>
      <p:sp>
        <p:nvSpPr>
          <p:cNvPr id="50" name="Rectangle 28">
            <a:extLst>
              <a:ext uri="{FF2B5EF4-FFF2-40B4-BE49-F238E27FC236}">
                <a16:creationId xmlns:a16="http://schemas.microsoft.com/office/drawing/2014/main" id="{1D55ACAA-44CB-4912-A13D-AFB445032D18}"/>
              </a:ext>
            </a:extLst>
          </p:cNvPr>
          <p:cNvSpPr>
            <a:spLocks noChangeArrowheads="1"/>
          </p:cNvSpPr>
          <p:nvPr/>
        </p:nvSpPr>
        <p:spPr bwMode="auto">
          <a:xfrm>
            <a:off x="3590489" y="1512508"/>
            <a:ext cx="7671386" cy="1631729"/>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400">
                <a:solidFill>
                  <a:schemeClr val="tx1"/>
                </a:solidFill>
                <a:latin typeface="Arial" pitchFamily="34" charset="0"/>
                <a:ea typeface="MS PGothic" pitchFamily="34" charset="-128"/>
              </a:defRPr>
            </a:lvl1pPr>
            <a:lvl2pPr marL="742950" indent="-285750" eaLnBrk="0" hangingPunct="0">
              <a:defRPr sz="1400">
                <a:solidFill>
                  <a:schemeClr val="tx1"/>
                </a:solidFill>
                <a:latin typeface="Arial" pitchFamily="34" charset="0"/>
                <a:ea typeface="MS PGothic" pitchFamily="34" charset="-128"/>
              </a:defRPr>
            </a:lvl2pPr>
            <a:lvl3pPr marL="1143000" indent="-228600" eaLnBrk="0" hangingPunct="0">
              <a:defRPr sz="1400">
                <a:solidFill>
                  <a:schemeClr val="tx1"/>
                </a:solidFill>
                <a:latin typeface="Arial" pitchFamily="34" charset="0"/>
                <a:ea typeface="MS PGothic" pitchFamily="34" charset="-128"/>
              </a:defRPr>
            </a:lvl3pPr>
            <a:lvl4pPr marL="1600200" indent="-228600" eaLnBrk="0" hangingPunct="0">
              <a:defRPr sz="1400">
                <a:solidFill>
                  <a:schemeClr val="tx1"/>
                </a:solidFill>
                <a:latin typeface="Arial" pitchFamily="34" charset="0"/>
                <a:ea typeface="MS PGothic" pitchFamily="34" charset="-128"/>
              </a:defRPr>
            </a:lvl4pPr>
            <a:lvl5pPr marL="2057400" indent="-228600" eaLnBrk="0" hangingPunct="0">
              <a:defRPr sz="1400">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1400">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1400">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1400">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1400">
                <a:solidFill>
                  <a:schemeClr val="tx1"/>
                </a:solidFill>
                <a:latin typeface="Arial" pitchFamily="34" charset="0"/>
                <a:ea typeface="MS PGothic" pitchFamily="34" charset="-128"/>
              </a:defRPr>
            </a:lvl9pPr>
          </a:lstStyle>
          <a:p>
            <a:pPr marL="114300" indent="-114300">
              <a:lnSpc>
                <a:spcPct val="115000"/>
              </a:lnSpc>
              <a:spcAft>
                <a:spcPct val="20000"/>
              </a:spcAft>
              <a:buClr>
                <a:srgbClr val="2A681E"/>
              </a:buClr>
              <a:buFont typeface="Arial" panose="020B0604020202020204" pitchFamily="34" charset="0"/>
              <a:buChar char="•"/>
            </a:pPr>
            <a:r>
              <a:rPr lang="en-US" altLang="en-US" sz="1600" dirty="0"/>
              <a:t>Married to spouse for at least 9 months </a:t>
            </a:r>
          </a:p>
          <a:p>
            <a:pPr marL="114300" indent="-114300">
              <a:lnSpc>
                <a:spcPct val="115000"/>
              </a:lnSpc>
              <a:spcAft>
                <a:spcPct val="20000"/>
              </a:spcAft>
              <a:buClr>
                <a:srgbClr val="2A681E"/>
              </a:buClr>
              <a:buFont typeface="Arial" panose="020B0604020202020204" pitchFamily="34" charset="0"/>
              <a:buChar char="•"/>
            </a:pPr>
            <a:r>
              <a:rPr lang="en-US" altLang="en-US" sz="1600" dirty="0"/>
              <a:t>Married to an ex-spouse for at least 10 years and did not remarry prior to age 60</a:t>
            </a:r>
          </a:p>
          <a:p>
            <a:pPr marL="114300" indent="-114300">
              <a:lnSpc>
                <a:spcPct val="115000"/>
              </a:lnSpc>
              <a:spcAft>
                <a:spcPct val="20000"/>
              </a:spcAft>
              <a:buClr>
                <a:srgbClr val="2A681E"/>
              </a:buClr>
              <a:buFont typeface="Arial" panose="020B0604020202020204" pitchFamily="34" charset="0"/>
              <a:buChar char="•"/>
            </a:pPr>
            <a:r>
              <a:rPr lang="en-US" altLang="en-US" sz="1600" dirty="0"/>
              <a:t>Receive the highest benefit if eligible for multiple survivor benefits</a:t>
            </a:r>
          </a:p>
          <a:p>
            <a:pPr marL="114300" indent="-114300">
              <a:lnSpc>
                <a:spcPct val="115000"/>
              </a:lnSpc>
              <a:spcAft>
                <a:spcPct val="20000"/>
              </a:spcAft>
              <a:buClr>
                <a:srgbClr val="2A681E"/>
              </a:buClr>
              <a:buFont typeface="Arial" panose="020B0604020202020204" pitchFamily="34" charset="0"/>
              <a:buChar char="•"/>
            </a:pPr>
            <a:r>
              <a:rPr lang="en-US" altLang="en-US" sz="1600" dirty="0"/>
              <a:t>If eligible for own benefit and a survivor benefit, one may be activated early without reducing the other</a:t>
            </a:r>
          </a:p>
        </p:txBody>
      </p:sp>
      <p:sp>
        <p:nvSpPr>
          <p:cNvPr id="49" name="Rectangle 48">
            <a:extLst>
              <a:ext uri="{FF2B5EF4-FFF2-40B4-BE49-F238E27FC236}">
                <a16:creationId xmlns:a16="http://schemas.microsoft.com/office/drawing/2014/main" id="{5757F402-A0B7-9146-BA58-927717BC321C}"/>
              </a:ext>
            </a:extLst>
          </p:cNvPr>
          <p:cNvSpPr/>
          <p:nvPr/>
        </p:nvSpPr>
        <p:spPr>
          <a:xfrm>
            <a:off x="2691549" y="4106656"/>
            <a:ext cx="3190411" cy="830997"/>
          </a:xfrm>
          <a:prstGeom prst="rect">
            <a:avLst/>
          </a:prstGeom>
          <a:solidFill>
            <a:schemeClr val="bg1"/>
          </a:solidFill>
        </p:spPr>
        <p:txBody>
          <a:bodyPr wrap="square">
            <a:spAutoFit/>
          </a:bodyPr>
          <a:lstStyle/>
          <a:p>
            <a:pPr>
              <a:spcBef>
                <a:spcPts val="0"/>
              </a:spcBef>
              <a:spcAft>
                <a:spcPts val="600"/>
              </a:spcAft>
            </a:pPr>
            <a:r>
              <a:rPr lang="en-US" sz="1600" b="1" dirty="0">
                <a:solidFill>
                  <a:srgbClr val="333F48"/>
                </a:solidFill>
              </a:rPr>
              <a:t>Works best if the younger spouse is expected to outlive the older spouse.</a:t>
            </a:r>
          </a:p>
        </p:txBody>
      </p:sp>
      <p:cxnSp>
        <p:nvCxnSpPr>
          <p:cNvPr id="52" name="Straight Connector 51">
            <a:extLst>
              <a:ext uri="{FF2B5EF4-FFF2-40B4-BE49-F238E27FC236}">
                <a16:creationId xmlns:a16="http://schemas.microsoft.com/office/drawing/2014/main" id="{07F7FC93-9BA4-4607-86A3-258960A0A444}"/>
              </a:ext>
              <a:ext uri="{C183D7F6-B498-43B3-948B-1728B52AA6E4}">
                <adec:decorative xmlns:adec="http://schemas.microsoft.com/office/drawing/2017/decorative" val="1"/>
              </a:ext>
            </a:extLst>
          </p:cNvPr>
          <p:cNvCxnSpPr>
            <a:cxnSpLocks/>
          </p:cNvCxnSpPr>
          <p:nvPr/>
        </p:nvCxnSpPr>
        <p:spPr bwMode="auto">
          <a:xfrm>
            <a:off x="6096000" y="3915167"/>
            <a:ext cx="0" cy="1280160"/>
          </a:xfrm>
          <a:prstGeom prst="line">
            <a:avLst/>
          </a:prstGeom>
          <a:ln>
            <a:solidFill>
              <a:srgbClr val="999999"/>
            </a:solidFill>
          </a:ln>
        </p:spPr>
        <p:style>
          <a:lnRef idx="1">
            <a:schemeClr val="accent1"/>
          </a:lnRef>
          <a:fillRef idx="0">
            <a:schemeClr val="accent1"/>
          </a:fillRef>
          <a:effectRef idx="0">
            <a:schemeClr val="accent1"/>
          </a:effectRef>
          <a:fontRef idx="minor">
            <a:schemeClr val="tx1"/>
          </a:fontRef>
        </p:style>
      </p:cxnSp>
      <p:sp>
        <p:nvSpPr>
          <p:cNvPr id="43" name="Rectangle 42">
            <a:extLst>
              <a:ext uri="{FF2B5EF4-FFF2-40B4-BE49-F238E27FC236}">
                <a16:creationId xmlns:a16="http://schemas.microsoft.com/office/drawing/2014/main" id="{CCA1B330-945C-40CB-96BF-9D6BB30363C7}"/>
              </a:ext>
            </a:extLst>
          </p:cNvPr>
          <p:cNvSpPr/>
          <p:nvPr/>
        </p:nvSpPr>
        <p:spPr>
          <a:xfrm>
            <a:off x="6478125" y="4106656"/>
            <a:ext cx="3190411" cy="584775"/>
          </a:xfrm>
          <a:prstGeom prst="rect">
            <a:avLst/>
          </a:prstGeom>
          <a:solidFill>
            <a:schemeClr val="bg1"/>
          </a:solidFill>
        </p:spPr>
        <p:txBody>
          <a:bodyPr wrap="square">
            <a:spAutoFit/>
          </a:bodyPr>
          <a:lstStyle/>
          <a:p>
            <a:pPr>
              <a:spcBef>
                <a:spcPts val="0"/>
              </a:spcBef>
              <a:spcAft>
                <a:spcPts val="600"/>
              </a:spcAft>
            </a:pPr>
            <a:r>
              <a:rPr lang="en-US" sz="1600" b="1" dirty="0">
                <a:solidFill>
                  <a:srgbClr val="333F48"/>
                </a:solidFill>
              </a:rPr>
              <a:t>Deemed filing rules do not apply to spousal benefits.</a:t>
            </a:r>
          </a:p>
        </p:txBody>
      </p:sp>
      <p:sp>
        <p:nvSpPr>
          <p:cNvPr id="35" name="Slide Number Placeholder 34">
            <a:extLst>
              <a:ext uri="{FF2B5EF4-FFF2-40B4-BE49-F238E27FC236}">
                <a16:creationId xmlns:a16="http://schemas.microsoft.com/office/drawing/2014/main" id="{989F19D4-1C0A-6876-D64D-898F97698E4D}"/>
              </a:ext>
              <a:ext uri="{C183D7F6-B498-43B3-948B-1728B52AA6E4}">
                <adec:decorative xmlns:adec="http://schemas.microsoft.com/office/drawing/2017/decorative" val="1"/>
              </a:ext>
            </a:extLst>
          </p:cNvPr>
          <p:cNvSpPr>
            <a:spLocks noGrp="1"/>
          </p:cNvSpPr>
          <p:nvPr>
            <p:ph type="sldNum" sz="quarter" idx="14"/>
          </p:nvPr>
        </p:nvSpPr>
        <p:spPr/>
        <p:txBody>
          <a:bodyPr/>
          <a:lstStyle/>
          <a:p>
            <a:pPr>
              <a:defRPr/>
            </a:pPr>
            <a:fld id="{E6474CC2-1230-4213-AD1A-4B2FEEABA7A1}" type="slidenum">
              <a:rPr lang="en-US" smtClean="0"/>
              <a:pPr>
                <a:defRPr/>
              </a:pPr>
              <a:t>14</a:t>
            </a:fld>
            <a:endParaRPr lang="en-US" dirty="0"/>
          </a:p>
        </p:txBody>
      </p:sp>
      <p:pic>
        <p:nvPicPr>
          <p:cNvPr id="2" name="Picture 1">
            <a:extLst>
              <a:ext uri="{FF2B5EF4-FFF2-40B4-BE49-F238E27FC236}">
                <a16:creationId xmlns:a16="http://schemas.microsoft.com/office/drawing/2014/main" id="{186567D0-CF86-28D7-9417-518A44CC4704}"/>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10188575" y="6280637"/>
            <a:ext cx="1553526" cy="382313"/>
          </a:xfrm>
          <a:prstGeom prst="rect">
            <a:avLst/>
          </a:prstGeom>
        </p:spPr>
      </p:pic>
      <p:sp>
        <p:nvSpPr>
          <p:cNvPr id="4" name="Footer Placeholder 3">
            <a:extLst>
              <a:ext uri="{FF2B5EF4-FFF2-40B4-BE49-F238E27FC236}">
                <a16:creationId xmlns:a16="http://schemas.microsoft.com/office/drawing/2014/main" id="{3D0EC480-5800-146A-E500-EF074A7FF6EA}"/>
              </a:ext>
              <a:ext uri="{C183D7F6-B498-43B3-948B-1728B52AA6E4}">
                <adec:decorative xmlns:adec="http://schemas.microsoft.com/office/drawing/2017/decorative" val="1"/>
              </a:ext>
            </a:extLst>
          </p:cNvPr>
          <p:cNvSpPr>
            <a:spLocks noGrp="1"/>
          </p:cNvSpPr>
          <p:nvPr>
            <p:ph type="ftr" sz="quarter" idx="15"/>
          </p:nvPr>
        </p:nvSpPr>
        <p:spPr>
          <a:xfrm>
            <a:off x="426722" y="6382514"/>
            <a:ext cx="5245100" cy="273264"/>
          </a:xfrm>
        </p:spPr>
        <p:txBody>
          <a:bodyPr/>
          <a:lstStyle/>
          <a:p>
            <a:pPr algn="l"/>
            <a:r>
              <a:rPr lang="en-US" dirty="0"/>
              <a:t>For investors.</a:t>
            </a:r>
          </a:p>
          <a:p>
            <a:pPr algn="l"/>
            <a:r>
              <a:rPr lang="en-US" sz="800" dirty="0"/>
              <a:t>662964.38.0</a:t>
            </a:r>
          </a:p>
        </p:txBody>
      </p:sp>
    </p:spTree>
    <p:custDataLst>
      <p:tags r:id="rId1"/>
    </p:custDataLst>
    <p:extLst>
      <p:ext uri="{BB962C8B-B14F-4D97-AF65-F5344CB8AC3E}">
        <p14:creationId xmlns:p14="http://schemas.microsoft.com/office/powerpoint/2010/main" val="36857966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Opportunities to maximize divorced spousal benefits</a:t>
            </a:r>
            <a:endParaRPr lang="en-US" baseline="30000" dirty="0">
              <a:solidFill>
                <a:srgbClr val="768692"/>
              </a:solidFill>
            </a:endParaRPr>
          </a:p>
        </p:txBody>
      </p:sp>
      <p:sp>
        <p:nvSpPr>
          <p:cNvPr id="61" name="Rectangle 60">
            <a:extLst>
              <a:ext uri="{FF2B5EF4-FFF2-40B4-BE49-F238E27FC236}">
                <a16:creationId xmlns:a16="http://schemas.microsoft.com/office/drawing/2014/main" id="{8810FB73-3FE1-6E4D-B6BA-C8C2DA3CE4E9}"/>
              </a:ext>
              <a:ext uri="{C183D7F6-B498-43B3-948B-1728B52AA6E4}">
                <adec:decorative xmlns:adec="http://schemas.microsoft.com/office/drawing/2017/decorative" val="1"/>
              </a:ext>
            </a:extLst>
          </p:cNvPr>
          <p:cNvSpPr/>
          <p:nvPr/>
        </p:nvSpPr>
        <p:spPr>
          <a:xfrm>
            <a:off x="-1" y="1232850"/>
            <a:ext cx="7846143" cy="135834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Text Box 18">
            <a:extLst>
              <a:ext uri="{FF2B5EF4-FFF2-40B4-BE49-F238E27FC236}">
                <a16:creationId xmlns:a16="http://schemas.microsoft.com/office/drawing/2014/main" id="{4C0327F6-36F0-BA4D-B565-5EA95DB8B47C}"/>
              </a:ext>
            </a:extLst>
          </p:cNvPr>
          <p:cNvSpPr txBox="1">
            <a:spLocks noChangeArrowheads="1"/>
          </p:cNvSpPr>
          <p:nvPr/>
        </p:nvSpPr>
        <p:spPr bwMode="auto">
          <a:xfrm>
            <a:off x="559257" y="1375520"/>
            <a:ext cx="2769565" cy="590931"/>
          </a:xfrm>
          <a:prstGeom prst="rect">
            <a:avLst/>
          </a:prstGeom>
          <a:noFill/>
          <a:ln>
            <a:noFill/>
          </a:ln>
          <a:effectLst/>
          <a:extLst>
            <a:ext uri="{909E8E84-426E-40DD-AFC4-6F175D3DCCD1}">
              <a14:hiddenFill xmlns:a14="http://schemas.microsoft.com/office/drawing/2010/main">
                <a:solidFill>
                  <a:srgbClr val="00A4DE"/>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600">
                <a:solidFill>
                  <a:schemeClr val="tx1"/>
                </a:solidFill>
                <a:latin typeface="Arial" pitchFamily="34" charset="0"/>
                <a:ea typeface="ＭＳ Ｐゴシック" pitchFamily="34" charset="-128"/>
              </a:defRPr>
            </a:lvl1pPr>
            <a:lvl2pPr marL="742950" indent="-285750" eaLnBrk="0" hangingPunct="0">
              <a:defRPr sz="1600">
                <a:solidFill>
                  <a:schemeClr val="tx1"/>
                </a:solidFill>
                <a:latin typeface="Arial" pitchFamily="34" charset="0"/>
                <a:ea typeface="ＭＳ Ｐゴシック" pitchFamily="34" charset="-128"/>
              </a:defRPr>
            </a:lvl2pPr>
            <a:lvl3pPr marL="1143000" indent="-228600" eaLnBrk="0" hangingPunct="0">
              <a:defRPr sz="1600">
                <a:solidFill>
                  <a:schemeClr val="tx1"/>
                </a:solidFill>
                <a:latin typeface="Arial" pitchFamily="34" charset="0"/>
                <a:ea typeface="ＭＳ Ｐゴシック" pitchFamily="34" charset="-128"/>
              </a:defRPr>
            </a:lvl3pPr>
            <a:lvl4pPr marL="1600200" indent="-228600" eaLnBrk="0" hangingPunct="0">
              <a:defRPr sz="1600">
                <a:solidFill>
                  <a:schemeClr val="tx1"/>
                </a:solidFill>
                <a:latin typeface="Arial" pitchFamily="34" charset="0"/>
                <a:ea typeface="ＭＳ Ｐゴシック" pitchFamily="34" charset="-128"/>
              </a:defRPr>
            </a:lvl4pPr>
            <a:lvl5pPr marL="2057400" indent="-228600" eaLnBrk="0" hangingPunct="0">
              <a:defRPr sz="16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9pPr>
          </a:lstStyle>
          <a:p>
            <a:pPr eaLnBrk="1" hangingPunct="1">
              <a:lnSpc>
                <a:spcPct val="90000"/>
              </a:lnSpc>
            </a:pPr>
            <a:r>
              <a:rPr lang="en-US" sz="1800" b="1" dirty="0">
                <a:solidFill>
                  <a:srgbClr val="333F48"/>
                </a:solidFill>
              </a:rPr>
              <a:t>Former </a:t>
            </a:r>
            <a:br>
              <a:rPr lang="en-US" sz="1800" b="1" dirty="0">
                <a:solidFill>
                  <a:srgbClr val="333F48"/>
                </a:solidFill>
              </a:rPr>
            </a:br>
            <a:r>
              <a:rPr lang="en-US" sz="1800" b="1" dirty="0">
                <a:solidFill>
                  <a:srgbClr val="333F48"/>
                </a:solidFill>
              </a:rPr>
              <a:t>Spousal Benefits</a:t>
            </a:r>
          </a:p>
        </p:txBody>
      </p:sp>
      <p:sp>
        <p:nvSpPr>
          <p:cNvPr id="77" name="Rectangle 76">
            <a:extLst>
              <a:ext uri="{FF2B5EF4-FFF2-40B4-BE49-F238E27FC236}">
                <a16:creationId xmlns:a16="http://schemas.microsoft.com/office/drawing/2014/main" id="{B9024D77-9515-6145-8E0D-6582414A0C48}"/>
              </a:ext>
            </a:extLst>
          </p:cNvPr>
          <p:cNvSpPr/>
          <p:nvPr/>
        </p:nvSpPr>
        <p:spPr>
          <a:xfrm>
            <a:off x="4424004" y="1488582"/>
            <a:ext cx="2848941" cy="830997"/>
          </a:xfrm>
          <a:prstGeom prst="rect">
            <a:avLst/>
          </a:prstGeom>
          <a:solidFill>
            <a:schemeClr val="bg1"/>
          </a:solidFill>
        </p:spPr>
        <p:txBody>
          <a:bodyPr wrap="square">
            <a:spAutoFit/>
          </a:bodyPr>
          <a:lstStyle/>
          <a:p>
            <a:pPr>
              <a:spcBef>
                <a:spcPts val="0"/>
              </a:spcBef>
              <a:spcAft>
                <a:spcPts val="600"/>
              </a:spcAft>
            </a:pPr>
            <a:r>
              <a:rPr lang="en-US" sz="1600" b="1" dirty="0">
                <a:solidFill>
                  <a:srgbClr val="333F48"/>
                </a:solidFill>
              </a:rPr>
              <a:t>TIP: </a:t>
            </a:r>
            <a:r>
              <a:rPr lang="en-US" sz="1600" b="1" dirty="0">
                <a:solidFill>
                  <a:srgbClr val="368727"/>
                </a:solidFill>
              </a:rPr>
              <a:t>Eligible for more than one benefit? </a:t>
            </a:r>
            <a:r>
              <a:rPr lang="en-US" sz="1600" dirty="0">
                <a:solidFill>
                  <a:srgbClr val="333F48"/>
                </a:solidFill>
              </a:rPr>
              <a:t>Client will receive the highest.</a:t>
            </a:r>
          </a:p>
        </p:txBody>
      </p:sp>
      <p:sp>
        <p:nvSpPr>
          <p:cNvPr id="84" name="Rectangle 83">
            <a:extLst>
              <a:ext uri="{FF2B5EF4-FFF2-40B4-BE49-F238E27FC236}">
                <a16:creationId xmlns:a16="http://schemas.microsoft.com/office/drawing/2014/main" id="{F007775B-FE3A-864A-9256-C8887F924FF9}"/>
              </a:ext>
              <a:ext uri="{C183D7F6-B498-43B3-948B-1728B52AA6E4}">
                <adec:decorative xmlns:adec="http://schemas.microsoft.com/office/drawing/2017/decorative" val="1"/>
              </a:ext>
            </a:extLst>
          </p:cNvPr>
          <p:cNvSpPr/>
          <p:nvPr/>
        </p:nvSpPr>
        <p:spPr>
          <a:xfrm>
            <a:off x="3013586" y="2767974"/>
            <a:ext cx="8411650" cy="145872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AutoShape 180">
            <a:extLst>
              <a:ext uri="{FF2B5EF4-FFF2-40B4-BE49-F238E27FC236}">
                <a16:creationId xmlns:a16="http://schemas.microsoft.com/office/drawing/2014/main" id="{89DFCE4F-18E7-8945-AB8B-C726FAF7099F}"/>
              </a:ext>
              <a:ext uri="{C183D7F6-B498-43B3-948B-1728B52AA6E4}">
                <adec:decorative xmlns:adec="http://schemas.microsoft.com/office/drawing/2017/decorative" val="1"/>
              </a:ext>
            </a:extLst>
          </p:cNvPr>
          <p:cNvSpPr>
            <a:spLocks noChangeArrowheads="1"/>
          </p:cNvSpPr>
          <p:nvPr/>
        </p:nvSpPr>
        <p:spPr bwMode="auto">
          <a:xfrm>
            <a:off x="638792" y="2783624"/>
            <a:ext cx="2769566" cy="1443078"/>
          </a:xfrm>
          <a:prstGeom prst="rightArrow">
            <a:avLst>
              <a:gd name="adj1" fmla="val 100000"/>
              <a:gd name="adj2" fmla="val 21657"/>
            </a:avLst>
          </a:prstGeom>
          <a:solidFill>
            <a:srgbClr val="004F6B"/>
          </a:solidFill>
          <a:ln>
            <a:noFill/>
          </a:ln>
          <a:effectLst/>
        </p:spPr>
        <p:txBody>
          <a:bodyPr wrap="none" anchor="ctr"/>
          <a:lstStyle/>
          <a:p>
            <a:endParaRPr lang="en-US" dirty="0">
              <a:latin typeface="Arial" charset="0"/>
              <a:ea typeface="ＭＳ Ｐゴシック" charset="0"/>
              <a:cs typeface="ＭＳ Ｐゴシック" charset="0"/>
            </a:endParaRPr>
          </a:p>
        </p:txBody>
      </p:sp>
      <p:sp>
        <p:nvSpPr>
          <p:cNvPr id="75" name="Rectangle 27">
            <a:extLst>
              <a:ext uri="{FF2B5EF4-FFF2-40B4-BE49-F238E27FC236}">
                <a16:creationId xmlns:a16="http://schemas.microsoft.com/office/drawing/2014/main" id="{E21F553A-7399-8241-9E24-5DFC7327D960}"/>
              </a:ext>
            </a:extLst>
          </p:cNvPr>
          <p:cNvSpPr>
            <a:spLocks noChangeArrowheads="1"/>
          </p:cNvSpPr>
          <p:nvPr/>
        </p:nvSpPr>
        <p:spPr bwMode="auto">
          <a:xfrm>
            <a:off x="766764" y="3320497"/>
            <a:ext cx="2641593" cy="369332"/>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400">
                <a:solidFill>
                  <a:schemeClr val="tx1"/>
                </a:solidFill>
                <a:latin typeface="Arial" pitchFamily="34" charset="0"/>
                <a:ea typeface="MS PGothic" pitchFamily="34" charset="-128"/>
              </a:defRPr>
            </a:lvl1pPr>
            <a:lvl2pPr marL="742950" indent="-285750" eaLnBrk="0" hangingPunct="0">
              <a:defRPr sz="1400">
                <a:solidFill>
                  <a:schemeClr val="tx1"/>
                </a:solidFill>
                <a:latin typeface="Arial" pitchFamily="34" charset="0"/>
                <a:ea typeface="MS PGothic" pitchFamily="34" charset="-128"/>
              </a:defRPr>
            </a:lvl2pPr>
            <a:lvl3pPr marL="1143000" indent="-228600" eaLnBrk="0" hangingPunct="0">
              <a:defRPr sz="1400">
                <a:solidFill>
                  <a:schemeClr val="tx1"/>
                </a:solidFill>
                <a:latin typeface="Arial" pitchFamily="34" charset="0"/>
                <a:ea typeface="MS PGothic" pitchFamily="34" charset="-128"/>
              </a:defRPr>
            </a:lvl3pPr>
            <a:lvl4pPr marL="1600200" indent="-228600" eaLnBrk="0" hangingPunct="0">
              <a:defRPr sz="1400">
                <a:solidFill>
                  <a:schemeClr val="tx1"/>
                </a:solidFill>
                <a:latin typeface="Arial" pitchFamily="34" charset="0"/>
                <a:ea typeface="MS PGothic" pitchFamily="34" charset="-128"/>
              </a:defRPr>
            </a:lvl4pPr>
            <a:lvl5pPr marL="2057400" indent="-228600" eaLnBrk="0" hangingPunct="0">
              <a:defRPr sz="1400">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1400">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1400">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1400">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1400">
                <a:solidFill>
                  <a:schemeClr val="tx1"/>
                </a:solidFill>
                <a:latin typeface="Arial" pitchFamily="34" charset="0"/>
                <a:ea typeface="MS PGothic" pitchFamily="34" charset="-128"/>
              </a:defRPr>
            </a:lvl9pPr>
          </a:lstStyle>
          <a:p>
            <a:pPr>
              <a:spcBef>
                <a:spcPct val="20000"/>
              </a:spcBef>
            </a:pPr>
            <a:r>
              <a:rPr lang="en-US" altLang="en-US" sz="1800" b="1" dirty="0">
                <a:solidFill>
                  <a:schemeClr val="bg1"/>
                </a:solidFill>
              </a:rPr>
              <a:t>Divorced Benefits*</a:t>
            </a:r>
          </a:p>
        </p:txBody>
      </p:sp>
      <p:sp>
        <p:nvSpPr>
          <p:cNvPr id="72" name="Rectangle 28">
            <a:extLst>
              <a:ext uri="{FF2B5EF4-FFF2-40B4-BE49-F238E27FC236}">
                <a16:creationId xmlns:a16="http://schemas.microsoft.com/office/drawing/2014/main" id="{5287C2F2-B148-4846-8FC7-01D786D15768}"/>
              </a:ext>
            </a:extLst>
          </p:cNvPr>
          <p:cNvSpPr>
            <a:spLocks noChangeArrowheads="1"/>
          </p:cNvSpPr>
          <p:nvPr/>
        </p:nvSpPr>
        <p:spPr bwMode="auto">
          <a:xfrm>
            <a:off x="3630245" y="2823951"/>
            <a:ext cx="7671386" cy="1311641"/>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400">
                <a:solidFill>
                  <a:schemeClr val="tx1"/>
                </a:solidFill>
                <a:latin typeface="Arial" pitchFamily="34" charset="0"/>
                <a:ea typeface="MS PGothic" pitchFamily="34" charset="-128"/>
              </a:defRPr>
            </a:lvl1pPr>
            <a:lvl2pPr marL="742950" indent="-285750" eaLnBrk="0" hangingPunct="0">
              <a:defRPr sz="1400">
                <a:solidFill>
                  <a:schemeClr val="tx1"/>
                </a:solidFill>
                <a:latin typeface="Arial" pitchFamily="34" charset="0"/>
                <a:ea typeface="MS PGothic" pitchFamily="34" charset="-128"/>
              </a:defRPr>
            </a:lvl2pPr>
            <a:lvl3pPr marL="1143000" indent="-228600" eaLnBrk="0" hangingPunct="0">
              <a:defRPr sz="1400">
                <a:solidFill>
                  <a:schemeClr val="tx1"/>
                </a:solidFill>
                <a:latin typeface="Arial" pitchFamily="34" charset="0"/>
                <a:ea typeface="MS PGothic" pitchFamily="34" charset="-128"/>
              </a:defRPr>
            </a:lvl3pPr>
            <a:lvl4pPr marL="1600200" indent="-228600" eaLnBrk="0" hangingPunct="0">
              <a:defRPr sz="1400">
                <a:solidFill>
                  <a:schemeClr val="tx1"/>
                </a:solidFill>
                <a:latin typeface="Arial" pitchFamily="34" charset="0"/>
                <a:ea typeface="MS PGothic" pitchFamily="34" charset="-128"/>
              </a:defRPr>
            </a:lvl4pPr>
            <a:lvl5pPr marL="2057400" indent="-228600" eaLnBrk="0" hangingPunct="0">
              <a:defRPr sz="1400">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1400">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1400">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1400">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1400">
                <a:solidFill>
                  <a:schemeClr val="tx1"/>
                </a:solidFill>
                <a:latin typeface="Arial" pitchFamily="34" charset="0"/>
                <a:ea typeface="MS PGothic" pitchFamily="34" charset="-128"/>
              </a:defRPr>
            </a:lvl9pPr>
          </a:lstStyle>
          <a:p>
            <a:pPr>
              <a:spcAft>
                <a:spcPct val="20000"/>
              </a:spcAft>
            </a:pPr>
            <a:r>
              <a:rPr lang="en-US" altLang="en-US" sz="1600" b="1" dirty="0">
                <a:solidFill>
                  <a:srgbClr val="004F6B"/>
                </a:solidFill>
              </a:rPr>
              <a:t>The ex-spouse may be entitled to up to 50% of an ex-spouse’s benefits if:</a:t>
            </a:r>
          </a:p>
          <a:p>
            <a:pPr marL="114300" indent="-114300">
              <a:lnSpc>
                <a:spcPct val="115000"/>
              </a:lnSpc>
              <a:spcAft>
                <a:spcPct val="20000"/>
              </a:spcAft>
              <a:buClr>
                <a:srgbClr val="004F6B"/>
              </a:buClr>
              <a:buFont typeface="Arial" panose="020B0604020202020204" pitchFamily="34" charset="0"/>
              <a:buChar char="•"/>
            </a:pPr>
            <a:r>
              <a:rPr lang="en-US" altLang="en-US" sz="1600" dirty="0"/>
              <a:t>Marriage lasted at least 10 years</a:t>
            </a:r>
          </a:p>
          <a:p>
            <a:pPr marL="114300" indent="-114300">
              <a:lnSpc>
                <a:spcPct val="115000"/>
              </a:lnSpc>
              <a:spcAft>
                <a:spcPct val="20000"/>
              </a:spcAft>
              <a:buClr>
                <a:srgbClr val="004F6B"/>
              </a:buClr>
              <a:buFont typeface="Arial" panose="020B0604020202020204" pitchFamily="34" charset="0"/>
              <a:buChar char="•"/>
            </a:pPr>
            <a:r>
              <a:rPr lang="en-US" sz="1600" dirty="0"/>
              <a:t>The couple has been divorced </a:t>
            </a:r>
            <a:r>
              <a:rPr lang="en-US" altLang="en-US" sz="1600" dirty="0"/>
              <a:t>for at least 2 years</a:t>
            </a:r>
          </a:p>
          <a:p>
            <a:pPr marL="114300" indent="-114300">
              <a:lnSpc>
                <a:spcPct val="115000"/>
              </a:lnSpc>
              <a:spcAft>
                <a:spcPct val="20000"/>
              </a:spcAft>
              <a:buClr>
                <a:srgbClr val="004F6B"/>
              </a:buClr>
              <a:buFont typeface="Arial" panose="020B0604020202020204" pitchFamily="34" charset="0"/>
              <a:buChar char="•"/>
            </a:pPr>
            <a:r>
              <a:rPr lang="en-US" altLang="en-US" sz="1600" dirty="0"/>
              <a:t>The ex-spouse is currently unmarried </a:t>
            </a:r>
          </a:p>
        </p:txBody>
      </p:sp>
      <p:sp>
        <p:nvSpPr>
          <p:cNvPr id="85" name="Rectangle 84">
            <a:extLst>
              <a:ext uri="{FF2B5EF4-FFF2-40B4-BE49-F238E27FC236}">
                <a16:creationId xmlns:a16="http://schemas.microsoft.com/office/drawing/2014/main" id="{7AB5BD22-76E9-2D49-BDC3-384C9A07103F}"/>
              </a:ext>
              <a:ext uri="{C183D7F6-B498-43B3-948B-1728B52AA6E4}">
                <adec:decorative xmlns:adec="http://schemas.microsoft.com/office/drawing/2017/decorative" val="1"/>
              </a:ext>
            </a:extLst>
          </p:cNvPr>
          <p:cNvSpPr/>
          <p:nvPr/>
        </p:nvSpPr>
        <p:spPr>
          <a:xfrm>
            <a:off x="3126658" y="4377739"/>
            <a:ext cx="8298578" cy="145872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AutoShape 180">
            <a:extLst>
              <a:ext uri="{FF2B5EF4-FFF2-40B4-BE49-F238E27FC236}">
                <a16:creationId xmlns:a16="http://schemas.microsoft.com/office/drawing/2014/main" id="{7A5F14C0-71F2-574B-A373-BBC60187B110}"/>
              </a:ext>
              <a:ext uri="{C183D7F6-B498-43B3-948B-1728B52AA6E4}">
                <adec:decorative xmlns:adec="http://schemas.microsoft.com/office/drawing/2017/decorative" val="1"/>
              </a:ext>
            </a:extLst>
          </p:cNvPr>
          <p:cNvSpPr>
            <a:spLocks noChangeArrowheads="1"/>
          </p:cNvSpPr>
          <p:nvPr/>
        </p:nvSpPr>
        <p:spPr bwMode="auto">
          <a:xfrm>
            <a:off x="638792" y="4386337"/>
            <a:ext cx="2769566" cy="1443078"/>
          </a:xfrm>
          <a:prstGeom prst="rightArrow">
            <a:avLst>
              <a:gd name="adj1" fmla="val 100000"/>
              <a:gd name="adj2" fmla="val 21657"/>
            </a:avLst>
          </a:prstGeom>
          <a:solidFill>
            <a:srgbClr val="368727"/>
          </a:solidFill>
          <a:ln>
            <a:noFill/>
          </a:ln>
          <a:effectLst/>
        </p:spPr>
        <p:txBody>
          <a:bodyPr wrap="none" anchor="ctr"/>
          <a:lstStyle/>
          <a:p>
            <a:endParaRPr lang="en-US" dirty="0">
              <a:latin typeface="Arial" charset="0"/>
              <a:ea typeface="ＭＳ Ｐゴシック" charset="0"/>
              <a:cs typeface="ＭＳ Ｐゴシック" charset="0"/>
            </a:endParaRPr>
          </a:p>
        </p:txBody>
      </p:sp>
      <p:sp>
        <p:nvSpPr>
          <p:cNvPr id="74" name="Rectangle 27">
            <a:extLst>
              <a:ext uri="{FF2B5EF4-FFF2-40B4-BE49-F238E27FC236}">
                <a16:creationId xmlns:a16="http://schemas.microsoft.com/office/drawing/2014/main" id="{8F9FEFA6-CAFC-5F41-985F-2609A5563261}"/>
              </a:ext>
            </a:extLst>
          </p:cNvPr>
          <p:cNvSpPr>
            <a:spLocks noChangeArrowheads="1"/>
          </p:cNvSpPr>
          <p:nvPr/>
        </p:nvSpPr>
        <p:spPr bwMode="auto">
          <a:xfrm>
            <a:off x="766764" y="4783937"/>
            <a:ext cx="2359894" cy="646331"/>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400">
                <a:solidFill>
                  <a:schemeClr val="tx1"/>
                </a:solidFill>
                <a:latin typeface="Arial" pitchFamily="34" charset="0"/>
                <a:ea typeface="MS PGothic" pitchFamily="34" charset="-128"/>
              </a:defRPr>
            </a:lvl1pPr>
            <a:lvl2pPr marL="742950" indent="-285750" eaLnBrk="0" hangingPunct="0">
              <a:defRPr sz="1400">
                <a:solidFill>
                  <a:schemeClr val="tx1"/>
                </a:solidFill>
                <a:latin typeface="Arial" pitchFamily="34" charset="0"/>
                <a:ea typeface="MS PGothic" pitchFamily="34" charset="-128"/>
              </a:defRPr>
            </a:lvl2pPr>
            <a:lvl3pPr marL="1143000" indent="-228600" eaLnBrk="0" hangingPunct="0">
              <a:defRPr sz="1400">
                <a:solidFill>
                  <a:schemeClr val="tx1"/>
                </a:solidFill>
                <a:latin typeface="Arial" pitchFamily="34" charset="0"/>
                <a:ea typeface="MS PGothic" pitchFamily="34" charset="-128"/>
              </a:defRPr>
            </a:lvl3pPr>
            <a:lvl4pPr marL="1600200" indent="-228600" eaLnBrk="0" hangingPunct="0">
              <a:defRPr sz="1400">
                <a:solidFill>
                  <a:schemeClr val="tx1"/>
                </a:solidFill>
                <a:latin typeface="Arial" pitchFamily="34" charset="0"/>
                <a:ea typeface="MS PGothic" pitchFamily="34" charset="-128"/>
              </a:defRPr>
            </a:lvl4pPr>
            <a:lvl5pPr marL="2057400" indent="-228600" eaLnBrk="0" hangingPunct="0">
              <a:defRPr sz="1400">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1400">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1400">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1400">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1400">
                <a:solidFill>
                  <a:schemeClr val="tx1"/>
                </a:solidFill>
                <a:latin typeface="Arial" pitchFamily="34" charset="0"/>
                <a:ea typeface="MS PGothic" pitchFamily="34" charset="-128"/>
              </a:defRPr>
            </a:lvl9pPr>
          </a:lstStyle>
          <a:p>
            <a:pPr>
              <a:spcBef>
                <a:spcPct val="20000"/>
              </a:spcBef>
            </a:pPr>
            <a:r>
              <a:rPr lang="en-US" altLang="en-US" sz="1800" b="1" dirty="0">
                <a:solidFill>
                  <a:schemeClr val="bg1"/>
                </a:solidFill>
              </a:rPr>
              <a:t>Divorced Survivor Benefits</a:t>
            </a:r>
          </a:p>
        </p:txBody>
      </p:sp>
      <p:sp>
        <p:nvSpPr>
          <p:cNvPr id="73" name="Rectangle 29">
            <a:extLst>
              <a:ext uri="{FF2B5EF4-FFF2-40B4-BE49-F238E27FC236}">
                <a16:creationId xmlns:a16="http://schemas.microsoft.com/office/drawing/2014/main" id="{F257677E-8B33-E34E-9E91-3B5FAC458ACF}"/>
              </a:ext>
            </a:extLst>
          </p:cNvPr>
          <p:cNvSpPr>
            <a:spLocks noChangeArrowheads="1"/>
          </p:cNvSpPr>
          <p:nvPr/>
        </p:nvSpPr>
        <p:spPr bwMode="auto">
          <a:xfrm>
            <a:off x="3625483" y="4464972"/>
            <a:ext cx="7736866" cy="1311641"/>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400">
                <a:solidFill>
                  <a:schemeClr val="tx1"/>
                </a:solidFill>
                <a:latin typeface="Arial" pitchFamily="34" charset="0"/>
                <a:ea typeface="MS PGothic" pitchFamily="34" charset="-128"/>
              </a:defRPr>
            </a:lvl1pPr>
            <a:lvl2pPr marL="742950" indent="-285750" eaLnBrk="0" hangingPunct="0">
              <a:defRPr sz="1400">
                <a:solidFill>
                  <a:schemeClr val="tx1"/>
                </a:solidFill>
                <a:latin typeface="Arial" pitchFamily="34" charset="0"/>
                <a:ea typeface="MS PGothic" pitchFamily="34" charset="-128"/>
              </a:defRPr>
            </a:lvl2pPr>
            <a:lvl3pPr marL="1143000" indent="-228600" eaLnBrk="0" hangingPunct="0">
              <a:defRPr sz="1400">
                <a:solidFill>
                  <a:schemeClr val="tx1"/>
                </a:solidFill>
                <a:latin typeface="Arial" pitchFamily="34" charset="0"/>
                <a:ea typeface="MS PGothic" pitchFamily="34" charset="-128"/>
              </a:defRPr>
            </a:lvl3pPr>
            <a:lvl4pPr marL="1600200" indent="-228600" eaLnBrk="0" hangingPunct="0">
              <a:defRPr sz="1400">
                <a:solidFill>
                  <a:schemeClr val="tx1"/>
                </a:solidFill>
                <a:latin typeface="Arial" pitchFamily="34" charset="0"/>
                <a:ea typeface="MS PGothic" pitchFamily="34" charset="-128"/>
              </a:defRPr>
            </a:lvl4pPr>
            <a:lvl5pPr marL="2057400" indent="-228600" eaLnBrk="0" hangingPunct="0">
              <a:defRPr sz="1400">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1400">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1400">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1400">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1400">
                <a:solidFill>
                  <a:schemeClr val="tx1"/>
                </a:solidFill>
                <a:latin typeface="Arial" pitchFamily="34" charset="0"/>
                <a:ea typeface="MS PGothic" pitchFamily="34" charset="-128"/>
              </a:defRPr>
            </a:lvl9pPr>
          </a:lstStyle>
          <a:p>
            <a:pPr>
              <a:spcAft>
                <a:spcPct val="20000"/>
              </a:spcAft>
            </a:pPr>
            <a:r>
              <a:rPr lang="en-US" altLang="en-US" sz="1600" b="1" dirty="0">
                <a:solidFill>
                  <a:srgbClr val="368727"/>
                </a:solidFill>
              </a:rPr>
              <a:t>If client dies, ex-spouse may be eligible for benefits if: </a:t>
            </a:r>
          </a:p>
          <a:p>
            <a:pPr marL="114300" indent="-114300">
              <a:lnSpc>
                <a:spcPct val="115000"/>
              </a:lnSpc>
              <a:spcAft>
                <a:spcPct val="20000"/>
              </a:spcAft>
              <a:buClr>
                <a:srgbClr val="2A681E"/>
              </a:buClr>
              <a:buFont typeface="Arial"/>
              <a:buChar char="•"/>
            </a:pPr>
            <a:r>
              <a:rPr lang="en-US" altLang="en-US" sz="1600" dirty="0"/>
              <a:t>Ex-spouse was entitled to Social Security or disability insurance at time of death</a:t>
            </a:r>
          </a:p>
          <a:p>
            <a:pPr marL="114300" indent="-114300">
              <a:lnSpc>
                <a:spcPct val="115000"/>
              </a:lnSpc>
              <a:spcAft>
                <a:spcPct val="20000"/>
              </a:spcAft>
              <a:buClr>
                <a:srgbClr val="2A681E"/>
              </a:buClr>
              <a:buFont typeface="Arial"/>
              <a:buChar char="•"/>
            </a:pPr>
            <a:r>
              <a:rPr lang="en-US" altLang="en-US" sz="1600" dirty="0"/>
              <a:t>Marriage lasted at least 10 years </a:t>
            </a:r>
          </a:p>
          <a:p>
            <a:pPr marL="114300" indent="-114300">
              <a:lnSpc>
                <a:spcPct val="115000"/>
              </a:lnSpc>
              <a:spcAft>
                <a:spcPct val="20000"/>
              </a:spcAft>
              <a:buClr>
                <a:srgbClr val="2A681E"/>
              </a:buClr>
              <a:buFont typeface="Arial" panose="020B0604020202020204" pitchFamily="34" charset="0"/>
              <a:buChar char="•"/>
            </a:pPr>
            <a:r>
              <a:rPr lang="en-US" sz="1600" dirty="0"/>
              <a:t>Ex-spouse has not remarried </a:t>
            </a:r>
            <a:r>
              <a:rPr lang="en-US" altLang="en-US" sz="1600" dirty="0"/>
              <a:t>prior to age 60</a:t>
            </a:r>
          </a:p>
        </p:txBody>
      </p:sp>
      <p:sp>
        <p:nvSpPr>
          <p:cNvPr id="37" name="Text Box 21">
            <a:extLst>
              <a:ext uri="{FF2B5EF4-FFF2-40B4-BE49-F238E27FC236}">
                <a16:creationId xmlns:a16="http://schemas.microsoft.com/office/drawing/2014/main" id="{2A60ACCD-64DE-755A-7F08-044CDC14D655}"/>
              </a:ext>
            </a:extLst>
          </p:cNvPr>
          <p:cNvSpPr txBox="1">
            <a:spLocks noChangeArrowheads="1"/>
          </p:cNvSpPr>
          <p:nvPr/>
        </p:nvSpPr>
        <p:spPr bwMode="auto">
          <a:xfrm>
            <a:off x="420112" y="6004288"/>
            <a:ext cx="8212446" cy="400110"/>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37160" tIns="45720" rIns="91440" bIns="45720" anchor="b">
            <a:spAutoFit/>
          </a:bodyPr>
          <a:lstStyle>
            <a:lvl1pPr algn="l" eaLnBrk="0" hangingPunct="0">
              <a:spcBef>
                <a:spcPct val="20000"/>
              </a:spcBef>
              <a:buClr>
                <a:srgbClr val="524E86"/>
              </a:buClr>
              <a:buSzPct val="120000"/>
              <a:buChar char="•"/>
              <a:defRPr>
                <a:solidFill>
                  <a:schemeClr val="tx1"/>
                </a:solidFill>
                <a:latin typeface="Arial" pitchFamily="34" charset="0"/>
              </a:defRPr>
            </a:lvl1pPr>
            <a:lvl2pPr marL="742950" indent="-285750" algn="l" eaLnBrk="0" hangingPunct="0">
              <a:spcBef>
                <a:spcPct val="20000"/>
              </a:spcBef>
              <a:buClr>
                <a:srgbClr val="524E86"/>
              </a:buClr>
              <a:buSzPct val="80000"/>
              <a:buFont typeface="Wingdings" pitchFamily="2" charset="2"/>
              <a:buChar char="§"/>
              <a:defRPr>
                <a:solidFill>
                  <a:schemeClr val="tx1"/>
                </a:solidFill>
                <a:latin typeface="Arial" pitchFamily="34" charset="0"/>
              </a:defRPr>
            </a:lvl2pPr>
            <a:lvl3pPr marL="1143000" indent="-228600" algn="l" eaLnBrk="0" hangingPunct="0">
              <a:spcBef>
                <a:spcPct val="20000"/>
              </a:spcBef>
              <a:buClr>
                <a:srgbClr val="524E86"/>
              </a:buClr>
              <a:buFont typeface="Arial" pitchFamily="34" charset="0"/>
              <a:buChar char="–"/>
              <a:defRPr sz="1600">
                <a:solidFill>
                  <a:schemeClr val="tx1"/>
                </a:solidFill>
                <a:latin typeface="Arial" pitchFamily="34" charset="0"/>
              </a:defRPr>
            </a:lvl3pPr>
            <a:lvl4pPr marL="1600200" indent="-228600" algn="l" eaLnBrk="0" hangingPunct="0">
              <a:spcBef>
                <a:spcPct val="20000"/>
              </a:spcBef>
              <a:buClr>
                <a:srgbClr val="524E86"/>
              </a:buClr>
              <a:buChar char="•"/>
              <a:defRPr sz="1600">
                <a:solidFill>
                  <a:schemeClr val="tx1"/>
                </a:solidFill>
                <a:latin typeface="Arial" pitchFamily="34" charset="0"/>
              </a:defRPr>
            </a:lvl4pPr>
            <a:lvl5pPr marL="2057400" indent="-228600" algn="l" eaLnBrk="0" hangingPunct="0">
              <a:spcBef>
                <a:spcPct val="20000"/>
              </a:spcBef>
              <a:buClr>
                <a:srgbClr val="524E86"/>
              </a:buClr>
              <a:buFont typeface="Wingdings" pitchFamily="2" charset="2"/>
              <a:buChar char="§"/>
              <a:defRPr sz="1400">
                <a:solidFill>
                  <a:schemeClr val="tx1"/>
                </a:solidFill>
                <a:latin typeface="Arial" pitchFamily="34" charset="0"/>
              </a:defRPr>
            </a:lvl5pPr>
            <a:lvl6pPr marL="25146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6pPr>
            <a:lvl7pPr marL="29718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7pPr>
            <a:lvl8pPr marL="34290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8pPr>
            <a:lvl9pPr marL="38862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9pPr>
          </a:lstStyle>
          <a:p>
            <a:pPr eaLnBrk="1" hangingPunct="1">
              <a:spcBef>
                <a:spcPct val="0"/>
              </a:spcBef>
              <a:buClrTx/>
              <a:buSzTx/>
              <a:buNone/>
            </a:pPr>
            <a:r>
              <a:rPr lang="en-US" altLang="en-US" sz="1000" dirty="0"/>
              <a:t>You </a:t>
            </a:r>
            <a:r>
              <a:rPr lang="en-US" sz="1000" dirty="0"/>
              <a:t>should seek </a:t>
            </a:r>
            <a:r>
              <a:rPr lang="en-US" altLang="en-US" sz="1000" dirty="0"/>
              <a:t>the advice of a legal or tax advisor or contact Social Security to assist with questions. </a:t>
            </a:r>
          </a:p>
          <a:p>
            <a:pPr eaLnBrk="1" hangingPunct="1">
              <a:spcBef>
                <a:spcPct val="0"/>
              </a:spcBef>
              <a:buClrTx/>
              <a:buSzTx/>
              <a:buFontTx/>
              <a:buNone/>
            </a:pPr>
            <a:r>
              <a:rPr lang="en-US" altLang="en-US" sz="1000" dirty="0"/>
              <a:t>* Provision is subject to final instruction from the Social Security Administration.</a:t>
            </a:r>
          </a:p>
        </p:txBody>
      </p:sp>
      <p:sp>
        <p:nvSpPr>
          <p:cNvPr id="36" name="Slide Number Placeholder 35">
            <a:extLst>
              <a:ext uri="{FF2B5EF4-FFF2-40B4-BE49-F238E27FC236}">
                <a16:creationId xmlns:a16="http://schemas.microsoft.com/office/drawing/2014/main" id="{4A101200-2972-385D-5D04-B19F2031F2A2}"/>
              </a:ext>
              <a:ext uri="{C183D7F6-B498-43B3-948B-1728B52AA6E4}">
                <adec:decorative xmlns:adec="http://schemas.microsoft.com/office/drawing/2017/decorative" val="1"/>
              </a:ext>
            </a:extLst>
          </p:cNvPr>
          <p:cNvSpPr>
            <a:spLocks noGrp="1"/>
          </p:cNvSpPr>
          <p:nvPr>
            <p:ph type="sldNum" sz="quarter" idx="14"/>
          </p:nvPr>
        </p:nvSpPr>
        <p:spPr/>
        <p:txBody>
          <a:bodyPr/>
          <a:lstStyle/>
          <a:p>
            <a:pPr>
              <a:defRPr/>
            </a:pPr>
            <a:fld id="{E6474CC2-1230-4213-AD1A-4B2FEEABA7A1}" type="slidenum">
              <a:rPr lang="en-US" smtClean="0"/>
              <a:pPr>
                <a:defRPr/>
              </a:pPr>
              <a:t>15</a:t>
            </a:fld>
            <a:endParaRPr lang="en-US" dirty="0"/>
          </a:p>
        </p:txBody>
      </p:sp>
      <p:pic>
        <p:nvPicPr>
          <p:cNvPr id="2" name="Picture 1">
            <a:extLst>
              <a:ext uri="{FF2B5EF4-FFF2-40B4-BE49-F238E27FC236}">
                <a16:creationId xmlns:a16="http://schemas.microsoft.com/office/drawing/2014/main" id="{602652EF-6A42-3D0E-65FD-0AF753378385}"/>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10188575" y="6280637"/>
            <a:ext cx="1553526" cy="382313"/>
          </a:xfrm>
          <a:prstGeom prst="rect">
            <a:avLst/>
          </a:prstGeom>
        </p:spPr>
      </p:pic>
      <p:sp>
        <p:nvSpPr>
          <p:cNvPr id="3" name="Footer Placeholder 3">
            <a:extLst>
              <a:ext uri="{FF2B5EF4-FFF2-40B4-BE49-F238E27FC236}">
                <a16:creationId xmlns:a16="http://schemas.microsoft.com/office/drawing/2014/main" id="{D2DA82BC-A3C5-BBC3-1764-C6CBE3237EEA}"/>
              </a:ext>
              <a:ext uri="{C183D7F6-B498-43B3-948B-1728B52AA6E4}">
                <adec:decorative xmlns:adec="http://schemas.microsoft.com/office/drawing/2017/decorative" val="1"/>
              </a:ext>
            </a:extLst>
          </p:cNvPr>
          <p:cNvSpPr>
            <a:spLocks noGrp="1"/>
          </p:cNvSpPr>
          <p:nvPr>
            <p:ph type="ftr" sz="quarter" idx="15"/>
          </p:nvPr>
        </p:nvSpPr>
        <p:spPr>
          <a:xfrm>
            <a:off x="426722" y="6382514"/>
            <a:ext cx="5245100" cy="273264"/>
          </a:xfrm>
        </p:spPr>
        <p:txBody>
          <a:bodyPr/>
          <a:lstStyle/>
          <a:p>
            <a:pPr algn="l"/>
            <a:r>
              <a:rPr lang="en-US" dirty="0"/>
              <a:t>For investors.</a:t>
            </a:r>
          </a:p>
          <a:p>
            <a:pPr algn="l"/>
            <a:r>
              <a:rPr lang="en-US" sz="800" dirty="0"/>
              <a:t>662964.38.0</a:t>
            </a:r>
          </a:p>
        </p:txBody>
      </p:sp>
    </p:spTree>
    <p:custDataLst>
      <p:tags r:id="rId1"/>
    </p:custDataLst>
    <p:extLst>
      <p:ext uri="{BB962C8B-B14F-4D97-AF65-F5344CB8AC3E}">
        <p14:creationId xmlns:p14="http://schemas.microsoft.com/office/powerpoint/2010/main" val="21403018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22820" y="228600"/>
            <a:ext cx="11769180" cy="838200"/>
          </a:xfrm>
        </p:spPr>
        <p:txBody>
          <a:bodyPr/>
          <a:lstStyle/>
          <a:p>
            <a:r>
              <a:rPr lang="en-US" altLang="en-US" dirty="0"/>
              <a:t>Take stock of your funding sources</a:t>
            </a:r>
            <a:br>
              <a:rPr lang="en-US" altLang="en-US" dirty="0"/>
            </a:br>
            <a:r>
              <a:rPr lang="en-US" sz="2000" b="1" dirty="0">
                <a:solidFill>
                  <a:srgbClr val="368727"/>
                </a:solidFill>
              </a:rPr>
              <a:t>Use your sources of dependable income to cover health care and other essential expenses</a:t>
            </a:r>
            <a:endParaRPr lang="en-US" altLang="en-US" b="1" dirty="0">
              <a:solidFill>
                <a:srgbClr val="368727"/>
              </a:solidFill>
            </a:endParaRPr>
          </a:p>
        </p:txBody>
      </p:sp>
      <p:grpSp>
        <p:nvGrpSpPr>
          <p:cNvPr id="2" name="Group 1" descr="Reliable income sources (e.g., pension plan, Social Security, annuities) cover essential expenses (food, clothing, shelter, health care). Other income sources (e.g., mutual funds, stocks/bonds, CDs, IRAs, 401ks) first cover the gaps in funding for essential expenses left after reliable income sources; then fund discretionary expenses (travel, entertainment, memberships)">
            <a:extLst>
              <a:ext uri="{FF2B5EF4-FFF2-40B4-BE49-F238E27FC236}">
                <a16:creationId xmlns:a16="http://schemas.microsoft.com/office/drawing/2014/main" id="{B04EE7CF-9E69-F84D-5799-D410390ABBAF}"/>
              </a:ext>
            </a:extLst>
          </p:cNvPr>
          <p:cNvGrpSpPr/>
          <p:nvPr/>
        </p:nvGrpSpPr>
        <p:grpSpPr>
          <a:xfrm>
            <a:off x="584309" y="1962152"/>
            <a:ext cx="9344551" cy="2942646"/>
            <a:chOff x="584309" y="1962152"/>
            <a:chExt cx="9344551" cy="2942646"/>
          </a:xfrm>
        </p:grpSpPr>
        <p:sp>
          <p:nvSpPr>
            <p:cNvPr id="106" name="Text Box 65">
              <a:extLst>
                <a:ext uri="{FF2B5EF4-FFF2-40B4-BE49-F238E27FC236}">
                  <a16:creationId xmlns:a16="http://schemas.microsoft.com/office/drawing/2014/main" id="{41E26B2F-F682-8EB0-F70F-086EAFF48F9F}"/>
                </a:ext>
                <a:ext uri="{C183D7F6-B498-43B3-948B-1728B52AA6E4}">
                  <adec:decorative xmlns:adec="http://schemas.microsoft.com/office/drawing/2017/decorative" val="1"/>
                </a:ext>
              </a:extLst>
            </p:cNvPr>
            <p:cNvSpPr txBox="1">
              <a:spLocks noChangeArrowheads="1"/>
            </p:cNvSpPr>
            <p:nvPr/>
          </p:nvSpPr>
          <p:spPr bwMode="auto">
            <a:xfrm>
              <a:off x="584309" y="1962152"/>
              <a:ext cx="3116125" cy="1344775"/>
            </a:xfrm>
            <a:prstGeom prst="rect">
              <a:avLst/>
            </a:prstGeom>
            <a:solidFill>
              <a:schemeClr val="bg1">
                <a:lumMod val="95000"/>
              </a:schemeClr>
            </a:solidFill>
            <a:ln>
              <a:noFill/>
            </a:ln>
          </p:spPr>
          <p:txBody>
            <a:bodyPr wrap="square" lIns="182880" tIns="182880" rIns="182880" bIns="182880" anchor="ctr" anchorCtr="0">
              <a:noAutofit/>
            </a:bodyPr>
            <a:lstStyle>
              <a:lvl1pPr eaLnBrk="0" hangingPunct="0">
                <a:defRPr sz="1400">
                  <a:solidFill>
                    <a:schemeClr val="tx1"/>
                  </a:solidFill>
                  <a:latin typeface="Arial" pitchFamily="34" charset="0"/>
                  <a:ea typeface="MS PGothic" pitchFamily="34" charset="-128"/>
                </a:defRPr>
              </a:lvl1pPr>
              <a:lvl2pPr marL="742950" indent="-285750" eaLnBrk="0" hangingPunct="0">
                <a:defRPr sz="1400">
                  <a:solidFill>
                    <a:schemeClr val="tx1"/>
                  </a:solidFill>
                  <a:latin typeface="Arial" pitchFamily="34" charset="0"/>
                  <a:ea typeface="MS PGothic" pitchFamily="34" charset="-128"/>
                </a:defRPr>
              </a:lvl2pPr>
              <a:lvl3pPr marL="1143000" indent="-228600" eaLnBrk="0" hangingPunct="0">
                <a:defRPr sz="1400">
                  <a:solidFill>
                    <a:schemeClr val="tx1"/>
                  </a:solidFill>
                  <a:latin typeface="Arial" pitchFamily="34" charset="0"/>
                  <a:ea typeface="MS PGothic" pitchFamily="34" charset="-128"/>
                </a:defRPr>
              </a:lvl3pPr>
              <a:lvl4pPr marL="1600200" indent="-228600" eaLnBrk="0" hangingPunct="0">
                <a:defRPr sz="1400">
                  <a:solidFill>
                    <a:schemeClr val="tx1"/>
                  </a:solidFill>
                  <a:latin typeface="Arial" pitchFamily="34" charset="0"/>
                  <a:ea typeface="MS PGothic" pitchFamily="34" charset="-128"/>
                </a:defRPr>
              </a:lvl4pPr>
              <a:lvl5pPr marL="2057400" indent="-228600" eaLnBrk="0" hangingPunct="0">
                <a:defRPr sz="1400">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1400">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1400">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1400">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1400">
                  <a:solidFill>
                    <a:schemeClr val="tx1"/>
                  </a:solidFill>
                  <a:latin typeface="Arial" pitchFamily="34" charset="0"/>
                  <a:ea typeface="MS PGothic" pitchFamily="34" charset="-128"/>
                </a:defRPr>
              </a:lvl9pPr>
            </a:lstStyle>
            <a:p>
              <a:pPr eaLnBrk="1" hangingPunct="1">
                <a:lnSpc>
                  <a:spcPct val="90000"/>
                </a:lnSpc>
                <a:spcBef>
                  <a:spcPct val="20000"/>
                </a:spcBef>
              </a:pPr>
              <a:r>
                <a:rPr lang="en-US" altLang="en-US" sz="1800" b="1" dirty="0">
                  <a:solidFill>
                    <a:srgbClr val="368727"/>
                  </a:solidFill>
                  <a:ea typeface="ヒラギノ角ゴ Pro W3" pitchFamily="-111" charset="-128"/>
                </a:rPr>
                <a:t>Reliable income sources</a:t>
              </a:r>
            </a:p>
            <a:p>
              <a:pPr eaLnBrk="1" hangingPunct="1">
                <a:spcBef>
                  <a:spcPct val="20000"/>
                </a:spcBef>
              </a:pPr>
              <a:r>
                <a:rPr lang="en-US" altLang="en-US" dirty="0">
                  <a:solidFill>
                    <a:srgbClr val="333F48"/>
                  </a:solidFill>
                  <a:ea typeface="ヒラギノ角ゴ Pro W3" pitchFamily="-111" charset="-128"/>
                </a:rPr>
                <a:t>e.g., pension plan, Social Security, annuities</a:t>
              </a:r>
            </a:p>
          </p:txBody>
        </p:sp>
        <p:sp>
          <p:nvSpPr>
            <p:cNvPr id="107" name="Text Box 83">
              <a:extLst>
                <a:ext uri="{FF2B5EF4-FFF2-40B4-BE49-F238E27FC236}">
                  <a16:creationId xmlns:a16="http://schemas.microsoft.com/office/drawing/2014/main" id="{E9C295C4-CC35-225B-4E99-D7E80FCCD921}"/>
                </a:ext>
                <a:ext uri="{C183D7F6-B498-43B3-948B-1728B52AA6E4}">
                  <adec:decorative xmlns:adec="http://schemas.microsoft.com/office/drawing/2017/decorative" val="1"/>
                </a:ext>
              </a:extLst>
            </p:cNvPr>
            <p:cNvSpPr txBox="1">
              <a:spLocks noChangeArrowheads="1"/>
            </p:cNvSpPr>
            <p:nvPr/>
          </p:nvSpPr>
          <p:spPr bwMode="auto">
            <a:xfrm>
              <a:off x="3851890" y="2386521"/>
              <a:ext cx="134344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1400">
                  <a:solidFill>
                    <a:schemeClr val="tx1"/>
                  </a:solidFill>
                  <a:latin typeface="Arial" pitchFamily="34" charset="0"/>
                  <a:ea typeface="MS PGothic" pitchFamily="34" charset="-128"/>
                </a:defRPr>
              </a:lvl1pPr>
              <a:lvl2pPr marL="742950" indent="-285750" eaLnBrk="0" hangingPunct="0">
                <a:defRPr sz="1400">
                  <a:solidFill>
                    <a:schemeClr val="tx1"/>
                  </a:solidFill>
                  <a:latin typeface="Arial" pitchFamily="34" charset="0"/>
                  <a:ea typeface="MS PGothic" pitchFamily="34" charset="-128"/>
                </a:defRPr>
              </a:lvl2pPr>
              <a:lvl3pPr marL="1143000" indent="-228600" eaLnBrk="0" hangingPunct="0">
                <a:defRPr sz="1400">
                  <a:solidFill>
                    <a:schemeClr val="tx1"/>
                  </a:solidFill>
                  <a:latin typeface="Arial" pitchFamily="34" charset="0"/>
                  <a:ea typeface="MS PGothic" pitchFamily="34" charset="-128"/>
                </a:defRPr>
              </a:lvl3pPr>
              <a:lvl4pPr marL="1600200" indent="-228600" eaLnBrk="0" hangingPunct="0">
                <a:defRPr sz="1400">
                  <a:solidFill>
                    <a:schemeClr val="tx1"/>
                  </a:solidFill>
                  <a:latin typeface="Arial" pitchFamily="34" charset="0"/>
                  <a:ea typeface="MS PGothic" pitchFamily="34" charset="-128"/>
                </a:defRPr>
              </a:lvl4pPr>
              <a:lvl5pPr marL="2057400" indent="-228600" eaLnBrk="0" hangingPunct="0">
                <a:defRPr sz="1400">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1400">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1400">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1400">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1400">
                  <a:solidFill>
                    <a:schemeClr val="tx1"/>
                  </a:solidFill>
                  <a:latin typeface="Arial" pitchFamily="34" charset="0"/>
                  <a:ea typeface="MS PGothic" pitchFamily="34" charset="-128"/>
                </a:defRPr>
              </a:lvl9pPr>
            </a:lstStyle>
            <a:p>
              <a:pPr eaLnBrk="1" hangingPunct="1">
                <a:spcBef>
                  <a:spcPct val="20000"/>
                </a:spcBef>
              </a:pPr>
              <a:r>
                <a:rPr lang="en-US" altLang="en-US" dirty="0">
                  <a:solidFill>
                    <a:srgbClr val="333F48"/>
                  </a:solidFill>
                  <a:ea typeface="ヒラギノ角ゴ Pro W3" pitchFamily="-111" charset="-128"/>
                </a:rPr>
                <a:t>Cover</a:t>
              </a:r>
            </a:p>
          </p:txBody>
        </p:sp>
        <p:cxnSp>
          <p:nvCxnSpPr>
            <p:cNvPr id="78" name="Straight Arrow Connector 77">
              <a:extLst>
                <a:ext uri="{FF2B5EF4-FFF2-40B4-BE49-F238E27FC236}">
                  <a16:creationId xmlns:a16="http://schemas.microsoft.com/office/drawing/2014/main" id="{668A5B59-6D97-D5CC-2B1F-FF26F4E362AE}"/>
                </a:ext>
                <a:ext uri="{C183D7F6-B498-43B3-948B-1728B52AA6E4}">
                  <adec:decorative xmlns:adec="http://schemas.microsoft.com/office/drawing/2017/decorative" val="1"/>
                </a:ext>
              </a:extLst>
            </p:cNvPr>
            <p:cNvCxnSpPr>
              <a:cxnSpLocks/>
            </p:cNvCxnSpPr>
            <p:nvPr/>
          </p:nvCxnSpPr>
          <p:spPr bwMode="auto">
            <a:xfrm>
              <a:off x="3719146" y="2623404"/>
              <a:ext cx="2433560" cy="0"/>
            </a:xfrm>
            <a:prstGeom prst="straightConnector1">
              <a:avLst/>
            </a:prstGeom>
            <a:solidFill>
              <a:schemeClr val="hlink"/>
            </a:solidFill>
            <a:ln w="15875" cap="rnd" cmpd="sng" algn="ctr">
              <a:solidFill>
                <a:schemeClr val="bg1">
                  <a:lumMod val="65000"/>
                </a:schemeClr>
              </a:solidFill>
              <a:prstDash val="sysDot"/>
              <a:round/>
              <a:headEnd type="none" w="med" len="med"/>
              <a:tailEnd type="triangle"/>
            </a:ln>
            <a:effectLst/>
          </p:spPr>
        </p:cxnSp>
        <p:sp>
          <p:nvSpPr>
            <p:cNvPr id="81" name="Freeform: Shape 80">
              <a:extLst>
                <a:ext uri="{FF2B5EF4-FFF2-40B4-BE49-F238E27FC236}">
                  <a16:creationId xmlns:a16="http://schemas.microsoft.com/office/drawing/2014/main" id="{43AE9714-6041-A7BA-F8D6-FD9CA13F3795}"/>
                </a:ext>
                <a:ext uri="{C183D7F6-B498-43B3-948B-1728B52AA6E4}">
                  <adec:decorative xmlns:adec="http://schemas.microsoft.com/office/drawing/2017/decorative" val="1"/>
                </a:ext>
              </a:extLst>
            </p:cNvPr>
            <p:cNvSpPr/>
            <p:nvPr/>
          </p:nvSpPr>
          <p:spPr>
            <a:xfrm>
              <a:off x="6356540" y="2453719"/>
              <a:ext cx="79790" cy="159580"/>
            </a:xfrm>
            <a:custGeom>
              <a:avLst/>
              <a:gdLst>
                <a:gd name="connsiteX0" fmla="*/ 0 w 241920"/>
                <a:gd name="connsiteY0" fmla="*/ 408845 h 483840"/>
                <a:gd name="connsiteX1" fmla="*/ 136282 w 241920"/>
                <a:gd name="connsiteY1" fmla="*/ 545127 h 483840"/>
                <a:gd name="connsiteX2" fmla="*/ 272563 w 241920"/>
                <a:gd name="connsiteY2" fmla="*/ 408845 h 483840"/>
                <a:gd name="connsiteX3" fmla="*/ 136282 w 241920"/>
                <a:gd name="connsiteY3" fmla="*/ 272563 h 483840"/>
                <a:gd name="connsiteX4" fmla="*/ 0 w 241920"/>
                <a:gd name="connsiteY4" fmla="*/ 136282 h 483840"/>
                <a:gd name="connsiteX5" fmla="*/ 136282 w 241920"/>
                <a:gd name="connsiteY5" fmla="*/ 0 h 483840"/>
                <a:gd name="connsiteX6" fmla="*/ 272563 w 241920"/>
                <a:gd name="connsiteY6" fmla="*/ 136282 h 483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1920" h="483840">
                  <a:moveTo>
                    <a:pt x="0" y="408845"/>
                  </a:moveTo>
                  <a:cubicBezTo>
                    <a:pt x="0" y="483840"/>
                    <a:pt x="61286" y="545127"/>
                    <a:pt x="136282" y="545127"/>
                  </a:cubicBezTo>
                  <a:cubicBezTo>
                    <a:pt x="211277" y="545127"/>
                    <a:pt x="272563" y="484647"/>
                    <a:pt x="272563" y="408845"/>
                  </a:cubicBezTo>
                  <a:cubicBezTo>
                    <a:pt x="272563" y="333850"/>
                    <a:pt x="211277" y="272563"/>
                    <a:pt x="136282" y="272563"/>
                  </a:cubicBezTo>
                  <a:cubicBezTo>
                    <a:pt x="61286" y="272563"/>
                    <a:pt x="0" y="212083"/>
                    <a:pt x="0" y="136282"/>
                  </a:cubicBezTo>
                  <a:cubicBezTo>
                    <a:pt x="0" y="61286"/>
                    <a:pt x="61286" y="0"/>
                    <a:pt x="136282" y="0"/>
                  </a:cubicBezTo>
                  <a:cubicBezTo>
                    <a:pt x="211277" y="0"/>
                    <a:pt x="272563" y="61286"/>
                    <a:pt x="272563" y="136282"/>
                  </a:cubicBezTo>
                </a:path>
              </a:pathLst>
            </a:custGeom>
            <a:noFill/>
            <a:ln w="25400" cap="rnd">
              <a:solidFill>
                <a:srgbClr val="4C4C4C"/>
              </a:solidFill>
              <a:prstDash val="solid"/>
              <a:round/>
            </a:ln>
          </p:spPr>
          <p:txBody>
            <a:bodyPr rtlCol="0" anchor="ctr"/>
            <a:lstStyle/>
            <a:p>
              <a:endParaRPr lang="en-US" sz="2400" dirty="0"/>
            </a:p>
          </p:txBody>
        </p:sp>
        <p:sp>
          <p:nvSpPr>
            <p:cNvPr id="82" name="Freeform: Shape 81">
              <a:extLst>
                <a:ext uri="{FF2B5EF4-FFF2-40B4-BE49-F238E27FC236}">
                  <a16:creationId xmlns:a16="http://schemas.microsoft.com/office/drawing/2014/main" id="{D36339F9-114C-B636-B630-E8164A041BA8}"/>
                </a:ext>
                <a:ext uri="{C183D7F6-B498-43B3-948B-1728B52AA6E4}">
                  <adec:decorative xmlns:adec="http://schemas.microsoft.com/office/drawing/2017/decorative" val="1"/>
                </a:ext>
              </a:extLst>
            </p:cNvPr>
            <p:cNvSpPr/>
            <p:nvPr/>
          </p:nvSpPr>
          <p:spPr>
            <a:xfrm>
              <a:off x="6401488" y="2633247"/>
              <a:ext cx="26597" cy="26597"/>
            </a:xfrm>
            <a:custGeom>
              <a:avLst/>
              <a:gdLst>
                <a:gd name="connsiteX0" fmla="*/ 0 w 0"/>
                <a:gd name="connsiteY0" fmla="*/ 0 h 80640"/>
                <a:gd name="connsiteX1" fmla="*/ 0 w 0"/>
                <a:gd name="connsiteY1" fmla="*/ 91123 h 80640"/>
              </a:gdLst>
              <a:ahLst/>
              <a:cxnLst>
                <a:cxn ang="0">
                  <a:pos x="connsiteX0" y="connsiteY0"/>
                </a:cxn>
                <a:cxn ang="0">
                  <a:pos x="connsiteX1" y="connsiteY1"/>
                </a:cxn>
              </a:cxnLst>
              <a:rect l="l" t="t" r="r" b="b"/>
              <a:pathLst>
                <a:path h="80640">
                  <a:moveTo>
                    <a:pt x="0" y="0"/>
                  </a:moveTo>
                  <a:lnTo>
                    <a:pt x="0" y="91123"/>
                  </a:lnTo>
                </a:path>
              </a:pathLst>
            </a:custGeom>
            <a:ln w="25400" cap="rnd">
              <a:solidFill>
                <a:srgbClr val="4C4C4C"/>
              </a:solidFill>
              <a:prstDash val="solid"/>
              <a:round/>
            </a:ln>
          </p:spPr>
          <p:txBody>
            <a:bodyPr rtlCol="0" anchor="ctr"/>
            <a:lstStyle/>
            <a:p>
              <a:endParaRPr lang="en-US" sz="2400" dirty="0"/>
            </a:p>
          </p:txBody>
        </p:sp>
        <p:sp>
          <p:nvSpPr>
            <p:cNvPr id="83" name="Freeform: Shape 82">
              <a:extLst>
                <a:ext uri="{FF2B5EF4-FFF2-40B4-BE49-F238E27FC236}">
                  <a16:creationId xmlns:a16="http://schemas.microsoft.com/office/drawing/2014/main" id="{53BB0933-FDE0-48C4-FC72-BEAA3942A681}"/>
                </a:ext>
                <a:ext uri="{C183D7F6-B498-43B3-948B-1728B52AA6E4}">
                  <adec:decorative xmlns:adec="http://schemas.microsoft.com/office/drawing/2017/decorative" val="1"/>
                </a:ext>
              </a:extLst>
            </p:cNvPr>
            <p:cNvSpPr/>
            <p:nvPr/>
          </p:nvSpPr>
          <p:spPr>
            <a:xfrm>
              <a:off x="6401488" y="2423931"/>
              <a:ext cx="26597" cy="26597"/>
            </a:xfrm>
            <a:custGeom>
              <a:avLst/>
              <a:gdLst>
                <a:gd name="connsiteX0" fmla="*/ 0 w 0"/>
                <a:gd name="connsiteY0" fmla="*/ 0 h 80640"/>
                <a:gd name="connsiteX1" fmla="*/ 0 w 0"/>
                <a:gd name="connsiteY1" fmla="*/ 90317 h 80640"/>
              </a:gdLst>
              <a:ahLst/>
              <a:cxnLst>
                <a:cxn ang="0">
                  <a:pos x="connsiteX0" y="connsiteY0"/>
                </a:cxn>
                <a:cxn ang="0">
                  <a:pos x="connsiteX1" y="connsiteY1"/>
                </a:cxn>
              </a:cxnLst>
              <a:rect l="l" t="t" r="r" b="b"/>
              <a:pathLst>
                <a:path h="80640">
                  <a:moveTo>
                    <a:pt x="0" y="0"/>
                  </a:moveTo>
                  <a:lnTo>
                    <a:pt x="0" y="90317"/>
                  </a:lnTo>
                </a:path>
              </a:pathLst>
            </a:custGeom>
            <a:ln w="25400" cap="rnd">
              <a:solidFill>
                <a:srgbClr val="4C4C4C"/>
              </a:solidFill>
              <a:prstDash val="solid"/>
              <a:round/>
            </a:ln>
          </p:spPr>
          <p:txBody>
            <a:bodyPr rtlCol="0" anchor="ctr"/>
            <a:lstStyle/>
            <a:p>
              <a:endParaRPr lang="en-US" sz="2400" dirty="0"/>
            </a:p>
          </p:txBody>
        </p:sp>
        <p:sp>
          <p:nvSpPr>
            <p:cNvPr id="91" name="Freeform: Shape 90">
              <a:extLst>
                <a:ext uri="{FF2B5EF4-FFF2-40B4-BE49-F238E27FC236}">
                  <a16:creationId xmlns:a16="http://schemas.microsoft.com/office/drawing/2014/main" id="{8CFA6948-A8A3-92AE-9876-8668C3170522}"/>
                </a:ext>
                <a:ext uri="{C183D7F6-B498-43B3-948B-1728B52AA6E4}">
                  <adec:decorative xmlns:adec="http://schemas.microsoft.com/office/drawing/2017/decorative" val="1"/>
                </a:ext>
              </a:extLst>
            </p:cNvPr>
            <p:cNvSpPr/>
            <p:nvPr/>
          </p:nvSpPr>
          <p:spPr>
            <a:xfrm>
              <a:off x="6268505" y="2317544"/>
              <a:ext cx="452144" cy="611724"/>
            </a:xfrm>
            <a:custGeom>
              <a:avLst/>
              <a:gdLst>
                <a:gd name="connsiteX0" fmla="*/ 1370881 w 1370880"/>
                <a:gd name="connsiteY0" fmla="*/ 1854721 h 1854720"/>
                <a:gd name="connsiteX1" fmla="*/ 0 w 1370880"/>
                <a:gd name="connsiteY1" fmla="*/ 1854721 h 1854720"/>
                <a:gd name="connsiteX2" fmla="*/ 0 w 1370880"/>
                <a:gd name="connsiteY2" fmla="*/ 0 h 1854720"/>
                <a:gd name="connsiteX3" fmla="*/ 887041 w 1370880"/>
                <a:gd name="connsiteY3" fmla="*/ 0 h 1854720"/>
                <a:gd name="connsiteX4" fmla="*/ 1370881 w 1370880"/>
                <a:gd name="connsiteY4" fmla="*/ 483840 h 1854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70880" h="1854720">
                  <a:moveTo>
                    <a:pt x="1370881" y="1854721"/>
                  </a:moveTo>
                  <a:lnTo>
                    <a:pt x="0" y="1854721"/>
                  </a:lnTo>
                  <a:lnTo>
                    <a:pt x="0" y="0"/>
                  </a:lnTo>
                  <a:lnTo>
                    <a:pt x="887041" y="0"/>
                  </a:lnTo>
                  <a:lnTo>
                    <a:pt x="1370881" y="483840"/>
                  </a:lnTo>
                  <a:close/>
                </a:path>
              </a:pathLst>
            </a:custGeom>
            <a:noFill/>
            <a:ln w="25400" cap="rnd">
              <a:solidFill>
                <a:srgbClr val="4C4C4C"/>
              </a:solidFill>
              <a:prstDash val="solid"/>
              <a:round/>
            </a:ln>
          </p:spPr>
          <p:txBody>
            <a:bodyPr rtlCol="0" anchor="ctr"/>
            <a:lstStyle/>
            <a:p>
              <a:endParaRPr lang="en-US" sz="2400" dirty="0"/>
            </a:p>
          </p:txBody>
        </p:sp>
        <p:sp>
          <p:nvSpPr>
            <p:cNvPr id="92" name="Freeform: Shape 91">
              <a:extLst>
                <a:ext uri="{FF2B5EF4-FFF2-40B4-BE49-F238E27FC236}">
                  <a16:creationId xmlns:a16="http://schemas.microsoft.com/office/drawing/2014/main" id="{6CEC0004-0035-E9A7-C5E6-F41A66842D35}"/>
                </a:ext>
                <a:ext uri="{C183D7F6-B498-43B3-948B-1728B52AA6E4}">
                  <adec:decorative xmlns:adec="http://schemas.microsoft.com/office/drawing/2017/decorative" val="1"/>
                </a:ext>
              </a:extLst>
            </p:cNvPr>
            <p:cNvSpPr/>
            <p:nvPr/>
          </p:nvSpPr>
          <p:spPr>
            <a:xfrm>
              <a:off x="6561069" y="2317544"/>
              <a:ext cx="159580" cy="159580"/>
            </a:xfrm>
            <a:custGeom>
              <a:avLst/>
              <a:gdLst>
                <a:gd name="connsiteX0" fmla="*/ 0 w 483840"/>
                <a:gd name="connsiteY0" fmla="*/ 0 h 483840"/>
                <a:gd name="connsiteX1" fmla="*/ 0 w 483840"/>
                <a:gd name="connsiteY1" fmla="*/ 483840 h 483840"/>
                <a:gd name="connsiteX2" fmla="*/ 483840 w 483840"/>
                <a:gd name="connsiteY2" fmla="*/ 483840 h 483840"/>
              </a:gdLst>
              <a:ahLst/>
              <a:cxnLst>
                <a:cxn ang="0">
                  <a:pos x="connsiteX0" y="connsiteY0"/>
                </a:cxn>
                <a:cxn ang="0">
                  <a:pos x="connsiteX1" y="connsiteY1"/>
                </a:cxn>
                <a:cxn ang="0">
                  <a:pos x="connsiteX2" y="connsiteY2"/>
                </a:cxn>
              </a:cxnLst>
              <a:rect l="l" t="t" r="r" b="b"/>
              <a:pathLst>
                <a:path w="483840" h="483840">
                  <a:moveTo>
                    <a:pt x="0" y="0"/>
                  </a:moveTo>
                  <a:lnTo>
                    <a:pt x="0" y="483840"/>
                  </a:lnTo>
                  <a:lnTo>
                    <a:pt x="483840" y="483840"/>
                  </a:lnTo>
                </a:path>
              </a:pathLst>
            </a:custGeom>
            <a:noFill/>
            <a:ln w="25400" cap="rnd">
              <a:solidFill>
                <a:srgbClr val="4C4C4C"/>
              </a:solidFill>
              <a:prstDash val="solid"/>
              <a:round/>
            </a:ln>
          </p:spPr>
          <p:txBody>
            <a:bodyPr rtlCol="0" anchor="ctr"/>
            <a:lstStyle/>
            <a:p>
              <a:endParaRPr lang="en-US" sz="2400" dirty="0"/>
            </a:p>
          </p:txBody>
        </p:sp>
        <p:sp>
          <p:nvSpPr>
            <p:cNvPr id="85" name="Freeform: Shape 84">
              <a:extLst>
                <a:ext uri="{FF2B5EF4-FFF2-40B4-BE49-F238E27FC236}">
                  <a16:creationId xmlns:a16="http://schemas.microsoft.com/office/drawing/2014/main" id="{C7EA100E-0085-9893-5D7B-28017DD2E143}"/>
                </a:ext>
                <a:ext uri="{C183D7F6-B498-43B3-948B-1728B52AA6E4}">
                  <adec:decorative xmlns:adec="http://schemas.microsoft.com/office/drawing/2017/decorative" val="1"/>
                </a:ext>
              </a:extLst>
            </p:cNvPr>
            <p:cNvSpPr/>
            <p:nvPr/>
          </p:nvSpPr>
          <p:spPr>
            <a:xfrm>
              <a:off x="6350423" y="2743091"/>
              <a:ext cx="265967" cy="26597"/>
            </a:xfrm>
            <a:custGeom>
              <a:avLst/>
              <a:gdLst>
                <a:gd name="connsiteX0" fmla="*/ 0 w 806400"/>
                <a:gd name="connsiteY0" fmla="*/ 0 h 0"/>
                <a:gd name="connsiteX1" fmla="*/ 880589 w 806400"/>
                <a:gd name="connsiteY1" fmla="*/ 0 h 0"/>
              </a:gdLst>
              <a:ahLst/>
              <a:cxnLst>
                <a:cxn ang="0">
                  <a:pos x="connsiteX0" y="connsiteY0"/>
                </a:cxn>
                <a:cxn ang="0">
                  <a:pos x="connsiteX1" y="connsiteY1"/>
                </a:cxn>
              </a:cxnLst>
              <a:rect l="l" t="t" r="r" b="b"/>
              <a:pathLst>
                <a:path w="806400">
                  <a:moveTo>
                    <a:pt x="0" y="0"/>
                  </a:moveTo>
                  <a:lnTo>
                    <a:pt x="880589" y="0"/>
                  </a:lnTo>
                </a:path>
              </a:pathLst>
            </a:custGeom>
            <a:ln w="25400" cap="rnd">
              <a:solidFill>
                <a:srgbClr val="4C4C4C"/>
              </a:solidFill>
              <a:prstDash val="solid"/>
              <a:round/>
            </a:ln>
          </p:spPr>
          <p:txBody>
            <a:bodyPr rtlCol="0" anchor="ctr"/>
            <a:lstStyle/>
            <a:p>
              <a:endParaRPr lang="en-US" sz="2400" dirty="0"/>
            </a:p>
          </p:txBody>
        </p:sp>
        <p:sp>
          <p:nvSpPr>
            <p:cNvPr id="86" name="Freeform: Shape 85">
              <a:extLst>
                <a:ext uri="{FF2B5EF4-FFF2-40B4-BE49-F238E27FC236}">
                  <a16:creationId xmlns:a16="http://schemas.microsoft.com/office/drawing/2014/main" id="{85908A1E-07B3-3033-253E-EC9C7904D1B9}"/>
                </a:ext>
                <a:ext uri="{C183D7F6-B498-43B3-948B-1728B52AA6E4}">
                  <adec:decorative xmlns:adec="http://schemas.microsoft.com/office/drawing/2017/decorative" val="1"/>
                </a:ext>
              </a:extLst>
            </p:cNvPr>
            <p:cNvSpPr/>
            <p:nvPr/>
          </p:nvSpPr>
          <p:spPr>
            <a:xfrm>
              <a:off x="6508407" y="2689898"/>
              <a:ext cx="106387" cy="26597"/>
            </a:xfrm>
            <a:custGeom>
              <a:avLst/>
              <a:gdLst>
                <a:gd name="connsiteX0" fmla="*/ 0 w 322560"/>
                <a:gd name="connsiteY0" fmla="*/ 0 h 0"/>
                <a:gd name="connsiteX1" fmla="*/ 401587 w 322560"/>
                <a:gd name="connsiteY1" fmla="*/ 0 h 0"/>
              </a:gdLst>
              <a:ahLst/>
              <a:cxnLst>
                <a:cxn ang="0">
                  <a:pos x="connsiteX0" y="connsiteY0"/>
                </a:cxn>
                <a:cxn ang="0">
                  <a:pos x="connsiteX1" y="connsiteY1"/>
                </a:cxn>
              </a:cxnLst>
              <a:rect l="l" t="t" r="r" b="b"/>
              <a:pathLst>
                <a:path w="322560">
                  <a:moveTo>
                    <a:pt x="0" y="0"/>
                  </a:moveTo>
                  <a:lnTo>
                    <a:pt x="401587" y="0"/>
                  </a:lnTo>
                </a:path>
              </a:pathLst>
            </a:custGeom>
            <a:ln w="25400" cap="rnd">
              <a:solidFill>
                <a:srgbClr val="4C4C4C"/>
              </a:solidFill>
              <a:prstDash val="solid"/>
              <a:round/>
            </a:ln>
          </p:spPr>
          <p:txBody>
            <a:bodyPr rtlCol="0" anchor="ctr"/>
            <a:lstStyle/>
            <a:p>
              <a:endParaRPr lang="en-US" sz="2400" dirty="0"/>
            </a:p>
          </p:txBody>
        </p:sp>
        <p:sp>
          <p:nvSpPr>
            <p:cNvPr id="87" name="Freeform: Shape 86">
              <a:extLst>
                <a:ext uri="{FF2B5EF4-FFF2-40B4-BE49-F238E27FC236}">
                  <a16:creationId xmlns:a16="http://schemas.microsoft.com/office/drawing/2014/main" id="{AF50B942-A6CB-D331-DD77-F2D281269340}"/>
                </a:ext>
                <a:ext uri="{C183D7F6-B498-43B3-948B-1728B52AA6E4}">
                  <adec:decorative xmlns:adec="http://schemas.microsoft.com/office/drawing/2017/decorative" val="1"/>
                </a:ext>
              </a:extLst>
            </p:cNvPr>
            <p:cNvSpPr/>
            <p:nvPr/>
          </p:nvSpPr>
          <p:spPr>
            <a:xfrm>
              <a:off x="6561069" y="2636705"/>
              <a:ext cx="79790" cy="26597"/>
            </a:xfrm>
            <a:custGeom>
              <a:avLst/>
              <a:gdLst>
                <a:gd name="connsiteX0" fmla="*/ 0 w 241920"/>
                <a:gd name="connsiteY0" fmla="*/ 0 h 0"/>
                <a:gd name="connsiteX1" fmla="*/ 241920 w 241920"/>
                <a:gd name="connsiteY1" fmla="*/ 0 h 0"/>
              </a:gdLst>
              <a:ahLst/>
              <a:cxnLst>
                <a:cxn ang="0">
                  <a:pos x="connsiteX0" y="connsiteY0"/>
                </a:cxn>
                <a:cxn ang="0">
                  <a:pos x="connsiteX1" y="connsiteY1"/>
                </a:cxn>
              </a:cxnLst>
              <a:rect l="l" t="t" r="r" b="b"/>
              <a:pathLst>
                <a:path w="241920">
                  <a:moveTo>
                    <a:pt x="0" y="0"/>
                  </a:moveTo>
                  <a:lnTo>
                    <a:pt x="241920" y="0"/>
                  </a:lnTo>
                </a:path>
              </a:pathLst>
            </a:custGeom>
            <a:ln w="25400" cap="rnd">
              <a:solidFill>
                <a:srgbClr val="4C4C4C"/>
              </a:solidFill>
              <a:prstDash val="solid"/>
              <a:round/>
            </a:ln>
          </p:spPr>
          <p:txBody>
            <a:bodyPr rtlCol="0" anchor="ctr"/>
            <a:lstStyle/>
            <a:p>
              <a:endParaRPr lang="en-US" sz="2400" dirty="0"/>
            </a:p>
          </p:txBody>
        </p:sp>
        <p:sp>
          <p:nvSpPr>
            <p:cNvPr id="88" name="Freeform: Shape 87">
              <a:extLst>
                <a:ext uri="{FF2B5EF4-FFF2-40B4-BE49-F238E27FC236}">
                  <a16:creationId xmlns:a16="http://schemas.microsoft.com/office/drawing/2014/main" id="{39EC0642-0451-1959-9F65-0C1454FEB54E}"/>
                </a:ext>
                <a:ext uri="{C183D7F6-B498-43B3-948B-1728B52AA6E4}">
                  <adec:decorative xmlns:adec="http://schemas.microsoft.com/office/drawing/2017/decorative" val="1"/>
                </a:ext>
              </a:extLst>
            </p:cNvPr>
            <p:cNvSpPr/>
            <p:nvPr/>
          </p:nvSpPr>
          <p:spPr>
            <a:xfrm>
              <a:off x="6561069" y="2583511"/>
              <a:ext cx="79790" cy="26597"/>
            </a:xfrm>
            <a:custGeom>
              <a:avLst/>
              <a:gdLst>
                <a:gd name="connsiteX0" fmla="*/ 0 w 241920"/>
                <a:gd name="connsiteY0" fmla="*/ 0 h 0"/>
                <a:gd name="connsiteX1" fmla="*/ 241920 w 241920"/>
                <a:gd name="connsiteY1" fmla="*/ 0 h 0"/>
              </a:gdLst>
              <a:ahLst/>
              <a:cxnLst>
                <a:cxn ang="0">
                  <a:pos x="connsiteX0" y="connsiteY0"/>
                </a:cxn>
                <a:cxn ang="0">
                  <a:pos x="connsiteX1" y="connsiteY1"/>
                </a:cxn>
              </a:cxnLst>
              <a:rect l="l" t="t" r="r" b="b"/>
              <a:pathLst>
                <a:path w="241920">
                  <a:moveTo>
                    <a:pt x="0" y="0"/>
                  </a:moveTo>
                  <a:lnTo>
                    <a:pt x="241920" y="0"/>
                  </a:lnTo>
                </a:path>
              </a:pathLst>
            </a:custGeom>
            <a:ln w="25400" cap="rnd">
              <a:solidFill>
                <a:srgbClr val="4C4C4C"/>
              </a:solidFill>
              <a:prstDash val="solid"/>
              <a:round/>
            </a:ln>
          </p:spPr>
          <p:txBody>
            <a:bodyPr rtlCol="0" anchor="ctr"/>
            <a:lstStyle/>
            <a:p>
              <a:endParaRPr lang="en-US" sz="2400" dirty="0"/>
            </a:p>
          </p:txBody>
        </p:sp>
        <p:sp>
          <p:nvSpPr>
            <p:cNvPr id="89" name="Freeform: Shape 88">
              <a:extLst>
                <a:ext uri="{FF2B5EF4-FFF2-40B4-BE49-F238E27FC236}">
                  <a16:creationId xmlns:a16="http://schemas.microsoft.com/office/drawing/2014/main" id="{318C75CC-D631-331D-89F3-9B9C8B11B4F2}"/>
                </a:ext>
                <a:ext uri="{C183D7F6-B498-43B3-948B-1728B52AA6E4}">
                  <adec:decorative xmlns:adec="http://schemas.microsoft.com/office/drawing/2017/decorative" val="1"/>
                </a:ext>
              </a:extLst>
            </p:cNvPr>
            <p:cNvSpPr/>
            <p:nvPr/>
          </p:nvSpPr>
          <p:spPr>
            <a:xfrm>
              <a:off x="6350423" y="2796285"/>
              <a:ext cx="265967" cy="26597"/>
            </a:xfrm>
            <a:custGeom>
              <a:avLst/>
              <a:gdLst>
                <a:gd name="connsiteX0" fmla="*/ 0 w 806400"/>
                <a:gd name="connsiteY0" fmla="*/ 0 h 0"/>
                <a:gd name="connsiteX1" fmla="*/ 880589 w 806400"/>
                <a:gd name="connsiteY1" fmla="*/ 0 h 0"/>
              </a:gdLst>
              <a:ahLst/>
              <a:cxnLst>
                <a:cxn ang="0">
                  <a:pos x="connsiteX0" y="connsiteY0"/>
                </a:cxn>
                <a:cxn ang="0">
                  <a:pos x="connsiteX1" y="connsiteY1"/>
                </a:cxn>
              </a:cxnLst>
              <a:rect l="l" t="t" r="r" b="b"/>
              <a:pathLst>
                <a:path w="806400">
                  <a:moveTo>
                    <a:pt x="0" y="0"/>
                  </a:moveTo>
                  <a:lnTo>
                    <a:pt x="880589" y="0"/>
                  </a:lnTo>
                </a:path>
              </a:pathLst>
            </a:custGeom>
            <a:ln w="25400" cap="rnd">
              <a:solidFill>
                <a:srgbClr val="4C4C4C"/>
              </a:solidFill>
              <a:prstDash val="solid"/>
              <a:round/>
            </a:ln>
          </p:spPr>
          <p:txBody>
            <a:bodyPr rtlCol="0" anchor="ctr"/>
            <a:lstStyle/>
            <a:p>
              <a:endParaRPr lang="en-US" sz="2400" dirty="0"/>
            </a:p>
          </p:txBody>
        </p:sp>
        <p:sp>
          <p:nvSpPr>
            <p:cNvPr id="90" name="Freeform: Shape 89">
              <a:extLst>
                <a:ext uri="{FF2B5EF4-FFF2-40B4-BE49-F238E27FC236}">
                  <a16:creationId xmlns:a16="http://schemas.microsoft.com/office/drawing/2014/main" id="{A59AC0F2-C30B-2086-F539-C2C1A5FCACB8}"/>
                </a:ext>
                <a:ext uri="{C183D7F6-B498-43B3-948B-1728B52AA6E4}">
                  <adec:decorative xmlns:adec="http://schemas.microsoft.com/office/drawing/2017/decorative" val="1"/>
                </a:ext>
              </a:extLst>
            </p:cNvPr>
            <p:cNvSpPr/>
            <p:nvPr/>
          </p:nvSpPr>
          <p:spPr>
            <a:xfrm>
              <a:off x="6350423" y="2849478"/>
              <a:ext cx="265967" cy="26597"/>
            </a:xfrm>
            <a:custGeom>
              <a:avLst/>
              <a:gdLst>
                <a:gd name="connsiteX0" fmla="*/ 0 w 806400"/>
                <a:gd name="connsiteY0" fmla="*/ 0 h 0"/>
                <a:gd name="connsiteX1" fmla="*/ 880589 w 806400"/>
                <a:gd name="connsiteY1" fmla="*/ 0 h 0"/>
              </a:gdLst>
              <a:ahLst/>
              <a:cxnLst>
                <a:cxn ang="0">
                  <a:pos x="connsiteX0" y="connsiteY0"/>
                </a:cxn>
                <a:cxn ang="0">
                  <a:pos x="connsiteX1" y="connsiteY1"/>
                </a:cxn>
              </a:cxnLst>
              <a:rect l="l" t="t" r="r" b="b"/>
              <a:pathLst>
                <a:path w="806400">
                  <a:moveTo>
                    <a:pt x="0" y="0"/>
                  </a:moveTo>
                  <a:lnTo>
                    <a:pt x="880589" y="0"/>
                  </a:lnTo>
                </a:path>
              </a:pathLst>
            </a:custGeom>
            <a:ln w="25400" cap="rnd">
              <a:solidFill>
                <a:srgbClr val="4C4C4C"/>
              </a:solidFill>
              <a:prstDash val="solid"/>
              <a:round/>
            </a:ln>
          </p:spPr>
          <p:txBody>
            <a:bodyPr rtlCol="0" anchor="ctr"/>
            <a:lstStyle/>
            <a:p>
              <a:endParaRPr lang="en-US" sz="2400" dirty="0"/>
            </a:p>
          </p:txBody>
        </p:sp>
        <p:sp>
          <p:nvSpPr>
            <p:cNvPr id="108" name="Rectangle 14">
              <a:extLst>
                <a:ext uri="{FF2B5EF4-FFF2-40B4-BE49-F238E27FC236}">
                  <a16:creationId xmlns:a16="http://schemas.microsoft.com/office/drawing/2014/main" id="{540D5748-0ACE-8A79-C2FF-BF524AC17D8E}"/>
                </a:ext>
                <a:ext uri="{C183D7F6-B498-43B3-948B-1728B52AA6E4}">
                  <adec:decorative xmlns:adec="http://schemas.microsoft.com/office/drawing/2017/decorative" val="1"/>
                </a:ext>
              </a:extLst>
            </p:cNvPr>
            <p:cNvSpPr>
              <a:spLocks noChangeArrowheads="1"/>
            </p:cNvSpPr>
            <p:nvPr/>
          </p:nvSpPr>
          <p:spPr bwMode="auto">
            <a:xfrm>
              <a:off x="6793247" y="2240818"/>
              <a:ext cx="3135613" cy="720197"/>
            </a:xfrm>
            <a:prstGeom prst="rect">
              <a:avLst/>
            </a:prstGeom>
            <a:noFill/>
            <a:ln w="19050">
              <a:noFill/>
              <a:miter lim="800000"/>
              <a:headEnd/>
              <a:tailEnd/>
            </a:ln>
            <a:extLst>
              <a:ext uri="{909E8E84-426E-40DD-AFC4-6F175D3DCCD1}">
                <a14:hiddenFill xmlns:a14="http://schemas.microsoft.com/office/drawing/2010/main">
                  <a:solidFill>
                    <a:srgbClr val="FFFFFF"/>
                  </a:solidFill>
                </a14:hiddenFill>
              </a:ext>
            </a:extLst>
          </p:spPr>
          <p:txBody>
            <a:bodyPr wrap="square" tIns="91440" bIns="91440">
              <a:spAutoFit/>
            </a:bodyPr>
            <a:lstStyle>
              <a:lvl1pPr eaLnBrk="0" hangingPunct="0">
                <a:defRPr sz="1400">
                  <a:solidFill>
                    <a:schemeClr val="tx1"/>
                  </a:solidFill>
                  <a:latin typeface="Arial" pitchFamily="34" charset="0"/>
                  <a:ea typeface="MS PGothic" pitchFamily="34" charset="-128"/>
                </a:defRPr>
              </a:lvl1pPr>
              <a:lvl2pPr marL="742950" indent="-285750" eaLnBrk="0" hangingPunct="0">
                <a:defRPr sz="1400">
                  <a:solidFill>
                    <a:schemeClr val="tx1"/>
                  </a:solidFill>
                  <a:latin typeface="Arial" pitchFamily="34" charset="0"/>
                  <a:ea typeface="MS PGothic" pitchFamily="34" charset="-128"/>
                </a:defRPr>
              </a:lvl2pPr>
              <a:lvl3pPr marL="1143000" indent="-228600" eaLnBrk="0" hangingPunct="0">
                <a:defRPr sz="1400">
                  <a:solidFill>
                    <a:schemeClr val="tx1"/>
                  </a:solidFill>
                  <a:latin typeface="Arial" pitchFamily="34" charset="0"/>
                  <a:ea typeface="MS PGothic" pitchFamily="34" charset="-128"/>
                </a:defRPr>
              </a:lvl3pPr>
              <a:lvl4pPr marL="1600200" indent="-228600" eaLnBrk="0" hangingPunct="0">
                <a:defRPr sz="1400">
                  <a:solidFill>
                    <a:schemeClr val="tx1"/>
                  </a:solidFill>
                  <a:latin typeface="Arial" pitchFamily="34" charset="0"/>
                  <a:ea typeface="MS PGothic" pitchFamily="34" charset="-128"/>
                </a:defRPr>
              </a:lvl4pPr>
              <a:lvl5pPr marL="2057400" indent="-228600" eaLnBrk="0" hangingPunct="0">
                <a:defRPr sz="1400">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1400">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1400">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1400">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1400">
                  <a:solidFill>
                    <a:schemeClr val="tx1"/>
                  </a:solidFill>
                  <a:latin typeface="Arial" pitchFamily="34" charset="0"/>
                  <a:ea typeface="MS PGothic" pitchFamily="34" charset="-128"/>
                </a:defRPr>
              </a:lvl9pPr>
            </a:lstStyle>
            <a:p>
              <a:pPr eaLnBrk="1" hangingPunct="1">
                <a:spcBef>
                  <a:spcPct val="20000"/>
                </a:spcBef>
              </a:pPr>
              <a:r>
                <a:rPr lang="en-US" altLang="en-US" sz="1800" b="1" dirty="0">
                  <a:solidFill>
                    <a:srgbClr val="4C4C4C"/>
                  </a:solidFill>
                  <a:ea typeface="ヒラギノ角ゴ Pro W3" pitchFamily="-111" charset="-128"/>
                </a:rPr>
                <a:t>Essential expenses</a:t>
              </a:r>
            </a:p>
            <a:p>
              <a:pPr eaLnBrk="1" hangingPunct="1">
                <a:spcBef>
                  <a:spcPct val="20000"/>
                </a:spcBef>
              </a:pPr>
              <a:r>
                <a:rPr lang="en-US" altLang="en-US" dirty="0">
                  <a:solidFill>
                    <a:srgbClr val="333F48"/>
                  </a:solidFill>
                  <a:ea typeface="ヒラギノ角ゴ Pro W3" pitchFamily="-111" charset="-128"/>
                </a:rPr>
                <a:t>Food, clothing, shelter, health care</a:t>
              </a:r>
            </a:p>
          </p:txBody>
        </p:sp>
        <p:cxnSp>
          <p:nvCxnSpPr>
            <p:cNvPr id="79" name="Connector: Elbow 78">
              <a:extLst>
                <a:ext uri="{FF2B5EF4-FFF2-40B4-BE49-F238E27FC236}">
                  <a16:creationId xmlns:a16="http://schemas.microsoft.com/office/drawing/2014/main" id="{585E588A-995C-4D14-4D0B-E2265078211F}"/>
                </a:ext>
                <a:ext uri="{C183D7F6-B498-43B3-948B-1728B52AA6E4}">
                  <adec:decorative xmlns:adec="http://schemas.microsoft.com/office/drawing/2017/decorative" val="1"/>
                </a:ext>
              </a:extLst>
            </p:cNvPr>
            <p:cNvCxnSpPr>
              <a:cxnSpLocks/>
            </p:cNvCxnSpPr>
            <p:nvPr/>
          </p:nvCxnSpPr>
          <p:spPr bwMode="auto">
            <a:xfrm rot="10800000" flipV="1">
              <a:off x="3354046" y="3234983"/>
              <a:ext cx="3135613" cy="739109"/>
            </a:xfrm>
            <a:prstGeom prst="bentConnector3">
              <a:avLst>
                <a:gd name="adj1" fmla="val -17"/>
              </a:avLst>
            </a:prstGeom>
            <a:solidFill>
              <a:schemeClr val="hlink"/>
            </a:solidFill>
            <a:ln w="15875" cap="rnd" cmpd="sng" algn="ctr">
              <a:solidFill>
                <a:schemeClr val="bg1">
                  <a:lumMod val="65000"/>
                </a:schemeClr>
              </a:solidFill>
              <a:prstDash val="sysDot"/>
              <a:round/>
              <a:headEnd type="triangle" w="med" len="med"/>
              <a:tailEnd type="none"/>
            </a:ln>
            <a:effectLst/>
          </p:spPr>
        </p:cxnSp>
        <p:sp>
          <p:nvSpPr>
            <p:cNvPr id="109" name="Text Box 65">
              <a:extLst>
                <a:ext uri="{FF2B5EF4-FFF2-40B4-BE49-F238E27FC236}">
                  <a16:creationId xmlns:a16="http://schemas.microsoft.com/office/drawing/2014/main" id="{AA63E860-21F6-D676-680F-6FAFFED2F8CF}"/>
                </a:ext>
                <a:ext uri="{C183D7F6-B498-43B3-948B-1728B52AA6E4}">
                  <adec:decorative xmlns:adec="http://schemas.microsoft.com/office/drawing/2017/decorative" val="1"/>
                </a:ext>
              </a:extLst>
            </p:cNvPr>
            <p:cNvSpPr txBox="1">
              <a:spLocks noChangeArrowheads="1"/>
            </p:cNvSpPr>
            <p:nvPr/>
          </p:nvSpPr>
          <p:spPr bwMode="auto">
            <a:xfrm>
              <a:off x="584309" y="3560964"/>
              <a:ext cx="3116125" cy="1343834"/>
            </a:xfrm>
            <a:prstGeom prst="rect">
              <a:avLst/>
            </a:prstGeom>
            <a:solidFill>
              <a:schemeClr val="bg1">
                <a:lumMod val="95000"/>
              </a:schemeClr>
            </a:solidFill>
            <a:ln>
              <a:noFill/>
            </a:ln>
          </p:spPr>
          <p:txBody>
            <a:bodyPr wrap="square" lIns="182880" tIns="182880" rIns="182880" bIns="182880" anchor="ctr" anchorCtr="0">
              <a:noAutofit/>
            </a:bodyPr>
            <a:lstStyle>
              <a:lvl1pPr eaLnBrk="0" hangingPunct="0">
                <a:defRPr sz="1400">
                  <a:solidFill>
                    <a:schemeClr val="tx1"/>
                  </a:solidFill>
                  <a:latin typeface="Arial" pitchFamily="34" charset="0"/>
                  <a:ea typeface="MS PGothic" pitchFamily="34" charset="-128"/>
                </a:defRPr>
              </a:lvl1pPr>
              <a:lvl2pPr marL="742950" indent="-285750" eaLnBrk="0" hangingPunct="0">
                <a:defRPr sz="1400">
                  <a:solidFill>
                    <a:schemeClr val="tx1"/>
                  </a:solidFill>
                  <a:latin typeface="Arial" pitchFamily="34" charset="0"/>
                  <a:ea typeface="MS PGothic" pitchFamily="34" charset="-128"/>
                </a:defRPr>
              </a:lvl2pPr>
              <a:lvl3pPr marL="1143000" indent="-228600" eaLnBrk="0" hangingPunct="0">
                <a:defRPr sz="1400">
                  <a:solidFill>
                    <a:schemeClr val="tx1"/>
                  </a:solidFill>
                  <a:latin typeface="Arial" pitchFamily="34" charset="0"/>
                  <a:ea typeface="MS PGothic" pitchFamily="34" charset="-128"/>
                </a:defRPr>
              </a:lvl3pPr>
              <a:lvl4pPr marL="1600200" indent="-228600" eaLnBrk="0" hangingPunct="0">
                <a:defRPr sz="1400">
                  <a:solidFill>
                    <a:schemeClr val="tx1"/>
                  </a:solidFill>
                  <a:latin typeface="Arial" pitchFamily="34" charset="0"/>
                  <a:ea typeface="MS PGothic" pitchFamily="34" charset="-128"/>
                </a:defRPr>
              </a:lvl4pPr>
              <a:lvl5pPr marL="2057400" indent="-228600" eaLnBrk="0" hangingPunct="0">
                <a:defRPr sz="1400">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1400">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1400">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1400">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1400">
                  <a:solidFill>
                    <a:schemeClr val="tx1"/>
                  </a:solidFill>
                  <a:latin typeface="Arial" pitchFamily="34" charset="0"/>
                  <a:ea typeface="MS PGothic" pitchFamily="34" charset="-128"/>
                </a:defRPr>
              </a:lvl9pPr>
            </a:lstStyle>
            <a:p>
              <a:pPr eaLnBrk="1" hangingPunct="1">
                <a:lnSpc>
                  <a:spcPct val="90000"/>
                </a:lnSpc>
                <a:spcBef>
                  <a:spcPct val="20000"/>
                </a:spcBef>
              </a:pPr>
              <a:r>
                <a:rPr lang="en-US" altLang="en-US" sz="1800" b="1" dirty="0">
                  <a:solidFill>
                    <a:srgbClr val="004F6B"/>
                  </a:solidFill>
                  <a:ea typeface="ヒラギノ角ゴ Pro W3" pitchFamily="-111" charset="-128"/>
                </a:rPr>
                <a:t>Other income sources</a:t>
              </a:r>
            </a:p>
            <a:p>
              <a:pPr eaLnBrk="1" hangingPunct="1">
                <a:spcBef>
                  <a:spcPct val="20000"/>
                </a:spcBef>
              </a:pPr>
              <a:r>
                <a:rPr lang="en-US" altLang="en-US" dirty="0">
                  <a:solidFill>
                    <a:srgbClr val="333F48"/>
                  </a:solidFill>
                  <a:ea typeface="ヒラギノ角ゴ Pro W3" pitchFamily="-111" charset="-128"/>
                </a:rPr>
                <a:t>e.g., mutual funds, stocks/bonds, CDs, IRAs, 401ks</a:t>
              </a:r>
            </a:p>
          </p:txBody>
        </p:sp>
        <p:sp>
          <p:nvSpPr>
            <p:cNvPr id="110" name="Text Box 48">
              <a:extLst>
                <a:ext uri="{FF2B5EF4-FFF2-40B4-BE49-F238E27FC236}">
                  <a16:creationId xmlns:a16="http://schemas.microsoft.com/office/drawing/2014/main" id="{233E583F-0871-9AD2-A2A6-3733D06CEF37}"/>
                </a:ext>
                <a:ext uri="{C183D7F6-B498-43B3-948B-1728B52AA6E4}">
                  <adec:decorative xmlns:adec="http://schemas.microsoft.com/office/drawing/2017/decorative" val="1"/>
                </a:ext>
              </a:extLst>
            </p:cNvPr>
            <p:cNvSpPr txBox="1">
              <a:spLocks noChangeArrowheads="1"/>
            </p:cNvSpPr>
            <p:nvPr/>
          </p:nvSpPr>
          <p:spPr bwMode="auto">
            <a:xfrm>
              <a:off x="3851889" y="3726224"/>
              <a:ext cx="177767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sz="1400">
                  <a:solidFill>
                    <a:schemeClr val="tx1"/>
                  </a:solidFill>
                  <a:latin typeface="Arial" pitchFamily="34" charset="0"/>
                  <a:ea typeface="MS PGothic" pitchFamily="34" charset="-128"/>
                </a:defRPr>
              </a:lvl1pPr>
              <a:lvl2pPr marL="742950" indent="-285750" eaLnBrk="0" hangingPunct="0">
                <a:defRPr sz="1400">
                  <a:solidFill>
                    <a:schemeClr val="tx1"/>
                  </a:solidFill>
                  <a:latin typeface="Arial" pitchFamily="34" charset="0"/>
                  <a:ea typeface="MS PGothic" pitchFamily="34" charset="-128"/>
                </a:defRPr>
              </a:lvl2pPr>
              <a:lvl3pPr marL="1143000" indent="-228600" eaLnBrk="0" hangingPunct="0">
                <a:defRPr sz="1400">
                  <a:solidFill>
                    <a:schemeClr val="tx1"/>
                  </a:solidFill>
                  <a:latin typeface="Arial" pitchFamily="34" charset="0"/>
                  <a:ea typeface="MS PGothic" pitchFamily="34" charset="-128"/>
                </a:defRPr>
              </a:lvl3pPr>
              <a:lvl4pPr marL="1600200" indent="-228600" eaLnBrk="0" hangingPunct="0">
                <a:defRPr sz="1400">
                  <a:solidFill>
                    <a:schemeClr val="tx1"/>
                  </a:solidFill>
                  <a:latin typeface="Arial" pitchFamily="34" charset="0"/>
                  <a:ea typeface="MS PGothic" pitchFamily="34" charset="-128"/>
                </a:defRPr>
              </a:lvl4pPr>
              <a:lvl5pPr marL="2057400" indent="-228600" eaLnBrk="0" hangingPunct="0">
                <a:defRPr sz="1400">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1400">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1400">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1400">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1400">
                  <a:solidFill>
                    <a:schemeClr val="tx1"/>
                  </a:solidFill>
                  <a:latin typeface="Arial" pitchFamily="34" charset="0"/>
                  <a:ea typeface="MS PGothic" pitchFamily="34" charset="-128"/>
                </a:defRPr>
              </a:lvl9pPr>
            </a:lstStyle>
            <a:p>
              <a:pPr eaLnBrk="1" hangingPunct="1">
                <a:spcBef>
                  <a:spcPct val="20000"/>
                </a:spcBef>
              </a:pPr>
              <a:r>
                <a:rPr lang="en-US" altLang="en-US" dirty="0">
                  <a:solidFill>
                    <a:srgbClr val="333F48"/>
                  </a:solidFill>
                  <a:ea typeface="ヒラギノ角ゴ Pro W3" pitchFamily="-111" charset="-128"/>
                </a:rPr>
                <a:t>Cover gaps first</a:t>
              </a:r>
            </a:p>
          </p:txBody>
        </p:sp>
        <p:sp>
          <p:nvSpPr>
            <p:cNvPr id="111" name="Rectangle 41">
              <a:extLst>
                <a:ext uri="{FF2B5EF4-FFF2-40B4-BE49-F238E27FC236}">
                  <a16:creationId xmlns:a16="http://schemas.microsoft.com/office/drawing/2014/main" id="{8E3D0834-2CBB-614D-ED37-B7E745AF821A}"/>
                </a:ext>
                <a:ext uri="{C183D7F6-B498-43B3-948B-1728B52AA6E4}">
                  <adec:decorative xmlns:adec="http://schemas.microsoft.com/office/drawing/2017/decorative" val="1"/>
                </a:ext>
              </a:extLst>
            </p:cNvPr>
            <p:cNvSpPr>
              <a:spLocks noChangeArrowheads="1"/>
            </p:cNvSpPr>
            <p:nvPr/>
          </p:nvSpPr>
          <p:spPr bwMode="auto">
            <a:xfrm>
              <a:off x="3851889" y="4219155"/>
              <a:ext cx="2093909"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1400">
                  <a:solidFill>
                    <a:schemeClr val="tx1"/>
                  </a:solidFill>
                  <a:latin typeface="Arial" pitchFamily="34" charset="0"/>
                  <a:ea typeface="MS PGothic" pitchFamily="34" charset="-128"/>
                </a:defRPr>
              </a:lvl1pPr>
              <a:lvl2pPr marL="742950" indent="-285750" eaLnBrk="0" hangingPunct="0">
                <a:defRPr sz="1400">
                  <a:solidFill>
                    <a:schemeClr val="tx1"/>
                  </a:solidFill>
                  <a:latin typeface="Arial" pitchFamily="34" charset="0"/>
                  <a:ea typeface="MS PGothic" pitchFamily="34" charset="-128"/>
                </a:defRPr>
              </a:lvl2pPr>
              <a:lvl3pPr marL="1143000" indent="-228600" eaLnBrk="0" hangingPunct="0">
                <a:defRPr sz="1400">
                  <a:solidFill>
                    <a:schemeClr val="tx1"/>
                  </a:solidFill>
                  <a:latin typeface="Arial" pitchFamily="34" charset="0"/>
                  <a:ea typeface="MS PGothic" pitchFamily="34" charset="-128"/>
                </a:defRPr>
              </a:lvl3pPr>
              <a:lvl4pPr marL="1600200" indent="-228600" eaLnBrk="0" hangingPunct="0">
                <a:defRPr sz="1400">
                  <a:solidFill>
                    <a:schemeClr val="tx1"/>
                  </a:solidFill>
                  <a:latin typeface="Arial" pitchFamily="34" charset="0"/>
                  <a:ea typeface="MS PGothic" pitchFamily="34" charset="-128"/>
                </a:defRPr>
              </a:lvl4pPr>
              <a:lvl5pPr marL="2057400" indent="-228600" eaLnBrk="0" hangingPunct="0">
                <a:defRPr sz="1400">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1400">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1400">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1400">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1400">
                  <a:solidFill>
                    <a:schemeClr val="tx1"/>
                  </a:solidFill>
                  <a:latin typeface="Arial" pitchFamily="34" charset="0"/>
                  <a:ea typeface="MS PGothic" pitchFamily="34" charset="-128"/>
                </a:defRPr>
              </a:lvl9pPr>
            </a:lstStyle>
            <a:p>
              <a:pPr eaLnBrk="1" hangingPunct="1">
                <a:spcBef>
                  <a:spcPct val="20000"/>
                </a:spcBef>
              </a:pPr>
              <a:r>
                <a:rPr lang="en-US" altLang="en-US" dirty="0">
                  <a:solidFill>
                    <a:srgbClr val="333F48"/>
                  </a:solidFill>
                  <a:ea typeface="ヒラギノ角ゴ Pro W3" pitchFamily="-111" charset="-128"/>
                </a:rPr>
                <a:t>Then fund</a:t>
              </a:r>
            </a:p>
          </p:txBody>
        </p:sp>
        <p:cxnSp>
          <p:nvCxnSpPr>
            <p:cNvPr id="77" name="Straight Arrow Connector 76">
              <a:extLst>
                <a:ext uri="{FF2B5EF4-FFF2-40B4-BE49-F238E27FC236}">
                  <a16:creationId xmlns:a16="http://schemas.microsoft.com/office/drawing/2014/main" id="{02456EB3-E9FB-6AD3-C383-DE02DD50AEE8}"/>
                </a:ext>
                <a:ext uri="{C183D7F6-B498-43B3-948B-1728B52AA6E4}">
                  <adec:decorative xmlns:adec="http://schemas.microsoft.com/office/drawing/2017/decorative" val="1"/>
                </a:ext>
              </a:extLst>
            </p:cNvPr>
            <p:cNvCxnSpPr>
              <a:cxnSpLocks/>
            </p:cNvCxnSpPr>
            <p:nvPr/>
          </p:nvCxnSpPr>
          <p:spPr bwMode="auto">
            <a:xfrm>
              <a:off x="3700434" y="4456853"/>
              <a:ext cx="2452272" cy="0"/>
            </a:xfrm>
            <a:prstGeom prst="straightConnector1">
              <a:avLst/>
            </a:prstGeom>
            <a:solidFill>
              <a:schemeClr val="hlink"/>
            </a:solidFill>
            <a:ln w="15875" cap="rnd" cmpd="sng" algn="ctr">
              <a:solidFill>
                <a:schemeClr val="bg1">
                  <a:lumMod val="65000"/>
                </a:schemeClr>
              </a:solidFill>
              <a:prstDash val="sysDot"/>
              <a:round/>
              <a:headEnd type="none" w="med" len="med"/>
              <a:tailEnd type="triangle"/>
            </a:ln>
            <a:effectLst/>
          </p:spPr>
        </p:cxnSp>
        <p:sp>
          <p:nvSpPr>
            <p:cNvPr id="94" name="Freeform: Shape 93">
              <a:extLst>
                <a:ext uri="{FF2B5EF4-FFF2-40B4-BE49-F238E27FC236}">
                  <a16:creationId xmlns:a16="http://schemas.microsoft.com/office/drawing/2014/main" id="{BD4CA96E-C3FA-8288-68A2-EC4E283BA722}"/>
                </a:ext>
                <a:ext uri="{C183D7F6-B498-43B3-948B-1728B52AA6E4}">
                  <adec:decorative xmlns:adec="http://schemas.microsoft.com/office/drawing/2017/decorative" val="1"/>
                </a:ext>
              </a:extLst>
            </p:cNvPr>
            <p:cNvSpPr/>
            <p:nvPr/>
          </p:nvSpPr>
          <p:spPr>
            <a:xfrm>
              <a:off x="6356540" y="4287168"/>
              <a:ext cx="79790" cy="159580"/>
            </a:xfrm>
            <a:custGeom>
              <a:avLst/>
              <a:gdLst>
                <a:gd name="connsiteX0" fmla="*/ 0 w 241920"/>
                <a:gd name="connsiteY0" fmla="*/ 408845 h 483840"/>
                <a:gd name="connsiteX1" fmla="*/ 136282 w 241920"/>
                <a:gd name="connsiteY1" fmla="*/ 545127 h 483840"/>
                <a:gd name="connsiteX2" fmla="*/ 272563 w 241920"/>
                <a:gd name="connsiteY2" fmla="*/ 408845 h 483840"/>
                <a:gd name="connsiteX3" fmla="*/ 136282 w 241920"/>
                <a:gd name="connsiteY3" fmla="*/ 272563 h 483840"/>
                <a:gd name="connsiteX4" fmla="*/ 0 w 241920"/>
                <a:gd name="connsiteY4" fmla="*/ 136282 h 483840"/>
                <a:gd name="connsiteX5" fmla="*/ 136282 w 241920"/>
                <a:gd name="connsiteY5" fmla="*/ 0 h 483840"/>
                <a:gd name="connsiteX6" fmla="*/ 272563 w 241920"/>
                <a:gd name="connsiteY6" fmla="*/ 136282 h 483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1920" h="483840">
                  <a:moveTo>
                    <a:pt x="0" y="408845"/>
                  </a:moveTo>
                  <a:cubicBezTo>
                    <a:pt x="0" y="483840"/>
                    <a:pt x="61286" y="545127"/>
                    <a:pt x="136282" y="545127"/>
                  </a:cubicBezTo>
                  <a:cubicBezTo>
                    <a:pt x="211277" y="545127"/>
                    <a:pt x="272563" y="484647"/>
                    <a:pt x="272563" y="408845"/>
                  </a:cubicBezTo>
                  <a:cubicBezTo>
                    <a:pt x="272563" y="333850"/>
                    <a:pt x="211277" y="272563"/>
                    <a:pt x="136282" y="272563"/>
                  </a:cubicBezTo>
                  <a:cubicBezTo>
                    <a:pt x="61286" y="272563"/>
                    <a:pt x="0" y="212083"/>
                    <a:pt x="0" y="136282"/>
                  </a:cubicBezTo>
                  <a:cubicBezTo>
                    <a:pt x="0" y="61286"/>
                    <a:pt x="61286" y="0"/>
                    <a:pt x="136282" y="0"/>
                  </a:cubicBezTo>
                  <a:cubicBezTo>
                    <a:pt x="211277" y="0"/>
                    <a:pt x="272563" y="61286"/>
                    <a:pt x="272563" y="136282"/>
                  </a:cubicBezTo>
                </a:path>
              </a:pathLst>
            </a:custGeom>
            <a:noFill/>
            <a:ln w="25400" cap="rnd">
              <a:solidFill>
                <a:srgbClr val="4C4C4C"/>
              </a:solidFill>
              <a:prstDash val="solid"/>
              <a:round/>
            </a:ln>
          </p:spPr>
          <p:txBody>
            <a:bodyPr rtlCol="0" anchor="ctr"/>
            <a:lstStyle/>
            <a:p>
              <a:endParaRPr lang="en-US" sz="2400" dirty="0"/>
            </a:p>
          </p:txBody>
        </p:sp>
        <p:sp>
          <p:nvSpPr>
            <p:cNvPr id="95" name="Freeform: Shape 94">
              <a:extLst>
                <a:ext uri="{FF2B5EF4-FFF2-40B4-BE49-F238E27FC236}">
                  <a16:creationId xmlns:a16="http://schemas.microsoft.com/office/drawing/2014/main" id="{D35E14B9-C479-6193-5094-C84D2E1C3E8D}"/>
                </a:ext>
                <a:ext uri="{C183D7F6-B498-43B3-948B-1728B52AA6E4}">
                  <adec:decorative xmlns:adec="http://schemas.microsoft.com/office/drawing/2017/decorative" val="1"/>
                </a:ext>
              </a:extLst>
            </p:cNvPr>
            <p:cNvSpPr/>
            <p:nvPr/>
          </p:nvSpPr>
          <p:spPr>
            <a:xfrm>
              <a:off x="6401488" y="4466696"/>
              <a:ext cx="26597" cy="26597"/>
            </a:xfrm>
            <a:custGeom>
              <a:avLst/>
              <a:gdLst>
                <a:gd name="connsiteX0" fmla="*/ 0 w 0"/>
                <a:gd name="connsiteY0" fmla="*/ 0 h 80640"/>
                <a:gd name="connsiteX1" fmla="*/ 0 w 0"/>
                <a:gd name="connsiteY1" fmla="*/ 91123 h 80640"/>
              </a:gdLst>
              <a:ahLst/>
              <a:cxnLst>
                <a:cxn ang="0">
                  <a:pos x="connsiteX0" y="connsiteY0"/>
                </a:cxn>
                <a:cxn ang="0">
                  <a:pos x="connsiteX1" y="connsiteY1"/>
                </a:cxn>
              </a:cxnLst>
              <a:rect l="l" t="t" r="r" b="b"/>
              <a:pathLst>
                <a:path h="80640">
                  <a:moveTo>
                    <a:pt x="0" y="0"/>
                  </a:moveTo>
                  <a:lnTo>
                    <a:pt x="0" y="91123"/>
                  </a:lnTo>
                </a:path>
              </a:pathLst>
            </a:custGeom>
            <a:ln w="25400" cap="rnd">
              <a:solidFill>
                <a:srgbClr val="4C4C4C"/>
              </a:solidFill>
              <a:prstDash val="solid"/>
              <a:round/>
            </a:ln>
          </p:spPr>
          <p:txBody>
            <a:bodyPr rtlCol="0" anchor="ctr"/>
            <a:lstStyle/>
            <a:p>
              <a:endParaRPr lang="en-US" sz="2400" dirty="0"/>
            </a:p>
          </p:txBody>
        </p:sp>
        <p:sp>
          <p:nvSpPr>
            <p:cNvPr id="96" name="Freeform: Shape 95">
              <a:extLst>
                <a:ext uri="{FF2B5EF4-FFF2-40B4-BE49-F238E27FC236}">
                  <a16:creationId xmlns:a16="http://schemas.microsoft.com/office/drawing/2014/main" id="{F9A3DBB8-7D39-95D7-CD48-92CB579BD1A4}"/>
                </a:ext>
                <a:ext uri="{C183D7F6-B498-43B3-948B-1728B52AA6E4}">
                  <adec:decorative xmlns:adec="http://schemas.microsoft.com/office/drawing/2017/decorative" val="1"/>
                </a:ext>
              </a:extLst>
            </p:cNvPr>
            <p:cNvSpPr/>
            <p:nvPr/>
          </p:nvSpPr>
          <p:spPr>
            <a:xfrm>
              <a:off x="6401488" y="4257380"/>
              <a:ext cx="26597" cy="26597"/>
            </a:xfrm>
            <a:custGeom>
              <a:avLst/>
              <a:gdLst>
                <a:gd name="connsiteX0" fmla="*/ 0 w 0"/>
                <a:gd name="connsiteY0" fmla="*/ 0 h 80640"/>
                <a:gd name="connsiteX1" fmla="*/ 0 w 0"/>
                <a:gd name="connsiteY1" fmla="*/ 90317 h 80640"/>
              </a:gdLst>
              <a:ahLst/>
              <a:cxnLst>
                <a:cxn ang="0">
                  <a:pos x="connsiteX0" y="connsiteY0"/>
                </a:cxn>
                <a:cxn ang="0">
                  <a:pos x="connsiteX1" y="connsiteY1"/>
                </a:cxn>
              </a:cxnLst>
              <a:rect l="l" t="t" r="r" b="b"/>
              <a:pathLst>
                <a:path h="80640">
                  <a:moveTo>
                    <a:pt x="0" y="0"/>
                  </a:moveTo>
                  <a:lnTo>
                    <a:pt x="0" y="90317"/>
                  </a:lnTo>
                </a:path>
              </a:pathLst>
            </a:custGeom>
            <a:ln w="25400" cap="rnd">
              <a:solidFill>
                <a:srgbClr val="4C4C4C"/>
              </a:solidFill>
              <a:prstDash val="solid"/>
              <a:round/>
            </a:ln>
          </p:spPr>
          <p:txBody>
            <a:bodyPr rtlCol="0" anchor="ctr"/>
            <a:lstStyle/>
            <a:p>
              <a:endParaRPr lang="en-US" sz="2400" dirty="0"/>
            </a:p>
          </p:txBody>
        </p:sp>
        <p:sp>
          <p:nvSpPr>
            <p:cNvPr id="104" name="Freeform: Shape 103">
              <a:extLst>
                <a:ext uri="{FF2B5EF4-FFF2-40B4-BE49-F238E27FC236}">
                  <a16:creationId xmlns:a16="http://schemas.microsoft.com/office/drawing/2014/main" id="{53A554FD-2950-C96C-D7FB-C665311D5305}"/>
                </a:ext>
                <a:ext uri="{C183D7F6-B498-43B3-948B-1728B52AA6E4}">
                  <adec:decorative xmlns:adec="http://schemas.microsoft.com/office/drawing/2017/decorative" val="1"/>
                </a:ext>
              </a:extLst>
            </p:cNvPr>
            <p:cNvSpPr/>
            <p:nvPr/>
          </p:nvSpPr>
          <p:spPr>
            <a:xfrm>
              <a:off x="6268505" y="4150993"/>
              <a:ext cx="452144" cy="611724"/>
            </a:xfrm>
            <a:custGeom>
              <a:avLst/>
              <a:gdLst>
                <a:gd name="connsiteX0" fmla="*/ 1370881 w 1370880"/>
                <a:gd name="connsiteY0" fmla="*/ 1854721 h 1854720"/>
                <a:gd name="connsiteX1" fmla="*/ 0 w 1370880"/>
                <a:gd name="connsiteY1" fmla="*/ 1854721 h 1854720"/>
                <a:gd name="connsiteX2" fmla="*/ 0 w 1370880"/>
                <a:gd name="connsiteY2" fmla="*/ 0 h 1854720"/>
                <a:gd name="connsiteX3" fmla="*/ 887041 w 1370880"/>
                <a:gd name="connsiteY3" fmla="*/ 0 h 1854720"/>
                <a:gd name="connsiteX4" fmla="*/ 1370881 w 1370880"/>
                <a:gd name="connsiteY4" fmla="*/ 483840 h 1854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70880" h="1854720">
                  <a:moveTo>
                    <a:pt x="1370881" y="1854721"/>
                  </a:moveTo>
                  <a:lnTo>
                    <a:pt x="0" y="1854721"/>
                  </a:lnTo>
                  <a:lnTo>
                    <a:pt x="0" y="0"/>
                  </a:lnTo>
                  <a:lnTo>
                    <a:pt x="887041" y="0"/>
                  </a:lnTo>
                  <a:lnTo>
                    <a:pt x="1370881" y="483840"/>
                  </a:lnTo>
                  <a:close/>
                </a:path>
              </a:pathLst>
            </a:custGeom>
            <a:noFill/>
            <a:ln w="25400" cap="rnd">
              <a:solidFill>
                <a:srgbClr val="4C4C4C"/>
              </a:solidFill>
              <a:prstDash val="solid"/>
              <a:round/>
            </a:ln>
          </p:spPr>
          <p:txBody>
            <a:bodyPr rtlCol="0" anchor="ctr"/>
            <a:lstStyle/>
            <a:p>
              <a:endParaRPr lang="en-US" sz="2400" dirty="0"/>
            </a:p>
          </p:txBody>
        </p:sp>
        <p:sp>
          <p:nvSpPr>
            <p:cNvPr id="105" name="Freeform: Shape 104">
              <a:extLst>
                <a:ext uri="{FF2B5EF4-FFF2-40B4-BE49-F238E27FC236}">
                  <a16:creationId xmlns:a16="http://schemas.microsoft.com/office/drawing/2014/main" id="{F2186595-72E2-100D-5831-19537D26E31B}"/>
                </a:ext>
                <a:ext uri="{C183D7F6-B498-43B3-948B-1728B52AA6E4}">
                  <adec:decorative xmlns:adec="http://schemas.microsoft.com/office/drawing/2017/decorative" val="1"/>
                </a:ext>
              </a:extLst>
            </p:cNvPr>
            <p:cNvSpPr/>
            <p:nvPr/>
          </p:nvSpPr>
          <p:spPr>
            <a:xfrm>
              <a:off x="6561069" y="4150993"/>
              <a:ext cx="159580" cy="159580"/>
            </a:xfrm>
            <a:custGeom>
              <a:avLst/>
              <a:gdLst>
                <a:gd name="connsiteX0" fmla="*/ 0 w 483840"/>
                <a:gd name="connsiteY0" fmla="*/ 0 h 483840"/>
                <a:gd name="connsiteX1" fmla="*/ 0 w 483840"/>
                <a:gd name="connsiteY1" fmla="*/ 483840 h 483840"/>
                <a:gd name="connsiteX2" fmla="*/ 483840 w 483840"/>
                <a:gd name="connsiteY2" fmla="*/ 483840 h 483840"/>
              </a:gdLst>
              <a:ahLst/>
              <a:cxnLst>
                <a:cxn ang="0">
                  <a:pos x="connsiteX0" y="connsiteY0"/>
                </a:cxn>
                <a:cxn ang="0">
                  <a:pos x="connsiteX1" y="connsiteY1"/>
                </a:cxn>
                <a:cxn ang="0">
                  <a:pos x="connsiteX2" y="connsiteY2"/>
                </a:cxn>
              </a:cxnLst>
              <a:rect l="l" t="t" r="r" b="b"/>
              <a:pathLst>
                <a:path w="483840" h="483840">
                  <a:moveTo>
                    <a:pt x="0" y="0"/>
                  </a:moveTo>
                  <a:lnTo>
                    <a:pt x="0" y="483840"/>
                  </a:lnTo>
                  <a:lnTo>
                    <a:pt x="483840" y="483840"/>
                  </a:lnTo>
                </a:path>
              </a:pathLst>
            </a:custGeom>
            <a:noFill/>
            <a:ln w="25400" cap="rnd">
              <a:solidFill>
                <a:srgbClr val="4C4C4C"/>
              </a:solidFill>
              <a:prstDash val="solid"/>
              <a:round/>
            </a:ln>
          </p:spPr>
          <p:txBody>
            <a:bodyPr rtlCol="0" anchor="ctr"/>
            <a:lstStyle/>
            <a:p>
              <a:endParaRPr lang="en-US" sz="2400" dirty="0"/>
            </a:p>
          </p:txBody>
        </p:sp>
        <p:sp>
          <p:nvSpPr>
            <p:cNvPr id="98" name="Freeform: Shape 97">
              <a:extLst>
                <a:ext uri="{FF2B5EF4-FFF2-40B4-BE49-F238E27FC236}">
                  <a16:creationId xmlns:a16="http://schemas.microsoft.com/office/drawing/2014/main" id="{55594B54-3C4B-7CA9-051E-C9FC96A54199}"/>
                </a:ext>
                <a:ext uri="{C183D7F6-B498-43B3-948B-1728B52AA6E4}">
                  <adec:decorative xmlns:adec="http://schemas.microsoft.com/office/drawing/2017/decorative" val="1"/>
                </a:ext>
              </a:extLst>
            </p:cNvPr>
            <p:cNvSpPr/>
            <p:nvPr/>
          </p:nvSpPr>
          <p:spPr>
            <a:xfrm>
              <a:off x="6350423" y="4576540"/>
              <a:ext cx="265967" cy="26597"/>
            </a:xfrm>
            <a:custGeom>
              <a:avLst/>
              <a:gdLst>
                <a:gd name="connsiteX0" fmla="*/ 0 w 806400"/>
                <a:gd name="connsiteY0" fmla="*/ 0 h 0"/>
                <a:gd name="connsiteX1" fmla="*/ 880589 w 806400"/>
                <a:gd name="connsiteY1" fmla="*/ 0 h 0"/>
              </a:gdLst>
              <a:ahLst/>
              <a:cxnLst>
                <a:cxn ang="0">
                  <a:pos x="connsiteX0" y="connsiteY0"/>
                </a:cxn>
                <a:cxn ang="0">
                  <a:pos x="connsiteX1" y="connsiteY1"/>
                </a:cxn>
              </a:cxnLst>
              <a:rect l="l" t="t" r="r" b="b"/>
              <a:pathLst>
                <a:path w="806400">
                  <a:moveTo>
                    <a:pt x="0" y="0"/>
                  </a:moveTo>
                  <a:lnTo>
                    <a:pt x="880589" y="0"/>
                  </a:lnTo>
                </a:path>
              </a:pathLst>
            </a:custGeom>
            <a:ln w="25400" cap="rnd">
              <a:solidFill>
                <a:srgbClr val="4C4C4C"/>
              </a:solidFill>
              <a:prstDash val="solid"/>
              <a:round/>
            </a:ln>
          </p:spPr>
          <p:txBody>
            <a:bodyPr rtlCol="0" anchor="ctr"/>
            <a:lstStyle/>
            <a:p>
              <a:endParaRPr lang="en-US" sz="2400" dirty="0"/>
            </a:p>
          </p:txBody>
        </p:sp>
        <p:sp>
          <p:nvSpPr>
            <p:cNvPr id="99" name="Freeform: Shape 98">
              <a:extLst>
                <a:ext uri="{FF2B5EF4-FFF2-40B4-BE49-F238E27FC236}">
                  <a16:creationId xmlns:a16="http://schemas.microsoft.com/office/drawing/2014/main" id="{19A4E08D-3C1E-1CDC-2B24-8ADAC50D21B1}"/>
                </a:ext>
                <a:ext uri="{C183D7F6-B498-43B3-948B-1728B52AA6E4}">
                  <adec:decorative xmlns:adec="http://schemas.microsoft.com/office/drawing/2017/decorative" val="1"/>
                </a:ext>
              </a:extLst>
            </p:cNvPr>
            <p:cNvSpPr/>
            <p:nvPr/>
          </p:nvSpPr>
          <p:spPr>
            <a:xfrm>
              <a:off x="6508407" y="4523347"/>
              <a:ext cx="106387" cy="26597"/>
            </a:xfrm>
            <a:custGeom>
              <a:avLst/>
              <a:gdLst>
                <a:gd name="connsiteX0" fmla="*/ 0 w 322560"/>
                <a:gd name="connsiteY0" fmla="*/ 0 h 0"/>
                <a:gd name="connsiteX1" fmla="*/ 401587 w 322560"/>
                <a:gd name="connsiteY1" fmla="*/ 0 h 0"/>
              </a:gdLst>
              <a:ahLst/>
              <a:cxnLst>
                <a:cxn ang="0">
                  <a:pos x="connsiteX0" y="connsiteY0"/>
                </a:cxn>
                <a:cxn ang="0">
                  <a:pos x="connsiteX1" y="connsiteY1"/>
                </a:cxn>
              </a:cxnLst>
              <a:rect l="l" t="t" r="r" b="b"/>
              <a:pathLst>
                <a:path w="322560">
                  <a:moveTo>
                    <a:pt x="0" y="0"/>
                  </a:moveTo>
                  <a:lnTo>
                    <a:pt x="401587" y="0"/>
                  </a:lnTo>
                </a:path>
              </a:pathLst>
            </a:custGeom>
            <a:ln w="25400" cap="rnd">
              <a:solidFill>
                <a:srgbClr val="4C4C4C"/>
              </a:solidFill>
              <a:prstDash val="solid"/>
              <a:round/>
            </a:ln>
          </p:spPr>
          <p:txBody>
            <a:bodyPr rtlCol="0" anchor="ctr"/>
            <a:lstStyle/>
            <a:p>
              <a:endParaRPr lang="en-US" sz="2400" dirty="0"/>
            </a:p>
          </p:txBody>
        </p:sp>
        <p:sp>
          <p:nvSpPr>
            <p:cNvPr id="100" name="Freeform: Shape 99">
              <a:extLst>
                <a:ext uri="{FF2B5EF4-FFF2-40B4-BE49-F238E27FC236}">
                  <a16:creationId xmlns:a16="http://schemas.microsoft.com/office/drawing/2014/main" id="{AB96EC12-E129-E496-92DC-A9678B28F9F5}"/>
                </a:ext>
                <a:ext uri="{C183D7F6-B498-43B3-948B-1728B52AA6E4}">
                  <adec:decorative xmlns:adec="http://schemas.microsoft.com/office/drawing/2017/decorative" val="1"/>
                </a:ext>
              </a:extLst>
            </p:cNvPr>
            <p:cNvSpPr/>
            <p:nvPr/>
          </p:nvSpPr>
          <p:spPr>
            <a:xfrm>
              <a:off x="6561069" y="4470154"/>
              <a:ext cx="79790" cy="26597"/>
            </a:xfrm>
            <a:custGeom>
              <a:avLst/>
              <a:gdLst>
                <a:gd name="connsiteX0" fmla="*/ 0 w 241920"/>
                <a:gd name="connsiteY0" fmla="*/ 0 h 0"/>
                <a:gd name="connsiteX1" fmla="*/ 241920 w 241920"/>
                <a:gd name="connsiteY1" fmla="*/ 0 h 0"/>
              </a:gdLst>
              <a:ahLst/>
              <a:cxnLst>
                <a:cxn ang="0">
                  <a:pos x="connsiteX0" y="connsiteY0"/>
                </a:cxn>
                <a:cxn ang="0">
                  <a:pos x="connsiteX1" y="connsiteY1"/>
                </a:cxn>
              </a:cxnLst>
              <a:rect l="l" t="t" r="r" b="b"/>
              <a:pathLst>
                <a:path w="241920">
                  <a:moveTo>
                    <a:pt x="0" y="0"/>
                  </a:moveTo>
                  <a:lnTo>
                    <a:pt x="241920" y="0"/>
                  </a:lnTo>
                </a:path>
              </a:pathLst>
            </a:custGeom>
            <a:ln w="25400" cap="rnd">
              <a:solidFill>
                <a:srgbClr val="4C4C4C"/>
              </a:solidFill>
              <a:prstDash val="solid"/>
              <a:round/>
            </a:ln>
          </p:spPr>
          <p:txBody>
            <a:bodyPr rtlCol="0" anchor="ctr"/>
            <a:lstStyle/>
            <a:p>
              <a:endParaRPr lang="en-US" sz="2400" dirty="0"/>
            </a:p>
          </p:txBody>
        </p:sp>
        <p:sp>
          <p:nvSpPr>
            <p:cNvPr id="101" name="Freeform: Shape 100">
              <a:extLst>
                <a:ext uri="{FF2B5EF4-FFF2-40B4-BE49-F238E27FC236}">
                  <a16:creationId xmlns:a16="http://schemas.microsoft.com/office/drawing/2014/main" id="{64E73547-3D3C-4EEE-2775-7EB430CD58A5}"/>
                </a:ext>
                <a:ext uri="{C183D7F6-B498-43B3-948B-1728B52AA6E4}">
                  <adec:decorative xmlns:adec="http://schemas.microsoft.com/office/drawing/2017/decorative" val="1"/>
                </a:ext>
              </a:extLst>
            </p:cNvPr>
            <p:cNvSpPr/>
            <p:nvPr/>
          </p:nvSpPr>
          <p:spPr>
            <a:xfrm>
              <a:off x="6561069" y="4416960"/>
              <a:ext cx="79790" cy="26597"/>
            </a:xfrm>
            <a:custGeom>
              <a:avLst/>
              <a:gdLst>
                <a:gd name="connsiteX0" fmla="*/ 0 w 241920"/>
                <a:gd name="connsiteY0" fmla="*/ 0 h 0"/>
                <a:gd name="connsiteX1" fmla="*/ 241920 w 241920"/>
                <a:gd name="connsiteY1" fmla="*/ 0 h 0"/>
              </a:gdLst>
              <a:ahLst/>
              <a:cxnLst>
                <a:cxn ang="0">
                  <a:pos x="connsiteX0" y="connsiteY0"/>
                </a:cxn>
                <a:cxn ang="0">
                  <a:pos x="connsiteX1" y="connsiteY1"/>
                </a:cxn>
              </a:cxnLst>
              <a:rect l="l" t="t" r="r" b="b"/>
              <a:pathLst>
                <a:path w="241920">
                  <a:moveTo>
                    <a:pt x="0" y="0"/>
                  </a:moveTo>
                  <a:lnTo>
                    <a:pt x="241920" y="0"/>
                  </a:lnTo>
                </a:path>
              </a:pathLst>
            </a:custGeom>
            <a:ln w="25400" cap="rnd">
              <a:solidFill>
                <a:srgbClr val="4C4C4C"/>
              </a:solidFill>
              <a:prstDash val="solid"/>
              <a:round/>
            </a:ln>
          </p:spPr>
          <p:txBody>
            <a:bodyPr rtlCol="0" anchor="ctr"/>
            <a:lstStyle/>
            <a:p>
              <a:endParaRPr lang="en-US" sz="2400" dirty="0"/>
            </a:p>
          </p:txBody>
        </p:sp>
        <p:sp>
          <p:nvSpPr>
            <p:cNvPr id="102" name="Freeform: Shape 101">
              <a:extLst>
                <a:ext uri="{FF2B5EF4-FFF2-40B4-BE49-F238E27FC236}">
                  <a16:creationId xmlns:a16="http://schemas.microsoft.com/office/drawing/2014/main" id="{F2C93274-9441-7D9E-1173-3778ABA70B6D}"/>
                </a:ext>
                <a:ext uri="{C183D7F6-B498-43B3-948B-1728B52AA6E4}">
                  <adec:decorative xmlns:adec="http://schemas.microsoft.com/office/drawing/2017/decorative" val="1"/>
                </a:ext>
              </a:extLst>
            </p:cNvPr>
            <p:cNvSpPr/>
            <p:nvPr/>
          </p:nvSpPr>
          <p:spPr>
            <a:xfrm>
              <a:off x="6350423" y="4629734"/>
              <a:ext cx="265967" cy="26597"/>
            </a:xfrm>
            <a:custGeom>
              <a:avLst/>
              <a:gdLst>
                <a:gd name="connsiteX0" fmla="*/ 0 w 806400"/>
                <a:gd name="connsiteY0" fmla="*/ 0 h 0"/>
                <a:gd name="connsiteX1" fmla="*/ 880589 w 806400"/>
                <a:gd name="connsiteY1" fmla="*/ 0 h 0"/>
              </a:gdLst>
              <a:ahLst/>
              <a:cxnLst>
                <a:cxn ang="0">
                  <a:pos x="connsiteX0" y="connsiteY0"/>
                </a:cxn>
                <a:cxn ang="0">
                  <a:pos x="connsiteX1" y="connsiteY1"/>
                </a:cxn>
              </a:cxnLst>
              <a:rect l="l" t="t" r="r" b="b"/>
              <a:pathLst>
                <a:path w="806400">
                  <a:moveTo>
                    <a:pt x="0" y="0"/>
                  </a:moveTo>
                  <a:lnTo>
                    <a:pt x="880589" y="0"/>
                  </a:lnTo>
                </a:path>
              </a:pathLst>
            </a:custGeom>
            <a:ln w="25400" cap="rnd">
              <a:solidFill>
                <a:srgbClr val="4C4C4C"/>
              </a:solidFill>
              <a:prstDash val="solid"/>
              <a:round/>
            </a:ln>
          </p:spPr>
          <p:txBody>
            <a:bodyPr rtlCol="0" anchor="ctr"/>
            <a:lstStyle/>
            <a:p>
              <a:endParaRPr lang="en-US" sz="2400" dirty="0"/>
            </a:p>
          </p:txBody>
        </p:sp>
        <p:sp>
          <p:nvSpPr>
            <p:cNvPr id="103" name="Freeform: Shape 102">
              <a:extLst>
                <a:ext uri="{FF2B5EF4-FFF2-40B4-BE49-F238E27FC236}">
                  <a16:creationId xmlns:a16="http://schemas.microsoft.com/office/drawing/2014/main" id="{7FFFFE62-A5D5-A336-A23D-DE744D5E476C}"/>
                </a:ext>
                <a:ext uri="{C183D7F6-B498-43B3-948B-1728B52AA6E4}">
                  <adec:decorative xmlns:adec="http://schemas.microsoft.com/office/drawing/2017/decorative" val="1"/>
                </a:ext>
              </a:extLst>
            </p:cNvPr>
            <p:cNvSpPr/>
            <p:nvPr/>
          </p:nvSpPr>
          <p:spPr>
            <a:xfrm>
              <a:off x="6350423" y="4682927"/>
              <a:ext cx="265967" cy="26597"/>
            </a:xfrm>
            <a:custGeom>
              <a:avLst/>
              <a:gdLst>
                <a:gd name="connsiteX0" fmla="*/ 0 w 806400"/>
                <a:gd name="connsiteY0" fmla="*/ 0 h 0"/>
                <a:gd name="connsiteX1" fmla="*/ 880589 w 806400"/>
                <a:gd name="connsiteY1" fmla="*/ 0 h 0"/>
              </a:gdLst>
              <a:ahLst/>
              <a:cxnLst>
                <a:cxn ang="0">
                  <a:pos x="connsiteX0" y="connsiteY0"/>
                </a:cxn>
                <a:cxn ang="0">
                  <a:pos x="connsiteX1" y="connsiteY1"/>
                </a:cxn>
              </a:cxnLst>
              <a:rect l="l" t="t" r="r" b="b"/>
              <a:pathLst>
                <a:path w="806400">
                  <a:moveTo>
                    <a:pt x="0" y="0"/>
                  </a:moveTo>
                  <a:lnTo>
                    <a:pt x="880589" y="0"/>
                  </a:lnTo>
                </a:path>
              </a:pathLst>
            </a:custGeom>
            <a:ln w="25400" cap="rnd">
              <a:solidFill>
                <a:srgbClr val="4C4C4C"/>
              </a:solidFill>
              <a:prstDash val="solid"/>
              <a:round/>
            </a:ln>
          </p:spPr>
          <p:txBody>
            <a:bodyPr rtlCol="0" anchor="ctr"/>
            <a:lstStyle/>
            <a:p>
              <a:endParaRPr lang="en-US" sz="2400" dirty="0"/>
            </a:p>
          </p:txBody>
        </p:sp>
        <p:sp>
          <p:nvSpPr>
            <p:cNvPr id="112" name="Rectangle 17">
              <a:extLst>
                <a:ext uri="{FF2B5EF4-FFF2-40B4-BE49-F238E27FC236}">
                  <a16:creationId xmlns:a16="http://schemas.microsoft.com/office/drawing/2014/main" id="{A4B387F1-F386-BCA2-F467-34384CF13AB2}"/>
                </a:ext>
                <a:ext uri="{C183D7F6-B498-43B3-948B-1728B52AA6E4}">
                  <adec:decorative xmlns:adec="http://schemas.microsoft.com/office/drawing/2017/decorative" val="1"/>
                </a:ext>
              </a:extLst>
            </p:cNvPr>
            <p:cNvSpPr>
              <a:spLocks noChangeArrowheads="1"/>
            </p:cNvSpPr>
            <p:nvPr/>
          </p:nvSpPr>
          <p:spPr bwMode="auto">
            <a:xfrm>
              <a:off x="6793247" y="4079923"/>
              <a:ext cx="3135613" cy="720197"/>
            </a:xfrm>
            <a:prstGeom prst="rect">
              <a:avLst/>
            </a:prstGeom>
            <a:noFill/>
            <a:ln w="19050">
              <a:noFill/>
              <a:miter lim="800000"/>
              <a:headEnd/>
              <a:tailEnd/>
            </a:ln>
            <a:extLst>
              <a:ext uri="{909E8E84-426E-40DD-AFC4-6F175D3DCCD1}">
                <a14:hiddenFill xmlns:a14="http://schemas.microsoft.com/office/drawing/2010/main">
                  <a:solidFill>
                    <a:srgbClr val="FFFFFF"/>
                  </a:solidFill>
                </a14:hiddenFill>
              </a:ext>
            </a:extLst>
          </p:spPr>
          <p:txBody>
            <a:bodyPr wrap="square" tIns="91440" rIns="0" bIns="91440">
              <a:spAutoFit/>
            </a:bodyPr>
            <a:lstStyle>
              <a:lvl1pPr eaLnBrk="0" hangingPunct="0">
                <a:defRPr sz="1400">
                  <a:solidFill>
                    <a:schemeClr val="tx1"/>
                  </a:solidFill>
                  <a:latin typeface="Arial" pitchFamily="34" charset="0"/>
                  <a:ea typeface="MS PGothic" pitchFamily="34" charset="-128"/>
                </a:defRPr>
              </a:lvl1pPr>
              <a:lvl2pPr marL="742950" indent="-285750" eaLnBrk="0" hangingPunct="0">
                <a:defRPr sz="1400">
                  <a:solidFill>
                    <a:schemeClr val="tx1"/>
                  </a:solidFill>
                  <a:latin typeface="Arial" pitchFamily="34" charset="0"/>
                  <a:ea typeface="MS PGothic" pitchFamily="34" charset="-128"/>
                </a:defRPr>
              </a:lvl2pPr>
              <a:lvl3pPr marL="1143000" indent="-228600" eaLnBrk="0" hangingPunct="0">
                <a:defRPr sz="1400">
                  <a:solidFill>
                    <a:schemeClr val="tx1"/>
                  </a:solidFill>
                  <a:latin typeface="Arial" pitchFamily="34" charset="0"/>
                  <a:ea typeface="MS PGothic" pitchFamily="34" charset="-128"/>
                </a:defRPr>
              </a:lvl3pPr>
              <a:lvl4pPr marL="1600200" indent="-228600" eaLnBrk="0" hangingPunct="0">
                <a:defRPr sz="1400">
                  <a:solidFill>
                    <a:schemeClr val="tx1"/>
                  </a:solidFill>
                  <a:latin typeface="Arial" pitchFamily="34" charset="0"/>
                  <a:ea typeface="MS PGothic" pitchFamily="34" charset="-128"/>
                </a:defRPr>
              </a:lvl4pPr>
              <a:lvl5pPr marL="2057400" indent="-228600" eaLnBrk="0" hangingPunct="0">
                <a:defRPr sz="1400">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1400">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1400">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1400">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1400">
                  <a:solidFill>
                    <a:schemeClr val="tx1"/>
                  </a:solidFill>
                  <a:latin typeface="Arial" pitchFamily="34" charset="0"/>
                  <a:ea typeface="MS PGothic" pitchFamily="34" charset="-128"/>
                </a:defRPr>
              </a:lvl9pPr>
            </a:lstStyle>
            <a:p>
              <a:pPr eaLnBrk="1" hangingPunct="1">
                <a:spcBef>
                  <a:spcPct val="20000"/>
                </a:spcBef>
              </a:pPr>
              <a:r>
                <a:rPr lang="en-US" altLang="en-US" sz="1800" b="1" dirty="0">
                  <a:solidFill>
                    <a:srgbClr val="4C4C4C"/>
                  </a:solidFill>
                  <a:ea typeface="ヒラギノ角ゴ Pro W3" pitchFamily="-111" charset="-128"/>
                </a:rPr>
                <a:t>Discretionary expenses</a:t>
              </a:r>
            </a:p>
            <a:p>
              <a:pPr eaLnBrk="1" hangingPunct="1">
                <a:spcBef>
                  <a:spcPct val="20000"/>
                </a:spcBef>
              </a:pPr>
              <a:r>
                <a:rPr lang="en-US" altLang="en-US" dirty="0">
                  <a:solidFill>
                    <a:srgbClr val="333F48"/>
                  </a:solidFill>
                  <a:ea typeface="ヒラギノ角ゴ Pro W3" pitchFamily="-111" charset="-128"/>
                </a:rPr>
                <a:t>Travel, entertainment, memberships </a:t>
              </a:r>
            </a:p>
          </p:txBody>
        </p:sp>
      </p:grpSp>
      <p:sp>
        <p:nvSpPr>
          <p:cNvPr id="74" name="Text Box 21">
            <a:extLst>
              <a:ext uri="{FF2B5EF4-FFF2-40B4-BE49-F238E27FC236}">
                <a16:creationId xmlns:a16="http://schemas.microsoft.com/office/drawing/2014/main" id="{1DFD3802-223B-91E9-30B8-C960E4A510AF}"/>
              </a:ext>
            </a:extLst>
          </p:cNvPr>
          <p:cNvSpPr txBox="1">
            <a:spLocks noChangeArrowheads="1"/>
          </p:cNvSpPr>
          <p:nvPr/>
        </p:nvSpPr>
        <p:spPr bwMode="auto">
          <a:xfrm>
            <a:off x="420112" y="6160790"/>
            <a:ext cx="8212446" cy="246221"/>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37160" tIns="45720" rIns="91440" bIns="45720" anchor="b">
            <a:spAutoFit/>
          </a:bodyPr>
          <a:lstStyle>
            <a:lvl1pPr algn="l" eaLnBrk="0" hangingPunct="0">
              <a:spcBef>
                <a:spcPct val="20000"/>
              </a:spcBef>
              <a:buClr>
                <a:srgbClr val="524E86"/>
              </a:buClr>
              <a:buSzPct val="120000"/>
              <a:buChar char="•"/>
              <a:defRPr>
                <a:solidFill>
                  <a:schemeClr val="tx1"/>
                </a:solidFill>
                <a:latin typeface="Arial" pitchFamily="34" charset="0"/>
              </a:defRPr>
            </a:lvl1pPr>
            <a:lvl2pPr marL="742950" indent="-285750" algn="l" eaLnBrk="0" hangingPunct="0">
              <a:spcBef>
                <a:spcPct val="20000"/>
              </a:spcBef>
              <a:buClr>
                <a:srgbClr val="524E86"/>
              </a:buClr>
              <a:buSzPct val="80000"/>
              <a:buFont typeface="Wingdings" pitchFamily="2" charset="2"/>
              <a:buChar char="§"/>
              <a:defRPr>
                <a:solidFill>
                  <a:schemeClr val="tx1"/>
                </a:solidFill>
                <a:latin typeface="Arial" pitchFamily="34" charset="0"/>
              </a:defRPr>
            </a:lvl2pPr>
            <a:lvl3pPr marL="1143000" indent="-228600" algn="l" eaLnBrk="0" hangingPunct="0">
              <a:spcBef>
                <a:spcPct val="20000"/>
              </a:spcBef>
              <a:buClr>
                <a:srgbClr val="524E86"/>
              </a:buClr>
              <a:buFont typeface="Arial" pitchFamily="34" charset="0"/>
              <a:buChar char="–"/>
              <a:defRPr sz="1600">
                <a:solidFill>
                  <a:schemeClr val="tx1"/>
                </a:solidFill>
                <a:latin typeface="Arial" pitchFamily="34" charset="0"/>
              </a:defRPr>
            </a:lvl3pPr>
            <a:lvl4pPr marL="1600200" indent="-228600" algn="l" eaLnBrk="0" hangingPunct="0">
              <a:spcBef>
                <a:spcPct val="20000"/>
              </a:spcBef>
              <a:buClr>
                <a:srgbClr val="524E86"/>
              </a:buClr>
              <a:buChar char="•"/>
              <a:defRPr sz="1600">
                <a:solidFill>
                  <a:schemeClr val="tx1"/>
                </a:solidFill>
                <a:latin typeface="Arial" pitchFamily="34" charset="0"/>
              </a:defRPr>
            </a:lvl4pPr>
            <a:lvl5pPr marL="2057400" indent="-228600" algn="l" eaLnBrk="0" hangingPunct="0">
              <a:spcBef>
                <a:spcPct val="20000"/>
              </a:spcBef>
              <a:buClr>
                <a:srgbClr val="524E86"/>
              </a:buClr>
              <a:buFont typeface="Wingdings" pitchFamily="2" charset="2"/>
              <a:buChar char="§"/>
              <a:defRPr sz="1400">
                <a:solidFill>
                  <a:schemeClr val="tx1"/>
                </a:solidFill>
                <a:latin typeface="Arial" pitchFamily="34" charset="0"/>
              </a:defRPr>
            </a:lvl5pPr>
            <a:lvl6pPr marL="25146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6pPr>
            <a:lvl7pPr marL="29718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7pPr>
            <a:lvl8pPr marL="34290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8pPr>
            <a:lvl9pPr marL="38862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9pPr>
          </a:lstStyle>
          <a:p>
            <a:pPr eaLnBrk="1" hangingPunct="1">
              <a:spcBef>
                <a:spcPts val="300"/>
              </a:spcBef>
              <a:buClrTx/>
              <a:buSzTx/>
              <a:buNone/>
            </a:pPr>
            <a:r>
              <a:rPr lang="en-US" sz="1000" dirty="0">
                <a:solidFill>
                  <a:srgbClr val="000000"/>
                </a:solidFill>
                <a:latin typeface="+mj-lt"/>
              </a:rPr>
              <a:t>For illustrative purposes only.</a:t>
            </a:r>
          </a:p>
        </p:txBody>
      </p:sp>
      <p:sp>
        <p:nvSpPr>
          <p:cNvPr id="76" name="Slide Number Placeholder 75">
            <a:extLst>
              <a:ext uri="{FF2B5EF4-FFF2-40B4-BE49-F238E27FC236}">
                <a16:creationId xmlns:a16="http://schemas.microsoft.com/office/drawing/2014/main" id="{D2938F78-4914-8123-EE7D-DBC4CB3D2BCD}"/>
              </a:ext>
              <a:ext uri="{C183D7F6-B498-43B3-948B-1728B52AA6E4}">
                <adec:decorative xmlns:adec="http://schemas.microsoft.com/office/drawing/2017/decorative" val="1"/>
              </a:ext>
            </a:extLst>
          </p:cNvPr>
          <p:cNvSpPr>
            <a:spLocks noGrp="1"/>
          </p:cNvSpPr>
          <p:nvPr>
            <p:ph type="sldNum" sz="quarter" idx="14"/>
          </p:nvPr>
        </p:nvSpPr>
        <p:spPr/>
        <p:txBody>
          <a:bodyPr/>
          <a:lstStyle/>
          <a:p>
            <a:pPr>
              <a:defRPr/>
            </a:pPr>
            <a:fld id="{E6474CC2-1230-4213-AD1A-4B2FEEABA7A1}" type="slidenum">
              <a:rPr lang="en-US" smtClean="0"/>
              <a:pPr>
                <a:defRPr/>
              </a:pPr>
              <a:t>16</a:t>
            </a:fld>
            <a:endParaRPr lang="en-US" dirty="0"/>
          </a:p>
        </p:txBody>
      </p:sp>
      <p:pic>
        <p:nvPicPr>
          <p:cNvPr id="3" name="Picture 2">
            <a:extLst>
              <a:ext uri="{FF2B5EF4-FFF2-40B4-BE49-F238E27FC236}">
                <a16:creationId xmlns:a16="http://schemas.microsoft.com/office/drawing/2014/main" id="{7730C59A-38A6-848D-17D8-1B54DCBC660E}"/>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188575" y="6280637"/>
            <a:ext cx="1553526" cy="382313"/>
          </a:xfrm>
          <a:prstGeom prst="rect">
            <a:avLst/>
          </a:prstGeom>
        </p:spPr>
      </p:pic>
      <p:sp>
        <p:nvSpPr>
          <p:cNvPr id="8" name="Footer Placeholder 3">
            <a:extLst>
              <a:ext uri="{FF2B5EF4-FFF2-40B4-BE49-F238E27FC236}">
                <a16:creationId xmlns:a16="http://schemas.microsoft.com/office/drawing/2014/main" id="{D2DDF7F6-7456-F360-CC82-43FF4CE4DA11}"/>
              </a:ext>
              <a:ext uri="{C183D7F6-B498-43B3-948B-1728B52AA6E4}">
                <adec:decorative xmlns:adec="http://schemas.microsoft.com/office/drawing/2017/decorative" val="1"/>
              </a:ext>
            </a:extLst>
          </p:cNvPr>
          <p:cNvSpPr>
            <a:spLocks noGrp="1"/>
          </p:cNvSpPr>
          <p:nvPr>
            <p:ph type="ftr" sz="quarter" idx="15"/>
          </p:nvPr>
        </p:nvSpPr>
        <p:spPr>
          <a:xfrm>
            <a:off x="426722" y="6382514"/>
            <a:ext cx="5245100" cy="273264"/>
          </a:xfrm>
        </p:spPr>
        <p:txBody>
          <a:bodyPr/>
          <a:lstStyle/>
          <a:p>
            <a:pPr algn="l"/>
            <a:r>
              <a:rPr lang="en-US" dirty="0"/>
              <a:t>For investors.</a:t>
            </a:r>
          </a:p>
          <a:p>
            <a:pPr algn="l"/>
            <a:r>
              <a:rPr lang="en-US" sz="800" dirty="0"/>
              <a:t>662964.38.0</a:t>
            </a:r>
          </a:p>
        </p:txBody>
      </p:sp>
    </p:spTree>
    <p:extLst>
      <p:ext uri="{BB962C8B-B14F-4D97-AF65-F5344CB8AC3E}">
        <p14:creationId xmlns:p14="http://schemas.microsoft.com/office/powerpoint/2010/main" val="24996649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Next steps</a:t>
            </a:r>
            <a:br>
              <a:rPr lang="en-US" dirty="0"/>
            </a:br>
            <a:r>
              <a:rPr lang="en-US" sz="2000" b="1" dirty="0">
                <a:solidFill>
                  <a:srgbClr val="368727"/>
                </a:solidFill>
              </a:rPr>
              <a:t>Meet with your financial representative </a:t>
            </a:r>
            <a:endParaRPr lang="en-US" baseline="30000" dirty="0">
              <a:solidFill>
                <a:srgbClr val="368727"/>
              </a:solidFill>
            </a:endParaRPr>
          </a:p>
        </p:txBody>
      </p:sp>
      <p:sp>
        <p:nvSpPr>
          <p:cNvPr id="39" name="TextBox 38">
            <a:extLst>
              <a:ext uri="{FF2B5EF4-FFF2-40B4-BE49-F238E27FC236}">
                <a16:creationId xmlns:a16="http://schemas.microsoft.com/office/drawing/2014/main" id="{E7DA1972-C076-0343-3158-87D6DF027316}"/>
              </a:ext>
            </a:extLst>
          </p:cNvPr>
          <p:cNvSpPr txBox="1"/>
          <p:nvPr/>
        </p:nvSpPr>
        <p:spPr>
          <a:xfrm>
            <a:off x="572060" y="2495018"/>
            <a:ext cx="3688528" cy="646331"/>
          </a:xfrm>
          <a:prstGeom prst="rect">
            <a:avLst/>
          </a:prstGeom>
          <a:noFill/>
        </p:spPr>
        <p:txBody>
          <a:bodyPr wrap="square">
            <a:spAutoFit/>
          </a:bodyPr>
          <a:lstStyle/>
          <a:p>
            <a:pPr algn="ctr"/>
            <a:r>
              <a:rPr lang="en-US" sz="3600" b="1" dirty="0">
                <a:solidFill>
                  <a:srgbClr val="368727"/>
                </a:solidFill>
              </a:rPr>
              <a:t>1</a:t>
            </a:r>
          </a:p>
        </p:txBody>
      </p:sp>
      <p:sp>
        <p:nvSpPr>
          <p:cNvPr id="40" name="Rectangle 39">
            <a:extLst>
              <a:ext uri="{FF2B5EF4-FFF2-40B4-BE49-F238E27FC236}">
                <a16:creationId xmlns:a16="http://schemas.microsoft.com/office/drawing/2014/main" id="{282C9519-34F4-A4A1-D825-04FDED067A47}"/>
              </a:ext>
            </a:extLst>
          </p:cNvPr>
          <p:cNvSpPr/>
          <p:nvPr/>
        </p:nvSpPr>
        <p:spPr bwMode="auto">
          <a:xfrm>
            <a:off x="572060" y="3141350"/>
            <a:ext cx="3688528" cy="1737040"/>
          </a:xfrm>
          <a:prstGeom prst="rect">
            <a:avLst/>
          </a:prstGeom>
          <a:solidFill>
            <a:schemeClr val="bg1">
              <a:lumMod val="95000"/>
            </a:schemeClr>
          </a:solidFill>
          <a:ln w="9525" cap="flat" cmpd="sng" algn="ctr">
            <a:solidFill>
              <a:srgbClr val="858C9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r>
              <a:rPr lang="en-US" altLang="en-US" sz="1800" b="0" dirty="0">
                <a:solidFill>
                  <a:schemeClr val="bg2"/>
                </a:solidFill>
              </a:rPr>
              <a:t>Discuss </a:t>
            </a:r>
            <a:br>
              <a:rPr lang="en-US" altLang="en-US" sz="1800" b="0" dirty="0">
                <a:solidFill>
                  <a:schemeClr val="bg2"/>
                </a:solidFill>
              </a:rPr>
            </a:br>
            <a:r>
              <a:rPr lang="en-US" altLang="en-US" sz="1800" b="0" dirty="0">
                <a:solidFill>
                  <a:schemeClr val="bg2"/>
                </a:solidFill>
              </a:rPr>
              <a:t>a retirement budget</a:t>
            </a:r>
          </a:p>
        </p:txBody>
      </p:sp>
      <p:cxnSp>
        <p:nvCxnSpPr>
          <p:cNvPr id="45" name="Straight Connector 44">
            <a:extLst>
              <a:ext uri="{FF2B5EF4-FFF2-40B4-BE49-F238E27FC236}">
                <a16:creationId xmlns:a16="http://schemas.microsoft.com/office/drawing/2014/main" id="{7206F06D-BCE5-BBB0-5100-39BE85092102}"/>
              </a:ext>
              <a:ext uri="{C183D7F6-B498-43B3-948B-1728B52AA6E4}">
                <adec:decorative xmlns:adec="http://schemas.microsoft.com/office/drawing/2017/decorative" val="1"/>
              </a:ext>
            </a:extLst>
          </p:cNvPr>
          <p:cNvCxnSpPr>
            <a:cxnSpLocks/>
          </p:cNvCxnSpPr>
          <p:nvPr/>
        </p:nvCxnSpPr>
        <p:spPr bwMode="auto">
          <a:xfrm>
            <a:off x="1857318" y="3149365"/>
            <a:ext cx="1118013" cy="0"/>
          </a:xfrm>
          <a:prstGeom prst="line">
            <a:avLst/>
          </a:prstGeom>
          <a:solidFill>
            <a:schemeClr val="hlink"/>
          </a:solidFill>
          <a:ln w="38100" cap="flat" cmpd="sng" algn="ctr">
            <a:solidFill>
              <a:srgbClr val="368727"/>
            </a:solidFill>
            <a:prstDash val="solid"/>
            <a:round/>
            <a:headEnd type="none" w="med" len="med"/>
            <a:tailEnd type="none" w="med" len="med"/>
          </a:ln>
          <a:effectLst/>
        </p:spPr>
      </p:cxnSp>
      <p:sp>
        <p:nvSpPr>
          <p:cNvPr id="41" name="TextBox 40">
            <a:extLst>
              <a:ext uri="{FF2B5EF4-FFF2-40B4-BE49-F238E27FC236}">
                <a16:creationId xmlns:a16="http://schemas.microsoft.com/office/drawing/2014/main" id="{A5575466-3896-6504-F813-7F5ED9308607}"/>
              </a:ext>
            </a:extLst>
          </p:cNvPr>
          <p:cNvSpPr txBox="1"/>
          <p:nvPr/>
        </p:nvSpPr>
        <p:spPr>
          <a:xfrm>
            <a:off x="4245797" y="2495018"/>
            <a:ext cx="3688528" cy="646331"/>
          </a:xfrm>
          <a:prstGeom prst="rect">
            <a:avLst/>
          </a:prstGeom>
          <a:noFill/>
        </p:spPr>
        <p:txBody>
          <a:bodyPr wrap="square">
            <a:spAutoFit/>
          </a:bodyPr>
          <a:lstStyle/>
          <a:p>
            <a:pPr algn="ctr"/>
            <a:r>
              <a:rPr lang="en-US" sz="3600" b="1" dirty="0">
                <a:solidFill>
                  <a:srgbClr val="298FC2"/>
                </a:solidFill>
              </a:rPr>
              <a:t>2</a:t>
            </a:r>
          </a:p>
        </p:txBody>
      </p:sp>
      <p:sp>
        <p:nvSpPr>
          <p:cNvPr id="42" name="Rectangle 41">
            <a:extLst>
              <a:ext uri="{FF2B5EF4-FFF2-40B4-BE49-F238E27FC236}">
                <a16:creationId xmlns:a16="http://schemas.microsoft.com/office/drawing/2014/main" id="{F40BCD0A-35D6-B7BE-905A-9F0AFA4C6039}"/>
              </a:ext>
            </a:extLst>
          </p:cNvPr>
          <p:cNvSpPr/>
          <p:nvPr/>
        </p:nvSpPr>
        <p:spPr bwMode="auto">
          <a:xfrm>
            <a:off x="4245797" y="3141350"/>
            <a:ext cx="3688528" cy="1737040"/>
          </a:xfrm>
          <a:prstGeom prst="rect">
            <a:avLst/>
          </a:prstGeom>
          <a:solidFill>
            <a:schemeClr val="bg1">
              <a:lumMod val="95000"/>
            </a:schemeClr>
          </a:solidFill>
          <a:ln w="9525" cap="flat" cmpd="sng" algn="ctr">
            <a:solidFill>
              <a:srgbClr val="858C9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eaLnBrk="1" latinLnBrk="0" hangingPunct="1">
              <a:lnSpc>
                <a:spcPct val="100000"/>
              </a:lnSpc>
              <a:buClr>
                <a:srgbClr val="857363"/>
              </a:buClr>
              <a:buSzTx/>
              <a:buFont typeface="Arial" panose="020B0604020202020204" pitchFamily="34" charset="0"/>
              <a:buNone/>
              <a:tabLst/>
              <a:defRPr/>
            </a:pPr>
            <a:r>
              <a:rPr lang="en-US" sz="1800" dirty="0">
                <a:solidFill>
                  <a:schemeClr val="bg2"/>
                </a:solidFill>
              </a:rPr>
              <a:t>Develop </a:t>
            </a:r>
            <a:br>
              <a:rPr lang="en-US" sz="1800" dirty="0">
                <a:solidFill>
                  <a:schemeClr val="bg2"/>
                </a:solidFill>
              </a:rPr>
            </a:br>
            <a:r>
              <a:rPr lang="en-US" sz="1800" dirty="0">
                <a:solidFill>
                  <a:schemeClr val="bg2"/>
                </a:solidFill>
              </a:rPr>
              <a:t>a written plan </a:t>
            </a:r>
            <a:br>
              <a:rPr lang="en-US" sz="1800" dirty="0">
                <a:solidFill>
                  <a:schemeClr val="bg2"/>
                </a:solidFill>
              </a:rPr>
            </a:br>
            <a:r>
              <a:rPr lang="en-US" sz="1800" dirty="0">
                <a:solidFill>
                  <a:schemeClr val="bg2"/>
                </a:solidFill>
              </a:rPr>
              <a:t>with milestones</a:t>
            </a:r>
          </a:p>
        </p:txBody>
      </p:sp>
      <p:cxnSp>
        <p:nvCxnSpPr>
          <p:cNvPr id="46" name="Straight Connector 45">
            <a:extLst>
              <a:ext uri="{FF2B5EF4-FFF2-40B4-BE49-F238E27FC236}">
                <a16:creationId xmlns:a16="http://schemas.microsoft.com/office/drawing/2014/main" id="{2D047764-D81E-772D-22DF-75D638D4A9F7}"/>
              </a:ext>
              <a:ext uri="{C183D7F6-B498-43B3-948B-1728B52AA6E4}">
                <adec:decorative xmlns:adec="http://schemas.microsoft.com/office/drawing/2017/decorative" val="1"/>
              </a:ext>
            </a:extLst>
          </p:cNvPr>
          <p:cNvCxnSpPr>
            <a:cxnSpLocks/>
          </p:cNvCxnSpPr>
          <p:nvPr/>
        </p:nvCxnSpPr>
        <p:spPr bwMode="auto">
          <a:xfrm>
            <a:off x="5531055" y="3149365"/>
            <a:ext cx="1118013" cy="0"/>
          </a:xfrm>
          <a:prstGeom prst="line">
            <a:avLst/>
          </a:prstGeom>
          <a:solidFill>
            <a:schemeClr val="hlink"/>
          </a:solidFill>
          <a:ln w="38100" cap="flat" cmpd="sng" algn="ctr">
            <a:solidFill>
              <a:srgbClr val="298FC2"/>
            </a:solidFill>
            <a:prstDash val="solid"/>
            <a:round/>
            <a:headEnd type="none" w="med" len="med"/>
            <a:tailEnd type="none" w="med" len="med"/>
          </a:ln>
          <a:effectLst/>
        </p:spPr>
      </p:cxnSp>
      <p:sp>
        <p:nvSpPr>
          <p:cNvPr id="43" name="TextBox 42">
            <a:extLst>
              <a:ext uri="{FF2B5EF4-FFF2-40B4-BE49-F238E27FC236}">
                <a16:creationId xmlns:a16="http://schemas.microsoft.com/office/drawing/2014/main" id="{B7146E34-8BDE-ED88-0E65-D5579DE5103C}"/>
              </a:ext>
            </a:extLst>
          </p:cNvPr>
          <p:cNvSpPr txBox="1"/>
          <p:nvPr/>
        </p:nvSpPr>
        <p:spPr>
          <a:xfrm>
            <a:off x="7930291" y="2495018"/>
            <a:ext cx="3688528" cy="646331"/>
          </a:xfrm>
          <a:prstGeom prst="rect">
            <a:avLst/>
          </a:prstGeom>
          <a:noFill/>
        </p:spPr>
        <p:txBody>
          <a:bodyPr wrap="square">
            <a:spAutoFit/>
          </a:bodyPr>
          <a:lstStyle/>
          <a:p>
            <a:pPr algn="ctr"/>
            <a:r>
              <a:rPr lang="en-US" sz="3600" b="1" dirty="0">
                <a:solidFill>
                  <a:srgbClr val="004F6B"/>
                </a:solidFill>
              </a:rPr>
              <a:t>3</a:t>
            </a:r>
          </a:p>
        </p:txBody>
      </p:sp>
      <p:sp>
        <p:nvSpPr>
          <p:cNvPr id="44" name="Rectangle 43">
            <a:extLst>
              <a:ext uri="{FF2B5EF4-FFF2-40B4-BE49-F238E27FC236}">
                <a16:creationId xmlns:a16="http://schemas.microsoft.com/office/drawing/2014/main" id="{952F82D8-D07A-D010-A4E7-71AA3D7F1D1E}"/>
              </a:ext>
            </a:extLst>
          </p:cNvPr>
          <p:cNvSpPr/>
          <p:nvPr/>
        </p:nvSpPr>
        <p:spPr bwMode="auto">
          <a:xfrm>
            <a:off x="7930291" y="3141350"/>
            <a:ext cx="3688528" cy="1737040"/>
          </a:xfrm>
          <a:prstGeom prst="rect">
            <a:avLst/>
          </a:prstGeom>
          <a:solidFill>
            <a:schemeClr val="bg1">
              <a:lumMod val="95000"/>
            </a:schemeClr>
          </a:solidFill>
          <a:ln w="9525" cap="flat" cmpd="sng" algn="ctr">
            <a:solidFill>
              <a:srgbClr val="858C9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en-US" sz="1800" b="0" dirty="0">
                <a:solidFill>
                  <a:schemeClr val="bg2"/>
                </a:solidFill>
              </a:rPr>
              <a:t>Schedule </a:t>
            </a:r>
            <a:br>
              <a:rPr lang="en-US" altLang="en-US" sz="1800" b="0" dirty="0">
                <a:solidFill>
                  <a:schemeClr val="bg2"/>
                </a:solidFill>
              </a:rPr>
            </a:br>
            <a:r>
              <a:rPr lang="en-US" altLang="en-US" sz="1800" b="0" dirty="0">
                <a:solidFill>
                  <a:schemeClr val="bg2"/>
                </a:solidFill>
              </a:rPr>
              <a:t>regular check-ins </a:t>
            </a:r>
          </a:p>
        </p:txBody>
      </p:sp>
      <p:cxnSp>
        <p:nvCxnSpPr>
          <p:cNvPr id="47" name="Straight Connector 46">
            <a:extLst>
              <a:ext uri="{FF2B5EF4-FFF2-40B4-BE49-F238E27FC236}">
                <a16:creationId xmlns:a16="http://schemas.microsoft.com/office/drawing/2014/main" id="{15955629-17D1-8D33-4AF5-65C3593F7B68}"/>
              </a:ext>
              <a:ext uri="{C183D7F6-B498-43B3-948B-1728B52AA6E4}">
                <adec:decorative xmlns:adec="http://schemas.microsoft.com/office/drawing/2017/decorative" val="1"/>
              </a:ext>
            </a:extLst>
          </p:cNvPr>
          <p:cNvCxnSpPr>
            <a:cxnSpLocks/>
          </p:cNvCxnSpPr>
          <p:nvPr/>
        </p:nvCxnSpPr>
        <p:spPr bwMode="auto">
          <a:xfrm>
            <a:off x="9215549" y="3149365"/>
            <a:ext cx="1118013" cy="0"/>
          </a:xfrm>
          <a:prstGeom prst="line">
            <a:avLst/>
          </a:prstGeom>
          <a:solidFill>
            <a:schemeClr val="hlink"/>
          </a:solidFill>
          <a:ln w="38100" cap="flat" cmpd="sng" algn="ctr">
            <a:solidFill>
              <a:srgbClr val="004F6B"/>
            </a:solidFill>
            <a:prstDash val="solid"/>
            <a:round/>
            <a:headEnd type="none" w="med" len="med"/>
            <a:tailEnd type="none" w="med" len="med"/>
          </a:ln>
          <a:effectLst/>
        </p:spPr>
      </p:cxnSp>
      <p:sp>
        <p:nvSpPr>
          <p:cNvPr id="38" name="Slide Number Placeholder 37">
            <a:extLst>
              <a:ext uri="{FF2B5EF4-FFF2-40B4-BE49-F238E27FC236}">
                <a16:creationId xmlns:a16="http://schemas.microsoft.com/office/drawing/2014/main" id="{5CAC63E7-1CDA-6424-1327-DDA7224CEB91}"/>
              </a:ext>
              <a:ext uri="{C183D7F6-B498-43B3-948B-1728B52AA6E4}">
                <adec:decorative xmlns:adec="http://schemas.microsoft.com/office/drawing/2017/decorative" val="1"/>
              </a:ext>
            </a:extLst>
          </p:cNvPr>
          <p:cNvSpPr>
            <a:spLocks noGrp="1"/>
          </p:cNvSpPr>
          <p:nvPr>
            <p:ph type="sldNum" sz="quarter" idx="14"/>
          </p:nvPr>
        </p:nvSpPr>
        <p:spPr/>
        <p:txBody>
          <a:bodyPr/>
          <a:lstStyle/>
          <a:p>
            <a:pPr>
              <a:defRPr/>
            </a:pPr>
            <a:fld id="{E6474CC2-1230-4213-AD1A-4B2FEEABA7A1}" type="slidenum">
              <a:rPr lang="en-US" smtClean="0"/>
              <a:pPr>
                <a:defRPr/>
              </a:pPr>
              <a:t>17</a:t>
            </a:fld>
            <a:endParaRPr lang="en-US" dirty="0"/>
          </a:p>
        </p:txBody>
      </p:sp>
      <p:pic>
        <p:nvPicPr>
          <p:cNvPr id="3" name="Picture 2">
            <a:extLst>
              <a:ext uri="{FF2B5EF4-FFF2-40B4-BE49-F238E27FC236}">
                <a16:creationId xmlns:a16="http://schemas.microsoft.com/office/drawing/2014/main" id="{D92B30E3-F908-0C8D-167F-507DB288D1B4}"/>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10188575" y="6280637"/>
            <a:ext cx="1553526" cy="382313"/>
          </a:xfrm>
          <a:prstGeom prst="rect">
            <a:avLst/>
          </a:prstGeom>
        </p:spPr>
      </p:pic>
      <p:sp>
        <p:nvSpPr>
          <p:cNvPr id="4" name="Footer Placeholder 3">
            <a:extLst>
              <a:ext uri="{FF2B5EF4-FFF2-40B4-BE49-F238E27FC236}">
                <a16:creationId xmlns:a16="http://schemas.microsoft.com/office/drawing/2014/main" id="{96EAB96A-871D-E0BD-8274-924E651A90FA}"/>
              </a:ext>
              <a:ext uri="{C183D7F6-B498-43B3-948B-1728B52AA6E4}">
                <adec:decorative xmlns:adec="http://schemas.microsoft.com/office/drawing/2017/decorative" val="1"/>
              </a:ext>
            </a:extLst>
          </p:cNvPr>
          <p:cNvSpPr>
            <a:spLocks noGrp="1"/>
          </p:cNvSpPr>
          <p:nvPr>
            <p:ph type="ftr" sz="quarter" idx="15"/>
          </p:nvPr>
        </p:nvSpPr>
        <p:spPr>
          <a:xfrm>
            <a:off x="426722" y="6382514"/>
            <a:ext cx="5245100" cy="273264"/>
          </a:xfrm>
        </p:spPr>
        <p:txBody>
          <a:bodyPr/>
          <a:lstStyle/>
          <a:p>
            <a:pPr algn="l"/>
            <a:r>
              <a:rPr lang="en-US" dirty="0"/>
              <a:t>For investors.</a:t>
            </a:r>
          </a:p>
          <a:p>
            <a:pPr algn="l"/>
            <a:r>
              <a:rPr lang="en-US" sz="800" dirty="0"/>
              <a:t>662964.38.0</a:t>
            </a:r>
          </a:p>
        </p:txBody>
      </p:sp>
    </p:spTree>
    <p:custDataLst>
      <p:tags r:id="rId1"/>
    </p:custDataLst>
    <p:extLst>
      <p:ext uri="{BB962C8B-B14F-4D97-AF65-F5344CB8AC3E}">
        <p14:creationId xmlns:p14="http://schemas.microsoft.com/office/powerpoint/2010/main" val="14245080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9">
            <a:extLst>
              <a:ext uri="{FF2B5EF4-FFF2-40B4-BE49-F238E27FC236}">
                <a16:creationId xmlns:a16="http://schemas.microsoft.com/office/drawing/2014/main" id="{9A085D58-B0B2-9347-B01F-2EDC62226F42}"/>
              </a:ext>
            </a:extLst>
          </p:cNvPr>
          <p:cNvSpPr>
            <a:spLocks noGrp="1"/>
          </p:cNvSpPr>
          <p:nvPr>
            <p:ph type="title"/>
          </p:nvPr>
        </p:nvSpPr>
        <p:spPr/>
        <p:txBody>
          <a:bodyPr/>
          <a:lstStyle/>
          <a:p>
            <a:r>
              <a:rPr lang="en-US" dirty="0"/>
              <a:t>Additional information to consider</a:t>
            </a:r>
          </a:p>
        </p:txBody>
      </p:sp>
      <p:pic>
        <p:nvPicPr>
          <p:cNvPr id="2" name="Picture 1">
            <a:extLst>
              <a:ext uri="{FF2B5EF4-FFF2-40B4-BE49-F238E27FC236}">
                <a16:creationId xmlns:a16="http://schemas.microsoft.com/office/drawing/2014/main" id="{D3656455-6EF8-412C-E945-C26C50D82435}"/>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10188575" y="6280637"/>
            <a:ext cx="1553526" cy="382313"/>
          </a:xfrm>
          <a:prstGeom prst="rect">
            <a:avLst/>
          </a:prstGeom>
        </p:spPr>
      </p:pic>
      <p:sp>
        <p:nvSpPr>
          <p:cNvPr id="3" name="Footer Placeholder 3">
            <a:extLst>
              <a:ext uri="{FF2B5EF4-FFF2-40B4-BE49-F238E27FC236}">
                <a16:creationId xmlns:a16="http://schemas.microsoft.com/office/drawing/2014/main" id="{51FD1A19-600E-D63E-9C04-5D1848B20A5B}"/>
              </a:ext>
              <a:ext uri="{C183D7F6-B498-43B3-948B-1728B52AA6E4}">
                <adec:decorative xmlns:adec="http://schemas.microsoft.com/office/drawing/2017/decorative" val="1"/>
              </a:ext>
            </a:extLst>
          </p:cNvPr>
          <p:cNvSpPr>
            <a:spLocks noGrp="1"/>
          </p:cNvSpPr>
          <p:nvPr>
            <p:ph type="ftr" sz="quarter" idx="15"/>
          </p:nvPr>
        </p:nvSpPr>
        <p:spPr>
          <a:xfrm>
            <a:off x="426722" y="6382514"/>
            <a:ext cx="5245100" cy="273264"/>
          </a:xfrm>
        </p:spPr>
        <p:txBody>
          <a:bodyPr/>
          <a:lstStyle/>
          <a:p>
            <a:pPr algn="l"/>
            <a:r>
              <a:rPr lang="en-US" dirty="0"/>
              <a:t>For investors.</a:t>
            </a:r>
          </a:p>
          <a:p>
            <a:pPr algn="l"/>
            <a:r>
              <a:rPr lang="en-US" sz="800" dirty="0"/>
              <a:t>662964.38.0</a:t>
            </a:r>
          </a:p>
        </p:txBody>
      </p:sp>
    </p:spTree>
    <p:custDataLst>
      <p:tags r:id="rId1"/>
    </p:custDataLst>
    <p:extLst>
      <p:ext uri="{BB962C8B-B14F-4D97-AF65-F5344CB8AC3E}">
        <p14:creationId xmlns:p14="http://schemas.microsoft.com/office/powerpoint/2010/main" val="24213738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Opportunities to maximize benefits</a:t>
            </a:r>
            <a:br>
              <a:rPr lang="en-US" dirty="0"/>
            </a:br>
            <a:r>
              <a:rPr lang="en-US" sz="2000" b="1" dirty="0">
                <a:solidFill>
                  <a:srgbClr val="368727"/>
                </a:solidFill>
              </a:rPr>
              <a:t>With shorter life expectations, claiming early may maximize benefits</a:t>
            </a:r>
            <a:endParaRPr lang="en-US" baseline="30000" dirty="0">
              <a:solidFill>
                <a:srgbClr val="368727"/>
              </a:solidFill>
            </a:endParaRPr>
          </a:p>
        </p:txBody>
      </p:sp>
      <p:sp>
        <p:nvSpPr>
          <p:cNvPr id="55" name="Rectangle 54">
            <a:extLst>
              <a:ext uri="{FF2B5EF4-FFF2-40B4-BE49-F238E27FC236}">
                <a16:creationId xmlns:a16="http://schemas.microsoft.com/office/drawing/2014/main" id="{90263E44-CD80-7649-AE44-E5D038BA45DF}"/>
              </a:ext>
              <a:ext uri="{C183D7F6-B498-43B3-948B-1728B52AA6E4}">
                <adec:decorative xmlns:adec="http://schemas.microsoft.com/office/drawing/2017/decorative" val="1"/>
              </a:ext>
            </a:extLst>
          </p:cNvPr>
          <p:cNvSpPr/>
          <p:nvPr/>
        </p:nvSpPr>
        <p:spPr>
          <a:xfrm>
            <a:off x="0" y="1343102"/>
            <a:ext cx="3295650" cy="220019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Rectangle 78">
            <a:extLst>
              <a:ext uri="{FF2B5EF4-FFF2-40B4-BE49-F238E27FC236}">
                <a16:creationId xmlns:a16="http://schemas.microsoft.com/office/drawing/2014/main" id="{EA43E83F-7A9F-8447-A5CC-7F43B36B5F0B}"/>
              </a:ext>
            </a:extLst>
          </p:cNvPr>
          <p:cNvSpPr/>
          <p:nvPr/>
        </p:nvSpPr>
        <p:spPr>
          <a:xfrm>
            <a:off x="457864" y="1438823"/>
            <a:ext cx="2580611" cy="307777"/>
          </a:xfrm>
          <a:prstGeom prst="rect">
            <a:avLst/>
          </a:prstGeom>
        </p:spPr>
        <p:txBody>
          <a:bodyPr wrap="square">
            <a:spAutoFit/>
          </a:bodyPr>
          <a:lstStyle/>
          <a:p>
            <a:pPr>
              <a:spcBef>
                <a:spcPts val="0"/>
              </a:spcBef>
              <a:spcAft>
                <a:spcPts val="600"/>
              </a:spcAft>
            </a:pPr>
            <a:r>
              <a:rPr lang="en-US" sz="1400" b="1" dirty="0">
                <a:solidFill>
                  <a:srgbClr val="000000"/>
                </a:solidFill>
              </a:rPr>
              <a:t>HYPOTHETICAL EXAMPLE</a:t>
            </a:r>
            <a:endParaRPr lang="en-US" sz="1400" b="1" kern="0" dirty="0">
              <a:solidFill>
                <a:srgbClr val="000000"/>
              </a:solidFill>
            </a:endParaRPr>
          </a:p>
        </p:txBody>
      </p:sp>
      <p:sp>
        <p:nvSpPr>
          <p:cNvPr id="42" name="Rectangle 5">
            <a:extLst>
              <a:ext uri="{FF2B5EF4-FFF2-40B4-BE49-F238E27FC236}">
                <a16:creationId xmlns:a16="http://schemas.microsoft.com/office/drawing/2014/main" id="{346AB1AB-B660-044F-9BF9-46DF87E28F17}"/>
              </a:ext>
            </a:extLst>
          </p:cNvPr>
          <p:cNvSpPr>
            <a:spLocks noChangeArrowheads="1"/>
          </p:cNvSpPr>
          <p:nvPr>
            <p:custDataLst>
              <p:tags r:id="rId2"/>
            </p:custDataLst>
          </p:nvPr>
        </p:nvSpPr>
        <p:spPr bwMode="auto">
          <a:xfrm>
            <a:off x="454039" y="1803206"/>
            <a:ext cx="1737360" cy="6062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tIns="0" bIns="0"/>
          <a:lstStyle>
            <a:lvl1pPr algn="l" eaLnBrk="0" hangingPunct="0">
              <a:lnSpc>
                <a:spcPct val="95000"/>
              </a:lnSpc>
              <a:spcBef>
                <a:spcPct val="35000"/>
              </a:spcBef>
              <a:buClr>
                <a:schemeClr val="accent2"/>
              </a:buClr>
              <a:buSzPct val="90000"/>
              <a:buFont typeface="Wingdings 3" pitchFamily="18" charset="2"/>
              <a:buChar char=""/>
              <a:defRPr sz="2000">
                <a:solidFill>
                  <a:schemeClr val="tx1"/>
                </a:solidFill>
                <a:latin typeface="Arial" charset="0"/>
                <a:ea typeface="Arial Unicode MS" pitchFamily="34" charset="-128"/>
                <a:cs typeface="Arial Unicode MS" pitchFamily="34" charset="-128"/>
              </a:defRPr>
            </a:lvl1pPr>
            <a:lvl2pPr marL="742950" indent="-285750" algn="l" eaLnBrk="0" hangingPunct="0">
              <a:lnSpc>
                <a:spcPct val="95000"/>
              </a:lnSpc>
              <a:spcBef>
                <a:spcPct val="35000"/>
              </a:spcBef>
              <a:buClr>
                <a:schemeClr val="accent1"/>
              </a:buClr>
              <a:buSzPct val="80000"/>
              <a:buFont typeface="Arial" charset="0"/>
              <a:buChar char="■"/>
              <a:defRPr>
                <a:solidFill>
                  <a:schemeClr val="tx1"/>
                </a:solidFill>
                <a:latin typeface="Arial" charset="0"/>
                <a:ea typeface="Arial Unicode MS" pitchFamily="34" charset="-128"/>
                <a:cs typeface="Arial Unicode MS" pitchFamily="34" charset="-128"/>
              </a:defRPr>
            </a:lvl2pPr>
            <a:lvl3pPr marL="1143000" indent="-228600" algn="l" eaLnBrk="0" hangingPunct="0">
              <a:lnSpc>
                <a:spcPct val="95000"/>
              </a:lnSpc>
              <a:spcBef>
                <a:spcPct val="30000"/>
              </a:spcBef>
              <a:buFont typeface="Arial" charset="0"/>
              <a:buChar char="–"/>
              <a:defRPr sz="1600">
                <a:solidFill>
                  <a:schemeClr val="tx1"/>
                </a:solidFill>
                <a:latin typeface="Arial" charset="0"/>
                <a:ea typeface="Arial Unicode MS" pitchFamily="34" charset="-128"/>
                <a:cs typeface="Arial Unicode MS" pitchFamily="34" charset="-128"/>
              </a:defRPr>
            </a:lvl3pPr>
            <a:lvl4pPr marL="1600200" indent="-228600" algn="l" eaLnBrk="0" hangingPunct="0">
              <a:lnSpc>
                <a:spcPct val="95000"/>
              </a:lnSpc>
              <a:spcBef>
                <a:spcPct val="25000"/>
              </a:spcBef>
              <a:buChar char="•"/>
              <a:defRPr sz="1400">
                <a:solidFill>
                  <a:schemeClr val="tx1"/>
                </a:solidFill>
                <a:latin typeface="Arial" charset="0"/>
                <a:ea typeface="Arial Unicode MS" pitchFamily="34" charset="-128"/>
                <a:cs typeface="Arial Unicode MS" pitchFamily="34" charset="-128"/>
              </a:defRPr>
            </a:lvl4pPr>
            <a:lvl5pPr marL="2057400" indent="-228600" algn="l" eaLnBrk="0" hangingPunct="0">
              <a:lnSpc>
                <a:spcPct val="95000"/>
              </a:lnSpc>
              <a:spcBef>
                <a:spcPct val="20000"/>
              </a:spcBef>
              <a:buFont typeface="Arial" charset="0"/>
              <a:buChar char="»"/>
              <a:defRPr sz="1400">
                <a:solidFill>
                  <a:schemeClr val="tx1"/>
                </a:solidFill>
                <a:latin typeface="Arial" charset="0"/>
                <a:ea typeface="Arial Unicode MS" pitchFamily="34" charset="-128"/>
                <a:cs typeface="Arial Unicode MS" pitchFamily="34" charset="-128"/>
              </a:defRPr>
            </a:lvl5pPr>
            <a:lvl6pPr marL="2514600" indent="-228600" eaLnBrk="0" fontAlgn="base" hangingPunct="0">
              <a:lnSpc>
                <a:spcPct val="95000"/>
              </a:lnSpc>
              <a:spcBef>
                <a:spcPct val="20000"/>
              </a:spcBef>
              <a:spcAft>
                <a:spcPct val="0"/>
              </a:spcAft>
              <a:buFont typeface="Arial" charset="0"/>
              <a:buChar char="»"/>
              <a:defRPr sz="1400">
                <a:solidFill>
                  <a:schemeClr val="tx1"/>
                </a:solidFill>
                <a:latin typeface="Arial" charset="0"/>
                <a:ea typeface="Arial Unicode MS" pitchFamily="34" charset="-128"/>
                <a:cs typeface="Arial Unicode MS" pitchFamily="34" charset="-128"/>
              </a:defRPr>
            </a:lvl6pPr>
            <a:lvl7pPr marL="2971800" indent="-228600" eaLnBrk="0" fontAlgn="base" hangingPunct="0">
              <a:lnSpc>
                <a:spcPct val="95000"/>
              </a:lnSpc>
              <a:spcBef>
                <a:spcPct val="20000"/>
              </a:spcBef>
              <a:spcAft>
                <a:spcPct val="0"/>
              </a:spcAft>
              <a:buFont typeface="Arial" charset="0"/>
              <a:buChar char="»"/>
              <a:defRPr sz="1400">
                <a:solidFill>
                  <a:schemeClr val="tx1"/>
                </a:solidFill>
                <a:latin typeface="Arial" charset="0"/>
                <a:ea typeface="Arial Unicode MS" pitchFamily="34" charset="-128"/>
                <a:cs typeface="Arial Unicode MS" pitchFamily="34" charset="-128"/>
              </a:defRPr>
            </a:lvl7pPr>
            <a:lvl8pPr marL="3429000" indent="-228600" eaLnBrk="0" fontAlgn="base" hangingPunct="0">
              <a:lnSpc>
                <a:spcPct val="95000"/>
              </a:lnSpc>
              <a:spcBef>
                <a:spcPct val="20000"/>
              </a:spcBef>
              <a:spcAft>
                <a:spcPct val="0"/>
              </a:spcAft>
              <a:buFont typeface="Arial" charset="0"/>
              <a:buChar char="»"/>
              <a:defRPr sz="1400">
                <a:solidFill>
                  <a:schemeClr val="tx1"/>
                </a:solidFill>
                <a:latin typeface="Arial" charset="0"/>
                <a:ea typeface="Arial Unicode MS" pitchFamily="34" charset="-128"/>
                <a:cs typeface="Arial Unicode MS" pitchFamily="34" charset="-128"/>
              </a:defRPr>
            </a:lvl8pPr>
            <a:lvl9pPr marL="3886200" indent="-228600" eaLnBrk="0" fontAlgn="base" hangingPunct="0">
              <a:lnSpc>
                <a:spcPct val="95000"/>
              </a:lnSpc>
              <a:spcBef>
                <a:spcPct val="20000"/>
              </a:spcBef>
              <a:spcAft>
                <a:spcPct val="0"/>
              </a:spcAft>
              <a:buFont typeface="Arial" charset="0"/>
              <a:buChar char="»"/>
              <a:defRPr sz="1400">
                <a:solidFill>
                  <a:schemeClr val="tx1"/>
                </a:solidFill>
                <a:latin typeface="Arial" charset="0"/>
                <a:ea typeface="Arial Unicode MS" pitchFamily="34" charset="-128"/>
                <a:cs typeface="Arial Unicode MS" pitchFamily="34" charset="-128"/>
              </a:defRPr>
            </a:lvl9pPr>
          </a:lstStyle>
          <a:p>
            <a:pPr>
              <a:buClr>
                <a:srgbClr val="5482AB"/>
              </a:buClr>
              <a:buSzPct val="100000"/>
              <a:buFontTx/>
              <a:buNone/>
            </a:pPr>
            <a:r>
              <a:rPr lang="en-US" altLang="en-US" sz="1400" b="1" dirty="0">
                <a:solidFill>
                  <a:srgbClr val="333F48"/>
                </a:solidFill>
                <a:cs typeface="Arial" charset="0"/>
              </a:rPr>
              <a:t>Carter, Age 61</a:t>
            </a:r>
          </a:p>
          <a:p>
            <a:pPr>
              <a:buClr>
                <a:srgbClr val="5482AB"/>
              </a:buClr>
              <a:buSzPct val="100000"/>
              <a:buFontTx/>
              <a:buNone/>
            </a:pPr>
            <a:r>
              <a:rPr lang="en-US" altLang="en-US" sz="1400" dirty="0">
                <a:solidFill>
                  <a:srgbClr val="333F48"/>
                </a:solidFill>
                <a:cs typeface="Arial" charset="0"/>
              </a:rPr>
              <a:t>FRA: 66 </a:t>
            </a:r>
            <a:br>
              <a:rPr lang="en-US" altLang="en-US" sz="1400" dirty="0">
                <a:solidFill>
                  <a:srgbClr val="333F48"/>
                </a:solidFill>
                <a:cs typeface="Arial" charset="0"/>
              </a:rPr>
            </a:br>
            <a:r>
              <a:rPr lang="en-US" altLang="en-US" sz="1400" dirty="0">
                <a:solidFill>
                  <a:srgbClr val="333F48"/>
                </a:solidFill>
                <a:cs typeface="Arial" charset="0"/>
              </a:rPr>
              <a:t>Life expectancy: 77</a:t>
            </a:r>
          </a:p>
        </p:txBody>
      </p:sp>
      <p:cxnSp>
        <p:nvCxnSpPr>
          <p:cNvPr id="80" name="Straight Connector 79">
            <a:extLst>
              <a:ext uri="{FF2B5EF4-FFF2-40B4-BE49-F238E27FC236}">
                <a16:creationId xmlns:a16="http://schemas.microsoft.com/office/drawing/2014/main" id="{6F0E8F5D-F1A8-7740-9DA7-407C6F4513D1}"/>
              </a:ext>
              <a:ext uri="{C183D7F6-B498-43B3-948B-1728B52AA6E4}">
                <adec:decorative xmlns:adec="http://schemas.microsoft.com/office/drawing/2017/decorative" val="1"/>
              </a:ext>
            </a:extLst>
          </p:cNvPr>
          <p:cNvCxnSpPr>
            <a:cxnSpLocks/>
          </p:cNvCxnSpPr>
          <p:nvPr/>
        </p:nvCxnSpPr>
        <p:spPr>
          <a:xfrm>
            <a:off x="550863" y="2584804"/>
            <a:ext cx="2373312"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47" name="Rectangle 5">
            <a:extLst>
              <a:ext uri="{FF2B5EF4-FFF2-40B4-BE49-F238E27FC236}">
                <a16:creationId xmlns:a16="http://schemas.microsoft.com/office/drawing/2014/main" id="{8B0CDE5A-88AF-6A41-8DF0-CB3BCB06B99F}"/>
              </a:ext>
            </a:extLst>
          </p:cNvPr>
          <p:cNvSpPr>
            <a:spLocks noChangeArrowheads="1"/>
          </p:cNvSpPr>
          <p:nvPr>
            <p:custDataLst>
              <p:tags r:id="rId3"/>
            </p:custDataLst>
          </p:nvPr>
        </p:nvSpPr>
        <p:spPr bwMode="auto">
          <a:xfrm>
            <a:off x="455613" y="2708081"/>
            <a:ext cx="1828800" cy="65752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tIns="0" bIns="0"/>
          <a:lstStyle>
            <a:lvl1pPr algn="l" eaLnBrk="0" hangingPunct="0">
              <a:lnSpc>
                <a:spcPct val="95000"/>
              </a:lnSpc>
              <a:spcBef>
                <a:spcPct val="35000"/>
              </a:spcBef>
              <a:buClr>
                <a:schemeClr val="accent2"/>
              </a:buClr>
              <a:buSzPct val="90000"/>
              <a:buFont typeface="Wingdings 3" pitchFamily="18" charset="2"/>
              <a:buChar char=""/>
              <a:defRPr sz="2000">
                <a:solidFill>
                  <a:schemeClr val="tx1"/>
                </a:solidFill>
                <a:latin typeface="Arial" charset="0"/>
                <a:ea typeface="Arial Unicode MS" pitchFamily="34" charset="-128"/>
                <a:cs typeface="Arial Unicode MS" pitchFamily="34" charset="-128"/>
              </a:defRPr>
            </a:lvl1pPr>
            <a:lvl2pPr marL="742950" indent="-285750" algn="l" eaLnBrk="0" hangingPunct="0">
              <a:lnSpc>
                <a:spcPct val="95000"/>
              </a:lnSpc>
              <a:spcBef>
                <a:spcPct val="35000"/>
              </a:spcBef>
              <a:buClr>
                <a:schemeClr val="accent1"/>
              </a:buClr>
              <a:buSzPct val="80000"/>
              <a:buFont typeface="Arial" charset="0"/>
              <a:buChar char="■"/>
              <a:defRPr>
                <a:solidFill>
                  <a:schemeClr val="tx1"/>
                </a:solidFill>
                <a:latin typeface="Arial" charset="0"/>
                <a:ea typeface="Arial Unicode MS" pitchFamily="34" charset="-128"/>
                <a:cs typeface="Arial Unicode MS" pitchFamily="34" charset="-128"/>
              </a:defRPr>
            </a:lvl2pPr>
            <a:lvl3pPr marL="1143000" indent="-228600" algn="l" eaLnBrk="0" hangingPunct="0">
              <a:lnSpc>
                <a:spcPct val="95000"/>
              </a:lnSpc>
              <a:spcBef>
                <a:spcPct val="30000"/>
              </a:spcBef>
              <a:buFont typeface="Arial" charset="0"/>
              <a:buChar char="–"/>
              <a:defRPr sz="1600">
                <a:solidFill>
                  <a:schemeClr val="tx1"/>
                </a:solidFill>
                <a:latin typeface="Arial" charset="0"/>
                <a:ea typeface="Arial Unicode MS" pitchFamily="34" charset="-128"/>
                <a:cs typeface="Arial Unicode MS" pitchFamily="34" charset="-128"/>
              </a:defRPr>
            </a:lvl3pPr>
            <a:lvl4pPr marL="1600200" indent="-228600" algn="l" eaLnBrk="0" hangingPunct="0">
              <a:lnSpc>
                <a:spcPct val="95000"/>
              </a:lnSpc>
              <a:spcBef>
                <a:spcPct val="25000"/>
              </a:spcBef>
              <a:buChar char="•"/>
              <a:defRPr sz="1400">
                <a:solidFill>
                  <a:schemeClr val="tx1"/>
                </a:solidFill>
                <a:latin typeface="Arial" charset="0"/>
                <a:ea typeface="Arial Unicode MS" pitchFamily="34" charset="-128"/>
                <a:cs typeface="Arial Unicode MS" pitchFamily="34" charset="-128"/>
              </a:defRPr>
            </a:lvl4pPr>
            <a:lvl5pPr marL="2057400" indent="-228600" algn="l" eaLnBrk="0" hangingPunct="0">
              <a:lnSpc>
                <a:spcPct val="95000"/>
              </a:lnSpc>
              <a:spcBef>
                <a:spcPct val="20000"/>
              </a:spcBef>
              <a:buFont typeface="Arial" charset="0"/>
              <a:buChar char="»"/>
              <a:defRPr sz="1400">
                <a:solidFill>
                  <a:schemeClr val="tx1"/>
                </a:solidFill>
                <a:latin typeface="Arial" charset="0"/>
                <a:ea typeface="Arial Unicode MS" pitchFamily="34" charset="-128"/>
                <a:cs typeface="Arial Unicode MS" pitchFamily="34" charset="-128"/>
              </a:defRPr>
            </a:lvl5pPr>
            <a:lvl6pPr marL="2514600" indent="-228600" eaLnBrk="0" fontAlgn="base" hangingPunct="0">
              <a:lnSpc>
                <a:spcPct val="95000"/>
              </a:lnSpc>
              <a:spcBef>
                <a:spcPct val="20000"/>
              </a:spcBef>
              <a:spcAft>
                <a:spcPct val="0"/>
              </a:spcAft>
              <a:buFont typeface="Arial" charset="0"/>
              <a:buChar char="»"/>
              <a:defRPr sz="1400">
                <a:solidFill>
                  <a:schemeClr val="tx1"/>
                </a:solidFill>
                <a:latin typeface="Arial" charset="0"/>
                <a:ea typeface="Arial Unicode MS" pitchFamily="34" charset="-128"/>
                <a:cs typeface="Arial Unicode MS" pitchFamily="34" charset="-128"/>
              </a:defRPr>
            </a:lvl6pPr>
            <a:lvl7pPr marL="2971800" indent="-228600" eaLnBrk="0" fontAlgn="base" hangingPunct="0">
              <a:lnSpc>
                <a:spcPct val="95000"/>
              </a:lnSpc>
              <a:spcBef>
                <a:spcPct val="20000"/>
              </a:spcBef>
              <a:spcAft>
                <a:spcPct val="0"/>
              </a:spcAft>
              <a:buFont typeface="Arial" charset="0"/>
              <a:buChar char="»"/>
              <a:defRPr sz="1400">
                <a:solidFill>
                  <a:schemeClr val="tx1"/>
                </a:solidFill>
                <a:latin typeface="Arial" charset="0"/>
                <a:ea typeface="Arial Unicode MS" pitchFamily="34" charset="-128"/>
                <a:cs typeface="Arial Unicode MS" pitchFamily="34" charset="-128"/>
              </a:defRPr>
            </a:lvl7pPr>
            <a:lvl8pPr marL="3429000" indent="-228600" eaLnBrk="0" fontAlgn="base" hangingPunct="0">
              <a:lnSpc>
                <a:spcPct val="95000"/>
              </a:lnSpc>
              <a:spcBef>
                <a:spcPct val="20000"/>
              </a:spcBef>
              <a:spcAft>
                <a:spcPct val="0"/>
              </a:spcAft>
              <a:buFont typeface="Arial" charset="0"/>
              <a:buChar char="»"/>
              <a:defRPr sz="1400">
                <a:solidFill>
                  <a:schemeClr val="tx1"/>
                </a:solidFill>
                <a:latin typeface="Arial" charset="0"/>
                <a:ea typeface="Arial Unicode MS" pitchFamily="34" charset="-128"/>
                <a:cs typeface="Arial Unicode MS" pitchFamily="34" charset="-128"/>
              </a:defRPr>
            </a:lvl8pPr>
            <a:lvl9pPr marL="3886200" indent="-228600" eaLnBrk="0" fontAlgn="base" hangingPunct="0">
              <a:lnSpc>
                <a:spcPct val="95000"/>
              </a:lnSpc>
              <a:spcBef>
                <a:spcPct val="20000"/>
              </a:spcBef>
              <a:spcAft>
                <a:spcPct val="0"/>
              </a:spcAft>
              <a:buFont typeface="Arial" charset="0"/>
              <a:buChar char="»"/>
              <a:defRPr sz="1400">
                <a:solidFill>
                  <a:schemeClr val="tx1"/>
                </a:solidFill>
                <a:latin typeface="Arial" charset="0"/>
                <a:ea typeface="Arial Unicode MS" pitchFamily="34" charset="-128"/>
                <a:cs typeface="Arial Unicode MS" pitchFamily="34" charset="-128"/>
              </a:defRPr>
            </a:lvl9pPr>
          </a:lstStyle>
          <a:p>
            <a:pPr>
              <a:buClr>
                <a:srgbClr val="5482AB"/>
              </a:buClr>
              <a:buSzPct val="100000"/>
              <a:buFontTx/>
              <a:buNone/>
            </a:pPr>
            <a:r>
              <a:rPr lang="en-US" altLang="en-US" sz="1400" b="1" dirty="0">
                <a:solidFill>
                  <a:srgbClr val="333F48"/>
                </a:solidFill>
                <a:cs typeface="Arial" charset="0"/>
              </a:rPr>
              <a:t>Laura, Age 59</a:t>
            </a:r>
          </a:p>
          <a:p>
            <a:pPr>
              <a:buClr>
                <a:srgbClr val="5482AB"/>
              </a:buClr>
              <a:buSzPct val="100000"/>
              <a:buFontTx/>
              <a:buNone/>
            </a:pPr>
            <a:r>
              <a:rPr lang="en-US" altLang="en-US" sz="1400" dirty="0">
                <a:solidFill>
                  <a:srgbClr val="333F48"/>
                </a:solidFill>
                <a:cs typeface="Arial" charset="0"/>
              </a:rPr>
              <a:t>FRA: 66</a:t>
            </a:r>
            <a:br>
              <a:rPr lang="en-US" altLang="en-US" sz="1400" dirty="0">
                <a:solidFill>
                  <a:srgbClr val="333F48"/>
                </a:solidFill>
                <a:cs typeface="Arial" charset="0"/>
              </a:rPr>
            </a:br>
            <a:r>
              <a:rPr lang="en-US" altLang="en-US" sz="1400" dirty="0">
                <a:solidFill>
                  <a:srgbClr val="333F48"/>
                </a:solidFill>
                <a:cs typeface="Arial" charset="0"/>
              </a:rPr>
              <a:t>Life expectancy: 76</a:t>
            </a:r>
          </a:p>
        </p:txBody>
      </p:sp>
      <p:graphicFrame>
        <p:nvGraphicFramePr>
          <p:cNvPr id="39" name="Chart 38" descr="Carter is age 61 and expects to live to 77. He earns $70,000 per year. Caroline is 59 and expects to live until age 76. She earns $80,000 a year. By both claiming at age 62, Carter and Caroline are able to maximize their lifetime benefits. Compared with deferring until age 70, both taking benefits at age 62 would yield an additional $124,000 in benefits—an increase of over 26%.">
            <a:extLst>
              <a:ext uri="{FF2B5EF4-FFF2-40B4-BE49-F238E27FC236}">
                <a16:creationId xmlns:a16="http://schemas.microsoft.com/office/drawing/2014/main" id="{5D61A9DB-197A-0517-B953-3037FDAC5C78}"/>
              </a:ext>
            </a:extLst>
          </p:cNvPr>
          <p:cNvGraphicFramePr/>
          <p:nvPr>
            <p:extLst>
              <p:ext uri="{D42A27DB-BD31-4B8C-83A1-F6EECF244321}">
                <p14:modId xmlns:p14="http://schemas.microsoft.com/office/powerpoint/2010/main" val="2140997809"/>
              </p:ext>
            </p:extLst>
          </p:nvPr>
        </p:nvGraphicFramePr>
        <p:xfrm>
          <a:off x="3314700" y="1200151"/>
          <a:ext cx="8399463" cy="3581400"/>
        </p:xfrm>
        <a:graphic>
          <a:graphicData uri="http://schemas.openxmlformats.org/drawingml/2006/chart">
            <c:chart xmlns:c="http://schemas.openxmlformats.org/drawingml/2006/chart" xmlns:r="http://schemas.openxmlformats.org/officeDocument/2006/relationships" r:id="rId6"/>
          </a:graphicData>
        </a:graphic>
      </p:graphicFrame>
      <p:sp>
        <p:nvSpPr>
          <p:cNvPr id="40" name="Oval 39">
            <a:extLst>
              <a:ext uri="{FF2B5EF4-FFF2-40B4-BE49-F238E27FC236}">
                <a16:creationId xmlns:a16="http://schemas.microsoft.com/office/drawing/2014/main" id="{1CCDF427-D1C8-BBCE-3A51-E141DA6FC96A}"/>
              </a:ext>
              <a:ext uri="{C183D7F6-B498-43B3-948B-1728B52AA6E4}">
                <adec:decorative xmlns:adec="http://schemas.microsoft.com/office/drawing/2017/decorative" val="1"/>
              </a:ext>
            </a:extLst>
          </p:cNvPr>
          <p:cNvSpPr/>
          <p:nvPr/>
        </p:nvSpPr>
        <p:spPr>
          <a:xfrm>
            <a:off x="4195078" y="2642503"/>
            <a:ext cx="1100822" cy="1100822"/>
          </a:xfrm>
          <a:prstGeom prst="ellipse">
            <a:avLst/>
          </a:prstGeom>
          <a:solidFill>
            <a:srgbClr val="DE5E06"/>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b="1" dirty="0">
                <a:solidFill>
                  <a:schemeClr val="bg1"/>
                </a:solidFill>
              </a:rPr>
              <a:t>26% more</a:t>
            </a:r>
          </a:p>
        </p:txBody>
      </p:sp>
      <p:sp>
        <p:nvSpPr>
          <p:cNvPr id="16" name="Rectangle 15">
            <a:extLst>
              <a:ext uri="{FF2B5EF4-FFF2-40B4-BE49-F238E27FC236}">
                <a16:creationId xmlns:a16="http://schemas.microsoft.com/office/drawing/2014/main" id="{1297EA8C-8F72-17B7-4E6A-57B9E87C12CD}"/>
              </a:ext>
              <a:ext uri="{C183D7F6-B498-43B3-948B-1728B52AA6E4}">
                <adec:decorative xmlns:adec="http://schemas.microsoft.com/office/drawing/2017/decorative" val="1"/>
              </a:ext>
            </a:extLst>
          </p:cNvPr>
          <p:cNvSpPr/>
          <p:nvPr/>
        </p:nvSpPr>
        <p:spPr>
          <a:xfrm>
            <a:off x="-948" y="4901666"/>
            <a:ext cx="12192000" cy="59436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bg2"/>
                </a:solidFill>
              </a:rPr>
              <a:t>By claiming early, the couple would be able to increase their lifetime benefits by $124,000.</a:t>
            </a:r>
          </a:p>
        </p:txBody>
      </p:sp>
      <p:sp>
        <p:nvSpPr>
          <p:cNvPr id="37" name="Text Box 21">
            <a:extLst>
              <a:ext uri="{FF2B5EF4-FFF2-40B4-BE49-F238E27FC236}">
                <a16:creationId xmlns:a16="http://schemas.microsoft.com/office/drawing/2014/main" id="{381B3DB9-0268-7323-090C-72A127EA114A}"/>
              </a:ext>
            </a:extLst>
          </p:cNvPr>
          <p:cNvSpPr txBox="1">
            <a:spLocks noChangeArrowheads="1"/>
          </p:cNvSpPr>
          <p:nvPr/>
        </p:nvSpPr>
        <p:spPr bwMode="auto">
          <a:xfrm>
            <a:off x="429736" y="5542363"/>
            <a:ext cx="9870712" cy="861774"/>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37160" tIns="45720" rIns="91440" bIns="45720" anchor="b">
            <a:spAutoFit/>
          </a:bodyPr>
          <a:lstStyle>
            <a:lvl1pPr algn="l" eaLnBrk="0" hangingPunct="0">
              <a:spcBef>
                <a:spcPct val="20000"/>
              </a:spcBef>
              <a:buClr>
                <a:srgbClr val="524E86"/>
              </a:buClr>
              <a:buSzPct val="120000"/>
              <a:buChar char="•"/>
              <a:defRPr>
                <a:solidFill>
                  <a:schemeClr val="tx1"/>
                </a:solidFill>
                <a:latin typeface="Arial" pitchFamily="34" charset="0"/>
              </a:defRPr>
            </a:lvl1pPr>
            <a:lvl2pPr marL="742950" indent="-285750" algn="l" eaLnBrk="0" hangingPunct="0">
              <a:spcBef>
                <a:spcPct val="20000"/>
              </a:spcBef>
              <a:buClr>
                <a:srgbClr val="524E86"/>
              </a:buClr>
              <a:buSzPct val="80000"/>
              <a:buFont typeface="Wingdings" pitchFamily="2" charset="2"/>
              <a:buChar char="§"/>
              <a:defRPr>
                <a:solidFill>
                  <a:schemeClr val="tx1"/>
                </a:solidFill>
                <a:latin typeface="Arial" pitchFamily="34" charset="0"/>
              </a:defRPr>
            </a:lvl2pPr>
            <a:lvl3pPr marL="1143000" indent="-228600" algn="l" eaLnBrk="0" hangingPunct="0">
              <a:spcBef>
                <a:spcPct val="20000"/>
              </a:spcBef>
              <a:buClr>
                <a:srgbClr val="524E86"/>
              </a:buClr>
              <a:buFont typeface="Arial" pitchFamily="34" charset="0"/>
              <a:buChar char="–"/>
              <a:defRPr sz="1600">
                <a:solidFill>
                  <a:schemeClr val="tx1"/>
                </a:solidFill>
                <a:latin typeface="Arial" pitchFamily="34" charset="0"/>
              </a:defRPr>
            </a:lvl3pPr>
            <a:lvl4pPr marL="1600200" indent="-228600" algn="l" eaLnBrk="0" hangingPunct="0">
              <a:spcBef>
                <a:spcPct val="20000"/>
              </a:spcBef>
              <a:buClr>
                <a:srgbClr val="524E86"/>
              </a:buClr>
              <a:buChar char="•"/>
              <a:defRPr sz="1600">
                <a:solidFill>
                  <a:schemeClr val="tx1"/>
                </a:solidFill>
                <a:latin typeface="Arial" pitchFamily="34" charset="0"/>
              </a:defRPr>
            </a:lvl4pPr>
            <a:lvl5pPr marL="2057400" indent="-228600" algn="l" eaLnBrk="0" hangingPunct="0">
              <a:spcBef>
                <a:spcPct val="20000"/>
              </a:spcBef>
              <a:buClr>
                <a:srgbClr val="524E86"/>
              </a:buClr>
              <a:buFont typeface="Wingdings" pitchFamily="2" charset="2"/>
              <a:buChar char="§"/>
              <a:defRPr sz="1400">
                <a:solidFill>
                  <a:schemeClr val="tx1"/>
                </a:solidFill>
                <a:latin typeface="Arial" pitchFamily="34" charset="0"/>
              </a:defRPr>
            </a:lvl5pPr>
            <a:lvl6pPr marL="25146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6pPr>
            <a:lvl7pPr marL="29718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7pPr>
            <a:lvl8pPr marL="34290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8pPr>
            <a:lvl9pPr marL="38862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9pPr>
          </a:lstStyle>
          <a:p>
            <a:pPr eaLnBrk="1" hangingPunct="1">
              <a:spcBef>
                <a:spcPct val="0"/>
              </a:spcBef>
              <a:buClrTx/>
              <a:buSzTx/>
              <a:buFontTx/>
              <a:buNone/>
            </a:pPr>
            <a:r>
              <a:rPr lang="en-US" altLang="en-US" sz="1000" dirty="0"/>
              <a:t>This example assumes Carter reaches age 61 and Caroline reaches age 59 in 2024, and that they both retire at age 62. The hypothetical example is calculated by Fidelity’s Financial Solutions Team, based on data and methodology published by the Social Security Administration as of September 2024. All benefits are calculated in today dollar and before tax. The actual benefit would be adjusted for inflation and might be subject to income tax. Lifetime benefits are based on life expectancy of 77 and 76 for husband and wife, respectively. The lifetime number is sensitive to, and would change with, the life expectancy assumption. The lifetime benefit amounts only include individual retirement benefits and not survivor benefits.</a:t>
            </a:r>
          </a:p>
        </p:txBody>
      </p:sp>
      <p:sp>
        <p:nvSpPr>
          <p:cNvPr id="36" name="Slide Number Placeholder 35">
            <a:extLst>
              <a:ext uri="{FF2B5EF4-FFF2-40B4-BE49-F238E27FC236}">
                <a16:creationId xmlns:a16="http://schemas.microsoft.com/office/drawing/2014/main" id="{BF2273F1-77D0-8ED3-BFDC-119D3905DE18}"/>
              </a:ext>
              <a:ext uri="{C183D7F6-B498-43B3-948B-1728B52AA6E4}">
                <adec:decorative xmlns:adec="http://schemas.microsoft.com/office/drawing/2017/decorative" val="1"/>
              </a:ext>
            </a:extLst>
          </p:cNvPr>
          <p:cNvSpPr>
            <a:spLocks noGrp="1"/>
          </p:cNvSpPr>
          <p:nvPr>
            <p:ph type="sldNum" sz="quarter" idx="14"/>
          </p:nvPr>
        </p:nvSpPr>
        <p:spPr/>
        <p:txBody>
          <a:bodyPr/>
          <a:lstStyle/>
          <a:p>
            <a:pPr>
              <a:defRPr/>
            </a:pPr>
            <a:fld id="{E6474CC2-1230-4213-AD1A-4B2FEEABA7A1}" type="slidenum">
              <a:rPr lang="en-US" smtClean="0"/>
              <a:pPr>
                <a:defRPr/>
              </a:pPr>
              <a:t>19</a:t>
            </a:fld>
            <a:endParaRPr lang="en-US" dirty="0"/>
          </a:p>
        </p:txBody>
      </p:sp>
      <p:pic>
        <p:nvPicPr>
          <p:cNvPr id="2" name="Picture 1">
            <a:extLst>
              <a:ext uri="{FF2B5EF4-FFF2-40B4-BE49-F238E27FC236}">
                <a16:creationId xmlns:a16="http://schemas.microsoft.com/office/drawing/2014/main" id="{312EC98D-04A6-34BC-5D6C-3398F7F085C0}"/>
              </a:ext>
              <a:ext uri="{C183D7F6-B498-43B3-948B-1728B52AA6E4}">
                <adec:decorative xmlns:adec="http://schemas.microsoft.com/office/drawing/2017/decorative" val="1"/>
              </a:ext>
            </a:extLst>
          </p:cNvPr>
          <p:cNvPicPr>
            <a:picLocks noChangeAspect="1"/>
          </p:cNvPicPr>
          <p:nvPr/>
        </p:nvPicPr>
        <p:blipFill>
          <a:blip r:embed="rId7"/>
          <a:stretch>
            <a:fillRect/>
          </a:stretch>
        </p:blipFill>
        <p:spPr>
          <a:xfrm>
            <a:off x="10188575" y="6280637"/>
            <a:ext cx="1553526" cy="382313"/>
          </a:xfrm>
          <a:prstGeom prst="rect">
            <a:avLst/>
          </a:prstGeom>
        </p:spPr>
      </p:pic>
      <p:sp>
        <p:nvSpPr>
          <p:cNvPr id="3" name="Footer Placeholder 3">
            <a:extLst>
              <a:ext uri="{FF2B5EF4-FFF2-40B4-BE49-F238E27FC236}">
                <a16:creationId xmlns:a16="http://schemas.microsoft.com/office/drawing/2014/main" id="{3646F9E9-FD91-4766-F2E0-B20CB205E8CB}"/>
              </a:ext>
              <a:ext uri="{C183D7F6-B498-43B3-948B-1728B52AA6E4}">
                <adec:decorative xmlns:adec="http://schemas.microsoft.com/office/drawing/2017/decorative" val="1"/>
              </a:ext>
            </a:extLst>
          </p:cNvPr>
          <p:cNvSpPr>
            <a:spLocks noGrp="1"/>
          </p:cNvSpPr>
          <p:nvPr>
            <p:ph type="ftr" sz="quarter" idx="15"/>
          </p:nvPr>
        </p:nvSpPr>
        <p:spPr>
          <a:xfrm>
            <a:off x="426722" y="6382514"/>
            <a:ext cx="5245100" cy="273264"/>
          </a:xfrm>
        </p:spPr>
        <p:txBody>
          <a:bodyPr/>
          <a:lstStyle/>
          <a:p>
            <a:pPr algn="l"/>
            <a:r>
              <a:rPr lang="en-US" dirty="0"/>
              <a:t>For investors.</a:t>
            </a:r>
          </a:p>
          <a:p>
            <a:pPr algn="l"/>
            <a:r>
              <a:rPr lang="en-US" sz="800" dirty="0"/>
              <a:t>662964.38.0</a:t>
            </a:r>
          </a:p>
        </p:txBody>
      </p:sp>
    </p:spTree>
    <p:custDataLst>
      <p:tags r:id="rId1"/>
    </p:custDataLst>
    <p:extLst>
      <p:ext uri="{BB962C8B-B14F-4D97-AF65-F5344CB8AC3E}">
        <p14:creationId xmlns:p14="http://schemas.microsoft.com/office/powerpoint/2010/main" val="12183367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C183D7F6-B498-43B3-948B-1728B52AA6E4}">
                <adec:decorative xmlns:adec="http://schemas.microsoft.com/office/drawing/2017/decorative" val="0"/>
              </a:ext>
            </a:extLst>
          </p:cNvPr>
          <p:cNvSpPr>
            <a:spLocks noGrp="1"/>
          </p:cNvSpPr>
          <p:nvPr>
            <p:ph type="title"/>
          </p:nvPr>
        </p:nvSpPr>
        <p:spPr/>
        <p:txBody>
          <a:bodyPr/>
          <a:lstStyle/>
          <a:p>
            <a:r>
              <a:rPr lang="en-US" dirty="0"/>
              <a:t>Today’s agenda</a:t>
            </a:r>
            <a:endParaRPr lang="en-US" dirty="0">
              <a:solidFill>
                <a:srgbClr val="768692"/>
              </a:solidFill>
            </a:endParaRPr>
          </a:p>
        </p:txBody>
      </p:sp>
      <p:cxnSp>
        <p:nvCxnSpPr>
          <p:cNvPr id="36" name="Straight Connector 35">
            <a:extLst>
              <a:ext uri="{FF2B5EF4-FFF2-40B4-BE49-F238E27FC236}">
                <a16:creationId xmlns:a16="http://schemas.microsoft.com/office/drawing/2014/main" id="{C7EB1729-46F5-DD42-9164-7AA89FCC09EA}"/>
              </a:ext>
              <a:ext uri="{C183D7F6-B498-43B3-948B-1728B52AA6E4}">
                <adec:decorative xmlns:adec="http://schemas.microsoft.com/office/drawing/2017/decorative" val="1"/>
              </a:ext>
            </a:extLst>
          </p:cNvPr>
          <p:cNvCxnSpPr>
            <a:cxnSpLocks/>
          </p:cNvCxnSpPr>
          <p:nvPr/>
        </p:nvCxnSpPr>
        <p:spPr bwMode="auto">
          <a:xfrm>
            <a:off x="550863" y="1266401"/>
            <a:ext cx="5882453" cy="0"/>
          </a:xfrm>
          <a:prstGeom prst="line">
            <a:avLst/>
          </a:prstGeom>
          <a:solidFill>
            <a:schemeClr val="hlink"/>
          </a:solidFill>
          <a:ln w="9525" cap="flat" cmpd="sng" algn="ctr">
            <a:solidFill>
              <a:schemeClr val="bg1">
                <a:lumMod val="75000"/>
              </a:schemeClr>
            </a:solidFill>
            <a:prstDash val="solid"/>
            <a:round/>
            <a:headEnd type="none" w="med" len="med"/>
            <a:tailEnd type="none" w="med" len="med"/>
          </a:ln>
          <a:effectLst/>
        </p:spPr>
      </p:cxnSp>
      <p:sp>
        <p:nvSpPr>
          <p:cNvPr id="39" name="TextBox 38">
            <a:extLst>
              <a:ext uri="{FF2B5EF4-FFF2-40B4-BE49-F238E27FC236}">
                <a16:creationId xmlns:a16="http://schemas.microsoft.com/office/drawing/2014/main" id="{B34780C4-4493-B24E-9F55-F3181C68D046}"/>
              </a:ext>
              <a:ext uri="{C183D7F6-B498-43B3-948B-1728B52AA6E4}">
                <adec:decorative xmlns:adec="http://schemas.microsoft.com/office/drawing/2017/decorative" val="1"/>
              </a:ext>
            </a:extLst>
          </p:cNvPr>
          <p:cNvSpPr txBox="1"/>
          <p:nvPr/>
        </p:nvSpPr>
        <p:spPr>
          <a:xfrm>
            <a:off x="581618" y="1603416"/>
            <a:ext cx="268534" cy="268534"/>
          </a:xfrm>
          <a:prstGeom prst="rect">
            <a:avLst/>
          </a:prstGeom>
          <a:noFill/>
          <a:ln w="76200">
            <a:solidFill>
              <a:schemeClr val="bg1">
                <a:lumMod val="95000"/>
              </a:schemeClr>
            </a:solidFill>
            <a:miter lim="800000"/>
          </a:ln>
          <a:effectLst/>
        </p:spPr>
        <p:txBody>
          <a:bodyPr wrap="square" lIns="91429" tIns="45714" rIns="91429" bIns="45714" rtlCol="0" anchor="ctr" anchorCtr="0">
            <a:noAutofit/>
          </a:bodyPr>
          <a:lstStyle/>
          <a:p>
            <a:pPr algn="ctr"/>
            <a:r>
              <a:rPr lang="en-US" sz="1600" dirty="0">
                <a:solidFill>
                  <a:srgbClr val="368727"/>
                </a:solidFill>
                <a:sym typeface="Wingdings"/>
              </a:rPr>
              <a:t></a:t>
            </a:r>
            <a:endParaRPr lang="en-US" sz="1600" dirty="0">
              <a:solidFill>
                <a:srgbClr val="368727"/>
              </a:solidFill>
            </a:endParaRPr>
          </a:p>
        </p:txBody>
      </p:sp>
      <p:sp>
        <p:nvSpPr>
          <p:cNvPr id="30" name="TextBox 29">
            <a:extLst>
              <a:ext uri="{FF2B5EF4-FFF2-40B4-BE49-F238E27FC236}">
                <a16:creationId xmlns:a16="http://schemas.microsoft.com/office/drawing/2014/main" id="{4099D287-D199-9749-9978-BF50405D010B}"/>
              </a:ext>
            </a:extLst>
          </p:cNvPr>
          <p:cNvSpPr txBox="1"/>
          <p:nvPr/>
        </p:nvSpPr>
        <p:spPr>
          <a:xfrm>
            <a:off x="963752" y="1553038"/>
            <a:ext cx="6466549" cy="369291"/>
          </a:xfrm>
          <a:prstGeom prst="rect">
            <a:avLst/>
          </a:prstGeom>
          <a:noFill/>
        </p:spPr>
        <p:txBody>
          <a:bodyPr wrap="square" lIns="91399" tIns="45700" rIns="91399" bIns="45700" rtlCol="0" anchor="ctr">
            <a:spAutoFit/>
          </a:bodyPr>
          <a:lstStyle/>
          <a:p>
            <a:pPr marL="0" lvl="1">
              <a:buClr>
                <a:srgbClr val="768692"/>
              </a:buClr>
            </a:pPr>
            <a:r>
              <a:rPr lang="en-US" sz="1800" b="1" dirty="0">
                <a:solidFill>
                  <a:srgbClr val="333F48"/>
                </a:solidFill>
              </a:rPr>
              <a:t>Social Security essentials</a:t>
            </a:r>
          </a:p>
        </p:txBody>
      </p:sp>
      <p:cxnSp>
        <p:nvCxnSpPr>
          <p:cNvPr id="33" name="Straight Connector 32">
            <a:extLst>
              <a:ext uri="{FF2B5EF4-FFF2-40B4-BE49-F238E27FC236}">
                <a16:creationId xmlns:a16="http://schemas.microsoft.com/office/drawing/2014/main" id="{E7FFAF83-841A-5946-A1F0-EFA4ECA81A56}"/>
              </a:ext>
              <a:ext uri="{C183D7F6-B498-43B3-948B-1728B52AA6E4}">
                <adec:decorative xmlns:adec="http://schemas.microsoft.com/office/drawing/2017/decorative" val="1"/>
              </a:ext>
            </a:extLst>
          </p:cNvPr>
          <p:cNvCxnSpPr>
            <a:cxnSpLocks/>
          </p:cNvCxnSpPr>
          <p:nvPr/>
        </p:nvCxnSpPr>
        <p:spPr bwMode="auto">
          <a:xfrm>
            <a:off x="550863" y="2186662"/>
            <a:ext cx="5882453" cy="0"/>
          </a:xfrm>
          <a:prstGeom prst="line">
            <a:avLst/>
          </a:prstGeom>
          <a:solidFill>
            <a:schemeClr val="hlink"/>
          </a:solidFill>
          <a:ln w="9525" cap="flat" cmpd="sng" algn="ctr">
            <a:solidFill>
              <a:schemeClr val="bg1">
                <a:lumMod val="75000"/>
              </a:schemeClr>
            </a:solidFill>
            <a:prstDash val="solid"/>
            <a:round/>
            <a:headEnd type="none" w="med" len="med"/>
            <a:tailEnd type="none" w="med" len="med"/>
          </a:ln>
          <a:effectLst/>
        </p:spPr>
      </p:cxnSp>
      <p:sp>
        <p:nvSpPr>
          <p:cNvPr id="40" name="TextBox 39">
            <a:extLst>
              <a:ext uri="{FF2B5EF4-FFF2-40B4-BE49-F238E27FC236}">
                <a16:creationId xmlns:a16="http://schemas.microsoft.com/office/drawing/2014/main" id="{2AE00AEE-A181-8549-B707-54E4E824E83B}"/>
              </a:ext>
              <a:ext uri="{C183D7F6-B498-43B3-948B-1728B52AA6E4}">
                <adec:decorative xmlns:adec="http://schemas.microsoft.com/office/drawing/2017/decorative" val="1"/>
              </a:ext>
            </a:extLst>
          </p:cNvPr>
          <p:cNvSpPr txBox="1"/>
          <p:nvPr/>
        </p:nvSpPr>
        <p:spPr>
          <a:xfrm>
            <a:off x="581618" y="2526952"/>
            <a:ext cx="268534" cy="268534"/>
          </a:xfrm>
          <a:prstGeom prst="rect">
            <a:avLst/>
          </a:prstGeom>
          <a:noFill/>
          <a:ln w="76200">
            <a:solidFill>
              <a:schemeClr val="bg1">
                <a:lumMod val="95000"/>
              </a:schemeClr>
            </a:solidFill>
            <a:miter lim="800000"/>
          </a:ln>
          <a:effectLst/>
        </p:spPr>
        <p:txBody>
          <a:bodyPr wrap="square" lIns="91429" tIns="45714" rIns="91429" bIns="45714" rtlCol="0" anchor="ctr" anchorCtr="0">
            <a:noAutofit/>
          </a:bodyPr>
          <a:lstStyle/>
          <a:p>
            <a:pPr algn="ctr"/>
            <a:r>
              <a:rPr lang="en-US" sz="1600" dirty="0">
                <a:solidFill>
                  <a:srgbClr val="368727"/>
                </a:solidFill>
                <a:sym typeface="Wingdings"/>
              </a:rPr>
              <a:t></a:t>
            </a:r>
            <a:endParaRPr lang="en-US" sz="1600" dirty="0">
              <a:solidFill>
                <a:srgbClr val="368727"/>
              </a:solidFill>
            </a:endParaRPr>
          </a:p>
        </p:txBody>
      </p:sp>
      <p:sp>
        <p:nvSpPr>
          <p:cNvPr id="31" name="TextBox 30">
            <a:extLst>
              <a:ext uri="{FF2B5EF4-FFF2-40B4-BE49-F238E27FC236}">
                <a16:creationId xmlns:a16="http://schemas.microsoft.com/office/drawing/2014/main" id="{30A27EDB-7A0C-E94D-8B11-3EFAECA81232}"/>
              </a:ext>
            </a:extLst>
          </p:cNvPr>
          <p:cNvSpPr txBox="1"/>
          <p:nvPr/>
        </p:nvSpPr>
        <p:spPr>
          <a:xfrm>
            <a:off x="954227" y="2476574"/>
            <a:ext cx="6466549" cy="369291"/>
          </a:xfrm>
          <a:prstGeom prst="rect">
            <a:avLst/>
          </a:prstGeom>
          <a:noFill/>
        </p:spPr>
        <p:txBody>
          <a:bodyPr wrap="square" lIns="91399" tIns="45700" rIns="91399" bIns="45700" rtlCol="0" anchor="ctr">
            <a:spAutoFit/>
          </a:bodyPr>
          <a:lstStyle/>
          <a:p>
            <a:pPr marL="0" lvl="1">
              <a:buClr>
                <a:srgbClr val="298FC2"/>
              </a:buClr>
            </a:pPr>
            <a:r>
              <a:rPr lang="en-US" sz="1800" b="1" dirty="0">
                <a:solidFill>
                  <a:srgbClr val="333F48"/>
                </a:solidFill>
              </a:rPr>
              <a:t>Benefits and options</a:t>
            </a:r>
          </a:p>
        </p:txBody>
      </p:sp>
      <p:cxnSp>
        <p:nvCxnSpPr>
          <p:cNvPr id="34" name="Straight Connector 33">
            <a:extLst>
              <a:ext uri="{FF2B5EF4-FFF2-40B4-BE49-F238E27FC236}">
                <a16:creationId xmlns:a16="http://schemas.microsoft.com/office/drawing/2014/main" id="{2015557C-AB89-B34D-B06D-77D4A5778D86}"/>
              </a:ext>
              <a:ext uri="{C183D7F6-B498-43B3-948B-1728B52AA6E4}">
                <adec:decorative xmlns:adec="http://schemas.microsoft.com/office/drawing/2017/decorative" val="1"/>
              </a:ext>
            </a:extLst>
          </p:cNvPr>
          <p:cNvCxnSpPr>
            <a:cxnSpLocks/>
          </p:cNvCxnSpPr>
          <p:nvPr/>
        </p:nvCxnSpPr>
        <p:spPr bwMode="auto">
          <a:xfrm>
            <a:off x="550863" y="3106840"/>
            <a:ext cx="5882453" cy="0"/>
          </a:xfrm>
          <a:prstGeom prst="line">
            <a:avLst/>
          </a:prstGeom>
          <a:solidFill>
            <a:schemeClr val="hlink"/>
          </a:solidFill>
          <a:ln w="9525" cap="flat" cmpd="sng" algn="ctr">
            <a:solidFill>
              <a:schemeClr val="bg1">
                <a:lumMod val="75000"/>
              </a:schemeClr>
            </a:solidFill>
            <a:prstDash val="solid"/>
            <a:round/>
            <a:headEnd type="none" w="med" len="med"/>
            <a:tailEnd type="none" w="med" len="med"/>
          </a:ln>
          <a:effectLst/>
        </p:spPr>
      </p:cxnSp>
      <p:sp>
        <p:nvSpPr>
          <p:cNvPr id="41" name="TextBox 40">
            <a:extLst>
              <a:ext uri="{FF2B5EF4-FFF2-40B4-BE49-F238E27FC236}">
                <a16:creationId xmlns:a16="http://schemas.microsoft.com/office/drawing/2014/main" id="{1F344AE2-5C67-ED40-90FB-B22528906E40}"/>
              </a:ext>
              <a:ext uri="{C183D7F6-B498-43B3-948B-1728B52AA6E4}">
                <adec:decorative xmlns:adec="http://schemas.microsoft.com/office/drawing/2017/decorative" val="1"/>
              </a:ext>
            </a:extLst>
          </p:cNvPr>
          <p:cNvSpPr txBox="1"/>
          <p:nvPr/>
        </p:nvSpPr>
        <p:spPr>
          <a:xfrm>
            <a:off x="581618" y="3448428"/>
            <a:ext cx="268534" cy="268534"/>
          </a:xfrm>
          <a:prstGeom prst="rect">
            <a:avLst/>
          </a:prstGeom>
          <a:noFill/>
          <a:ln w="76200">
            <a:solidFill>
              <a:schemeClr val="bg1">
                <a:lumMod val="95000"/>
              </a:schemeClr>
            </a:solidFill>
            <a:miter lim="800000"/>
          </a:ln>
          <a:effectLst/>
        </p:spPr>
        <p:txBody>
          <a:bodyPr wrap="square" lIns="91429" tIns="45714" rIns="91429" bIns="45714" rtlCol="0" anchor="ctr" anchorCtr="0">
            <a:noAutofit/>
          </a:bodyPr>
          <a:lstStyle/>
          <a:p>
            <a:pPr algn="ctr"/>
            <a:r>
              <a:rPr lang="en-US" sz="1600" dirty="0">
                <a:solidFill>
                  <a:srgbClr val="368727"/>
                </a:solidFill>
                <a:sym typeface="Wingdings"/>
              </a:rPr>
              <a:t></a:t>
            </a:r>
            <a:endParaRPr lang="en-US" sz="1600" dirty="0">
              <a:solidFill>
                <a:srgbClr val="368727"/>
              </a:solidFill>
            </a:endParaRPr>
          </a:p>
        </p:txBody>
      </p:sp>
      <p:sp>
        <p:nvSpPr>
          <p:cNvPr id="32" name="TextBox 31">
            <a:extLst>
              <a:ext uri="{FF2B5EF4-FFF2-40B4-BE49-F238E27FC236}">
                <a16:creationId xmlns:a16="http://schemas.microsoft.com/office/drawing/2014/main" id="{95DA279A-89C9-614E-A134-E96C09E3E1FB}"/>
              </a:ext>
            </a:extLst>
          </p:cNvPr>
          <p:cNvSpPr txBox="1"/>
          <p:nvPr/>
        </p:nvSpPr>
        <p:spPr>
          <a:xfrm>
            <a:off x="954227" y="3398050"/>
            <a:ext cx="6466549" cy="369291"/>
          </a:xfrm>
          <a:prstGeom prst="rect">
            <a:avLst/>
          </a:prstGeom>
          <a:noFill/>
        </p:spPr>
        <p:txBody>
          <a:bodyPr wrap="square" lIns="91399" tIns="45700" rIns="91399" bIns="45700" rtlCol="0" anchor="ctr">
            <a:spAutoFit/>
          </a:bodyPr>
          <a:lstStyle/>
          <a:p>
            <a:pPr marL="0" lvl="1">
              <a:buClr>
                <a:srgbClr val="7A9B3D"/>
              </a:buClr>
            </a:pPr>
            <a:r>
              <a:rPr lang="en-US" sz="1800" b="1" dirty="0">
                <a:solidFill>
                  <a:srgbClr val="333F48"/>
                </a:solidFill>
              </a:rPr>
              <a:t>Strategies to consider</a:t>
            </a:r>
          </a:p>
        </p:txBody>
      </p:sp>
      <p:cxnSp>
        <p:nvCxnSpPr>
          <p:cNvPr id="35" name="Straight Connector 34">
            <a:extLst>
              <a:ext uri="{FF2B5EF4-FFF2-40B4-BE49-F238E27FC236}">
                <a16:creationId xmlns:a16="http://schemas.microsoft.com/office/drawing/2014/main" id="{6CC8478E-5FE9-7341-B0F3-21635BA14711}"/>
              </a:ext>
              <a:ext uri="{C183D7F6-B498-43B3-948B-1728B52AA6E4}">
                <adec:decorative xmlns:adec="http://schemas.microsoft.com/office/drawing/2017/decorative" val="1"/>
              </a:ext>
            </a:extLst>
          </p:cNvPr>
          <p:cNvCxnSpPr>
            <a:cxnSpLocks/>
          </p:cNvCxnSpPr>
          <p:nvPr/>
        </p:nvCxnSpPr>
        <p:spPr bwMode="auto">
          <a:xfrm>
            <a:off x="550863" y="4026762"/>
            <a:ext cx="5882453" cy="0"/>
          </a:xfrm>
          <a:prstGeom prst="line">
            <a:avLst/>
          </a:prstGeom>
          <a:solidFill>
            <a:schemeClr val="hlink"/>
          </a:solidFill>
          <a:ln w="9525" cap="flat" cmpd="sng" algn="ctr">
            <a:solidFill>
              <a:schemeClr val="bg1">
                <a:lumMod val="75000"/>
              </a:schemeClr>
            </a:solidFill>
            <a:prstDash val="solid"/>
            <a:round/>
            <a:headEnd type="none" w="med" len="med"/>
            <a:tailEnd type="none" w="med" len="med"/>
          </a:ln>
          <a:effectLst/>
        </p:spPr>
      </p:cxnSp>
      <p:sp>
        <p:nvSpPr>
          <p:cNvPr id="42" name="TextBox 41">
            <a:extLst>
              <a:ext uri="{FF2B5EF4-FFF2-40B4-BE49-F238E27FC236}">
                <a16:creationId xmlns:a16="http://schemas.microsoft.com/office/drawing/2014/main" id="{FD61807D-36B0-224B-B0C5-9BEC82CC54AC}"/>
              </a:ext>
              <a:ext uri="{C183D7F6-B498-43B3-948B-1728B52AA6E4}">
                <adec:decorative xmlns:adec="http://schemas.microsoft.com/office/drawing/2017/decorative" val="1"/>
              </a:ext>
            </a:extLst>
          </p:cNvPr>
          <p:cNvSpPr txBox="1"/>
          <p:nvPr/>
        </p:nvSpPr>
        <p:spPr>
          <a:xfrm>
            <a:off x="581618" y="4372353"/>
            <a:ext cx="268534" cy="268534"/>
          </a:xfrm>
          <a:prstGeom prst="rect">
            <a:avLst/>
          </a:prstGeom>
          <a:noFill/>
          <a:ln w="76200">
            <a:solidFill>
              <a:schemeClr val="bg1">
                <a:lumMod val="95000"/>
              </a:schemeClr>
            </a:solidFill>
            <a:miter lim="800000"/>
          </a:ln>
          <a:effectLst/>
        </p:spPr>
        <p:txBody>
          <a:bodyPr wrap="square" lIns="91429" tIns="45714" rIns="91429" bIns="45714" rtlCol="0" anchor="ctr" anchorCtr="0">
            <a:noAutofit/>
          </a:bodyPr>
          <a:lstStyle/>
          <a:p>
            <a:pPr algn="ctr"/>
            <a:r>
              <a:rPr lang="en-US" sz="1600" dirty="0">
                <a:solidFill>
                  <a:srgbClr val="368727"/>
                </a:solidFill>
                <a:sym typeface="Wingdings"/>
              </a:rPr>
              <a:t></a:t>
            </a:r>
            <a:endParaRPr lang="en-US" sz="1600" dirty="0">
              <a:solidFill>
                <a:srgbClr val="368727"/>
              </a:solidFill>
            </a:endParaRPr>
          </a:p>
        </p:txBody>
      </p:sp>
      <p:sp>
        <p:nvSpPr>
          <p:cNvPr id="37" name="TextBox 36">
            <a:extLst>
              <a:ext uri="{FF2B5EF4-FFF2-40B4-BE49-F238E27FC236}">
                <a16:creationId xmlns:a16="http://schemas.microsoft.com/office/drawing/2014/main" id="{E6698AF0-DA9A-4A43-B3F7-98C1A7A7262C}"/>
              </a:ext>
            </a:extLst>
          </p:cNvPr>
          <p:cNvSpPr txBox="1"/>
          <p:nvPr/>
        </p:nvSpPr>
        <p:spPr>
          <a:xfrm>
            <a:off x="954227" y="4321975"/>
            <a:ext cx="6466549" cy="369291"/>
          </a:xfrm>
          <a:prstGeom prst="rect">
            <a:avLst/>
          </a:prstGeom>
          <a:noFill/>
        </p:spPr>
        <p:txBody>
          <a:bodyPr wrap="square" lIns="91399" tIns="45700" rIns="91399" bIns="45700" rtlCol="0" anchor="ctr">
            <a:spAutoFit/>
          </a:bodyPr>
          <a:lstStyle/>
          <a:p>
            <a:pPr marL="0" lvl="1">
              <a:buClr>
                <a:srgbClr val="009681"/>
              </a:buClr>
            </a:pPr>
            <a:r>
              <a:rPr lang="en-US" sz="1800" b="1" dirty="0">
                <a:solidFill>
                  <a:srgbClr val="333F48"/>
                </a:solidFill>
              </a:rPr>
              <a:t>Next steps</a:t>
            </a:r>
          </a:p>
        </p:txBody>
      </p:sp>
      <p:cxnSp>
        <p:nvCxnSpPr>
          <p:cNvPr id="38" name="Straight Connector 37">
            <a:extLst>
              <a:ext uri="{FF2B5EF4-FFF2-40B4-BE49-F238E27FC236}">
                <a16:creationId xmlns:a16="http://schemas.microsoft.com/office/drawing/2014/main" id="{57B1072A-16A0-BF41-B22F-F0DCA5D1361C}"/>
              </a:ext>
              <a:ext uri="{C183D7F6-B498-43B3-948B-1728B52AA6E4}">
                <adec:decorative xmlns:adec="http://schemas.microsoft.com/office/drawing/2017/decorative" val="1"/>
              </a:ext>
            </a:extLst>
          </p:cNvPr>
          <p:cNvCxnSpPr>
            <a:cxnSpLocks/>
          </p:cNvCxnSpPr>
          <p:nvPr/>
        </p:nvCxnSpPr>
        <p:spPr bwMode="auto">
          <a:xfrm>
            <a:off x="550863" y="4950687"/>
            <a:ext cx="5882453" cy="0"/>
          </a:xfrm>
          <a:prstGeom prst="line">
            <a:avLst/>
          </a:prstGeom>
          <a:solidFill>
            <a:schemeClr val="hlink"/>
          </a:solidFill>
          <a:ln w="9525" cap="flat" cmpd="sng" algn="ctr">
            <a:solidFill>
              <a:schemeClr val="bg1">
                <a:lumMod val="75000"/>
              </a:schemeClr>
            </a:solidFill>
            <a:prstDash val="solid"/>
            <a:round/>
            <a:headEnd type="none" w="med" len="med"/>
            <a:tailEnd type="none" w="med" len="med"/>
          </a:ln>
          <a:effectLst/>
        </p:spPr>
      </p:cxnSp>
      <p:sp>
        <p:nvSpPr>
          <p:cNvPr id="99" name="Slide Number Placeholder 98">
            <a:extLst>
              <a:ext uri="{FF2B5EF4-FFF2-40B4-BE49-F238E27FC236}">
                <a16:creationId xmlns:a16="http://schemas.microsoft.com/office/drawing/2014/main" id="{A28EBCA5-F3A4-096A-622C-199D001E629C}"/>
              </a:ext>
              <a:ext uri="{C183D7F6-B498-43B3-948B-1728B52AA6E4}">
                <adec:decorative xmlns:adec="http://schemas.microsoft.com/office/drawing/2017/decorative" val="1"/>
              </a:ext>
            </a:extLst>
          </p:cNvPr>
          <p:cNvSpPr>
            <a:spLocks noGrp="1"/>
          </p:cNvSpPr>
          <p:nvPr>
            <p:ph type="sldNum" sz="quarter" idx="14"/>
          </p:nvPr>
        </p:nvSpPr>
        <p:spPr/>
        <p:txBody>
          <a:bodyPr/>
          <a:lstStyle/>
          <a:p>
            <a:pPr>
              <a:defRPr/>
            </a:pPr>
            <a:fld id="{E6474CC2-1230-4213-AD1A-4B2FEEABA7A1}" type="slidenum">
              <a:rPr lang="en-US" smtClean="0"/>
              <a:pPr>
                <a:defRPr/>
              </a:pPr>
              <a:t>2</a:t>
            </a:fld>
            <a:endParaRPr lang="en-US" dirty="0"/>
          </a:p>
        </p:txBody>
      </p:sp>
      <p:sp>
        <p:nvSpPr>
          <p:cNvPr id="8" name="Footer Placeholder 3">
            <a:extLst>
              <a:ext uri="{FF2B5EF4-FFF2-40B4-BE49-F238E27FC236}">
                <a16:creationId xmlns:a16="http://schemas.microsoft.com/office/drawing/2014/main" id="{849E46B6-9162-486A-BA12-A523805B452E}"/>
              </a:ext>
              <a:ext uri="{C183D7F6-B498-43B3-948B-1728B52AA6E4}">
                <adec:decorative xmlns:adec="http://schemas.microsoft.com/office/drawing/2017/decorative" val="1"/>
              </a:ext>
            </a:extLst>
          </p:cNvPr>
          <p:cNvSpPr>
            <a:spLocks noGrp="1"/>
          </p:cNvSpPr>
          <p:nvPr>
            <p:ph type="ftr" sz="quarter" idx="15"/>
          </p:nvPr>
        </p:nvSpPr>
        <p:spPr>
          <a:xfrm>
            <a:off x="426722" y="6382514"/>
            <a:ext cx="5245100" cy="273264"/>
          </a:xfrm>
        </p:spPr>
        <p:txBody>
          <a:bodyPr/>
          <a:lstStyle/>
          <a:p>
            <a:pPr algn="l"/>
            <a:r>
              <a:rPr lang="en-US" dirty="0"/>
              <a:t>For investors.</a:t>
            </a:r>
          </a:p>
          <a:p>
            <a:pPr algn="l"/>
            <a:r>
              <a:rPr lang="en-US" sz="800" dirty="0"/>
              <a:t>662964.38.0</a:t>
            </a:r>
          </a:p>
        </p:txBody>
      </p:sp>
      <p:pic>
        <p:nvPicPr>
          <p:cNvPr id="4" name="Picture 3">
            <a:extLst>
              <a:ext uri="{FF2B5EF4-FFF2-40B4-BE49-F238E27FC236}">
                <a16:creationId xmlns:a16="http://schemas.microsoft.com/office/drawing/2014/main" id="{1842A384-2872-748E-B112-2B00E2F470F8}"/>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10188575" y="6280637"/>
            <a:ext cx="1553526" cy="382313"/>
          </a:xfrm>
          <a:prstGeom prst="rect">
            <a:avLst/>
          </a:prstGeom>
        </p:spPr>
      </p:pic>
    </p:spTree>
    <p:custDataLst>
      <p:tags r:id="rId1"/>
    </p:custDataLst>
    <p:extLst>
      <p:ext uri="{BB962C8B-B14F-4D97-AF65-F5344CB8AC3E}">
        <p14:creationId xmlns:p14="http://schemas.microsoft.com/office/powerpoint/2010/main" val="28951841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45085" y="230798"/>
            <a:ext cx="10917264" cy="838200"/>
          </a:xfrm>
        </p:spPr>
        <p:txBody>
          <a:bodyPr/>
          <a:lstStyle/>
          <a:p>
            <a:r>
              <a:rPr lang="en-US" altLang="en-US" dirty="0"/>
              <a:t>Maximizing spousal benefits</a:t>
            </a:r>
            <a:br>
              <a:rPr lang="en-US" dirty="0"/>
            </a:br>
            <a:r>
              <a:rPr lang="en-US" sz="2000" b="1" dirty="0">
                <a:solidFill>
                  <a:srgbClr val="368727"/>
                </a:solidFill>
              </a:rPr>
              <a:t>When filing for benefits, a person’s age can make a difference</a:t>
            </a:r>
            <a:endParaRPr lang="en-US" baseline="30000" dirty="0">
              <a:solidFill>
                <a:srgbClr val="368727"/>
              </a:solidFill>
            </a:endParaRPr>
          </a:p>
        </p:txBody>
      </p:sp>
      <p:sp>
        <p:nvSpPr>
          <p:cNvPr id="55" name="Rectangle 54">
            <a:extLst>
              <a:ext uri="{FF2B5EF4-FFF2-40B4-BE49-F238E27FC236}">
                <a16:creationId xmlns:a16="http://schemas.microsoft.com/office/drawing/2014/main" id="{90263E44-CD80-7649-AE44-E5D038BA45DF}"/>
              </a:ext>
              <a:ext uri="{C183D7F6-B498-43B3-948B-1728B52AA6E4}">
                <adec:decorative xmlns:adec="http://schemas.microsoft.com/office/drawing/2017/decorative" val="1"/>
              </a:ext>
            </a:extLst>
          </p:cNvPr>
          <p:cNvSpPr/>
          <p:nvPr/>
        </p:nvSpPr>
        <p:spPr>
          <a:xfrm>
            <a:off x="-1" y="1232850"/>
            <a:ext cx="3556629" cy="127944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Rectangle 78">
            <a:extLst>
              <a:ext uri="{FF2B5EF4-FFF2-40B4-BE49-F238E27FC236}">
                <a16:creationId xmlns:a16="http://schemas.microsoft.com/office/drawing/2014/main" id="{EA43E83F-7A9F-8447-A5CC-7F43B36B5F0B}"/>
              </a:ext>
            </a:extLst>
          </p:cNvPr>
          <p:cNvSpPr/>
          <p:nvPr/>
        </p:nvSpPr>
        <p:spPr>
          <a:xfrm>
            <a:off x="515013" y="1328571"/>
            <a:ext cx="3556629" cy="307777"/>
          </a:xfrm>
          <a:prstGeom prst="rect">
            <a:avLst/>
          </a:prstGeom>
        </p:spPr>
        <p:txBody>
          <a:bodyPr wrap="square">
            <a:spAutoFit/>
          </a:bodyPr>
          <a:lstStyle/>
          <a:p>
            <a:pPr>
              <a:spcBef>
                <a:spcPts val="0"/>
              </a:spcBef>
              <a:spcAft>
                <a:spcPts val="600"/>
              </a:spcAft>
            </a:pPr>
            <a:r>
              <a:rPr lang="en-US" sz="1400" b="1" dirty="0">
                <a:solidFill>
                  <a:srgbClr val="000000"/>
                </a:solidFill>
              </a:rPr>
              <a:t>ABOUT OUR COUPLE</a:t>
            </a:r>
            <a:endParaRPr lang="en-US" sz="1400" b="1" kern="0" dirty="0">
              <a:solidFill>
                <a:srgbClr val="000000"/>
              </a:solidFill>
            </a:endParaRPr>
          </a:p>
        </p:txBody>
      </p:sp>
      <p:sp>
        <p:nvSpPr>
          <p:cNvPr id="22" name="Rectangle 5">
            <a:extLst>
              <a:ext uri="{FF2B5EF4-FFF2-40B4-BE49-F238E27FC236}">
                <a16:creationId xmlns:a16="http://schemas.microsoft.com/office/drawing/2014/main" id="{ECABF2B7-F7B4-3A45-B40E-7537D2D16EAB}"/>
              </a:ext>
            </a:extLst>
          </p:cNvPr>
          <p:cNvSpPr>
            <a:spLocks noChangeArrowheads="1"/>
          </p:cNvSpPr>
          <p:nvPr>
            <p:custDataLst>
              <p:tags r:id="rId2"/>
            </p:custDataLst>
          </p:nvPr>
        </p:nvSpPr>
        <p:spPr bwMode="auto">
          <a:xfrm>
            <a:off x="559257" y="1692954"/>
            <a:ext cx="1744218" cy="6062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tIns="0" bIns="0"/>
          <a:lstStyle>
            <a:lvl1pPr algn="l" eaLnBrk="0" hangingPunct="0">
              <a:lnSpc>
                <a:spcPct val="95000"/>
              </a:lnSpc>
              <a:spcBef>
                <a:spcPct val="35000"/>
              </a:spcBef>
              <a:buClr>
                <a:schemeClr val="accent2"/>
              </a:buClr>
              <a:buSzPct val="90000"/>
              <a:buFont typeface="Wingdings 3" pitchFamily="18" charset="2"/>
              <a:buChar char=""/>
              <a:defRPr sz="2000">
                <a:solidFill>
                  <a:schemeClr val="tx1"/>
                </a:solidFill>
                <a:latin typeface="Arial" charset="0"/>
                <a:ea typeface="Arial Unicode MS" pitchFamily="34" charset="-128"/>
                <a:cs typeface="Arial Unicode MS" pitchFamily="34" charset="-128"/>
              </a:defRPr>
            </a:lvl1pPr>
            <a:lvl2pPr marL="742950" indent="-285750" algn="l" eaLnBrk="0" hangingPunct="0">
              <a:lnSpc>
                <a:spcPct val="95000"/>
              </a:lnSpc>
              <a:spcBef>
                <a:spcPct val="35000"/>
              </a:spcBef>
              <a:buClr>
                <a:schemeClr val="accent1"/>
              </a:buClr>
              <a:buSzPct val="80000"/>
              <a:buFont typeface="Arial" charset="0"/>
              <a:buChar char="■"/>
              <a:defRPr>
                <a:solidFill>
                  <a:schemeClr val="tx1"/>
                </a:solidFill>
                <a:latin typeface="Arial" charset="0"/>
                <a:ea typeface="Arial Unicode MS" pitchFamily="34" charset="-128"/>
                <a:cs typeface="Arial Unicode MS" pitchFamily="34" charset="-128"/>
              </a:defRPr>
            </a:lvl2pPr>
            <a:lvl3pPr marL="1143000" indent="-228600" algn="l" eaLnBrk="0" hangingPunct="0">
              <a:lnSpc>
                <a:spcPct val="95000"/>
              </a:lnSpc>
              <a:spcBef>
                <a:spcPct val="30000"/>
              </a:spcBef>
              <a:buFont typeface="Arial" charset="0"/>
              <a:buChar char="–"/>
              <a:defRPr sz="1600">
                <a:solidFill>
                  <a:schemeClr val="tx1"/>
                </a:solidFill>
                <a:latin typeface="Arial" charset="0"/>
                <a:ea typeface="Arial Unicode MS" pitchFamily="34" charset="-128"/>
                <a:cs typeface="Arial Unicode MS" pitchFamily="34" charset="-128"/>
              </a:defRPr>
            </a:lvl3pPr>
            <a:lvl4pPr marL="1600200" indent="-228600" algn="l" eaLnBrk="0" hangingPunct="0">
              <a:lnSpc>
                <a:spcPct val="95000"/>
              </a:lnSpc>
              <a:spcBef>
                <a:spcPct val="25000"/>
              </a:spcBef>
              <a:buChar char="•"/>
              <a:defRPr sz="1400">
                <a:solidFill>
                  <a:schemeClr val="tx1"/>
                </a:solidFill>
                <a:latin typeface="Arial" charset="0"/>
                <a:ea typeface="Arial Unicode MS" pitchFamily="34" charset="-128"/>
                <a:cs typeface="Arial Unicode MS" pitchFamily="34" charset="-128"/>
              </a:defRPr>
            </a:lvl4pPr>
            <a:lvl5pPr marL="2057400" indent="-228600" algn="l" eaLnBrk="0" hangingPunct="0">
              <a:lnSpc>
                <a:spcPct val="95000"/>
              </a:lnSpc>
              <a:spcBef>
                <a:spcPct val="20000"/>
              </a:spcBef>
              <a:buFont typeface="Arial" charset="0"/>
              <a:buChar char="»"/>
              <a:defRPr sz="1400">
                <a:solidFill>
                  <a:schemeClr val="tx1"/>
                </a:solidFill>
                <a:latin typeface="Arial" charset="0"/>
                <a:ea typeface="Arial Unicode MS" pitchFamily="34" charset="-128"/>
                <a:cs typeface="Arial Unicode MS" pitchFamily="34" charset="-128"/>
              </a:defRPr>
            </a:lvl5pPr>
            <a:lvl6pPr marL="2514600" indent="-228600" eaLnBrk="0" fontAlgn="base" hangingPunct="0">
              <a:lnSpc>
                <a:spcPct val="95000"/>
              </a:lnSpc>
              <a:spcBef>
                <a:spcPct val="20000"/>
              </a:spcBef>
              <a:spcAft>
                <a:spcPct val="0"/>
              </a:spcAft>
              <a:buFont typeface="Arial" charset="0"/>
              <a:buChar char="»"/>
              <a:defRPr sz="1400">
                <a:solidFill>
                  <a:schemeClr val="tx1"/>
                </a:solidFill>
                <a:latin typeface="Arial" charset="0"/>
                <a:ea typeface="Arial Unicode MS" pitchFamily="34" charset="-128"/>
                <a:cs typeface="Arial Unicode MS" pitchFamily="34" charset="-128"/>
              </a:defRPr>
            </a:lvl6pPr>
            <a:lvl7pPr marL="2971800" indent="-228600" eaLnBrk="0" fontAlgn="base" hangingPunct="0">
              <a:lnSpc>
                <a:spcPct val="95000"/>
              </a:lnSpc>
              <a:spcBef>
                <a:spcPct val="20000"/>
              </a:spcBef>
              <a:spcAft>
                <a:spcPct val="0"/>
              </a:spcAft>
              <a:buFont typeface="Arial" charset="0"/>
              <a:buChar char="»"/>
              <a:defRPr sz="1400">
                <a:solidFill>
                  <a:schemeClr val="tx1"/>
                </a:solidFill>
                <a:latin typeface="Arial" charset="0"/>
                <a:ea typeface="Arial Unicode MS" pitchFamily="34" charset="-128"/>
                <a:cs typeface="Arial Unicode MS" pitchFamily="34" charset="-128"/>
              </a:defRPr>
            </a:lvl7pPr>
            <a:lvl8pPr marL="3429000" indent="-228600" eaLnBrk="0" fontAlgn="base" hangingPunct="0">
              <a:lnSpc>
                <a:spcPct val="95000"/>
              </a:lnSpc>
              <a:spcBef>
                <a:spcPct val="20000"/>
              </a:spcBef>
              <a:spcAft>
                <a:spcPct val="0"/>
              </a:spcAft>
              <a:buFont typeface="Arial" charset="0"/>
              <a:buChar char="»"/>
              <a:defRPr sz="1400">
                <a:solidFill>
                  <a:schemeClr val="tx1"/>
                </a:solidFill>
                <a:latin typeface="Arial" charset="0"/>
                <a:ea typeface="Arial Unicode MS" pitchFamily="34" charset="-128"/>
                <a:cs typeface="Arial Unicode MS" pitchFamily="34" charset="-128"/>
              </a:defRPr>
            </a:lvl8pPr>
            <a:lvl9pPr marL="3886200" indent="-228600" eaLnBrk="0" fontAlgn="base" hangingPunct="0">
              <a:lnSpc>
                <a:spcPct val="95000"/>
              </a:lnSpc>
              <a:spcBef>
                <a:spcPct val="20000"/>
              </a:spcBef>
              <a:spcAft>
                <a:spcPct val="0"/>
              </a:spcAft>
              <a:buFont typeface="Arial" charset="0"/>
              <a:buChar char="»"/>
              <a:defRPr sz="1400">
                <a:solidFill>
                  <a:schemeClr val="tx1"/>
                </a:solidFill>
                <a:latin typeface="Arial" charset="0"/>
                <a:ea typeface="Arial Unicode MS" pitchFamily="34" charset="-128"/>
                <a:cs typeface="Arial Unicode MS" pitchFamily="34" charset="-128"/>
              </a:defRPr>
            </a:lvl9pPr>
          </a:lstStyle>
          <a:p>
            <a:pPr>
              <a:buClr>
                <a:srgbClr val="5482AB"/>
              </a:buClr>
              <a:buSzPct val="100000"/>
              <a:buFontTx/>
              <a:buNone/>
            </a:pPr>
            <a:r>
              <a:rPr lang="en-US" altLang="en-US" sz="1400" b="1" dirty="0">
                <a:solidFill>
                  <a:srgbClr val="333F48"/>
                </a:solidFill>
                <a:cs typeface="Arial" charset="0"/>
              </a:rPr>
              <a:t>Bob</a:t>
            </a:r>
          </a:p>
          <a:p>
            <a:pPr>
              <a:buClr>
                <a:srgbClr val="5482AB"/>
              </a:buClr>
              <a:buSzPct val="100000"/>
              <a:buFontTx/>
              <a:buNone/>
            </a:pPr>
            <a:r>
              <a:rPr lang="en-US" altLang="en-US" sz="1400" dirty="0">
                <a:solidFill>
                  <a:srgbClr val="000000"/>
                </a:solidFill>
                <a:cs typeface="Arial" charset="0"/>
              </a:rPr>
              <a:t>FRA: 66 </a:t>
            </a:r>
            <a:br>
              <a:rPr lang="en-US" altLang="en-US" sz="1400" dirty="0">
                <a:solidFill>
                  <a:srgbClr val="000000"/>
                </a:solidFill>
                <a:cs typeface="Arial" charset="0"/>
              </a:rPr>
            </a:br>
            <a:r>
              <a:rPr lang="en-US" altLang="en-US" sz="1400" dirty="0">
                <a:solidFill>
                  <a:srgbClr val="000000"/>
                </a:solidFill>
                <a:cs typeface="Arial" charset="0"/>
              </a:rPr>
              <a:t>PIA*: $2,000 </a:t>
            </a:r>
          </a:p>
        </p:txBody>
      </p:sp>
      <p:cxnSp>
        <p:nvCxnSpPr>
          <p:cNvPr id="80" name="Straight Connector 79">
            <a:extLst>
              <a:ext uri="{FF2B5EF4-FFF2-40B4-BE49-F238E27FC236}">
                <a16:creationId xmlns:a16="http://schemas.microsoft.com/office/drawing/2014/main" id="{6F0E8F5D-F1A8-7740-9DA7-407C6F4513D1}"/>
              </a:ext>
              <a:ext uri="{C183D7F6-B498-43B3-948B-1728B52AA6E4}">
                <adec:decorative xmlns:adec="http://schemas.microsoft.com/office/drawing/2017/decorative" val="1"/>
              </a:ext>
            </a:extLst>
          </p:cNvPr>
          <p:cNvCxnSpPr>
            <a:cxnSpLocks/>
          </p:cNvCxnSpPr>
          <p:nvPr/>
        </p:nvCxnSpPr>
        <p:spPr>
          <a:xfrm>
            <a:off x="1872676" y="1709377"/>
            <a:ext cx="0" cy="692614"/>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23" name="Rectangle 5">
            <a:extLst>
              <a:ext uri="{FF2B5EF4-FFF2-40B4-BE49-F238E27FC236}">
                <a16:creationId xmlns:a16="http://schemas.microsoft.com/office/drawing/2014/main" id="{FD3C4FDC-5965-F84B-99C6-7E9EECED44DD}"/>
              </a:ext>
            </a:extLst>
          </p:cNvPr>
          <p:cNvSpPr>
            <a:spLocks noChangeArrowheads="1"/>
          </p:cNvSpPr>
          <p:nvPr>
            <p:custDataLst>
              <p:tags r:id="rId3"/>
            </p:custDataLst>
          </p:nvPr>
        </p:nvSpPr>
        <p:spPr bwMode="auto">
          <a:xfrm>
            <a:off x="2109019" y="1688028"/>
            <a:ext cx="1016984" cy="65752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tIns="0" bIns="0"/>
          <a:lstStyle>
            <a:lvl1pPr algn="l" eaLnBrk="0" hangingPunct="0">
              <a:lnSpc>
                <a:spcPct val="95000"/>
              </a:lnSpc>
              <a:spcBef>
                <a:spcPct val="35000"/>
              </a:spcBef>
              <a:buClr>
                <a:schemeClr val="accent2"/>
              </a:buClr>
              <a:buSzPct val="90000"/>
              <a:buFont typeface="Wingdings 3" pitchFamily="18" charset="2"/>
              <a:buChar char=""/>
              <a:defRPr sz="2000">
                <a:solidFill>
                  <a:schemeClr val="tx1"/>
                </a:solidFill>
                <a:latin typeface="Arial" charset="0"/>
                <a:ea typeface="Arial Unicode MS" pitchFamily="34" charset="-128"/>
                <a:cs typeface="Arial Unicode MS" pitchFamily="34" charset="-128"/>
              </a:defRPr>
            </a:lvl1pPr>
            <a:lvl2pPr marL="742950" indent="-285750" algn="l" eaLnBrk="0" hangingPunct="0">
              <a:lnSpc>
                <a:spcPct val="95000"/>
              </a:lnSpc>
              <a:spcBef>
                <a:spcPct val="35000"/>
              </a:spcBef>
              <a:buClr>
                <a:schemeClr val="accent1"/>
              </a:buClr>
              <a:buSzPct val="80000"/>
              <a:buFont typeface="Arial" charset="0"/>
              <a:buChar char="■"/>
              <a:defRPr>
                <a:solidFill>
                  <a:schemeClr val="tx1"/>
                </a:solidFill>
                <a:latin typeface="Arial" charset="0"/>
                <a:ea typeface="Arial Unicode MS" pitchFamily="34" charset="-128"/>
                <a:cs typeface="Arial Unicode MS" pitchFamily="34" charset="-128"/>
              </a:defRPr>
            </a:lvl2pPr>
            <a:lvl3pPr marL="1143000" indent="-228600" algn="l" eaLnBrk="0" hangingPunct="0">
              <a:lnSpc>
                <a:spcPct val="95000"/>
              </a:lnSpc>
              <a:spcBef>
                <a:spcPct val="30000"/>
              </a:spcBef>
              <a:buFont typeface="Arial" charset="0"/>
              <a:buChar char="–"/>
              <a:defRPr sz="1600">
                <a:solidFill>
                  <a:schemeClr val="tx1"/>
                </a:solidFill>
                <a:latin typeface="Arial" charset="0"/>
                <a:ea typeface="Arial Unicode MS" pitchFamily="34" charset="-128"/>
                <a:cs typeface="Arial Unicode MS" pitchFamily="34" charset="-128"/>
              </a:defRPr>
            </a:lvl3pPr>
            <a:lvl4pPr marL="1600200" indent="-228600" algn="l" eaLnBrk="0" hangingPunct="0">
              <a:lnSpc>
                <a:spcPct val="95000"/>
              </a:lnSpc>
              <a:spcBef>
                <a:spcPct val="25000"/>
              </a:spcBef>
              <a:buChar char="•"/>
              <a:defRPr sz="1400">
                <a:solidFill>
                  <a:schemeClr val="tx1"/>
                </a:solidFill>
                <a:latin typeface="Arial" charset="0"/>
                <a:ea typeface="Arial Unicode MS" pitchFamily="34" charset="-128"/>
                <a:cs typeface="Arial Unicode MS" pitchFamily="34" charset="-128"/>
              </a:defRPr>
            </a:lvl4pPr>
            <a:lvl5pPr marL="2057400" indent="-228600" algn="l" eaLnBrk="0" hangingPunct="0">
              <a:lnSpc>
                <a:spcPct val="95000"/>
              </a:lnSpc>
              <a:spcBef>
                <a:spcPct val="20000"/>
              </a:spcBef>
              <a:buFont typeface="Arial" charset="0"/>
              <a:buChar char="»"/>
              <a:defRPr sz="1400">
                <a:solidFill>
                  <a:schemeClr val="tx1"/>
                </a:solidFill>
                <a:latin typeface="Arial" charset="0"/>
                <a:ea typeface="Arial Unicode MS" pitchFamily="34" charset="-128"/>
                <a:cs typeface="Arial Unicode MS" pitchFamily="34" charset="-128"/>
              </a:defRPr>
            </a:lvl5pPr>
            <a:lvl6pPr marL="2514600" indent="-228600" eaLnBrk="0" fontAlgn="base" hangingPunct="0">
              <a:lnSpc>
                <a:spcPct val="95000"/>
              </a:lnSpc>
              <a:spcBef>
                <a:spcPct val="20000"/>
              </a:spcBef>
              <a:spcAft>
                <a:spcPct val="0"/>
              </a:spcAft>
              <a:buFont typeface="Arial" charset="0"/>
              <a:buChar char="»"/>
              <a:defRPr sz="1400">
                <a:solidFill>
                  <a:schemeClr val="tx1"/>
                </a:solidFill>
                <a:latin typeface="Arial" charset="0"/>
                <a:ea typeface="Arial Unicode MS" pitchFamily="34" charset="-128"/>
                <a:cs typeface="Arial Unicode MS" pitchFamily="34" charset="-128"/>
              </a:defRPr>
            </a:lvl6pPr>
            <a:lvl7pPr marL="2971800" indent="-228600" eaLnBrk="0" fontAlgn="base" hangingPunct="0">
              <a:lnSpc>
                <a:spcPct val="95000"/>
              </a:lnSpc>
              <a:spcBef>
                <a:spcPct val="20000"/>
              </a:spcBef>
              <a:spcAft>
                <a:spcPct val="0"/>
              </a:spcAft>
              <a:buFont typeface="Arial" charset="0"/>
              <a:buChar char="»"/>
              <a:defRPr sz="1400">
                <a:solidFill>
                  <a:schemeClr val="tx1"/>
                </a:solidFill>
                <a:latin typeface="Arial" charset="0"/>
                <a:ea typeface="Arial Unicode MS" pitchFamily="34" charset="-128"/>
                <a:cs typeface="Arial Unicode MS" pitchFamily="34" charset="-128"/>
              </a:defRPr>
            </a:lvl7pPr>
            <a:lvl8pPr marL="3429000" indent="-228600" eaLnBrk="0" fontAlgn="base" hangingPunct="0">
              <a:lnSpc>
                <a:spcPct val="95000"/>
              </a:lnSpc>
              <a:spcBef>
                <a:spcPct val="20000"/>
              </a:spcBef>
              <a:spcAft>
                <a:spcPct val="0"/>
              </a:spcAft>
              <a:buFont typeface="Arial" charset="0"/>
              <a:buChar char="»"/>
              <a:defRPr sz="1400">
                <a:solidFill>
                  <a:schemeClr val="tx1"/>
                </a:solidFill>
                <a:latin typeface="Arial" charset="0"/>
                <a:ea typeface="Arial Unicode MS" pitchFamily="34" charset="-128"/>
                <a:cs typeface="Arial Unicode MS" pitchFamily="34" charset="-128"/>
              </a:defRPr>
            </a:lvl8pPr>
            <a:lvl9pPr marL="3886200" indent="-228600" eaLnBrk="0" fontAlgn="base" hangingPunct="0">
              <a:lnSpc>
                <a:spcPct val="95000"/>
              </a:lnSpc>
              <a:spcBef>
                <a:spcPct val="20000"/>
              </a:spcBef>
              <a:spcAft>
                <a:spcPct val="0"/>
              </a:spcAft>
              <a:buFont typeface="Arial" charset="0"/>
              <a:buChar char="»"/>
              <a:defRPr sz="1400">
                <a:solidFill>
                  <a:schemeClr val="tx1"/>
                </a:solidFill>
                <a:latin typeface="Arial" charset="0"/>
                <a:ea typeface="Arial Unicode MS" pitchFamily="34" charset="-128"/>
                <a:cs typeface="Arial Unicode MS" pitchFamily="34" charset="-128"/>
              </a:defRPr>
            </a:lvl9pPr>
          </a:lstStyle>
          <a:p>
            <a:pPr>
              <a:buClr>
                <a:srgbClr val="5482AB"/>
              </a:buClr>
              <a:buSzPct val="100000"/>
              <a:buFontTx/>
              <a:buNone/>
            </a:pPr>
            <a:r>
              <a:rPr lang="en-US" altLang="en-US" sz="1400" b="1" dirty="0">
                <a:solidFill>
                  <a:srgbClr val="333F48"/>
                </a:solidFill>
                <a:cs typeface="Arial" charset="0"/>
              </a:rPr>
              <a:t>Mary</a:t>
            </a:r>
          </a:p>
          <a:p>
            <a:pPr>
              <a:buClr>
                <a:srgbClr val="5482AB"/>
              </a:buClr>
              <a:buSzPct val="100000"/>
              <a:buFontTx/>
              <a:buNone/>
            </a:pPr>
            <a:r>
              <a:rPr lang="en-US" altLang="en-US" sz="1400" dirty="0">
                <a:cs typeface="Arial" charset="0"/>
              </a:rPr>
              <a:t>FRA: 66</a:t>
            </a:r>
            <a:br>
              <a:rPr lang="en-US" altLang="en-US" sz="1400" dirty="0">
                <a:cs typeface="Arial" charset="0"/>
              </a:rPr>
            </a:br>
            <a:r>
              <a:rPr lang="en-US" altLang="en-US" sz="1400" dirty="0">
                <a:cs typeface="Arial" charset="0"/>
              </a:rPr>
              <a:t>PIA: $400</a:t>
            </a:r>
          </a:p>
        </p:txBody>
      </p:sp>
      <p:grpSp>
        <p:nvGrpSpPr>
          <p:cNvPr id="11" name="Group 10" descr="This chart shows how spousal benefits can vary depending on the situation and the age at which the person files for benefits. The later the person files, the larger their benefit and spousal benefit may be.">
            <a:extLst>
              <a:ext uri="{FF2B5EF4-FFF2-40B4-BE49-F238E27FC236}">
                <a16:creationId xmlns:a16="http://schemas.microsoft.com/office/drawing/2014/main" id="{CB235B95-5374-939E-7A68-5664F42C66FE}"/>
              </a:ext>
            </a:extLst>
          </p:cNvPr>
          <p:cNvGrpSpPr/>
          <p:nvPr/>
        </p:nvGrpSpPr>
        <p:grpSpPr>
          <a:xfrm>
            <a:off x="559257" y="2615053"/>
            <a:ext cx="10693119" cy="3329433"/>
            <a:chOff x="559257" y="2738589"/>
            <a:chExt cx="10693119" cy="3329433"/>
          </a:xfrm>
        </p:grpSpPr>
        <p:sp>
          <p:nvSpPr>
            <p:cNvPr id="44" name="TextBox 43">
              <a:extLst>
                <a:ext uri="{FF2B5EF4-FFF2-40B4-BE49-F238E27FC236}">
                  <a16:creationId xmlns:a16="http://schemas.microsoft.com/office/drawing/2014/main" id="{A197C760-1ED7-1248-BA57-CBFBA1C15DDF}"/>
                </a:ext>
                <a:ext uri="{C183D7F6-B498-43B3-948B-1728B52AA6E4}">
                  <adec:decorative xmlns:adec="http://schemas.microsoft.com/office/drawing/2017/decorative" val="1"/>
                </a:ext>
              </a:extLst>
            </p:cNvPr>
            <p:cNvSpPr txBox="1"/>
            <p:nvPr/>
          </p:nvSpPr>
          <p:spPr>
            <a:xfrm>
              <a:off x="813203" y="4744583"/>
              <a:ext cx="2444372" cy="1077218"/>
            </a:xfrm>
            <a:prstGeom prst="rect">
              <a:avLst/>
            </a:prstGeom>
            <a:noFill/>
          </p:spPr>
          <p:txBody>
            <a:bodyPr wrap="square" rtlCol="0">
              <a:spAutoFit/>
            </a:bodyPr>
            <a:lstStyle/>
            <a:p>
              <a:r>
                <a:rPr lang="en-US" sz="1600" b="1" dirty="0"/>
                <a:t>Scenario 1: </a:t>
              </a:r>
            </a:p>
            <a:p>
              <a:r>
                <a:rPr lang="en-US" sz="1600" dirty="0"/>
                <a:t>Files at FRA (66) for full benefit and is eligible for spousal benefit.</a:t>
              </a:r>
            </a:p>
          </p:txBody>
        </p:sp>
        <p:sp>
          <p:nvSpPr>
            <p:cNvPr id="26" name="Rectangle 25">
              <a:extLst>
                <a:ext uri="{FF2B5EF4-FFF2-40B4-BE49-F238E27FC236}">
                  <a16:creationId xmlns:a16="http://schemas.microsoft.com/office/drawing/2014/main" id="{21675175-E8E9-C646-A025-FC3DB3D89D09}"/>
                </a:ext>
                <a:ext uri="{C183D7F6-B498-43B3-948B-1728B52AA6E4}">
                  <adec:decorative xmlns:adec="http://schemas.microsoft.com/office/drawing/2017/decorative" val="1"/>
                </a:ext>
              </a:extLst>
            </p:cNvPr>
            <p:cNvSpPr/>
            <p:nvPr/>
          </p:nvSpPr>
          <p:spPr>
            <a:xfrm>
              <a:off x="939624" y="3147951"/>
              <a:ext cx="785717" cy="827497"/>
            </a:xfrm>
            <a:prstGeom prst="rect">
              <a:avLst/>
            </a:prstGeom>
            <a:solidFill>
              <a:srgbClr val="004F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TextBox 27">
              <a:extLst>
                <a:ext uri="{FF2B5EF4-FFF2-40B4-BE49-F238E27FC236}">
                  <a16:creationId xmlns:a16="http://schemas.microsoft.com/office/drawing/2014/main" id="{FAB5CF7A-BE43-664E-88B8-37C97C5081D0}"/>
                </a:ext>
                <a:ext uri="{C183D7F6-B498-43B3-948B-1728B52AA6E4}">
                  <adec:decorative xmlns:adec="http://schemas.microsoft.com/office/drawing/2017/decorative" val="1"/>
                </a:ext>
              </a:extLst>
            </p:cNvPr>
            <p:cNvSpPr txBox="1"/>
            <p:nvPr/>
          </p:nvSpPr>
          <p:spPr>
            <a:xfrm>
              <a:off x="1738006" y="3182329"/>
              <a:ext cx="1366319" cy="738664"/>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Mary’s </a:t>
              </a:r>
              <a:br>
                <a:rPr lang="en-US" sz="1400" dirty="0">
                  <a:latin typeface="Arial" panose="020B0604020202020204" pitchFamily="34" charset="0"/>
                  <a:cs typeface="Arial" panose="020B0604020202020204" pitchFamily="34" charset="0"/>
                </a:rPr>
              </a:br>
              <a:r>
                <a:rPr lang="en-US" sz="1400" dirty="0">
                  <a:latin typeface="Arial" panose="020B0604020202020204" pitchFamily="34" charset="0"/>
                  <a:cs typeface="Arial" panose="020B0604020202020204" pitchFamily="34" charset="0"/>
                </a:rPr>
                <a:t>spousal adjustment </a:t>
              </a:r>
            </a:p>
          </p:txBody>
        </p:sp>
        <p:sp>
          <p:nvSpPr>
            <p:cNvPr id="29" name="TextBox 28">
              <a:extLst>
                <a:ext uri="{FF2B5EF4-FFF2-40B4-BE49-F238E27FC236}">
                  <a16:creationId xmlns:a16="http://schemas.microsoft.com/office/drawing/2014/main" id="{6A41D4C7-2729-2D46-9537-825D8D30DDD3}"/>
                </a:ext>
                <a:ext uri="{C183D7F6-B498-43B3-948B-1728B52AA6E4}">
                  <adec:decorative xmlns:adec="http://schemas.microsoft.com/office/drawing/2017/decorative" val="1"/>
                </a:ext>
              </a:extLst>
            </p:cNvPr>
            <p:cNvSpPr txBox="1"/>
            <p:nvPr/>
          </p:nvSpPr>
          <p:spPr>
            <a:xfrm>
              <a:off x="978352" y="3381906"/>
              <a:ext cx="1172935" cy="338554"/>
            </a:xfrm>
            <a:prstGeom prst="rect">
              <a:avLst/>
            </a:prstGeom>
            <a:noFill/>
          </p:spPr>
          <p:txBody>
            <a:bodyPr wrap="square" rtlCol="0">
              <a:spAutoFit/>
            </a:bodyPr>
            <a:lstStyle/>
            <a:p>
              <a:r>
                <a:rPr lang="en-US" sz="1600" b="1" dirty="0">
                  <a:solidFill>
                    <a:schemeClr val="bg1"/>
                  </a:solidFill>
                  <a:latin typeface="Arial" panose="020B0604020202020204" pitchFamily="34" charset="0"/>
                  <a:cs typeface="Arial" panose="020B0604020202020204" pitchFamily="34" charset="0"/>
                </a:rPr>
                <a:t>$600</a:t>
              </a:r>
            </a:p>
          </p:txBody>
        </p:sp>
        <p:sp>
          <p:nvSpPr>
            <p:cNvPr id="27" name="Rectangle 26">
              <a:extLst>
                <a:ext uri="{FF2B5EF4-FFF2-40B4-BE49-F238E27FC236}">
                  <a16:creationId xmlns:a16="http://schemas.microsoft.com/office/drawing/2014/main" id="{0A6E3FB7-D71F-7547-9380-0CF39BD3F66B}"/>
                </a:ext>
                <a:ext uri="{C183D7F6-B498-43B3-948B-1728B52AA6E4}">
                  <adec:decorative xmlns:adec="http://schemas.microsoft.com/office/drawing/2017/decorative" val="1"/>
                </a:ext>
              </a:extLst>
            </p:cNvPr>
            <p:cNvSpPr/>
            <p:nvPr/>
          </p:nvSpPr>
          <p:spPr>
            <a:xfrm>
              <a:off x="939624" y="3975448"/>
              <a:ext cx="785717" cy="616741"/>
            </a:xfrm>
            <a:prstGeom prst="rect">
              <a:avLst/>
            </a:prstGeom>
            <a:solidFill>
              <a:srgbClr val="3687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TextBox 30">
              <a:extLst>
                <a:ext uri="{FF2B5EF4-FFF2-40B4-BE49-F238E27FC236}">
                  <a16:creationId xmlns:a16="http://schemas.microsoft.com/office/drawing/2014/main" id="{BCAA5AEA-FA92-CB49-881E-D81A274556D8}"/>
                </a:ext>
                <a:ext uri="{C183D7F6-B498-43B3-948B-1728B52AA6E4}">
                  <adec:decorative xmlns:adec="http://schemas.microsoft.com/office/drawing/2017/decorative" val="1"/>
                </a:ext>
              </a:extLst>
            </p:cNvPr>
            <p:cNvSpPr txBox="1"/>
            <p:nvPr/>
          </p:nvSpPr>
          <p:spPr>
            <a:xfrm>
              <a:off x="1745065" y="4030177"/>
              <a:ext cx="1172935" cy="523220"/>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Mary’s benefit</a:t>
              </a:r>
            </a:p>
          </p:txBody>
        </p:sp>
        <p:sp>
          <p:nvSpPr>
            <p:cNvPr id="30" name="TextBox 29">
              <a:extLst>
                <a:ext uri="{FF2B5EF4-FFF2-40B4-BE49-F238E27FC236}">
                  <a16:creationId xmlns:a16="http://schemas.microsoft.com/office/drawing/2014/main" id="{03B3957B-6DC2-C44D-81D1-CA2423A691E9}"/>
                </a:ext>
                <a:ext uri="{C183D7F6-B498-43B3-948B-1728B52AA6E4}">
                  <adec:decorative xmlns:adec="http://schemas.microsoft.com/office/drawing/2017/decorative" val="1"/>
                </a:ext>
              </a:extLst>
            </p:cNvPr>
            <p:cNvSpPr txBox="1"/>
            <p:nvPr/>
          </p:nvSpPr>
          <p:spPr>
            <a:xfrm>
              <a:off x="978352" y="4100459"/>
              <a:ext cx="1172935" cy="338554"/>
            </a:xfrm>
            <a:prstGeom prst="rect">
              <a:avLst/>
            </a:prstGeom>
            <a:noFill/>
          </p:spPr>
          <p:txBody>
            <a:bodyPr wrap="square" rtlCol="0">
              <a:spAutoFit/>
            </a:bodyPr>
            <a:lstStyle/>
            <a:p>
              <a:r>
                <a:rPr lang="en-US" sz="1600" dirty="0">
                  <a:solidFill>
                    <a:schemeClr val="bg1"/>
                  </a:solidFill>
                  <a:latin typeface="Arial" panose="020B0604020202020204" pitchFamily="34" charset="0"/>
                  <a:cs typeface="Arial" panose="020B0604020202020204" pitchFamily="34" charset="0"/>
                </a:rPr>
                <a:t>$</a:t>
              </a:r>
              <a:r>
                <a:rPr lang="en-US" sz="1600" b="1" dirty="0">
                  <a:solidFill>
                    <a:schemeClr val="bg1"/>
                  </a:solidFill>
                  <a:latin typeface="Arial" panose="020B0604020202020204" pitchFamily="34" charset="0"/>
                  <a:cs typeface="Arial" panose="020B0604020202020204" pitchFamily="34" charset="0"/>
                </a:rPr>
                <a:t>400</a:t>
              </a:r>
            </a:p>
          </p:txBody>
        </p:sp>
        <p:sp>
          <p:nvSpPr>
            <p:cNvPr id="46" name="TextBox 45">
              <a:extLst>
                <a:ext uri="{FF2B5EF4-FFF2-40B4-BE49-F238E27FC236}">
                  <a16:creationId xmlns:a16="http://schemas.microsoft.com/office/drawing/2014/main" id="{1AC7F2E0-4DA0-9449-B02E-B25DA81F8021}"/>
                </a:ext>
                <a:ext uri="{C183D7F6-B498-43B3-948B-1728B52AA6E4}">
                  <adec:decorative xmlns:adec="http://schemas.microsoft.com/office/drawing/2017/decorative" val="1"/>
                </a:ext>
              </a:extLst>
            </p:cNvPr>
            <p:cNvSpPr txBox="1"/>
            <p:nvPr/>
          </p:nvSpPr>
          <p:spPr>
            <a:xfrm>
              <a:off x="844898" y="2738589"/>
              <a:ext cx="1172935" cy="369332"/>
            </a:xfrm>
            <a:prstGeom prst="rect">
              <a:avLst/>
            </a:prstGeom>
            <a:noFill/>
          </p:spPr>
          <p:txBody>
            <a:bodyPr wrap="square" rtlCol="0">
              <a:spAutoFit/>
            </a:bodyPr>
            <a:lstStyle/>
            <a:p>
              <a:r>
                <a:rPr lang="en-US" sz="1800" b="1" dirty="0">
                  <a:latin typeface="Arial" panose="020B0604020202020204" pitchFamily="34" charset="0"/>
                  <a:cs typeface="Arial" panose="020B0604020202020204" pitchFamily="34" charset="0"/>
                </a:rPr>
                <a:t>$1,000</a:t>
              </a:r>
            </a:p>
          </p:txBody>
        </p:sp>
        <p:sp>
          <p:nvSpPr>
            <p:cNvPr id="45" name="TextBox 44">
              <a:extLst>
                <a:ext uri="{FF2B5EF4-FFF2-40B4-BE49-F238E27FC236}">
                  <a16:creationId xmlns:a16="http://schemas.microsoft.com/office/drawing/2014/main" id="{F1573049-9E27-4341-8E4E-AB1E18FCD9EC}"/>
                </a:ext>
                <a:ext uri="{C183D7F6-B498-43B3-948B-1728B52AA6E4}">
                  <adec:decorative xmlns:adec="http://schemas.microsoft.com/office/drawing/2017/decorative" val="1"/>
                </a:ext>
              </a:extLst>
            </p:cNvPr>
            <p:cNvSpPr txBox="1"/>
            <p:nvPr/>
          </p:nvSpPr>
          <p:spPr>
            <a:xfrm>
              <a:off x="3651628" y="4744583"/>
              <a:ext cx="2444372" cy="1323439"/>
            </a:xfrm>
            <a:prstGeom prst="rect">
              <a:avLst/>
            </a:prstGeom>
            <a:noFill/>
          </p:spPr>
          <p:txBody>
            <a:bodyPr wrap="square" rtlCol="0">
              <a:spAutoFit/>
            </a:bodyPr>
            <a:lstStyle/>
            <a:p>
              <a:r>
                <a:rPr lang="en-US" sz="1600" b="1" dirty="0"/>
                <a:t>Scenario 2: </a:t>
              </a:r>
            </a:p>
            <a:p>
              <a:r>
                <a:rPr lang="en-US" sz="1600" dirty="0"/>
                <a:t>Files at age 62 and receives reduced benefit. Entitled to spousal benefits at FRA.</a:t>
              </a:r>
            </a:p>
          </p:txBody>
        </p:sp>
        <p:sp>
          <p:nvSpPr>
            <p:cNvPr id="32" name="Rectangle 31">
              <a:extLst>
                <a:ext uri="{FF2B5EF4-FFF2-40B4-BE49-F238E27FC236}">
                  <a16:creationId xmlns:a16="http://schemas.microsoft.com/office/drawing/2014/main" id="{23C77BC0-A331-2843-9E99-1E47FE5EA363}"/>
                </a:ext>
                <a:ext uri="{C183D7F6-B498-43B3-948B-1728B52AA6E4}">
                  <adec:decorative xmlns:adec="http://schemas.microsoft.com/office/drawing/2017/decorative" val="1"/>
                </a:ext>
              </a:extLst>
            </p:cNvPr>
            <p:cNvSpPr/>
            <p:nvPr/>
          </p:nvSpPr>
          <p:spPr>
            <a:xfrm>
              <a:off x="3758030" y="3151912"/>
              <a:ext cx="782027" cy="827497"/>
            </a:xfrm>
            <a:prstGeom prst="rect">
              <a:avLst/>
            </a:prstGeom>
            <a:solidFill>
              <a:srgbClr val="004F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TextBox 33">
              <a:extLst>
                <a:ext uri="{FF2B5EF4-FFF2-40B4-BE49-F238E27FC236}">
                  <a16:creationId xmlns:a16="http://schemas.microsoft.com/office/drawing/2014/main" id="{63684648-2749-1B4E-9E34-B878314766AE}"/>
                </a:ext>
                <a:ext uri="{C183D7F6-B498-43B3-948B-1728B52AA6E4}">
                  <adec:decorative xmlns:adec="http://schemas.microsoft.com/office/drawing/2017/decorative" val="1"/>
                </a:ext>
              </a:extLst>
            </p:cNvPr>
            <p:cNvSpPr txBox="1"/>
            <p:nvPr/>
          </p:nvSpPr>
          <p:spPr>
            <a:xfrm>
              <a:off x="4552452" y="3139373"/>
              <a:ext cx="1172935" cy="738664"/>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Mary’s spousal adjustment </a:t>
              </a:r>
            </a:p>
          </p:txBody>
        </p:sp>
        <p:sp>
          <p:nvSpPr>
            <p:cNvPr id="35" name="TextBox 34">
              <a:extLst>
                <a:ext uri="{FF2B5EF4-FFF2-40B4-BE49-F238E27FC236}">
                  <a16:creationId xmlns:a16="http://schemas.microsoft.com/office/drawing/2014/main" id="{EB11F5DB-FC88-BA4C-BBCC-BD90E9C07C72}"/>
                </a:ext>
                <a:ext uri="{C183D7F6-B498-43B3-948B-1728B52AA6E4}">
                  <adec:decorative xmlns:adec="http://schemas.microsoft.com/office/drawing/2017/decorative" val="1"/>
                </a:ext>
              </a:extLst>
            </p:cNvPr>
            <p:cNvSpPr txBox="1"/>
            <p:nvPr/>
          </p:nvSpPr>
          <p:spPr>
            <a:xfrm>
              <a:off x="3789465" y="3360966"/>
              <a:ext cx="1172935" cy="338554"/>
            </a:xfrm>
            <a:prstGeom prst="rect">
              <a:avLst/>
            </a:prstGeom>
            <a:noFill/>
          </p:spPr>
          <p:txBody>
            <a:bodyPr wrap="square" rtlCol="0">
              <a:spAutoFit/>
            </a:bodyPr>
            <a:lstStyle/>
            <a:p>
              <a:r>
                <a:rPr lang="en-US" sz="1600" b="1" dirty="0">
                  <a:solidFill>
                    <a:schemeClr val="bg1"/>
                  </a:solidFill>
                  <a:latin typeface="Arial" panose="020B0604020202020204" pitchFamily="34" charset="0"/>
                  <a:cs typeface="Arial" panose="020B0604020202020204" pitchFamily="34" charset="0"/>
                </a:rPr>
                <a:t>$600</a:t>
              </a:r>
            </a:p>
          </p:txBody>
        </p:sp>
        <p:sp>
          <p:nvSpPr>
            <p:cNvPr id="33" name="Rectangle 32">
              <a:extLst>
                <a:ext uri="{FF2B5EF4-FFF2-40B4-BE49-F238E27FC236}">
                  <a16:creationId xmlns:a16="http://schemas.microsoft.com/office/drawing/2014/main" id="{148BAABF-2892-5347-A420-7FBEE650C027}"/>
                </a:ext>
                <a:ext uri="{C183D7F6-B498-43B3-948B-1728B52AA6E4}">
                  <adec:decorative xmlns:adec="http://schemas.microsoft.com/office/drawing/2017/decorative" val="1"/>
                </a:ext>
              </a:extLst>
            </p:cNvPr>
            <p:cNvSpPr/>
            <p:nvPr/>
          </p:nvSpPr>
          <p:spPr>
            <a:xfrm>
              <a:off x="3758030" y="3979409"/>
              <a:ext cx="782027" cy="616741"/>
            </a:xfrm>
            <a:prstGeom prst="rect">
              <a:avLst/>
            </a:prstGeom>
            <a:solidFill>
              <a:srgbClr val="3687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TextBox 36">
              <a:extLst>
                <a:ext uri="{FF2B5EF4-FFF2-40B4-BE49-F238E27FC236}">
                  <a16:creationId xmlns:a16="http://schemas.microsoft.com/office/drawing/2014/main" id="{0696910F-C354-7248-B5FB-B5C4939B4842}"/>
                </a:ext>
                <a:ext uri="{C183D7F6-B498-43B3-948B-1728B52AA6E4}">
                  <adec:decorative xmlns:adec="http://schemas.microsoft.com/office/drawing/2017/decorative" val="1"/>
                </a:ext>
              </a:extLst>
            </p:cNvPr>
            <p:cNvSpPr txBox="1"/>
            <p:nvPr/>
          </p:nvSpPr>
          <p:spPr>
            <a:xfrm>
              <a:off x="4560832" y="4022160"/>
              <a:ext cx="1172935" cy="523220"/>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Mary’s benefit</a:t>
              </a:r>
            </a:p>
          </p:txBody>
        </p:sp>
        <p:sp>
          <p:nvSpPr>
            <p:cNvPr id="36" name="TextBox 35">
              <a:extLst>
                <a:ext uri="{FF2B5EF4-FFF2-40B4-BE49-F238E27FC236}">
                  <a16:creationId xmlns:a16="http://schemas.microsoft.com/office/drawing/2014/main" id="{8882FF88-F540-004B-8028-912AB62BAA36}"/>
                </a:ext>
                <a:ext uri="{C183D7F6-B498-43B3-948B-1728B52AA6E4}">
                  <adec:decorative xmlns:adec="http://schemas.microsoft.com/office/drawing/2017/decorative" val="1"/>
                </a:ext>
              </a:extLst>
            </p:cNvPr>
            <p:cNvSpPr txBox="1"/>
            <p:nvPr/>
          </p:nvSpPr>
          <p:spPr>
            <a:xfrm>
              <a:off x="3789465" y="4145318"/>
              <a:ext cx="1172935" cy="338554"/>
            </a:xfrm>
            <a:prstGeom prst="rect">
              <a:avLst/>
            </a:prstGeom>
            <a:noFill/>
          </p:spPr>
          <p:txBody>
            <a:bodyPr wrap="square" rtlCol="0">
              <a:spAutoFit/>
            </a:bodyPr>
            <a:lstStyle/>
            <a:p>
              <a:r>
                <a:rPr lang="en-US" sz="1600" b="1" dirty="0">
                  <a:solidFill>
                    <a:schemeClr val="bg1"/>
                  </a:solidFill>
                  <a:latin typeface="Arial" panose="020B0604020202020204" pitchFamily="34" charset="0"/>
                  <a:cs typeface="Arial" panose="020B0604020202020204" pitchFamily="34" charset="0"/>
                </a:rPr>
                <a:t>$300</a:t>
              </a:r>
            </a:p>
          </p:txBody>
        </p:sp>
        <p:sp>
          <p:nvSpPr>
            <p:cNvPr id="48" name="TextBox 47">
              <a:extLst>
                <a:ext uri="{FF2B5EF4-FFF2-40B4-BE49-F238E27FC236}">
                  <a16:creationId xmlns:a16="http://schemas.microsoft.com/office/drawing/2014/main" id="{90D29F9A-CDE9-D84C-AC47-ECED0C030C36}"/>
                </a:ext>
                <a:ext uri="{C183D7F6-B498-43B3-948B-1728B52AA6E4}">
                  <adec:decorative xmlns:adec="http://schemas.microsoft.com/office/drawing/2017/decorative" val="1"/>
                </a:ext>
              </a:extLst>
            </p:cNvPr>
            <p:cNvSpPr txBox="1"/>
            <p:nvPr/>
          </p:nvSpPr>
          <p:spPr>
            <a:xfrm>
              <a:off x="3758030" y="2744251"/>
              <a:ext cx="1172935" cy="369332"/>
            </a:xfrm>
            <a:prstGeom prst="rect">
              <a:avLst/>
            </a:prstGeom>
            <a:noFill/>
          </p:spPr>
          <p:txBody>
            <a:bodyPr wrap="square" rtlCol="0">
              <a:spAutoFit/>
            </a:bodyPr>
            <a:lstStyle/>
            <a:p>
              <a:r>
                <a:rPr lang="en-US" sz="1800" b="1" dirty="0">
                  <a:latin typeface="Arial" panose="020B0604020202020204" pitchFamily="34" charset="0"/>
                  <a:cs typeface="Arial" panose="020B0604020202020204" pitchFamily="34" charset="0"/>
                </a:rPr>
                <a:t>$900</a:t>
              </a:r>
            </a:p>
          </p:txBody>
        </p:sp>
        <p:sp>
          <p:nvSpPr>
            <p:cNvPr id="66" name="TextBox 65">
              <a:extLst>
                <a:ext uri="{FF2B5EF4-FFF2-40B4-BE49-F238E27FC236}">
                  <a16:creationId xmlns:a16="http://schemas.microsoft.com/office/drawing/2014/main" id="{AAC86D0E-EEAB-024C-BF4C-1B7939E83C98}"/>
                </a:ext>
                <a:ext uri="{C183D7F6-B498-43B3-948B-1728B52AA6E4}">
                  <adec:decorative xmlns:adec="http://schemas.microsoft.com/office/drawing/2017/decorative" val="1"/>
                </a:ext>
              </a:extLst>
            </p:cNvPr>
            <p:cNvSpPr txBox="1"/>
            <p:nvPr/>
          </p:nvSpPr>
          <p:spPr>
            <a:xfrm>
              <a:off x="6331478" y="4744583"/>
              <a:ext cx="2563140" cy="1077218"/>
            </a:xfrm>
            <a:prstGeom prst="rect">
              <a:avLst/>
            </a:prstGeom>
            <a:noFill/>
          </p:spPr>
          <p:txBody>
            <a:bodyPr wrap="square" rtlCol="0">
              <a:spAutoFit/>
            </a:bodyPr>
            <a:lstStyle/>
            <a:p>
              <a:r>
                <a:rPr lang="en-US" sz="1600" b="1" dirty="0"/>
                <a:t>Scenario 3: </a:t>
              </a:r>
            </a:p>
            <a:p>
              <a:r>
                <a:rPr lang="en-US" sz="1600" dirty="0"/>
                <a:t>Files at age 62 and is entitled to reduced benefit and spousal benefit. </a:t>
              </a:r>
            </a:p>
          </p:txBody>
        </p:sp>
        <p:sp>
          <p:nvSpPr>
            <p:cNvPr id="60" name="Rectangle 59">
              <a:extLst>
                <a:ext uri="{FF2B5EF4-FFF2-40B4-BE49-F238E27FC236}">
                  <a16:creationId xmlns:a16="http://schemas.microsoft.com/office/drawing/2014/main" id="{01B6CB88-B18A-E24A-B9CF-EF9DD70721CA}"/>
                </a:ext>
                <a:ext uri="{C183D7F6-B498-43B3-948B-1728B52AA6E4}">
                  <adec:decorative xmlns:adec="http://schemas.microsoft.com/office/drawing/2017/decorative" val="1"/>
                </a:ext>
              </a:extLst>
            </p:cNvPr>
            <p:cNvSpPr/>
            <p:nvPr/>
          </p:nvSpPr>
          <p:spPr>
            <a:xfrm>
              <a:off x="6417230" y="3403118"/>
              <a:ext cx="782027" cy="660352"/>
            </a:xfrm>
            <a:prstGeom prst="rect">
              <a:avLst/>
            </a:prstGeom>
            <a:solidFill>
              <a:srgbClr val="004F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TextBox 61">
              <a:extLst>
                <a:ext uri="{FF2B5EF4-FFF2-40B4-BE49-F238E27FC236}">
                  <a16:creationId xmlns:a16="http://schemas.microsoft.com/office/drawing/2014/main" id="{4CA6CBA5-ECAF-1547-B1F9-9BD44208D8CB}"/>
                </a:ext>
                <a:ext uri="{C183D7F6-B498-43B3-948B-1728B52AA6E4}">
                  <adec:decorative xmlns:adec="http://schemas.microsoft.com/office/drawing/2017/decorative" val="1"/>
                </a:ext>
              </a:extLst>
            </p:cNvPr>
            <p:cNvSpPr txBox="1"/>
            <p:nvPr/>
          </p:nvSpPr>
          <p:spPr>
            <a:xfrm>
              <a:off x="7243343" y="3349960"/>
              <a:ext cx="1172935" cy="738664"/>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Mary’s spousal adjustment </a:t>
              </a:r>
            </a:p>
          </p:txBody>
        </p:sp>
        <p:sp>
          <p:nvSpPr>
            <p:cNvPr id="63" name="TextBox 62">
              <a:extLst>
                <a:ext uri="{FF2B5EF4-FFF2-40B4-BE49-F238E27FC236}">
                  <a16:creationId xmlns:a16="http://schemas.microsoft.com/office/drawing/2014/main" id="{5C7A8D11-FF0E-C744-8D54-5090665BC350}"/>
                </a:ext>
                <a:ext uri="{C183D7F6-B498-43B3-948B-1728B52AA6E4}">
                  <adec:decorative xmlns:adec="http://schemas.microsoft.com/office/drawing/2017/decorative" val="1"/>
                </a:ext>
              </a:extLst>
            </p:cNvPr>
            <p:cNvSpPr txBox="1"/>
            <p:nvPr/>
          </p:nvSpPr>
          <p:spPr>
            <a:xfrm>
              <a:off x="6471291" y="3552285"/>
              <a:ext cx="1172935" cy="338554"/>
            </a:xfrm>
            <a:prstGeom prst="rect">
              <a:avLst/>
            </a:prstGeom>
            <a:noFill/>
          </p:spPr>
          <p:txBody>
            <a:bodyPr wrap="square" rtlCol="0">
              <a:spAutoFit/>
            </a:bodyPr>
            <a:lstStyle/>
            <a:p>
              <a:r>
                <a:rPr lang="en-US" sz="1600" b="1" dirty="0">
                  <a:solidFill>
                    <a:schemeClr val="bg1"/>
                  </a:solidFill>
                  <a:latin typeface="Arial" panose="020B0604020202020204" pitchFamily="34" charset="0"/>
                  <a:cs typeface="Arial" panose="020B0604020202020204" pitchFamily="34" charset="0"/>
                </a:rPr>
                <a:t>$420</a:t>
              </a:r>
            </a:p>
          </p:txBody>
        </p:sp>
        <p:sp>
          <p:nvSpPr>
            <p:cNvPr id="61" name="Rectangle 60">
              <a:extLst>
                <a:ext uri="{FF2B5EF4-FFF2-40B4-BE49-F238E27FC236}">
                  <a16:creationId xmlns:a16="http://schemas.microsoft.com/office/drawing/2014/main" id="{196114E8-A272-BA46-A894-7DA2E8D4E2E8}"/>
                </a:ext>
                <a:ext uri="{C183D7F6-B498-43B3-948B-1728B52AA6E4}">
                  <adec:decorative xmlns:adec="http://schemas.microsoft.com/office/drawing/2017/decorative" val="1"/>
                </a:ext>
              </a:extLst>
            </p:cNvPr>
            <p:cNvSpPr/>
            <p:nvPr/>
          </p:nvSpPr>
          <p:spPr>
            <a:xfrm>
              <a:off x="6417230" y="4063470"/>
              <a:ext cx="782027" cy="532680"/>
            </a:xfrm>
            <a:prstGeom prst="rect">
              <a:avLst/>
            </a:prstGeom>
            <a:solidFill>
              <a:srgbClr val="3687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TextBox 64">
              <a:extLst>
                <a:ext uri="{FF2B5EF4-FFF2-40B4-BE49-F238E27FC236}">
                  <a16:creationId xmlns:a16="http://schemas.microsoft.com/office/drawing/2014/main" id="{A08DAD2E-9EE8-0042-A320-9EE946C75810}"/>
                </a:ext>
                <a:ext uri="{C183D7F6-B498-43B3-948B-1728B52AA6E4}">
                  <adec:decorative xmlns:adec="http://schemas.microsoft.com/office/drawing/2017/decorative" val="1"/>
                </a:ext>
              </a:extLst>
            </p:cNvPr>
            <p:cNvSpPr txBox="1"/>
            <p:nvPr/>
          </p:nvSpPr>
          <p:spPr>
            <a:xfrm>
              <a:off x="7246388" y="4064269"/>
              <a:ext cx="1172935" cy="523220"/>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Mary’s benefit</a:t>
              </a:r>
            </a:p>
          </p:txBody>
        </p:sp>
        <p:sp>
          <p:nvSpPr>
            <p:cNvPr id="64" name="TextBox 63">
              <a:extLst>
                <a:ext uri="{FF2B5EF4-FFF2-40B4-BE49-F238E27FC236}">
                  <a16:creationId xmlns:a16="http://schemas.microsoft.com/office/drawing/2014/main" id="{4719AEC8-9A15-8041-BD63-EF646077A127}"/>
                </a:ext>
                <a:ext uri="{C183D7F6-B498-43B3-948B-1728B52AA6E4}">
                  <adec:decorative xmlns:adec="http://schemas.microsoft.com/office/drawing/2017/decorative" val="1"/>
                </a:ext>
              </a:extLst>
            </p:cNvPr>
            <p:cNvSpPr txBox="1"/>
            <p:nvPr/>
          </p:nvSpPr>
          <p:spPr>
            <a:xfrm>
              <a:off x="6482687" y="4157193"/>
              <a:ext cx="1172935" cy="338554"/>
            </a:xfrm>
            <a:prstGeom prst="rect">
              <a:avLst/>
            </a:prstGeom>
            <a:noFill/>
          </p:spPr>
          <p:txBody>
            <a:bodyPr wrap="square" rtlCol="0">
              <a:spAutoFit/>
            </a:bodyPr>
            <a:lstStyle/>
            <a:p>
              <a:r>
                <a:rPr lang="en-US" sz="1600" b="1" dirty="0">
                  <a:solidFill>
                    <a:schemeClr val="bg1"/>
                  </a:solidFill>
                  <a:latin typeface="Arial" panose="020B0604020202020204" pitchFamily="34" charset="0"/>
                  <a:cs typeface="Arial" panose="020B0604020202020204" pitchFamily="34" charset="0"/>
                </a:rPr>
                <a:t>$300</a:t>
              </a:r>
            </a:p>
          </p:txBody>
        </p:sp>
        <p:sp>
          <p:nvSpPr>
            <p:cNvPr id="67" name="TextBox 66">
              <a:extLst>
                <a:ext uri="{FF2B5EF4-FFF2-40B4-BE49-F238E27FC236}">
                  <a16:creationId xmlns:a16="http://schemas.microsoft.com/office/drawing/2014/main" id="{7FBE9BE0-BDBB-1343-B167-A3B84E5DA7C7}"/>
                </a:ext>
                <a:ext uri="{C183D7F6-B498-43B3-948B-1728B52AA6E4}">
                  <adec:decorative xmlns:adec="http://schemas.microsoft.com/office/drawing/2017/decorative" val="1"/>
                </a:ext>
              </a:extLst>
            </p:cNvPr>
            <p:cNvSpPr txBox="1"/>
            <p:nvPr/>
          </p:nvSpPr>
          <p:spPr>
            <a:xfrm>
              <a:off x="6417230" y="2969747"/>
              <a:ext cx="1172935" cy="369332"/>
            </a:xfrm>
            <a:prstGeom prst="rect">
              <a:avLst/>
            </a:prstGeom>
            <a:noFill/>
          </p:spPr>
          <p:txBody>
            <a:bodyPr wrap="square" rtlCol="0">
              <a:spAutoFit/>
            </a:bodyPr>
            <a:lstStyle/>
            <a:p>
              <a:r>
                <a:rPr lang="en-US" sz="1800" b="1" dirty="0">
                  <a:latin typeface="Arial" panose="020B0604020202020204" pitchFamily="34" charset="0"/>
                  <a:cs typeface="Arial" panose="020B0604020202020204" pitchFamily="34" charset="0"/>
                </a:rPr>
                <a:t>$720</a:t>
              </a:r>
            </a:p>
          </p:txBody>
        </p:sp>
        <p:sp>
          <p:nvSpPr>
            <p:cNvPr id="69" name="TextBox 68">
              <a:extLst>
                <a:ext uri="{FF2B5EF4-FFF2-40B4-BE49-F238E27FC236}">
                  <a16:creationId xmlns:a16="http://schemas.microsoft.com/office/drawing/2014/main" id="{65880293-BA50-8C43-BDF6-AD4287101F1E}"/>
                </a:ext>
                <a:ext uri="{C183D7F6-B498-43B3-948B-1728B52AA6E4}">
                  <adec:decorative xmlns:adec="http://schemas.microsoft.com/office/drawing/2017/decorative" val="1"/>
                </a:ext>
              </a:extLst>
            </p:cNvPr>
            <p:cNvSpPr txBox="1"/>
            <p:nvPr/>
          </p:nvSpPr>
          <p:spPr>
            <a:xfrm>
              <a:off x="9058356" y="4744583"/>
              <a:ext cx="1973117" cy="1077218"/>
            </a:xfrm>
            <a:prstGeom prst="rect">
              <a:avLst/>
            </a:prstGeom>
            <a:noFill/>
          </p:spPr>
          <p:txBody>
            <a:bodyPr wrap="square" rtlCol="0">
              <a:spAutoFit/>
            </a:bodyPr>
            <a:lstStyle/>
            <a:p>
              <a:r>
                <a:rPr lang="en-US" sz="1600" b="1" dirty="0"/>
                <a:t>Scenario 4: </a:t>
              </a:r>
            </a:p>
            <a:p>
              <a:r>
                <a:rPr lang="en-US" sz="1600" dirty="0"/>
                <a:t>Files at age 62 and is only entitled to reduced benefit. </a:t>
              </a:r>
            </a:p>
          </p:txBody>
        </p:sp>
        <p:sp>
          <p:nvSpPr>
            <p:cNvPr id="38" name="Rectangle 37">
              <a:extLst>
                <a:ext uri="{FF2B5EF4-FFF2-40B4-BE49-F238E27FC236}">
                  <a16:creationId xmlns:a16="http://schemas.microsoft.com/office/drawing/2014/main" id="{5B5A0202-9A06-4549-AB96-2B01CA192B8F}"/>
                </a:ext>
                <a:ext uri="{C183D7F6-B498-43B3-948B-1728B52AA6E4}">
                  <adec:decorative xmlns:adec="http://schemas.microsoft.com/office/drawing/2017/decorative" val="1"/>
                </a:ext>
              </a:extLst>
            </p:cNvPr>
            <p:cNvSpPr/>
            <p:nvPr/>
          </p:nvSpPr>
          <p:spPr>
            <a:xfrm>
              <a:off x="9066525" y="3979408"/>
              <a:ext cx="764856" cy="84061"/>
            </a:xfrm>
            <a:prstGeom prst="rect">
              <a:avLst/>
            </a:prstGeom>
            <a:pattFill prst="wdUpDiag">
              <a:fgClr>
                <a:schemeClr val="accent1"/>
              </a:fgClr>
              <a:bgClr>
                <a:schemeClr val="bg1"/>
              </a:bgClr>
            </a:pattFill>
            <a:ln w="12700">
              <a:solidFill>
                <a:srgbClr val="004F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TextBox 39">
              <a:extLst>
                <a:ext uri="{FF2B5EF4-FFF2-40B4-BE49-F238E27FC236}">
                  <a16:creationId xmlns:a16="http://schemas.microsoft.com/office/drawing/2014/main" id="{99866355-D403-CE4D-A32E-D90DF8B1459A}"/>
                </a:ext>
                <a:ext uri="{C183D7F6-B498-43B3-948B-1728B52AA6E4}">
                  <adec:decorative xmlns:adec="http://schemas.microsoft.com/office/drawing/2017/decorative" val="1"/>
                </a:ext>
              </a:extLst>
            </p:cNvPr>
            <p:cNvSpPr txBox="1"/>
            <p:nvPr/>
          </p:nvSpPr>
          <p:spPr>
            <a:xfrm>
              <a:off x="9867526" y="3548334"/>
              <a:ext cx="1384850" cy="523220"/>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No spousal adjustment </a:t>
              </a:r>
            </a:p>
          </p:txBody>
        </p:sp>
        <p:sp>
          <p:nvSpPr>
            <p:cNvPr id="39" name="Rectangle 38">
              <a:extLst>
                <a:ext uri="{FF2B5EF4-FFF2-40B4-BE49-F238E27FC236}">
                  <a16:creationId xmlns:a16="http://schemas.microsoft.com/office/drawing/2014/main" id="{8BAE5203-BEC3-F44A-9E00-4D4129AA68AD}"/>
                </a:ext>
                <a:ext uri="{C183D7F6-B498-43B3-948B-1728B52AA6E4}">
                  <adec:decorative xmlns:adec="http://schemas.microsoft.com/office/drawing/2017/decorative" val="1"/>
                </a:ext>
              </a:extLst>
            </p:cNvPr>
            <p:cNvSpPr/>
            <p:nvPr/>
          </p:nvSpPr>
          <p:spPr>
            <a:xfrm>
              <a:off x="9058356" y="4055609"/>
              <a:ext cx="782027" cy="540541"/>
            </a:xfrm>
            <a:prstGeom prst="rect">
              <a:avLst/>
            </a:prstGeom>
            <a:solidFill>
              <a:srgbClr val="3687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TextBox 42">
              <a:extLst>
                <a:ext uri="{FF2B5EF4-FFF2-40B4-BE49-F238E27FC236}">
                  <a16:creationId xmlns:a16="http://schemas.microsoft.com/office/drawing/2014/main" id="{2B304540-2889-B74E-9BA9-6B4C243D01AD}"/>
                </a:ext>
                <a:ext uri="{C183D7F6-B498-43B3-948B-1728B52AA6E4}">
                  <adec:decorative xmlns:adec="http://schemas.microsoft.com/office/drawing/2017/decorative" val="1"/>
                </a:ext>
              </a:extLst>
            </p:cNvPr>
            <p:cNvSpPr txBox="1"/>
            <p:nvPr/>
          </p:nvSpPr>
          <p:spPr>
            <a:xfrm>
              <a:off x="9867526" y="4088624"/>
              <a:ext cx="1172935" cy="523220"/>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Mary’s benefit</a:t>
              </a:r>
            </a:p>
          </p:txBody>
        </p:sp>
        <p:sp>
          <p:nvSpPr>
            <p:cNvPr id="41" name="TextBox 40">
              <a:extLst>
                <a:ext uri="{FF2B5EF4-FFF2-40B4-BE49-F238E27FC236}">
                  <a16:creationId xmlns:a16="http://schemas.microsoft.com/office/drawing/2014/main" id="{FF8048A6-3C60-8344-8E66-3E9E3AA1499F}"/>
                </a:ext>
                <a:ext uri="{C183D7F6-B498-43B3-948B-1728B52AA6E4}">
                  <adec:decorative xmlns:adec="http://schemas.microsoft.com/office/drawing/2017/decorative" val="1"/>
                </a:ext>
              </a:extLst>
            </p:cNvPr>
            <p:cNvSpPr txBox="1"/>
            <p:nvPr/>
          </p:nvSpPr>
          <p:spPr>
            <a:xfrm>
              <a:off x="9113208" y="4157193"/>
              <a:ext cx="1172935" cy="338554"/>
            </a:xfrm>
            <a:prstGeom prst="rect">
              <a:avLst/>
            </a:prstGeom>
            <a:noFill/>
            <a:ln>
              <a:noFill/>
            </a:ln>
          </p:spPr>
          <p:txBody>
            <a:bodyPr wrap="square" rtlCol="0">
              <a:spAutoFit/>
            </a:bodyPr>
            <a:lstStyle/>
            <a:p>
              <a:r>
                <a:rPr lang="en-US" sz="1600" b="1" dirty="0">
                  <a:solidFill>
                    <a:schemeClr val="bg1"/>
                  </a:solidFill>
                  <a:latin typeface="Arial" panose="020B0604020202020204" pitchFamily="34" charset="0"/>
                  <a:cs typeface="Arial" panose="020B0604020202020204" pitchFamily="34" charset="0"/>
                </a:rPr>
                <a:t>$300</a:t>
              </a:r>
            </a:p>
          </p:txBody>
        </p:sp>
        <p:sp>
          <p:nvSpPr>
            <p:cNvPr id="68" name="TextBox 67">
              <a:extLst>
                <a:ext uri="{FF2B5EF4-FFF2-40B4-BE49-F238E27FC236}">
                  <a16:creationId xmlns:a16="http://schemas.microsoft.com/office/drawing/2014/main" id="{C2F9C246-D3D0-F643-B1E1-A3C1208C2819}"/>
                </a:ext>
                <a:ext uri="{C183D7F6-B498-43B3-948B-1728B52AA6E4}">
                  <adec:decorative xmlns:adec="http://schemas.microsoft.com/office/drawing/2017/decorative" val="1"/>
                </a:ext>
              </a:extLst>
            </p:cNvPr>
            <p:cNvSpPr txBox="1"/>
            <p:nvPr/>
          </p:nvSpPr>
          <p:spPr>
            <a:xfrm>
              <a:off x="9126218" y="3532276"/>
              <a:ext cx="1172935" cy="369332"/>
            </a:xfrm>
            <a:prstGeom prst="rect">
              <a:avLst/>
            </a:prstGeom>
            <a:noFill/>
          </p:spPr>
          <p:txBody>
            <a:bodyPr wrap="square" rtlCol="0">
              <a:spAutoFit/>
            </a:bodyPr>
            <a:lstStyle/>
            <a:p>
              <a:r>
                <a:rPr lang="en-US" sz="1800" b="1" dirty="0">
                  <a:latin typeface="Arial" panose="020B0604020202020204" pitchFamily="34" charset="0"/>
                  <a:cs typeface="Arial" panose="020B0604020202020204" pitchFamily="34" charset="0"/>
                </a:rPr>
                <a:t>$300</a:t>
              </a:r>
            </a:p>
          </p:txBody>
        </p:sp>
        <p:cxnSp>
          <p:nvCxnSpPr>
            <p:cNvPr id="70" name="Straight Connector 69">
              <a:extLst>
                <a:ext uri="{FF2B5EF4-FFF2-40B4-BE49-F238E27FC236}">
                  <a16:creationId xmlns:a16="http://schemas.microsoft.com/office/drawing/2014/main" id="{642473C5-7F97-F442-A4ED-8A85C43C9447}"/>
                </a:ext>
                <a:ext uri="{C183D7F6-B498-43B3-948B-1728B52AA6E4}">
                  <adec:decorative xmlns:adec="http://schemas.microsoft.com/office/drawing/2017/decorative" val="1"/>
                </a:ext>
              </a:extLst>
            </p:cNvPr>
            <p:cNvCxnSpPr>
              <a:cxnSpLocks/>
            </p:cNvCxnSpPr>
            <p:nvPr/>
          </p:nvCxnSpPr>
          <p:spPr bwMode="auto">
            <a:xfrm>
              <a:off x="559257" y="4592189"/>
              <a:ext cx="10398795" cy="0"/>
            </a:xfrm>
            <a:prstGeom prst="line">
              <a:avLst/>
            </a:prstGeom>
            <a:ln>
              <a:solidFill>
                <a:srgbClr val="999999"/>
              </a:solidFill>
            </a:ln>
          </p:spPr>
          <p:style>
            <a:lnRef idx="1">
              <a:schemeClr val="accent1"/>
            </a:lnRef>
            <a:fillRef idx="0">
              <a:schemeClr val="accent1"/>
            </a:fillRef>
            <a:effectRef idx="0">
              <a:schemeClr val="accent1"/>
            </a:effectRef>
            <a:fontRef idx="minor">
              <a:schemeClr val="tx1"/>
            </a:fontRef>
          </p:style>
        </p:cxnSp>
      </p:grpSp>
      <p:sp>
        <p:nvSpPr>
          <p:cNvPr id="13" name="Slide Number Placeholder 8">
            <a:extLst>
              <a:ext uri="{FF2B5EF4-FFF2-40B4-BE49-F238E27FC236}">
                <a16:creationId xmlns:a16="http://schemas.microsoft.com/office/drawing/2014/main" id="{54AE6DDB-BD1E-4C47-A403-3FB9303E8D81}"/>
              </a:ext>
              <a:ext uri="{C183D7F6-B498-43B3-948B-1728B52AA6E4}">
                <adec:decorative xmlns:adec="http://schemas.microsoft.com/office/drawing/2017/decorative" val="1"/>
              </a:ext>
            </a:extLst>
          </p:cNvPr>
          <p:cNvSpPr txBox="1">
            <a:spLocks/>
          </p:cNvSpPr>
          <p:nvPr/>
        </p:nvSpPr>
        <p:spPr bwMode="auto">
          <a:xfrm>
            <a:off x="183418" y="6443467"/>
            <a:ext cx="437173" cy="268288"/>
          </a:xfrm>
          <a:prstGeom prst="rect">
            <a:avLst/>
          </a:prstGeom>
          <a:noFill/>
          <a:ln w="9525">
            <a:noFill/>
            <a:miter lim="800000"/>
            <a:headEnd/>
            <a:tailEnd/>
          </a:ln>
        </p:spPr>
        <p:txBody>
          <a:bodyPr vert="horz" wrap="square" lIns="113211" tIns="56605" rIns="113211" bIns="56605" numCol="1" anchor="t" anchorCtr="0" compatLnSpc="1">
            <a:prstTxWarp prst="textNoShape">
              <a:avLst/>
            </a:prstTxWarp>
          </a:bodyPr>
          <a:lstStyle>
            <a:lvl1pPr marL="169816" indent="-169816" algn="l" rtl="0" eaLnBrk="1" fontAlgn="base" hangingPunct="1">
              <a:spcBef>
                <a:spcPts val="891"/>
              </a:spcBef>
              <a:spcAft>
                <a:spcPct val="0"/>
              </a:spcAft>
              <a:buSzPct val="40000"/>
              <a:defRPr sz="2100" b="1">
                <a:solidFill>
                  <a:srgbClr val="7A9B3D"/>
                </a:solidFill>
                <a:latin typeface="+mn-lt"/>
                <a:ea typeface="+mn-ea"/>
                <a:cs typeface="+mn-cs"/>
              </a:defRPr>
            </a:lvl1pPr>
            <a:lvl2pPr marL="169816" indent="-169816" algn="l" rtl="0" eaLnBrk="1" fontAlgn="base" hangingPunct="1">
              <a:spcBef>
                <a:spcPts val="891"/>
              </a:spcBef>
              <a:spcAft>
                <a:spcPct val="0"/>
              </a:spcAft>
              <a:buClr>
                <a:srgbClr val="7A9B3D"/>
              </a:buClr>
              <a:buChar char="•"/>
              <a:defRPr sz="1800">
                <a:solidFill>
                  <a:srgbClr val="000000"/>
                </a:solidFill>
                <a:latin typeface="+mn-lt"/>
              </a:defRPr>
            </a:lvl2pPr>
            <a:lvl3pPr marL="339631" indent="-169816" algn="l" rtl="0" eaLnBrk="1" fontAlgn="base" hangingPunct="1">
              <a:spcBef>
                <a:spcPts val="891"/>
              </a:spcBef>
              <a:spcAft>
                <a:spcPct val="0"/>
              </a:spcAft>
              <a:buClr>
                <a:srgbClr val="768692"/>
              </a:buClr>
              <a:buFont typeface="Arial" pitchFamily="34" charset="0"/>
              <a:buChar char="–"/>
              <a:defRPr sz="1600">
                <a:solidFill>
                  <a:srgbClr val="000000"/>
                </a:solidFill>
                <a:latin typeface="+mn-lt"/>
              </a:defRPr>
            </a:lvl3pPr>
            <a:lvl4pPr marL="509447" indent="-169816" algn="l" rtl="0" eaLnBrk="1" fontAlgn="base" hangingPunct="1">
              <a:spcBef>
                <a:spcPts val="891"/>
              </a:spcBef>
              <a:spcAft>
                <a:spcPct val="0"/>
              </a:spcAft>
              <a:buClr>
                <a:srgbClr val="000000"/>
              </a:buClr>
              <a:buFont typeface="Arial" pitchFamily="34" charset="0"/>
              <a:buChar char="•"/>
              <a:defRPr sz="1600">
                <a:solidFill>
                  <a:srgbClr val="000000"/>
                </a:solidFill>
                <a:latin typeface="+mn-lt"/>
              </a:defRPr>
            </a:lvl4pPr>
            <a:lvl5pPr marL="3056679" indent="-339631" algn="l" rtl="0" eaLnBrk="1" fontAlgn="base" hangingPunct="1">
              <a:lnSpc>
                <a:spcPts val="3566"/>
              </a:lnSpc>
              <a:spcBef>
                <a:spcPct val="0"/>
              </a:spcBef>
              <a:spcAft>
                <a:spcPct val="0"/>
              </a:spcAft>
              <a:defRPr sz="1600">
                <a:solidFill>
                  <a:schemeClr val="tx1"/>
                </a:solidFill>
                <a:latin typeface="+mn-lt"/>
              </a:defRPr>
            </a:lvl5pPr>
            <a:lvl6pPr marL="3735941" indent="-339631" algn="l" rtl="0" eaLnBrk="1" fontAlgn="base" hangingPunct="1">
              <a:lnSpc>
                <a:spcPts val="3566"/>
              </a:lnSpc>
              <a:spcBef>
                <a:spcPct val="0"/>
              </a:spcBef>
              <a:spcAft>
                <a:spcPct val="0"/>
              </a:spcAft>
              <a:defRPr sz="2700">
                <a:solidFill>
                  <a:schemeClr val="tx1"/>
                </a:solidFill>
                <a:latin typeface="+mn-lt"/>
              </a:defRPr>
            </a:lvl6pPr>
            <a:lvl7pPr marL="4415203" indent="-339631" algn="l" rtl="0" eaLnBrk="1" fontAlgn="base" hangingPunct="1">
              <a:lnSpc>
                <a:spcPts val="3566"/>
              </a:lnSpc>
              <a:spcBef>
                <a:spcPct val="0"/>
              </a:spcBef>
              <a:spcAft>
                <a:spcPct val="0"/>
              </a:spcAft>
              <a:defRPr sz="2700">
                <a:solidFill>
                  <a:schemeClr val="tx1"/>
                </a:solidFill>
                <a:latin typeface="+mn-lt"/>
              </a:defRPr>
            </a:lvl7pPr>
            <a:lvl8pPr marL="5094465" indent="-339631" algn="l" rtl="0" eaLnBrk="1" fontAlgn="base" hangingPunct="1">
              <a:lnSpc>
                <a:spcPts val="3566"/>
              </a:lnSpc>
              <a:spcBef>
                <a:spcPct val="0"/>
              </a:spcBef>
              <a:spcAft>
                <a:spcPct val="0"/>
              </a:spcAft>
              <a:defRPr sz="2700">
                <a:solidFill>
                  <a:schemeClr val="tx1"/>
                </a:solidFill>
                <a:latin typeface="+mn-lt"/>
              </a:defRPr>
            </a:lvl8pPr>
            <a:lvl9pPr marL="5773727" indent="-339631" algn="l" rtl="0" eaLnBrk="1" fontAlgn="base" hangingPunct="1">
              <a:lnSpc>
                <a:spcPts val="3566"/>
              </a:lnSpc>
              <a:spcBef>
                <a:spcPct val="0"/>
              </a:spcBef>
              <a:spcAft>
                <a:spcPct val="0"/>
              </a:spcAft>
              <a:defRPr sz="2700">
                <a:solidFill>
                  <a:schemeClr val="tx1"/>
                </a:solidFill>
                <a:latin typeface="+mn-lt"/>
              </a:defRPr>
            </a:lvl9pPr>
          </a:lstStyle>
          <a:p>
            <a:pPr>
              <a:defRPr/>
            </a:pPr>
            <a:fld id="{E6474CC2-1230-4213-AD1A-4B2FEEABA7A1}" type="slidenum">
              <a:rPr lang="en-US" sz="1000" kern="0">
                <a:solidFill>
                  <a:schemeClr val="tx1"/>
                </a:solidFill>
              </a:rPr>
              <a:pPr>
                <a:defRPr/>
              </a:pPr>
              <a:t>20</a:t>
            </a:fld>
            <a:endParaRPr lang="en-US" sz="1000" kern="0" dirty="0">
              <a:solidFill>
                <a:schemeClr val="tx1"/>
              </a:solidFill>
            </a:endParaRPr>
          </a:p>
        </p:txBody>
      </p:sp>
      <p:sp>
        <p:nvSpPr>
          <p:cNvPr id="15" name="Footer Placeholder 3">
            <a:extLst>
              <a:ext uri="{FF2B5EF4-FFF2-40B4-BE49-F238E27FC236}">
                <a16:creationId xmlns:a16="http://schemas.microsoft.com/office/drawing/2014/main" id="{77F142CB-E480-4819-8514-6F0470452778}"/>
              </a:ext>
              <a:ext uri="{C183D7F6-B498-43B3-948B-1728B52AA6E4}">
                <adec:decorative xmlns:adec="http://schemas.microsoft.com/office/drawing/2017/decorative" val="1"/>
              </a:ext>
            </a:extLst>
          </p:cNvPr>
          <p:cNvSpPr txBox="1">
            <a:spLocks/>
          </p:cNvSpPr>
          <p:nvPr/>
        </p:nvSpPr>
        <p:spPr bwMode="auto">
          <a:xfrm>
            <a:off x="559257" y="5873029"/>
            <a:ext cx="9082454" cy="487262"/>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defPPr>
              <a:defRPr lang="en-US"/>
            </a:defPPr>
            <a:lvl1pPr algn="r" rtl="0" eaLnBrk="0" fontAlgn="base" hangingPunct="0">
              <a:spcBef>
                <a:spcPct val="0"/>
              </a:spcBef>
              <a:spcAft>
                <a:spcPct val="0"/>
              </a:spcAft>
              <a:defRPr sz="1000" b="1" kern="1200">
                <a:solidFill>
                  <a:srgbClr val="000000"/>
                </a:solidFill>
                <a:latin typeface="Arial" charset="0"/>
                <a:ea typeface="ＭＳ Ｐゴシック" charset="-128"/>
                <a:cs typeface="+mn-cs"/>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a:lstStyle>
          <a:p>
            <a:pPr algn="l"/>
            <a:r>
              <a:rPr lang="en-US" b="0" dirty="0"/>
              <a:t>*The "primary insurance amount" (PIA) is the benefit (before rounding down to next lower whole dollar) a person would receive if he/she elects to begin receiving retirement benefits at his/her normal retirement age. At this age, the benefit is neither reduced for early retirement nor increased for delayed retirement.</a:t>
            </a:r>
          </a:p>
        </p:txBody>
      </p:sp>
      <p:pic>
        <p:nvPicPr>
          <p:cNvPr id="2" name="Picture 1">
            <a:extLst>
              <a:ext uri="{FF2B5EF4-FFF2-40B4-BE49-F238E27FC236}">
                <a16:creationId xmlns:a16="http://schemas.microsoft.com/office/drawing/2014/main" id="{4E986FEC-5724-B8C1-B2B8-54DC727D63CA}"/>
              </a:ext>
              <a:ext uri="{C183D7F6-B498-43B3-948B-1728B52AA6E4}">
                <adec:decorative xmlns:adec="http://schemas.microsoft.com/office/drawing/2017/decorative" val="1"/>
              </a:ext>
            </a:extLst>
          </p:cNvPr>
          <p:cNvPicPr>
            <a:picLocks noChangeAspect="1"/>
          </p:cNvPicPr>
          <p:nvPr/>
        </p:nvPicPr>
        <p:blipFill>
          <a:blip r:embed="rId6"/>
          <a:stretch>
            <a:fillRect/>
          </a:stretch>
        </p:blipFill>
        <p:spPr>
          <a:xfrm>
            <a:off x="10188575" y="6280637"/>
            <a:ext cx="1553526" cy="382313"/>
          </a:xfrm>
          <a:prstGeom prst="rect">
            <a:avLst/>
          </a:prstGeom>
        </p:spPr>
      </p:pic>
      <p:sp>
        <p:nvSpPr>
          <p:cNvPr id="3" name="Footer Placeholder 3">
            <a:extLst>
              <a:ext uri="{FF2B5EF4-FFF2-40B4-BE49-F238E27FC236}">
                <a16:creationId xmlns:a16="http://schemas.microsoft.com/office/drawing/2014/main" id="{84D9D5CA-2802-CE7E-C966-E32169D2955A}"/>
              </a:ext>
              <a:ext uri="{C183D7F6-B498-43B3-948B-1728B52AA6E4}">
                <adec:decorative xmlns:adec="http://schemas.microsoft.com/office/drawing/2017/decorative" val="1"/>
              </a:ext>
            </a:extLst>
          </p:cNvPr>
          <p:cNvSpPr>
            <a:spLocks noGrp="1"/>
          </p:cNvSpPr>
          <p:nvPr>
            <p:ph type="ftr" sz="quarter" idx="15"/>
          </p:nvPr>
        </p:nvSpPr>
        <p:spPr>
          <a:xfrm>
            <a:off x="426722" y="6382514"/>
            <a:ext cx="5245100" cy="273264"/>
          </a:xfrm>
        </p:spPr>
        <p:txBody>
          <a:bodyPr/>
          <a:lstStyle/>
          <a:p>
            <a:pPr algn="l"/>
            <a:r>
              <a:rPr lang="en-US" dirty="0"/>
              <a:t>For investors.</a:t>
            </a:r>
          </a:p>
          <a:p>
            <a:pPr algn="l"/>
            <a:r>
              <a:rPr lang="en-US" sz="800" dirty="0"/>
              <a:t>662964.38.0</a:t>
            </a:r>
          </a:p>
        </p:txBody>
      </p:sp>
    </p:spTree>
    <p:custDataLst>
      <p:tags r:id="rId1"/>
    </p:custDataLst>
    <p:extLst>
      <p:ext uri="{BB962C8B-B14F-4D97-AF65-F5344CB8AC3E}">
        <p14:creationId xmlns:p14="http://schemas.microsoft.com/office/powerpoint/2010/main" val="161130894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Social Security disability eligibility and benefits</a:t>
            </a:r>
            <a:endParaRPr lang="en-US" dirty="0">
              <a:solidFill>
                <a:srgbClr val="768692"/>
              </a:solidFill>
            </a:endParaRPr>
          </a:p>
        </p:txBody>
      </p:sp>
      <p:pic>
        <p:nvPicPr>
          <p:cNvPr id="13" name="Picture 30">
            <a:extLst>
              <a:ext uri="{FF2B5EF4-FFF2-40B4-BE49-F238E27FC236}">
                <a16:creationId xmlns:a16="http://schemas.microsoft.com/office/drawing/2014/main" id="{2EE5C3EF-AD1D-9C4C-B2E3-677B55448B7B}"/>
              </a:ext>
              <a:ext uri="{C183D7F6-B498-43B3-948B-1728B52AA6E4}">
                <adec:decorative xmlns:adec="http://schemas.microsoft.com/office/drawing/2017/decorative" val="1"/>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229" t="17287" r="19461" b="43178"/>
          <a:stretch/>
        </p:blipFill>
        <p:spPr bwMode="auto">
          <a:xfrm>
            <a:off x="0" y="1736420"/>
            <a:ext cx="4392000" cy="32766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13">
            <a:extLst>
              <a:ext uri="{FF2B5EF4-FFF2-40B4-BE49-F238E27FC236}">
                <a16:creationId xmlns:a16="http://schemas.microsoft.com/office/drawing/2014/main" id="{66D4B196-4860-D44D-B868-977CC2243F57}"/>
              </a:ext>
              <a:ext uri="{C183D7F6-B498-43B3-948B-1728B52AA6E4}">
                <adec:decorative xmlns:adec="http://schemas.microsoft.com/office/drawing/2017/decorative" val="1"/>
              </a:ext>
            </a:extLst>
          </p:cNvPr>
          <p:cNvSpPr/>
          <p:nvPr/>
        </p:nvSpPr>
        <p:spPr>
          <a:xfrm>
            <a:off x="3757544" y="1735555"/>
            <a:ext cx="8434456" cy="327833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33AD23EA-AF63-8B4D-9E8D-C493FF8BDCC7}"/>
              </a:ext>
            </a:extLst>
          </p:cNvPr>
          <p:cNvSpPr>
            <a:spLocks noChangeArrowheads="1"/>
          </p:cNvSpPr>
          <p:nvPr/>
        </p:nvSpPr>
        <p:spPr bwMode="auto">
          <a:xfrm>
            <a:off x="4013599" y="2288527"/>
            <a:ext cx="7551629" cy="21723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eaLnBrk="0" hangingPunct="0">
              <a:lnSpc>
                <a:spcPct val="114000"/>
              </a:lnSpc>
              <a:spcBef>
                <a:spcPts val="1800"/>
              </a:spcBef>
              <a:spcAft>
                <a:spcPts val="600"/>
              </a:spcAft>
              <a:buClr>
                <a:schemeClr val="accent2"/>
              </a:buClr>
              <a:buSzPct val="140000"/>
              <a:tabLst>
                <a:tab pos="1035050" algn="l"/>
              </a:tabLst>
              <a:defRPr/>
            </a:pPr>
            <a:r>
              <a:rPr lang="en-US" sz="1600" b="1" dirty="0">
                <a:solidFill>
                  <a:srgbClr val="368727"/>
                </a:solidFill>
                <a:latin typeface="Arial" charset="0"/>
                <a:ea typeface="Geneva" charset="0"/>
                <a:cs typeface="Times New Roman" charset="0"/>
              </a:rPr>
              <a:t>Eligibility</a:t>
            </a:r>
          </a:p>
          <a:p>
            <a:pPr marL="114300" indent="-114300" eaLnBrk="0" hangingPunct="0">
              <a:lnSpc>
                <a:spcPct val="114000"/>
              </a:lnSpc>
              <a:spcBef>
                <a:spcPts val="0"/>
              </a:spcBef>
              <a:spcAft>
                <a:spcPts val="600"/>
              </a:spcAft>
              <a:buClr>
                <a:srgbClr val="2A681E"/>
              </a:buClr>
              <a:buSzPct val="100000"/>
              <a:buFont typeface="Arial" panose="020B0604020202020204" pitchFamily="34" charset="0"/>
              <a:buChar char="•"/>
              <a:tabLst>
                <a:tab pos="1035050" algn="l"/>
              </a:tabLst>
              <a:defRPr/>
            </a:pPr>
            <a:r>
              <a:rPr lang="en-US" sz="1600" dirty="0"/>
              <a:t>Social Security pays benefits to people that can’t work because they have a medical condition that’s expected to last at least one year or result in death.</a:t>
            </a:r>
          </a:p>
          <a:p>
            <a:pPr marL="114300" indent="-114300" eaLnBrk="0" hangingPunct="0">
              <a:lnSpc>
                <a:spcPct val="114000"/>
              </a:lnSpc>
              <a:spcBef>
                <a:spcPts val="0"/>
              </a:spcBef>
              <a:spcAft>
                <a:spcPts val="600"/>
              </a:spcAft>
              <a:buClr>
                <a:srgbClr val="2A681E"/>
              </a:buClr>
              <a:buSzPct val="100000"/>
              <a:buFont typeface="Arial" panose="020B0604020202020204" pitchFamily="34" charset="0"/>
              <a:buChar char="•"/>
              <a:tabLst>
                <a:tab pos="1035050" algn="l"/>
              </a:tabLst>
              <a:defRPr/>
            </a:pPr>
            <a:r>
              <a:rPr lang="en-US" sz="1600" dirty="0"/>
              <a:t>Social Security pays disability benefits through </a:t>
            </a:r>
            <a:r>
              <a:rPr lang="en-US" sz="1600" b="1" dirty="0"/>
              <a:t>Social Security Disability Insurance</a:t>
            </a:r>
            <a:r>
              <a:rPr lang="en-US" sz="1600" dirty="0"/>
              <a:t> (SSDI).</a:t>
            </a:r>
          </a:p>
          <a:p>
            <a:pPr marL="114300" indent="-114300" eaLnBrk="0" hangingPunct="0">
              <a:lnSpc>
                <a:spcPct val="114000"/>
              </a:lnSpc>
              <a:spcBef>
                <a:spcPts val="0"/>
              </a:spcBef>
              <a:spcAft>
                <a:spcPts val="600"/>
              </a:spcAft>
              <a:buClr>
                <a:srgbClr val="2A681E"/>
              </a:buClr>
              <a:buSzPct val="100000"/>
              <a:buFont typeface="Arial" panose="020B0604020202020204" pitchFamily="34" charset="0"/>
              <a:buChar char="•"/>
              <a:tabLst>
                <a:tab pos="1035050" algn="l"/>
              </a:tabLst>
              <a:defRPr/>
            </a:pPr>
            <a:r>
              <a:rPr lang="en-US" sz="1600" dirty="0">
                <a:solidFill>
                  <a:schemeClr val="tx1"/>
                </a:solidFill>
                <a:latin typeface="Arial" pitchFamily="34" charset="0"/>
                <a:ea typeface="ＭＳ Ｐゴシック"/>
                <a:cs typeface="ＭＳ Ｐゴシック"/>
              </a:rPr>
              <a:t>SSDI</a:t>
            </a:r>
            <a:r>
              <a:rPr lang="en-US" sz="1600" b="0" dirty="0">
                <a:solidFill>
                  <a:schemeClr val="tx1"/>
                </a:solidFill>
                <a:latin typeface="Arial" pitchFamily="34" charset="0"/>
                <a:ea typeface="ＭＳ Ｐゴシック"/>
                <a:cs typeface="ＭＳ Ｐゴシック"/>
              </a:rPr>
              <a:t> is available to workers who have accumulated a sufficient number of </a:t>
            </a:r>
            <a:br>
              <a:rPr lang="en-US" sz="1600" b="0" dirty="0">
                <a:solidFill>
                  <a:schemeClr val="tx1"/>
                </a:solidFill>
                <a:latin typeface="Arial" pitchFamily="34" charset="0"/>
                <a:ea typeface="ＭＳ Ｐゴシック"/>
                <a:cs typeface="ＭＳ Ｐゴシック"/>
              </a:rPr>
            </a:br>
            <a:r>
              <a:rPr lang="en-US" sz="1600" b="0" dirty="0">
                <a:solidFill>
                  <a:schemeClr val="tx1"/>
                </a:solidFill>
                <a:latin typeface="Arial" pitchFamily="34" charset="0"/>
                <a:ea typeface="ＭＳ Ｐゴシック"/>
                <a:cs typeface="ＭＳ Ｐゴシック"/>
              </a:rPr>
              <a:t>work credits.</a:t>
            </a:r>
          </a:p>
        </p:txBody>
      </p:sp>
      <p:sp>
        <p:nvSpPr>
          <p:cNvPr id="67" name="Text Box 21">
            <a:extLst>
              <a:ext uri="{FF2B5EF4-FFF2-40B4-BE49-F238E27FC236}">
                <a16:creationId xmlns:a16="http://schemas.microsoft.com/office/drawing/2014/main" id="{FAB0BD04-DB28-4D33-7625-DBEC7D9378BB}"/>
              </a:ext>
            </a:extLst>
          </p:cNvPr>
          <p:cNvSpPr txBox="1">
            <a:spLocks noChangeArrowheads="1"/>
          </p:cNvSpPr>
          <p:nvPr/>
        </p:nvSpPr>
        <p:spPr bwMode="auto">
          <a:xfrm>
            <a:off x="420112" y="6158940"/>
            <a:ext cx="8212446" cy="246221"/>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37160" tIns="45720" rIns="91440" bIns="45720" anchor="b">
            <a:spAutoFit/>
          </a:bodyPr>
          <a:lstStyle>
            <a:lvl1pPr algn="l" eaLnBrk="0" hangingPunct="0">
              <a:spcBef>
                <a:spcPct val="20000"/>
              </a:spcBef>
              <a:buClr>
                <a:srgbClr val="524E86"/>
              </a:buClr>
              <a:buSzPct val="120000"/>
              <a:buChar char="•"/>
              <a:defRPr>
                <a:solidFill>
                  <a:schemeClr val="tx1"/>
                </a:solidFill>
                <a:latin typeface="Arial" pitchFamily="34" charset="0"/>
              </a:defRPr>
            </a:lvl1pPr>
            <a:lvl2pPr marL="742950" indent="-285750" algn="l" eaLnBrk="0" hangingPunct="0">
              <a:spcBef>
                <a:spcPct val="20000"/>
              </a:spcBef>
              <a:buClr>
                <a:srgbClr val="524E86"/>
              </a:buClr>
              <a:buSzPct val="80000"/>
              <a:buFont typeface="Wingdings" pitchFamily="2" charset="2"/>
              <a:buChar char="§"/>
              <a:defRPr>
                <a:solidFill>
                  <a:schemeClr val="tx1"/>
                </a:solidFill>
                <a:latin typeface="Arial" pitchFamily="34" charset="0"/>
              </a:defRPr>
            </a:lvl2pPr>
            <a:lvl3pPr marL="1143000" indent="-228600" algn="l" eaLnBrk="0" hangingPunct="0">
              <a:spcBef>
                <a:spcPct val="20000"/>
              </a:spcBef>
              <a:buClr>
                <a:srgbClr val="524E86"/>
              </a:buClr>
              <a:buFont typeface="Arial" pitchFamily="34" charset="0"/>
              <a:buChar char="–"/>
              <a:defRPr sz="1600">
                <a:solidFill>
                  <a:schemeClr val="tx1"/>
                </a:solidFill>
                <a:latin typeface="Arial" pitchFamily="34" charset="0"/>
              </a:defRPr>
            </a:lvl3pPr>
            <a:lvl4pPr marL="1600200" indent="-228600" algn="l" eaLnBrk="0" hangingPunct="0">
              <a:spcBef>
                <a:spcPct val="20000"/>
              </a:spcBef>
              <a:buClr>
                <a:srgbClr val="524E86"/>
              </a:buClr>
              <a:buChar char="•"/>
              <a:defRPr sz="1600">
                <a:solidFill>
                  <a:schemeClr val="tx1"/>
                </a:solidFill>
                <a:latin typeface="Arial" pitchFamily="34" charset="0"/>
              </a:defRPr>
            </a:lvl4pPr>
            <a:lvl5pPr marL="2057400" indent="-228600" algn="l" eaLnBrk="0" hangingPunct="0">
              <a:spcBef>
                <a:spcPct val="20000"/>
              </a:spcBef>
              <a:buClr>
                <a:srgbClr val="524E86"/>
              </a:buClr>
              <a:buFont typeface="Wingdings" pitchFamily="2" charset="2"/>
              <a:buChar char="§"/>
              <a:defRPr sz="1400">
                <a:solidFill>
                  <a:schemeClr val="tx1"/>
                </a:solidFill>
                <a:latin typeface="Arial" pitchFamily="34" charset="0"/>
              </a:defRPr>
            </a:lvl5pPr>
            <a:lvl6pPr marL="25146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6pPr>
            <a:lvl7pPr marL="29718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7pPr>
            <a:lvl8pPr marL="34290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8pPr>
            <a:lvl9pPr marL="38862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9pPr>
          </a:lstStyle>
          <a:p>
            <a:pPr eaLnBrk="1" hangingPunct="1">
              <a:spcBef>
                <a:spcPts val="300"/>
              </a:spcBef>
              <a:buClrTx/>
              <a:buSzTx/>
              <a:buNone/>
            </a:pPr>
            <a:r>
              <a:rPr lang="en-US" sz="1000" dirty="0">
                <a:latin typeface="+mj-lt"/>
              </a:rPr>
              <a:t>Source: Social Security Administration.</a:t>
            </a:r>
          </a:p>
        </p:txBody>
      </p:sp>
      <p:sp>
        <p:nvSpPr>
          <p:cNvPr id="69" name="Slide Number Placeholder 68">
            <a:extLst>
              <a:ext uri="{FF2B5EF4-FFF2-40B4-BE49-F238E27FC236}">
                <a16:creationId xmlns:a16="http://schemas.microsoft.com/office/drawing/2014/main" id="{15CFF13B-F186-E3AE-3405-7AEB5CAA9D0F}"/>
              </a:ext>
              <a:ext uri="{C183D7F6-B498-43B3-948B-1728B52AA6E4}">
                <adec:decorative xmlns:adec="http://schemas.microsoft.com/office/drawing/2017/decorative" val="1"/>
              </a:ext>
            </a:extLst>
          </p:cNvPr>
          <p:cNvSpPr>
            <a:spLocks noGrp="1"/>
          </p:cNvSpPr>
          <p:nvPr>
            <p:ph type="sldNum" sz="quarter" idx="14"/>
          </p:nvPr>
        </p:nvSpPr>
        <p:spPr/>
        <p:txBody>
          <a:bodyPr/>
          <a:lstStyle/>
          <a:p>
            <a:pPr>
              <a:defRPr/>
            </a:pPr>
            <a:fld id="{E6474CC2-1230-4213-AD1A-4B2FEEABA7A1}" type="slidenum">
              <a:rPr lang="en-US" smtClean="0"/>
              <a:pPr>
                <a:defRPr/>
              </a:pPr>
              <a:t>21</a:t>
            </a:fld>
            <a:endParaRPr lang="en-US" dirty="0"/>
          </a:p>
        </p:txBody>
      </p:sp>
      <p:pic>
        <p:nvPicPr>
          <p:cNvPr id="3" name="Picture 2">
            <a:extLst>
              <a:ext uri="{FF2B5EF4-FFF2-40B4-BE49-F238E27FC236}">
                <a16:creationId xmlns:a16="http://schemas.microsoft.com/office/drawing/2014/main" id="{4045333E-C0FC-6392-B61C-D1EDEBC1F547}"/>
              </a:ext>
              <a:ext uri="{C183D7F6-B498-43B3-948B-1728B52AA6E4}">
                <adec:decorative xmlns:adec="http://schemas.microsoft.com/office/drawing/2017/decorative" val="1"/>
              </a:ext>
            </a:extLst>
          </p:cNvPr>
          <p:cNvPicPr>
            <a:picLocks noChangeAspect="1"/>
          </p:cNvPicPr>
          <p:nvPr/>
        </p:nvPicPr>
        <p:blipFill>
          <a:blip r:embed="rId5"/>
          <a:stretch>
            <a:fillRect/>
          </a:stretch>
        </p:blipFill>
        <p:spPr>
          <a:xfrm>
            <a:off x="10188575" y="6280637"/>
            <a:ext cx="1553526" cy="382313"/>
          </a:xfrm>
          <a:prstGeom prst="rect">
            <a:avLst/>
          </a:prstGeom>
        </p:spPr>
      </p:pic>
      <p:sp>
        <p:nvSpPr>
          <p:cNvPr id="6" name="Footer Placeholder 3">
            <a:extLst>
              <a:ext uri="{FF2B5EF4-FFF2-40B4-BE49-F238E27FC236}">
                <a16:creationId xmlns:a16="http://schemas.microsoft.com/office/drawing/2014/main" id="{1E4A4797-966A-E484-5F44-E30F49D9C430}"/>
              </a:ext>
              <a:ext uri="{C183D7F6-B498-43B3-948B-1728B52AA6E4}">
                <adec:decorative xmlns:adec="http://schemas.microsoft.com/office/drawing/2017/decorative" val="1"/>
              </a:ext>
            </a:extLst>
          </p:cNvPr>
          <p:cNvSpPr>
            <a:spLocks noGrp="1"/>
          </p:cNvSpPr>
          <p:nvPr>
            <p:ph type="ftr" sz="quarter" idx="15"/>
          </p:nvPr>
        </p:nvSpPr>
        <p:spPr>
          <a:xfrm>
            <a:off x="426722" y="6382514"/>
            <a:ext cx="5245100" cy="273264"/>
          </a:xfrm>
        </p:spPr>
        <p:txBody>
          <a:bodyPr/>
          <a:lstStyle/>
          <a:p>
            <a:pPr algn="l"/>
            <a:r>
              <a:rPr lang="en-US" dirty="0"/>
              <a:t>For investors.</a:t>
            </a:r>
          </a:p>
          <a:p>
            <a:pPr algn="l"/>
            <a:r>
              <a:rPr lang="en-US" sz="800" dirty="0"/>
              <a:t>662964.38.0</a:t>
            </a:r>
          </a:p>
        </p:txBody>
      </p:sp>
    </p:spTree>
    <p:custDataLst>
      <p:tags r:id="rId1"/>
    </p:custDataLst>
    <p:extLst>
      <p:ext uri="{BB962C8B-B14F-4D97-AF65-F5344CB8AC3E}">
        <p14:creationId xmlns:p14="http://schemas.microsoft.com/office/powerpoint/2010/main" val="80781496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How do I meet earnings requirement for SSDI?</a:t>
            </a:r>
            <a:endParaRPr lang="en-US" dirty="0">
              <a:solidFill>
                <a:srgbClr val="768692"/>
              </a:solidFill>
            </a:endParaRPr>
          </a:p>
        </p:txBody>
      </p:sp>
      <p:sp>
        <p:nvSpPr>
          <p:cNvPr id="16" name="Rectangle 15">
            <a:extLst>
              <a:ext uri="{FF2B5EF4-FFF2-40B4-BE49-F238E27FC236}">
                <a16:creationId xmlns:a16="http://schemas.microsoft.com/office/drawing/2014/main" id="{4473473E-ADD5-9B44-A903-B4B0C0C25F75}"/>
              </a:ext>
              <a:ext uri="{C183D7F6-B498-43B3-948B-1728B52AA6E4}">
                <adec:decorative xmlns:adec="http://schemas.microsoft.com/office/drawing/2017/decorative" val="1"/>
              </a:ext>
            </a:extLst>
          </p:cNvPr>
          <p:cNvSpPr/>
          <p:nvPr/>
        </p:nvSpPr>
        <p:spPr bwMode="auto">
          <a:xfrm>
            <a:off x="-1" y="1471501"/>
            <a:ext cx="12192001" cy="4552949"/>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9" name="TextBox 8">
            <a:extLst>
              <a:ext uri="{FF2B5EF4-FFF2-40B4-BE49-F238E27FC236}">
                <a16:creationId xmlns:a16="http://schemas.microsoft.com/office/drawing/2014/main" id="{A1C730B5-D4C4-DCDF-0EEC-AA48BE56BBC8}"/>
              </a:ext>
            </a:extLst>
          </p:cNvPr>
          <p:cNvSpPr txBox="1"/>
          <p:nvPr/>
        </p:nvSpPr>
        <p:spPr>
          <a:xfrm>
            <a:off x="1644723" y="833550"/>
            <a:ext cx="3688528" cy="646331"/>
          </a:xfrm>
          <a:prstGeom prst="rect">
            <a:avLst/>
          </a:prstGeom>
          <a:noFill/>
        </p:spPr>
        <p:txBody>
          <a:bodyPr wrap="square">
            <a:spAutoFit/>
          </a:bodyPr>
          <a:lstStyle/>
          <a:p>
            <a:pPr algn="ctr"/>
            <a:r>
              <a:rPr lang="en-US" sz="3600" b="1" dirty="0">
                <a:solidFill>
                  <a:srgbClr val="004F6B"/>
                </a:solidFill>
              </a:rPr>
              <a:t>1</a:t>
            </a:r>
          </a:p>
        </p:txBody>
      </p:sp>
      <p:cxnSp>
        <p:nvCxnSpPr>
          <p:cNvPr id="35" name="Straight Connector 34">
            <a:extLst>
              <a:ext uri="{FF2B5EF4-FFF2-40B4-BE49-F238E27FC236}">
                <a16:creationId xmlns:a16="http://schemas.microsoft.com/office/drawing/2014/main" id="{B04B5DAD-A1AC-05F1-0B34-15E7C4D29595}"/>
              </a:ext>
              <a:ext uri="{C183D7F6-B498-43B3-948B-1728B52AA6E4}">
                <adec:decorative xmlns:adec="http://schemas.microsoft.com/office/drawing/2017/decorative" val="1"/>
              </a:ext>
            </a:extLst>
          </p:cNvPr>
          <p:cNvCxnSpPr>
            <a:cxnSpLocks/>
          </p:cNvCxnSpPr>
          <p:nvPr/>
        </p:nvCxnSpPr>
        <p:spPr bwMode="auto">
          <a:xfrm>
            <a:off x="2929981" y="1487897"/>
            <a:ext cx="1118013" cy="0"/>
          </a:xfrm>
          <a:prstGeom prst="line">
            <a:avLst/>
          </a:prstGeom>
          <a:solidFill>
            <a:schemeClr val="hlink"/>
          </a:solidFill>
          <a:ln w="38100" cap="flat" cmpd="sng" algn="ctr">
            <a:solidFill>
              <a:srgbClr val="004F6B"/>
            </a:solidFill>
            <a:prstDash val="solid"/>
            <a:round/>
            <a:headEnd type="none" w="med" len="med"/>
            <a:tailEnd type="none" w="med" len="med"/>
          </a:ln>
          <a:effectLst/>
        </p:spPr>
      </p:cxnSp>
      <p:sp>
        <p:nvSpPr>
          <p:cNvPr id="39" name="TextBox 38">
            <a:extLst>
              <a:ext uri="{FF2B5EF4-FFF2-40B4-BE49-F238E27FC236}">
                <a16:creationId xmlns:a16="http://schemas.microsoft.com/office/drawing/2014/main" id="{83831E15-9115-889B-CB5C-98F53CCE129B}"/>
              </a:ext>
            </a:extLst>
          </p:cNvPr>
          <p:cNvSpPr txBox="1"/>
          <p:nvPr/>
        </p:nvSpPr>
        <p:spPr>
          <a:xfrm>
            <a:off x="1781985" y="1533011"/>
            <a:ext cx="3408049" cy="523220"/>
          </a:xfrm>
          <a:prstGeom prst="rect">
            <a:avLst/>
          </a:prstGeom>
          <a:noFill/>
        </p:spPr>
        <p:txBody>
          <a:bodyPr wrap="none" rtlCol="0">
            <a:spAutoFit/>
          </a:bodyPr>
          <a:lstStyle/>
          <a:p>
            <a:pPr lvl="0" algn="ctr">
              <a:spcBef>
                <a:spcPts val="600"/>
              </a:spcBef>
              <a:buClr>
                <a:srgbClr val="857363"/>
              </a:buClr>
              <a:defRPr/>
            </a:pPr>
            <a:r>
              <a:rPr lang="en-US" sz="1400" b="1" dirty="0">
                <a:solidFill>
                  <a:srgbClr val="004F6B"/>
                </a:solidFill>
                <a:latin typeface="Arial" charset="0"/>
              </a:rPr>
              <a:t>A recent work test based on your age </a:t>
            </a:r>
            <a:br>
              <a:rPr lang="en-US" sz="1400" b="1" dirty="0">
                <a:solidFill>
                  <a:srgbClr val="004F6B"/>
                </a:solidFill>
                <a:latin typeface="Arial" charset="0"/>
              </a:rPr>
            </a:br>
            <a:r>
              <a:rPr lang="en-US" sz="1400" b="1" dirty="0">
                <a:solidFill>
                  <a:srgbClr val="004F6B"/>
                </a:solidFill>
                <a:latin typeface="Arial" charset="0"/>
              </a:rPr>
              <a:t>and when you become disabled</a:t>
            </a:r>
          </a:p>
        </p:txBody>
      </p:sp>
      <p:graphicFrame>
        <p:nvGraphicFramePr>
          <p:cNvPr id="17" name="Table 16">
            <a:extLst>
              <a:ext uri="{FF2B5EF4-FFF2-40B4-BE49-F238E27FC236}">
                <a16:creationId xmlns:a16="http://schemas.microsoft.com/office/drawing/2014/main" id="{AB75E749-B93A-4D4E-9F6A-09BBD5B65BC1}"/>
              </a:ext>
            </a:extLst>
          </p:cNvPr>
          <p:cNvGraphicFramePr>
            <a:graphicFrameLocks noGrp="1"/>
          </p:cNvGraphicFramePr>
          <p:nvPr>
            <p:extLst>
              <p:ext uri="{D42A27DB-BD31-4B8C-83A1-F6EECF244321}">
                <p14:modId xmlns:p14="http://schemas.microsoft.com/office/powerpoint/2010/main" val="1249885120"/>
              </p:ext>
            </p:extLst>
          </p:nvPr>
        </p:nvGraphicFramePr>
        <p:xfrm>
          <a:off x="601518" y="2057093"/>
          <a:ext cx="5774406" cy="3961804"/>
        </p:xfrm>
        <a:graphic>
          <a:graphicData uri="http://schemas.openxmlformats.org/drawingml/2006/table">
            <a:tbl>
              <a:tblPr firstRow="1" firstCol="1" bandRow="1">
                <a:tableStyleId>{2D5ABB26-0587-4C30-8999-92F81FD0307C}</a:tableStyleId>
              </a:tblPr>
              <a:tblGrid>
                <a:gridCol w="2737627">
                  <a:extLst>
                    <a:ext uri="{9D8B030D-6E8A-4147-A177-3AD203B41FA5}">
                      <a16:colId xmlns:a16="http://schemas.microsoft.com/office/drawing/2014/main" val="20000"/>
                    </a:ext>
                  </a:extLst>
                </a:gridCol>
                <a:gridCol w="3036779">
                  <a:extLst>
                    <a:ext uri="{9D8B030D-6E8A-4147-A177-3AD203B41FA5}">
                      <a16:colId xmlns:a16="http://schemas.microsoft.com/office/drawing/2014/main" val="20001"/>
                    </a:ext>
                  </a:extLst>
                </a:gridCol>
              </a:tblGrid>
              <a:tr h="373710">
                <a:tc>
                  <a:txBody>
                    <a:bodyPr/>
                    <a:lstStyle/>
                    <a:p>
                      <a:r>
                        <a:rPr lang="en-US" sz="1200" b="1" dirty="0">
                          <a:solidFill>
                            <a:schemeClr val="bg1"/>
                          </a:solidFill>
                        </a:rPr>
                        <a:t>If you become disabled …</a:t>
                      </a:r>
                    </a:p>
                  </a:txBody>
                  <a:tcPr marT="91440" marB="91440">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rgbClr val="004F6B"/>
                    </a:solidFill>
                  </a:tcPr>
                </a:tc>
                <a:tc>
                  <a:txBody>
                    <a:bodyPr/>
                    <a:lstStyle/>
                    <a:p>
                      <a:r>
                        <a:rPr lang="en-US" sz="1200" b="1" dirty="0">
                          <a:solidFill>
                            <a:schemeClr val="bg1"/>
                          </a:solidFill>
                        </a:rPr>
                        <a:t>Then you generally need:</a:t>
                      </a:r>
                    </a:p>
                  </a:txBody>
                  <a:tcPr marT="91440" marB="91440">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rgbClr val="004F6B"/>
                    </a:solidFill>
                  </a:tcPr>
                </a:tc>
                <a:extLst>
                  <a:ext uri="{0D108BD9-81ED-4DB2-BD59-A6C34878D82A}">
                    <a16:rowId xmlns:a16="http://schemas.microsoft.com/office/drawing/2014/main" val="10002"/>
                  </a:ext>
                </a:extLst>
              </a:tr>
              <a:tr h="760805">
                <a:tc>
                  <a:txBody>
                    <a:bodyPr/>
                    <a:lstStyle/>
                    <a:p>
                      <a:r>
                        <a:rPr lang="en-US" sz="1100" dirty="0"/>
                        <a:t>In or before the quarter</a:t>
                      </a:r>
                      <a:r>
                        <a:rPr lang="en-US" sz="1100" baseline="0" dirty="0"/>
                        <a:t> you turn age 24</a:t>
                      </a:r>
                      <a:endParaRPr lang="en-US" sz="1100" dirty="0"/>
                    </a:p>
                  </a:txBody>
                  <a:tcPr marT="91440" marB="91440">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solidFill>
                  </a:tcPr>
                </a:tc>
                <a:tc>
                  <a:txBody>
                    <a:bodyPr/>
                    <a:lstStyle/>
                    <a:p>
                      <a:r>
                        <a:rPr lang="en-US" sz="1100" dirty="0"/>
                        <a:t>1.5 years of work during the 3-year period ending with</a:t>
                      </a:r>
                      <a:r>
                        <a:rPr lang="en-US" sz="1100" baseline="0" dirty="0"/>
                        <a:t> the quarter your disability began</a:t>
                      </a:r>
                      <a:endParaRPr lang="en-US" sz="1100" dirty="0"/>
                    </a:p>
                  </a:txBody>
                  <a:tcPr marR="182880" marT="91440" marB="91440">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1913174">
                <a:tc>
                  <a:txBody>
                    <a:bodyPr/>
                    <a:lstStyle/>
                    <a:p>
                      <a:r>
                        <a:rPr lang="en-US" sz="1100" dirty="0"/>
                        <a:t>In the quarter</a:t>
                      </a:r>
                      <a:r>
                        <a:rPr lang="en-US" sz="1100" baseline="0" dirty="0"/>
                        <a:t> after you turn age 24 but before the quarter you turn age 31</a:t>
                      </a:r>
                      <a:endParaRPr lang="en-US" sz="1100" dirty="0"/>
                    </a:p>
                  </a:txBody>
                  <a:tcPr marT="91440" marB="91440">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solidFill>
                  </a:tcPr>
                </a:tc>
                <a:tc>
                  <a:txBody>
                    <a:bodyPr/>
                    <a:lstStyle/>
                    <a:p>
                      <a:r>
                        <a:rPr lang="en-US" sz="1100" dirty="0"/>
                        <a:t>Work during half the time for the period beginning with the quarter after you turned 21 and ending with the quarter you became disabled. Example: If</a:t>
                      </a:r>
                      <a:r>
                        <a:rPr lang="en-US" sz="1100" baseline="0" dirty="0"/>
                        <a:t> you became disabled in the quarter you turned age 27, then you would need three years of work out of the six-year period ending with the quarter you became disabled.</a:t>
                      </a:r>
                      <a:endParaRPr lang="en-US" sz="1100" dirty="0"/>
                    </a:p>
                  </a:txBody>
                  <a:tcPr marR="182880" marT="91440" marB="91440">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914115">
                <a:tc>
                  <a:txBody>
                    <a:bodyPr/>
                    <a:lstStyle/>
                    <a:p>
                      <a:r>
                        <a:rPr lang="en-US" sz="1100" dirty="0"/>
                        <a:t>In the quarter you turn</a:t>
                      </a:r>
                      <a:r>
                        <a:rPr lang="en-US" sz="1100" baseline="0" dirty="0"/>
                        <a:t> age 31 or later</a:t>
                      </a:r>
                      <a:endParaRPr lang="en-US" sz="1100" dirty="0"/>
                    </a:p>
                  </a:txBody>
                  <a:tcPr marT="91440" marB="91440">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solidFill>
                  </a:tcPr>
                </a:tc>
                <a:tc>
                  <a:txBody>
                    <a:bodyPr/>
                    <a:lstStyle/>
                    <a:p>
                      <a:r>
                        <a:rPr lang="en-US" sz="1100" dirty="0"/>
                        <a:t>Work during five years out of the 10-year period ending with the quarter your disability</a:t>
                      </a:r>
                      <a:r>
                        <a:rPr lang="en-US" sz="1100" baseline="0" dirty="0"/>
                        <a:t> began</a:t>
                      </a:r>
                      <a:endParaRPr lang="en-US" sz="1100" dirty="0"/>
                    </a:p>
                  </a:txBody>
                  <a:tcPr marR="182880" marT="91440" marB="91440">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bl>
          </a:graphicData>
        </a:graphic>
      </p:graphicFrame>
      <p:sp>
        <p:nvSpPr>
          <p:cNvPr id="10" name="TextBox 9">
            <a:extLst>
              <a:ext uri="{FF2B5EF4-FFF2-40B4-BE49-F238E27FC236}">
                <a16:creationId xmlns:a16="http://schemas.microsoft.com/office/drawing/2014/main" id="{CD36F340-6C55-15BF-5184-AA584BFF9449}"/>
              </a:ext>
            </a:extLst>
          </p:cNvPr>
          <p:cNvSpPr txBox="1"/>
          <p:nvPr/>
        </p:nvSpPr>
        <p:spPr>
          <a:xfrm>
            <a:off x="7351373" y="833550"/>
            <a:ext cx="3688528" cy="646331"/>
          </a:xfrm>
          <a:prstGeom prst="rect">
            <a:avLst/>
          </a:prstGeom>
          <a:noFill/>
        </p:spPr>
        <p:txBody>
          <a:bodyPr wrap="square">
            <a:spAutoFit/>
          </a:bodyPr>
          <a:lstStyle/>
          <a:p>
            <a:pPr algn="ctr"/>
            <a:r>
              <a:rPr lang="en-US" sz="3600" b="1" dirty="0">
                <a:solidFill>
                  <a:srgbClr val="368727"/>
                </a:solidFill>
              </a:rPr>
              <a:t>2</a:t>
            </a:r>
          </a:p>
        </p:txBody>
      </p:sp>
      <p:cxnSp>
        <p:nvCxnSpPr>
          <p:cNvPr id="38" name="Straight Connector 37">
            <a:extLst>
              <a:ext uri="{FF2B5EF4-FFF2-40B4-BE49-F238E27FC236}">
                <a16:creationId xmlns:a16="http://schemas.microsoft.com/office/drawing/2014/main" id="{0259E659-31AE-DFD1-EE08-A3304EF80D8D}"/>
              </a:ext>
              <a:ext uri="{C183D7F6-B498-43B3-948B-1728B52AA6E4}">
                <adec:decorative xmlns:adec="http://schemas.microsoft.com/office/drawing/2017/decorative" val="1"/>
              </a:ext>
            </a:extLst>
          </p:cNvPr>
          <p:cNvCxnSpPr>
            <a:cxnSpLocks/>
          </p:cNvCxnSpPr>
          <p:nvPr/>
        </p:nvCxnSpPr>
        <p:spPr bwMode="auto">
          <a:xfrm>
            <a:off x="8636631" y="1487897"/>
            <a:ext cx="1118013" cy="0"/>
          </a:xfrm>
          <a:prstGeom prst="line">
            <a:avLst/>
          </a:prstGeom>
          <a:solidFill>
            <a:schemeClr val="hlink"/>
          </a:solidFill>
          <a:ln w="38100" cap="flat" cmpd="sng" algn="ctr">
            <a:solidFill>
              <a:srgbClr val="368727"/>
            </a:solidFill>
            <a:prstDash val="solid"/>
            <a:round/>
            <a:headEnd type="none" w="med" len="med"/>
            <a:tailEnd type="none" w="med" len="med"/>
          </a:ln>
          <a:effectLst/>
        </p:spPr>
      </p:cxnSp>
      <p:sp>
        <p:nvSpPr>
          <p:cNvPr id="40" name="TextBox 39">
            <a:extLst>
              <a:ext uri="{FF2B5EF4-FFF2-40B4-BE49-F238E27FC236}">
                <a16:creationId xmlns:a16="http://schemas.microsoft.com/office/drawing/2014/main" id="{9F429638-F27B-8145-118A-8CA3C592F9ED}"/>
              </a:ext>
            </a:extLst>
          </p:cNvPr>
          <p:cNvSpPr txBox="1"/>
          <p:nvPr/>
        </p:nvSpPr>
        <p:spPr>
          <a:xfrm>
            <a:off x="7140406" y="1533011"/>
            <a:ext cx="4119782" cy="523220"/>
          </a:xfrm>
          <a:prstGeom prst="rect">
            <a:avLst/>
          </a:prstGeom>
          <a:noFill/>
        </p:spPr>
        <p:txBody>
          <a:bodyPr wrap="none" rtlCol="0">
            <a:spAutoFit/>
          </a:bodyPr>
          <a:lstStyle/>
          <a:p>
            <a:pPr lvl="0" algn="ctr" defTabSz="1132076" fontAlgn="auto">
              <a:spcBef>
                <a:spcPts val="0"/>
              </a:spcBef>
              <a:spcAft>
                <a:spcPts val="0"/>
              </a:spcAft>
            </a:pPr>
            <a:r>
              <a:rPr lang="en-US" sz="1400" b="1" dirty="0">
                <a:solidFill>
                  <a:srgbClr val="368727"/>
                </a:solidFill>
                <a:latin typeface="Arial" charset="0"/>
              </a:rPr>
              <a:t>A duration-of-work test to show that you have </a:t>
            </a:r>
            <a:br>
              <a:rPr lang="en-US" sz="1400" b="1" dirty="0">
                <a:solidFill>
                  <a:srgbClr val="368727"/>
                </a:solidFill>
                <a:latin typeface="Arial" charset="0"/>
              </a:rPr>
            </a:br>
            <a:r>
              <a:rPr lang="en-US" sz="1400" b="1" dirty="0">
                <a:solidFill>
                  <a:srgbClr val="368727"/>
                </a:solidFill>
                <a:latin typeface="Arial" charset="0"/>
              </a:rPr>
              <a:t>worked long enough under Social Security</a:t>
            </a:r>
          </a:p>
        </p:txBody>
      </p:sp>
      <p:graphicFrame>
        <p:nvGraphicFramePr>
          <p:cNvPr id="18" name="Table 17">
            <a:extLst>
              <a:ext uri="{FF2B5EF4-FFF2-40B4-BE49-F238E27FC236}">
                <a16:creationId xmlns:a16="http://schemas.microsoft.com/office/drawing/2014/main" id="{397E0138-D7BD-324D-833D-30FADEAC8CCD}"/>
              </a:ext>
            </a:extLst>
          </p:cNvPr>
          <p:cNvGraphicFramePr>
            <a:graphicFrameLocks noGrp="1"/>
          </p:cNvGraphicFramePr>
          <p:nvPr>
            <p:extLst>
              <p:ext uri="{D42A27DB-BD31-4B8C-83A1-F6EECF244321}">
                <p14:modId xmlns:p14="http://schemas.microsoft.com/office/powerpoint/2010/main" val="972150727"/>
              </p:ext>
            </p:extLst>
          </p:nvPr>
        </p:nvGraphicFramePr>
        <p:xfrm>
          <a:off x="6771938" y="2066573"/>
          <a:ext cx="4818544" cy="3950208"/>
        </p:xfrm>
        <a:graphic>
          <a:graphicData uri="http://schemas.openxmlformats.org/drawingml/2006/table">
            <a:tbl>
              <a:tblPr firstRow="1" firstCol="1" bandRow="1">
                <a:tableStyleId>{2D5ABB26-0587-4C30-8999-92F81FD0307C}</a:tableStyleId>
              </a:tblPr>
              <a:tblGrid>
                <a:gridCol w="2409272">
                  <a:extLst>
                    <a:ext uri="{9D8B030D-6E8A-4147-A177-3AD203B41FA5}">
                      <a16:colId xmlns:a16="http://schemas.microsoft.com/office/drawing/2014/main" val="20000"/>
                    </a:ext>
                  </a:extLst>
                </a:gridCol>
                <a:gridCol w="2409272">
                  <a:extLst>
                    <a:ext uri="{9D8B030D-6E8A-4147-A177-3AD203B41FA5}">
                      <a16:colId xmlns:a16="http://schemas.microsoft.com/office/drawing/2014/main" val="20001"/>
                    </a:ext>
                  </a:extLst>
                </a:gridCol>
              </a:tblGrid>
              <a:tr h="0">
                <a:tc>
                  <a:txBody>
                    <a:bodyPr/>
                    <a:lstStyle/>
                    <a:p>
                      <a:r>
                        <a:rPr lang="en-US" sz="1200" b="1" dirty="0">
                          <a:solidFill>
                            <a:schemeClr val="bg1"/>
                          </a:solidFill>
                        </a:rPr>
                        <a:t>If you became disabled …</a:t>
                      </a:r>
                    </a:p>
                  </a:txBody>
                  <a:tcPr marT="91440" marB="91440">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rgbClr val="368727"/>
                    </a:solidFill>
                  </a:tcPr>
                </a:tc>
                <a:tc>
                  <a:txBody>
                    <a:bodyPr/>
                    <a:lstStyle/>
                    <a:p>
                      <a:r>
                        <a:rPr lang="en-US" sz="1200" b="1" dirty="0">
                          <a:solidFill>
                            <a:schemeClr val="bg1"/>
                          </a:solidFill>
                        </a:rPr>
                        <a:t>Then you generally need:</a:t>
                      </a:r>
                    </a:p>
                  </a:txBody>
                  <a:tcPr marT="91440" marB="91440">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rgbClr val="368727"/>
                    </a:solidFill>
                  </a:tcPr>
                </a:tc>
                <a:extLst>
                  <a:ext uri="{0D108BD9-81ED-4DB2-BD59-A6C34878D82A}">
                    <a16:rowId xmlns:a16="http://schemas.microsoft.com/office/drawing/2014/main" val="10002"/>
                  </a:ext>
                </a:extLst>
              </a:tr>
              <a:tr h="256032">
                <a:tc>
                  <a:txBody>
                    <a:bodyPr/>
                    <a:lstStyle/>
                    <a:p>
                      <a:r>
                        <a:rPr lang="en-US" sz="1050" dirty="0"/>
                        <a:t>Before age 28</a:t>
                      </a:r>
                    </a:p>
                  </a:txBody>
                  <a:tcP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solidFill>
                  </a:tcPr>
                </a:tc>
                <a:tc>
                  <a:txBody>
                    <a:bodyPr/>
                    <a:lstStyle/>
                    <a:p>
                      <a:r>
                        <a:rPr lang="en-US" sz="1050" dirty="0"/>
                        <a:t>1.5 years of work</a:t>
                      </a:r>
                    </a:p>
                  </a:txBody>
                  <a:tcP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256032">
                <a:tc>
                  <a:txBody>
                    <a:bodyPr/>
                    <a:lstStyle/>
                    <a:p>
                      <a:r>
                        <a:rPr lang="en-US" sz="1050" dirty="0"/>
                        <a:t>Age 30</a:t>
                      </a:r>
                    </a:p>
                  </a:txBody>
                  <a:tcP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solidFill>
                  </a:tcPr>
                </a:tc>
                <a:tc>
                  <a:txBody>
                    <a:bodyPr/>
                    <a:lstStyle/>
                    <a:p>
                      <a:r>
                        <a:rPr lang="en-US" sz="1050" dirty="0"/>
                        <a:t>2 years</a:t>
                      </a:r>
                    </a:p>
                  </a:txBody>
                  <a:tcP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256032">
                <a:tc>
                  <a:txBody>
                    <a:bodyPr/>
                    <a:lstStyle/>
                    <a:p>
                      <a:r>
                        <a:rPr lang="en-US" sz="1050" dirty="0"/>
                        <a:t>Age 34</a:t>
                      </a:r>
                    </a:p>
                  </a:txBody>
                  <a:tcP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solidFill>
                  </a:tcPr>
                </a:tc>
                <a:tc>
                  <a:txBody>
                    <a:bodyPr/>
                    <a:lstStyle/>
                    <a:p>
                      <a:r>
                        <a:rPr lang="en-US" sz="1050" dirty="0"/>
                        <a:t>3 years</a:t>
                      </a:r>
                    </a:p>
                  </a:txBody>
                  <a:tcP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r h="256032">
                <a:tc>
                  <a:txBody>
                    <a:bodyPr/>
                    <a:lstStyle/>
                    <a:p>
                      <a:r>
                        <a:rPr lang="en-US" sz="1050" dirty="0"/>
                        <a:t>Age 38</a:t>
                      </a:r>
                    </a:p>
                  </a:txBody>
                  <a:tcP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solidFill>
                  </a:tcPr>
                </a:tc>
                <a:tc>
                  <a:txBody>
                    <a:bodyPr/>
                    <a:lstStyle/>
                    <a:p>
                      <a:r>
                        <a:rPr lang="en-US" sz="1050" dirty="0"/>
                        <a:t>4 years</a:t>
                      </a:r>
                    </a:p>
                  </a:txBody>
                  <a:tcP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6"/>
                  </a:ext>
                </a:extLst>
              </a:tr>
              <a:tr h="256032">
                <a:tc>
                  <a:txBody>
                    <a:bodyPr/>
                    <a:lstStyle/>
                    <a:p>
                      <a:r>
                        <a:rPr lang="en-US" sz="1050" dirty="0"/>
                        <a:t>Age 42</a:t>
                      </a:r>
                    </a:p>
                  </a:txBody>
                  <a:tcP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solidFill>
                  </a:tcPr>
                </a:tc>
                <a:tc>
                  <a:txBody>
                    <a:bodyPr/>
                    <a:lstStyle/>
                    <a:p>
                      <a:r>
                        <a:rPr lang="en-US" sz="1050" dirty="0"/>
                        <a:t>5 years</a:t>
                      </a:r>
                    </a:p>
                  </a:txBody>
                  <a:tcP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7"/>
                  </a:ext>
                </a:extLst>
              </a:tr>
              <a:tr h="256032">
                <a:tc>
                  <a:txBody>
                    <a:bodyPr/>
                    <a:lstStyle/>
                    <a:p>
                      <a:r>
                        <a:rPr lang="en-US" sz="1050" dirty="0"/>
                        <a:t>Age 44</a:t>
                      </a:r>
                    </a:p>
                  </a:txBody>
                  <a:tcP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solidFill>
                  </a:tcPr>
                </a:tc>
                <a:tc>
                  <a:txBody>
                    <a:bodyPr/>
                    <a:lstStyle/>
                    <a:p>
                      <a:r>
                        <a:rPr lang="en-US" sz="1050" dirty="0"/>
                        <a:t>5.5 years</a:t>
                      </a:r>
                    </a:p>
                  </a:txBody>
                  <a:tcP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8"/>
                  </a:ext>
                </a:extLst>
              </a:tr>
              <a:tr h="256032">
                <a:tc>
                  <a:txBody>
                    <a:bodyPr/>
                    <a:lstStyle/>
                    <a:p>
                      <a:r>
                        <a:rPr lang="en-US" sz="1050" dirty="0"/>
                        <a:t>Age 46</a:t>
                      </a:r>
                    </a:p>
                  </a:txBody>
                  <a:tcP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solidFill>
                  </a:tcPr>
                </a:tc>
                <a:tc>
                  <a:txBody>
                    <a:bodyPr/>
                    <a:lstStyle/>
                    <a:p>
                      <a:r>
                        <a:rPr lang="en-US" sz="1050" dirty="0"/>
                        <a:t>6 years</a:t>
                      </a:r>
                    </a:p>
                  </a:txBody>
                  <a:tcP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9"/>
                  </a:ext>
                </a:extLst>
              </a:tr>
              <a:tr h="256032">
                <a:tc>
                  <a:txBody>
                    <a:bodyPr/>
                    <a:lstStyle/>
                    <a:p>
                      <a:r>
                        <a:rPr lang="en-US" sz="1050" dirty="0"/>
                        <a:t>Age 48</a:t>
                      </a:r>
                    </a:p>
                  </a:txBody>
                  <a:tcP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solidFill>
                  </a:tcPr>
                </a:tc>
                <a:tc>
                  <a:txBody>
                    <a:bodyPr/>
                    <a:lstStyle/>
                    <a:p>
                      <a:r>
                        <a:rPr lang="en-US" sz="1050" dirty="0"/>
                        <a:t>6.5 years</a:t>
                      </a:r>
                    </a:p>
                  </a:txBody>
                  <a:tcP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10"/>
                  </a:ext>
                </a:extLst>
              </a:tr>
              <a:tr h="256032">
                <a:tc>
                  <a:txBody>
                    <a:bodyPr/>
                    <a:lstStyle/>
                    <a:p>
                      <a:r>
                        <a:rPr lang="en-US" sz="1050" dirty="0"/>
                        <a:t>Age 50</a:t>
                      </a:r>
                    </a:p>
                  </a:txBody>
                  <a:tcP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solidFill>
                  </a:tcPr>
                </a:tc>
                <a:tc>
                  <a:txBody>
                    <a:bodyPr/>
                    <a:lstStyle/>
                    <a:p>
                      <a:r>
                        <a:rPr lang="en-US" sz="1050" dirty="0"/>
                        <a:t>7 years</a:t>
                      </a:r>
                    </a:p>
                  </a:txBody>
                  <a:tcP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11"/>
                  </a:ext>
                </a:extLst>
              </a:tr>
              <a:tr h="256032">
                <a:tc>
                  <a:txBody>
                    <a:bodyPr/>
                    <a:lstStyle/>
                    <a:p>
                      <a:r>
                        <a:rPr lang="en-US" sz="1050" dirty="0"/>
                        <a:t>Age 52</a:t>
                      </a:r>
                    </a:p>
                  </a:txBody>
                  <a:tcP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solidFill>
                  </a:tcPr>
                </a:tc>
                <a:tc>
                  <a:txBody>
                    <a:bodyPr/>
                    <a:lstStyle/>
                    <a:p>
                      <a:r>
                        <a:rPr lang="en-US" sz="1050" dirty="0"/>
                        <a:t>7.5 years</a:t>
                      </a:r>
                    </a:p>
                  </a:txBody>
                  <a:tcP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12"/>
                  </a:ext>
                </a:extLst>
              </a:tr>
              <a:tr h="256032">
                <a:tc>
                  <a:txBody>
                    <a:bodyPr/>
                    <a:lstStyle/>
                    <a:p>
                      <a:r>
                        <a:rPr lang="en-US" sz="1050" dirty="0"/>
                        <a:t>Age 54</a:t>
                      </a:r>
                    </a:p>
                  </a:txBody>
                  <a:tcP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solidFill>
                  </a:tcPr>
                </a:tc>
                <a:tc>
                  <a:txBody>
                    <a:bodyPr/>
                    <a:lstStyle/>
                    <a:p>
                      <a:r>
                        <a:rPr lang="en-US" sz="1050" dirty="0"/>
                        <a:t>8 years</a:t>
                      </a:r>
                    </a:p>
                  </a:txBody>
                  <a:tcP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13"/>
                  </a:ext>
                </a:extLst>
              </a:tr>
              <a:tr h="256032">
                <a:tc>
                  <a:txBody>
                    <a:bodyPr/>
                    <a:lstStyle/>
                    <a:p>
                      <a:r>
                        <a:rPr lang="en-US" sz="1050" dirty="0"/>
                        <a:t>Age 56</a:t>
                      </a:r>
                    </a:p>
                  </a:txBody>
                  <a:tcP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solidFill>
                  </a:tcPr>
                </a:tc>
                <a:tc>
                  <a:txBody>
                    <a:bodyPr/>
                    <a:lstStyle/>
                    <a:p>
                      <a:r>
                        <a:rPr lang="en-US" sz="1050" dirty="0"/>
                        <a:t>7.5 years</a:t>
                      </a:r>
                    </a:p>
                  </a:txBody>
                  <a:tcP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14"/>
                  </a:ext>
                </a:extLst>
              </a:tr>
              <a:tr h="256032">
                <a:tc>
                  <a:txBody>
                    <a:bodyPr/>
                    <a:lstStyle/>
                    <a:p>
                      <a:r>
                        <a:rPr lang="en-US" sz="1050" dirty="0"/>
                        <a:t>Age 58</a:t>
                      </a:r>
                    </a:p>
                  </a:txBody>
                  <a:tcP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solidFill>
                  </a:tcPr>
                </a:tc>
                <a:tc>
                  <a:txBody>
                    <a:bodyPr/>
                    <a:lstStyle/>
                    <a:p>
                      <a:r>
                        <a:rPr lang="en-US" sz="1050" dirty="0"/>
                        <a:t>9 years</a:t>
                      </a:r>
                    </a:p>
                  </a:txBody>
                  <a:tcP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15"/>
                  </a:ext>
                </a:extLst>
              </a:tr>
              <a:tr h="256032">
                <a:tc>
                  <a:txBody>
                    <a:bodyPr/>
                    <a:lstStyle/>
                    <a:p>
                      <a:r>
                        <a:rPr lang="en-US" sz="1050" dirty="0"/>
                        <a:t>Age 60</a:t>
                      </a:r>
                    </a:p>
                  </a:txBody>
                  <a:tcP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solidFill>
                  </a:tcPr>
                </a:tc>
                <a:tc>
                  <a:txBody>
                    <a:bodyPr/>
                    <a:lstStyle/>
                    <a:p>
                      <a:r>
                        <a:rPr lang="en-US" sz="1050" dirty="0"/>
                        <a:t>9.5 years</a:t>
                      </a:r>
                    </a:p>
                  </a:txBody>
                  <a:tcP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16"/>
                  </a:ext>
                </a:extLst>
              </a:tr>
            </a:tbl>
          </a:graphicData>
        </a:graphic>
      </p:graphicFrame>
      <p:sp>
        <p:nvSpPr>
          <p:cNvPr id="37" name="Slide Number Placeholder 36">
            <a:extLst>
              <a:ext uri="{FF2B5EF4-FFF2-40B4-BE49-F238E27FC236}">
                <a16:creationId xmlns:a16="http://schemas.microsoft.com/office/drawing/2014/main" id="{A27900AC-F835-3F50-B20D-255C85367FC6}"/>
              </a:ext>
              <a:ext uri="{C183D7F6-B498-43B3-948B-1728B52AA6E4}">
                <adec:decorative xmlns:adec="http://schemas.microsoft.com/office/drawing/2017/decorative" val="1"/>
              </a:ext>
            </a:extLst>
          </p:cNvPr>
          <p:cNvSpPr>
            <a:spLocks noGrp="1"/>
          </p:cNvSpPr>
          <p:nvPr>
            <p:ph type="sldNum" sz="quarter" idx="14"/>
          </p:nvPr>
        </p:nvSpPr>
        <p:spPr/>
        <p:txBody>
          <a:bodyPr/>
          <a:lstStyle/>
          <a:p>
            <a:pPr>
              <a:defRPr/>
            </a:pPr>
            <a:fld id="{E6474CC2-1230-4213-AD1A-4B2FEEABA7A1}" type="slidenum">
              <a:rPr lang="en-US" smtClean="0"/>
              <a:pPr>
                <a:defRPr/>
              </a:pPr>
              <a:t>22</a:t>
            </a:fld>
            <a:endParaRPr lang="en-US" dirty="0"/>
          </a:p>
        </p:txBody>
      </p:sp>
      <p:pic>
        <p:nvPicPr>
          <p:cNvPr id="2" name="Picture 1">
            <a:extLst>
              <a:ext uri="{FF2B5EF4-FFF2-40B4-BE49-F238E27FC236}">
                <a16:creationId xmlns:a16="http://schemas.microsoft.com/office/drawing/2014/main" id="{E6C4058F-EEB5-D593-0AB3-DFF2A542789E}"/>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10188575" y="6280637"/>
            <a:ext cx="1553526" cy="382313"/>
          </a:xfrm>
          <a:prstGeom prst="rect">
            <a:avLst/>
          </a:prstGeom>
        </p:spPr>
      </p:pic>
      <p:sp>
        <p:nvSpPr>
          <p:cNvPr id="3" name="Footer Placeholder 3">
            <a:extLst>
              <a:ext uri="{FF2B5EF4-FFF2-40B4-BE49-F238E27FC236}">
                <a16:creationId xmlns:a16="http://schemas.microsoft.com/office/drawing/2014/main" id="{A70E3410-1BBF-1527-78F9-D0E2C8E29251}"/>
              </a:ext>
              <a:ext uri="{C183D7F6-B498-43B3-948B-1728B52AA6E4}">
                <adec:decorative xmlns:adec="http://schemas.microsoft.com/office/drawing/2017/decorative" val="1"/>
              </a:ext>
            </a:extLst>
          </p:cNvPr>
          <p:cNvSpPr>
            <a:spLocks noGrp="1"/>
          </p:cNvSpPr>
          <p:nvPr>
            <p:ph type="ftr" sz="quarter" idx="15"/>
          </p:nvPr>
        </p:nvSpPr>
        <p:spPr>
          <a:xfrm>
            <a:off x="426722" y="6382514"/>
            <a:ext cx="5245100" cy="273264"/>
          </a:xfrm>
        </p:spPr>
        <p:txBody>
          <a:bodyPr/>
          <a:lstStyle/>
          <a:p>
            <a:pPr algn="l"/>
            <a:r>
              <a:rPr lang="en-US" dirty="0"/>
              <a:t>For investors.</a:t>
            </a:r>
          </a:p>
          <a:p>
            <a:pPr algn="l"/>
            <a:r>
              <a:rPr lang="en-US" sz="800" dirty="0"/>
              <a:t>662964.38.0</a:t>
            </a:r>
          </a:p>
        </p:txBody>
      </p:sp>
    </p:spTree>
    <p:custDataLst>
      <p:tags r:id="rId1"/>
    </p:custDataLst>
    <p:extLst>
      <p:ext uri="{BB962C8B-B14F-4D97-AF65-F5344CB8AC3E}">
        <p14:creationId xmlns:p14="http://schemas.microsoft.com/office/powerpoint/2010/main" val="415812723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solidFill>
                  <a:schemeClr val="bg2"/>
                </a:solidFill>
              </a:rPr>
              <a:t>Who decides if I’m disabled?</a:t>
            </a:r>
            <a:endParaRPr lang="en-US" dirty="0">
              <a:solidFill>
                <a:srgbClr val="768692"/>
              </a:solidFill>
            </a:endParaRPr>
          </a:p>
        </p:txBody>
      </p:sp>
      <p:sp>
        <p:nvSpPr>
          <p:cNvPr id="15" name="AutoShape 10">
            <a:extLst>
              <a:ext uri="{FF2B5EF4-FFF2-40B4-BE49-F238E27FC236}">
                <a16:creationId xmlns:a16="http://schemas.microsoft.com/office/drawing/2014/main" id="{184DF5A1-B42F-3D43-8ED3-BD234D0F3BE1}"/>
              </a:ext>
              <a:ext uri="{C183D7F6-B498-43B3-948B-1728B52AA6E4}">
                <adec:decorative xmlns:adec="http://schemas.microsoft.com/office/drawing/2017/decorative" val="1"/>
              </a:ext>
            </a:extLst>
          </p:cNvPr>
          <p:cNvSpPr>
            <a:spLocks noChangeArrowheads="1"/>
          </p:cNvSpPr>
          <p:nvPr/>
        </p:nvSpPr>
        <p:spPr bwMode="auto">
          <a:xfrm>
            <a:off x="0" y="1471588"/>
            <a:ext cx="12192000" cy="4471797"/>
          </a:xfrm>
          <a:prstGeom prst="roundRect">
            <a:avLst>
              <a:gd name="adj" fmla="val 0"/>
            </a:avLst>
          </a:prstGeom>
          <a:solidFill>
            <a:schemeClr val="bg1">
              <a:lumMod val="95000"/>
            </a:schemeClr>
          </a:solidFill>
          <a:ln>
            <a:noFill/>
          </a:ln>
          <a:effectLst/>
        </p:spPr>
        <p:txBody>
          <a:bodyPr wrap="none" anchor="ctr"/>
          <a:lstStyle/>
          <a:p>
            <a:pPr>
              <a:defRPr/>
            </a:pPr>
            <a:endParaRPr lang="en-US" dirty="0"/>
          </a:p>
        </p:txBody>
      </p:sp>
      <p:sp>
        <p:nvSpPr>
          <p:cNvPr id="18" name="Rectangle 9">
            <a:extLst>
              <a:ext uri="{FF2B5EF4-FFF2-40B4-BE49-F238E27FC236}">
                <a16:creationId xmlns:a16="http://schemas.microsoft.com/office/drawing/2014/main" id="{BDCC45C4-2D6D-2F40-B3B6-884673A29744}"/>
              </a:ext>
            </a:extLst>
          </p:cNvPr>
          <p:cNvSpPr>
            <a:spLocks noChangeArrowheads="1"/>
          </p:cNvSpPr>
          <p:nvPr/>
        </p:nvSpPr>
        <p:spPr bwMode="auto">
          <a:xfrm>
            <a:off x="512615" y="1803632"/>
            <a:ext cx="7758545" cy="38077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marL="173736" indent="-173736" eaLnBrk="0" hangingPunct="0">
              <a:lnSpc>
                <a:spcPct val="110000"/>
              </a:lnSpc>
              <a:spcBef>
                <a:spcPts val="0"/>
              </a:spcBef>
              <a:spcAft>
                <a:spcPts val="600"/>
              </a:spcAft>
              <a:buClr>
                <a:srgbClr val="2A681E"/>
              </a:buClr>
              <a:buSzPct val="100000"/>
              <a:buFont typeface="Arial" panose="020B0604020202020204" pitchFamily="34" charset="0"/>
              <a:buChar char="•"/>
              <a:tabLst>
                <a:tab pos="300038" algn="l"/>
                <a:tab pos="1035050" algn="l"/>
              </a:tabLst>
              <a:defRPr/>
            </a:pPr>
            <a:r>
              <a:rPr lang="en-US" sz="1600" spc="-20" dirty="0">
                <a:ea typeface="Geneva" pitchFamily="125" charset="-128"/>
              </a:rPr>
              <a:t>The Social Security Administration (SSA) will review your application to make sure you meet some basic requirements for disability. SSA will check whether </a:t>
            </a:r>
            <a:br>
              <a:rPr lang="en-US" sz="1600" spc="-20" dirty="0">
                <a:ea typeface="Geneva" pitchFamily="125" charset="-128"/>
              </a:rPr>
            </a:br>
            <a:r>
              <a:rPr lang="en-US" sz="1600" spc="-20" dirty="0">
                <a:ea typeface="Geneva" pitchFamily="125" charset="-128"/>
              </a:rPr>
              <a:t>you worked enough years to qualify and evaluate any current work activities. If basic criteria are met, your application will be forwarded to the Disability Determination office </a:t>
            </a:r>
            <a:br>
              <a:rPr lang="en-US" sz="1600" spc="-20" dirty="0">
                <a:ea typeface="Geneva" pitchFamily="125" charset="-128"/>
              </a:rPr>
            </a:br>
            <a:r>
              <a:rPr lang="en-US" sz="1600" spc="-20" dirty="0">
                <a:ea typeface="Geneva" pitchFamily="125" charset="-128"/>
              </a:rPr>
              <a:t>in your state.</a:t>
            </a:r>
          </a:p>
          <a:p>
            <a:pPr marL="173736" indent="-173736" eaLnBrk="0" hangingPunct="0">
              <a:lnSpc>
                <a:spcPct val="110000"/>
              </a:lnSpc>
              <a:spcBef>
                <a:spcPts val="0"/>
              </a:spcBef>
              <a:spcAft>
                <a:spcPts val="600"/>
              </a:spcAft>
              <a:buClr>
                <a:srgbClr val="2A681E"/>
              </a:buClr>
              <a:buSzPct val="100000"/>
              <a:buFont typeface="Arial" panose="020B0604020202020204" pitchFamily="34" charset="0"/>
              <a:buChar char="•"/>
              <a:tabLst>
                <a:tab pos="300038" algn="l"/>
                <a:tab pos="1035050" algn="l"/>
              </a:tabLst>
              <a:defRPr/>
            </a:pPr>
            <a:r>
              <a:rPr lang="en-US" sz="1600" spc="-20" dirty="0">
                <a:ea typeface="Geneva" pitchFamily="125" charset="-128"/>
              </a:rPr>
              <a:t>The state agency completes the initial disability determination decision for SSA. </a:t>
            </a:r>
          </a:p>
          <a:p>
            <a:pPr marL="173736" indent="-173736" eaLnBrk="0" hangingPunct="0">
              <a:lnSpc>
                <a:spcPct val="110000"/>
              </a:lnSpc>
              <a:spcBef>
                <a:spcPts val="0"/>
              </a:spcBef>
              <a:spcAft>
                <a:spcPts val="600"/>
              </a:spcAft>
              <a:buClr>
                <a:srgbClr val="2A681E"/>
              </a:buClr>
              <a:buSzPct val="100000"/>
              <a:buFont typeface="Arial" panose="020B0604020202020204" pitchFamily="34" charset="0"/>
              <a:buChar char="•"/>
              <a:tabLst>
                <a:tab pos="300038" algn="l"/>
                <a:tab pos="1035050" algn="l"/>
              </a:tabLst>
              <a:defRPr/>
            </a:pPr>
            <a:r>
              <a:rPr lang="en-US" sz="1600" spc="-20" dirty="0">
                <a:ea typeface="Geneva" pitchFamily="125" charset="-128"/>
              </a:rPr>
              <a:t>The amount of your SSDI benefit is not based on the severity of your disability, but rather on the amount of income on which you’ve paid Social Security taxes.</a:t>
            </a:r>
          </a:p>
          <a:p>
            <a:pPr marL="173736" indent="-173736" eaLnBrk="0" hangingPunct="0">
              <a:lnSpc>
                <a:spcPct val="110000"/>
              </a:lnSpc>
              <a:spcBef>
                <a:spcPts val="0"/>
              </a:spcBef>
              <a:spcAft>
                <a:spcPts val="600"/>
              </a:spcAft>
              <a:buClr>
                <a:srgbClr val="2A681E"/>
              </a:buClr>
              <a:buSzPct val="100000"/>
              <a:buFont typeface="Arial" panose="020B0604020202020204" pitchFamily="34" charset="0"/>
              <a:buChar char="•"/>
              <a:tabLst>
                <a:tab pos="300038" algn="l"/>
                <a:tab pos="1035050" algn="l"/>
              </a:tabLst>
              <a:defRPr/>
            </a:pPr>
            <a:r>
              <a:rPr lang="en-US" sz="1600" spc="-20" dirty="0">
                <a:ea typeface="Geneva" pitchFamily="125" charset="-128"/>
              </a:rPr>
              <a:t>Factors the agency will consider: your medical condition, when your medical condition began, how your medical conditions limit your activities, medical test results, what treatment you have received.</a:t>
            </a:r>
          </a:p>
          <a:p>
            <a:pPr marL="173736" indent="-173736" eaLnBrk="0" hangingPunct="0">
              <a:lnSpc>
                <a:spcPct val="110000"/>
              </a:lnSpc>
              <a:spcBef>
                <a:spcPts val="0"/>
              </a:spcBef>
              <a:spcAft>
                <a:spcPts val="600"/>
              </a:spcAft>
              <a:buClr>
                <a:srgbClr val="2A681E"/>
              </a:buClr>
              <a:buSzPct val="100000"/>
              <a:buFont typeface="Arial" panose="020B0604020202020204" pitchFamily="34" charset="0"/>
              <a:buChar char="•"/>
              <a:tabLst>
                <a:tab pos="300038" algn="l"/>
                <a:tab pos="1035050" algn="l"/>
              </a:tabLst>
              <a:defRPr/>
            </a:pPr>
            <a:r>
              <a:rPr lang="en-US" sz="1600" spc="-20" dirty="0">
                <a:ea typeface="Geneva" pitchFamily="125" charset="-128"/>
              </a:rPr>
              <a:t>If your medical sources can’t provide needed information, the state agency may request an in-person medical examination.</a:t>
            </a:r>
          </a:p>
        </p:txBody>
      </p:sp>
      <p:sp>
        <p:nvSpPr>
          <p:cNvPr id="22" name="Content Placeholder 20">
            <a:extLst>
              <a:ext uri="{FF2B5EF4-FFF2-40B4-BE49-F238E27FC236}">
                <a16:creationId xmlns:a16="http://schemas.microsoft.com/office/drawing/2014/main" id="{B987A37A-4677-6141-B245-FE13D3F33BED}"/>
              </a:ext>
            </a:extLst>
          </p:cNvPr>
          <p:cNvSpPr txBox="1">
            <a:spLocks/>
          </p:cNvSpPr>
          <p:nvPr/>
        </p:nvSpPr>
        <p:spPr bwMode="auto">
          <a:xfrm>
            <a:off x="8668003" y="3176572"/>
            <a:ext cx="3149923" cy="1061829"/>
          </a:xfrm>
          <a:prstGeom prst="rect">
            <a:avLst/>
          </a:prstGeom>
          <a:solidFill>
            <a:schemeClr val="bg1"/>
          </a:solidFill>
          <a:ln w="9525">
            <a:noFill/>
            <a:miter lim="800000"/>
            <a:headEnd/>
            <a:tailEnd/>
          </a:ln>
        </p:spPr>
        <p:txBody>
          <a:bodyPr vert="horz" wrap="square" lIns="182880" tIns="137160" rIns="182880" bIns="91440" numCol="1" anchor="t" anchorCtr="0" compatLnSpc="1">
            <a:prstTxWarp prst="textNoShape">
              <a:avLst/>
            </a:prstTxWarp>
            <a:spAutoFit/>
          </a:bodyPr>
          <a:lstStyle>
            <a:lvl1pPr marL="141510" indent="-141510" algn="l" rtl="0" eaLnBrk="1" fontAlgn="base" hangingPunct="1">
              <a:spcBef>
                <a:spcPts val="743"/>
              </a:spcBef>
              <a:spcAft>
                <a:spcPct val="0"/>
              </a:spcAft>
              <a:buSzPct val="40000"/>
              <a:defRPr sz="1867" b="1">
                <a:solidFill>
                  <a:srgbClr val="7A9B3D"/>
                </a:solidFill>
                <a:latin typeface="+mn-lt"/>
                <a:ea typeface="+mn-ea"/>
                <a:cs typeface="+mn-cs"/>
              </a:defRPr>
            </a:lvl1pPr>
            <a:lvl2pPr marL="424528" indent="-141510" algn="l" rtl="0" eaLnBrk="1" fontAlgn="base" hangingPunct="1">
              <a:spcBef>
                <a:spcPts val="743"/>
              </a:spcBef>
              <a:spcAft>
                <a:spcPct val="0"/>
              </a:spcAft>
              <a:buClr>
                <a:srgbClr val="7A9B3D"/>
              </a:buClr>
              <a:buChar char="•"/>
              <a:defRPr sz="1600">
                <a:solidFill>
                  <a:srgbClr val="000000"/>
                </a:solidFill>
                <a:latin typeface="+mn-lt"/>
              </a:defRPr>
            </a:lvl2pPr>
            <a:lvl3pPr marL="707548" indent="-141510" algn="l" rtl="0" eaLnBrk="1" fontAlgn="base" hangingPunct="1">
              <a:spcBef>
                <a:spcPts val="743"/>
              </a:spcBef>
              <a:spcAft>
                <a:spcPct val="0"/>
              </a:spcAft>
              <a:buClr>
                <a:srgbClr val="768692"/>
              </a:buClr>
              <a:buFont typeface="Arial" pitchFamily="34" charset="0"/>
              <a:buChar char="–"/>
              <a:defRPr sz="1467">
                <a:solidFill>
                  <a:srgbClr val="000000"/>
                </a:solidFill>
                <a:latin typeface="+mn-lt"/>
              </a:defRPr>
            </a:lvl3pPr>
            <a:lvl4pPr marL="990566" indent="-141510" algn="l" rtl="0" eaLnBrk="1" fontAlgn="base" hangingPunct="1">
              <a:spcBef>
                <a:spcPts val="743"/>
              </a:spcBef>
              <a:spcAft>
                <a:spcPct val="0"/>
              </a:spcAft>
              <a:buFont typeface="Arial" pitchFamily="34" charset="0"/>
              <a:buChar char="•"/>
              <a:defRPr sz="1467">
                <a:solidFill>
                  <a:srgbClr val="000000"/>
                </a:solidFill>
                <a:latin typeface="+mn-lt"/>
              </a:defRPr>
            </a:lvl4pPr>
            <a:lvl5pPr marL="2547168" indent="-283018" algn="l" rtl="0" eaLnBrk="1" fontAlgn="base" hangingPunct="1">
              <a:lnSpc>
                <a:spcPts val="2972"/>
              </a:lnSpc>
              <a:spcBef>
                <a:spcPct val="0"/>
              </a:spcBef>
              <a:spcAft>
                <a:spcPct val="0"/>
              </a:spcAft>
              <a:defRPr sz="1751">
                <a:solidFill>
                  <a:schemeClr val="tx1"/>
                </a:solidFill>
                <a:latin typeface="+mn-lt"/>
              </a:defRPr>
            </a:lvl5pPr>
            <a:lvl6pPr marL="3113206" indent="-283018" algn="l" rtl="0" eaLnBrk="1" fontAlgn="base" hangingPunct="1">
              <a:lnSpc>
                <a:spcPts val="2972"/>
              </a:lnSpc>
              <a:spcBef>
                <a:spcPct val="0"/>
              </a:spcBef>
              <a:spcAft>
                <a:spcPct val="0"/>
              </a:spcAft>
              <a:defRPr sz="1751">
                <a:solidFill>
                  <a:schemeClr val="tx1"/>
                </a:solidFill>
                <a:latin typeface="+mn-lt"/>
              </a:defRPr>
            </a:lvl6pPr>
            <a:lvl7pPr marL="3679244" indent="-283018" algn="l" rtl="0" eaLnBrk="1" fontAlgn="base" hangingPunct="1">
              <a:lnSpc>
                <a:spcPts val="2972"/>
              </a:lnSpc>
              <a:spcBef>
                <a:spcPct val="0"/>
              </a:spcBef>
              <a:spcAft>
                <a:spcPct val="0"/>
              </a:spcAft>
              <a:defRPr sz="1751">
                <a:solidFill>
                  <a:schemeClr val="tx1"/>
                </a:solidFill>
                <a:latin typeface="+mn-lt"/>
              </a:defRPr>
            </a:lvl7pPr>
            <a:lvl8pPr marL="4245282" indent="-283018" algn="l" rtl="0" eaLnBrk="1" fontAlgn="base" hangingPunct="1">
              <a:lnSpc>
                <a:spcPts val="2972"/>
              </a:lnSpc>
              <a:spcBef>
                <a:spcPct val="0"/>
              </a:spcBef>
              <a:spcAft>
                <a:spcPct val="0"/>
              </a:spcAft>
              <a:defRPr sz="1751">
                <a:solidFill>
                  <a:schemeClr val="tx1"/>
                </a:solidFill>
                <a:latin typeface="+mn-lt"/>
              </a:defRPr>
            </a:lvl8pPr>
            <a:lvl9pPr marL="4811318" indent="-283018" algn="l" rtl="0" eaLnBrk="1" fontAlgn="base" hangingPunct="1">
              <a:lnSpc>
                <a:spcPts val="2972"/>
              </a:lnSpc>
              <a:spcBef>
                <a:spcPct val="0"/>
              </a:spcBef>
              <a:spcAft>
                <a:spcPct val="0"/>
              </a:spcAft>
              <a:defRPr sz="1751">
                <a:solidFill>
                  <a:schemeClr val="tx1"/>
                </a:solidFill>
                <a:latin typeface="+mn-lt"/>
              </a:defRPr>
            </a:lvl9pPr>
          </a:lstStyle>
          <a:p>
            <a:pPr marL="0" indent="0" algn="ctr" eaLnBrk="0" hangingPunct="0">
              <a:spcBef>
                <a:spcPct val="20000"/>
              </a:spcBef>
              <a:buClr>
                <a:schemeClr val="accent2"/>
              </a:buClr>
              <a:buSzPct val="140000"/>
              <a:tabLst>
                <a:tab pos="300038" algn="l"/>
                <a:tab pos="1035050" algn="l"/>
              </a:tabLst>
              <a:defRPr/>
            </a:pPr>
            <a:r>
              <a:rPr lang="en-US" sz="1800" spc="-20" dirty="0">
                <a:solidFill>
                  <a:srgbClr val="368727"/>
                </a:solidFill>
                <a:ea typeface="Geneva" pitchFamily="125" charset="-128"/>
              </a:rPr>
              <a:t>If you disagree with a decision made on your claim, you can appeal it.</a:t>
            </a:r>
          </a:p>
        </p:txBody>
      </p:sp>
      <p:sp>
        <p:nvSpPr>
          <p:cNvPr id="39" name="Slide Number Placeholder 38">
            <a:extLst>
              <a:ext uri="{FF2B5EF4-FFF2-40B4-BE49-F238E27FC236}">
                <a16:creationId xmlns:a16="http://schemas.microsoft.com/office/drawing/2014/main" id="{5F4021D6-7557-5162-208F-CE1D25B0ECCE}"/>
              </a:ext>
              <a:ext uri="{C183D7F6-B498-43B3-948B-1728B52AA6E4}">
                <adec:decorative xmlns:adec="http://schemas.microsoft.com/office/drawing/2017/decorative" val="1"/>
              </a:ext>
            </a:extLst>
          </p:cNvPr>
          <p:cNvSpPr>
            <a:spLocks noGrp="1"/>
          </p:cNvSpPr>
          <p:nvPr>
            <p:ph type="sldNum" sz="quarter" idx="14"/>
          </p:nvPr>
        </p:nvSpPr>
        <p:spPr/>
        <p:txBody>
          <a:bodyPr/>
          <a:lstStyle/>
          <a:p>
            <a:pPr>
              <a:defRPr/>
            </a:pPr>
            <a:fld id="{E6474CC2-1230-4213-AD1A-4B2FEEABA7A1}" type="slidenum">
              <a:rPr lang="en-US" smtClean="0"/>
              <a:pPr>
                <a:defRPr/>
              </a:pPr>
              <a:t>23</a:t>
            </a:fld>
            <a:endParaRPr lang="en-US" dirty="0"/>
          </a:p>
        </p:txBody>
      </p:sp>
      <p:pic>
        <p:nvPicPr>
          <p:cNvPr id="2" name="Picture 1">
            <a:extLst>
              <a:ext uri="{FF2B5EF4-FFF2-40B4-BE49-F238E27FC236}">
                <a16:creationId xmlns:a16="http://schemas.microsoft.com/office/drawing/2014/main" id="{01F0591A-1264-7617-3B44-80FC5FFE9239}"/>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10188575" y="6280637"/>
            <a:ext cx="1553526" cy="382313"/>
          </a:xfrm>
          <a:prstGeom prst="rect">
            <a:avLst/>
          </a:prstGeom>
        </p:spPr>
      </p:pic>
      <p:sp>
        <p:nvSpPr>
          <p:cNvPr id="3" name="Footer Placeholder 3">
            <a:extLst>
              <a:ext uri="{FF2B5EF4-FFF2-40B4-BE49-F238E27FC236}">
                <a16:creationId xmlns:a16="http://schemas.microsoft.com/office/drawing/2014/main" id="{D8480C8E-2FF7-046E-8CFD-B8630F972724}"/>
              </a:ext>
              <a:ext uri="{C183D7F6-B498-43B3-948B-1728B52AA6E4}">
                <adec:decorative xmlns:adec="http://schemas.microsoft.com/office/drawing/2017/decorative" val="1"/>
              </a:ext>
            </a:extLst>
          </p:cNvPr>
          <p:cNvSpPr>
            <a:spLocks noGrp="1"/>
          </p:cNvSpPr>
          <p:nvPr>
            <p:ph type="ftr" sz="quarter" idx="15"/>
          </p:nvPr>
        </p:nvSpPr>
        <p:spPr>
          <a:xfrm>
            <a:off x="426722" y="6382514"/>
            <a:ext cx="5245100" cy="273264"/>
          </a:xfrm>
        </p:spPr>
        <p:txBody>
          <a:bodyPr/>
          <a:lstStyle/>
          <a:p>
            <a:pPr algn="l"/>
            <a:r>
              <a:rPr lang="en-US" dirty="0"/>
              <a:t>For investors.</a:t>
            </a:r>
          </a:p>
          <a:p>
            <a:pPr algn="l"/>
            <a:r>
              <a:rPr lang="en-US" sz="800" dirty="0"/>
              <a:t>662964.38.0</a:t>
            </a:r>
          </a:p>
        </p:txBody>
      </p:sp>
    </p:spTree>
    <p:custDataLst>
      <p:tags r:id="rId1"/>
    </p:custDataLst>
    <p:extLst>
      <p:ext uri="{BB962C8B-B14F-4D97-AF65-F5344CB8AC3E}">
        <p14:creationId xmlns:p14="http://schemas.microsoft.com/office/powerpoint/2010/main" val="18498143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How does work affect my SSDI benefit?</a:t>
            </a:r>
            <a:endParaRPr lang="en-US" dirty="0">
              <a:solidFill>
                <a:srgbClr val="768692"/>
              </a:solidFill>
            </a:endParaRPr>
          </a:p>
        </p:txBody>
      </p:sp>
      <p:sp>
        <p:nvSpPr>
          <p:cNvPr id="15" name="AutoShape 10">
            <a:extLst>
              <a:ext uri="{FF2B5EF4-FFF2-40B4-BE49-F238E27FC236}">
                <a16:creationId xmlns:a16="http://schemas.microsoft.com/office/drawing/2014/main" id="{184DF5A1-B42F-3D43-8ED3-BD234D0F3BE1}"/>
              </a:ext>
              <a:ext uri="{C183D7F6-B498-43B3-948B-1728B52AA6E4}">
                <adec:decorative xmlns:adec="http://schemas.microsoft.com/office/drawing/2017/decorative" val="1"/>
              </a:ext>
            </a:extLst>
          </p:cNvPr>
          <p:cNvSpPr>
            <a:spLocks noChangeArrowheads="1"/>
          </p:cNvSpPr>
          <p:nvPr/>
        </p:nvSpPr>
        <p:spPr bwMode="auto">
          <a:xfrm>
            <a:off x="0" y="1471589"/>
            <a:ext cx="12192000" cy="2740608"/>
          </a:xfrm>
          <a:prstGeom prst="roundRect">
            <a:avLst>
              <a:gd name="adj" fmla="val 0"/>
            </a:avLst>
          </a:prstGeom>
          <a:solidFill>
            <a:schemeClr val="bg1">
              <a:lumMod val="95000"/>
            </a:schemeClr>
          </a:solidFill>
          <a:ln>
            <a:noFill/>
          </a:ln>
          <a:effectLst/>
        </p:spPr>
        <p:txBody>
          <a:bodyPr wrap="none" anchor="ctr"/>
          <a:lstStyle/>
          <a:p>
            <a:pPr>
              <a:defRPr/>
            </a:pPr>
            <a:endParaRPr lang="en-US" dirty="0"/>
          </a:p>
        </p:txBody>
      </p:sp>
      <p:sp>
        <p:nvSpPr>
          <p:cNvPr id="18" name="Rectangle 9">
            <a:extLst>
              <a:ext uri="{FF2B5EF4-FFF2-40B4-BE49-F238E27FC236}">
                <a16:creationId xmlns:a16="http://schemas.microsoft.com/office/drawing/2014/main" id="{BDCC45C4-2D6D-2F40-B3B6-884673A29744}"/>
              </a:ext>
            </a:extLst>
          </p:cNvPr>
          <p:cNvSpPr>
            <a:spLocks noChangeArrowheads="1"/>
          </p:cNvSpPr>
          <p:nvPr/>
        </p:nvSpPr>
        <p:spPr bwMode="auto">
          <a:xfrm>
            <a:off x="512615" y="1876374"/>
            <a:ext cx="4856773" cy="12408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lstStyle/>
          <a:p>
            <a:pPr marL="173736" lvl="1" indent="-173736" eaLnBrk="0" hangingPunct="0">
              <a:lnSpc>
                <a:spcPct val="110000"/>
              </a:lnSpc>
              <a:spcBef>
                <a:spcPts val="0"/>
              </a:spcBef>
              <a:spcAft>
                <a:spcPts val="800"/>
              </a:spcAft>
              <a:buClr>
                <a:srgbClr val="2A681E"/>
              </a:buClr>
              <a:buSzPct val="140000"/>
              <a:buFont typeface="Arial" panose="020B0604020202020204" pitchFamily="34" charset="0"/>
              <a:buChar char="•"/>
              <a:tabLst>
                <a:tab pos="300038" algn="l"/>
                <a:tab pos="1035050" algn="l"/>
              </a:tabLst>
              <a:defRPr/>
            </a:pPr>
            <a:r>
              <a:rPr lang="en-US" sz="1400" b="1" dirty="0"/>
              <a:t>You cannot collect SSDI if you are engaged in what SSA deems Substantial Gainful Activity (SGA). </a:t>
            </a:r>
          </a:p>
          <a:p>
            <a:pPr marL="173736" lvl="1" indent="-173736" eaLnBrk="0" hangingPunct="0">
              <a:lnSpc>
                <a:spcPct val="110000"/>
              </a:lnSpc>
              <a:spcBef>
                <a:spcPts val="0"/>
              </a:spcBef>
              <a:spcAft>
                <a:spcPts val="800"/>
              </a:spcAft>
              <a:buClr>
                <a:srgbClr val="2A681E"/>
              </a:buClr>
              <a:buSzPct val="140000"/>
              <a:buFont typeface="Arial" panose="020B0604020202020204" pitchFamily="34" charset="0"/>
              <a:buChar char="•"/>
              <a:tabLst>
                <a:tab pos="300038" algn="l"/>
                <a:tab pos="1035050" algn="l"/>
              </a:tabLst>
              <a:defRPr/>
            </a:pPr>
            <a:r>
              <a:rPr lang="en-US" sz="1400" b="1" dirty="0"/>
              <a:t>You cannot receive an SSDI benefit in any month in which you earn over a certain limit ($1,690 for 2025).</a:t>
            </a:r>
          </a:p>
        </p:txBody>
      </p:sp>
      <p:sp>
        <p:nvSpPr>
          <p:cNvPr id="12" name="Rectangle 9">
            <a:extLst>
              <a:ext uri="{FF2B5EF4-FFF2-40B4-BE49-F238E27FC236}">
                <a16:creationId xmlns:a16="http://schemas.microsoft.com/office/drawing/2014/main" id="{2BB9F081-F4E1-9346-A0EE-5616B62C6017}"/>
              </a:ext>
            </a:extLst>
          </p:cNvPr>
          <p:cNvSpPr>
            <a:spLocks noChangeArrowheads="1"/>
          </p:cNvSpPr>
          <p:nvPr/>
        </p:nvSpPr>
        <p:spPr bwMode="auto">
          <a:xfrm>
            <a:off x="6096000" y="1873093"/>
            <a:ext cx="5030353" cy="13330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lstStyle/>
          <a:p>
            <a:pPr eaLnBrk="0" hangingPunct="0">
              <a:spcBef>
                <a:spcPct val="20000"/>
              </a:spcBef>
              <a:buClr>
                <a:schemeClr val="accent2"/>
              </a:buClr>
              <a:buSzPct val="140000"/>
              <a:tabLst>
                <a:tab pos="300038" algn="l"/>
                <a:tab pos="1035050" algn="l"/>
              </a:tabLst>
              <a:defRPr/>
            </a:pPr>
            <a:r>
              <a:rPr lang="en-US" sz="1400" b="1" dirty="0">
                <a:ea typeface="Geneva" pitchFamily="125" charset="-128"/>
              </a:rPr>
              <a:t>Nine-month trial work exception</a:t>
            </a:r>
          </a:p>
          <a:p>
            <a:pPr eaLnBrk="0" hangingPunct="0">
              <a:spcBef>
                <a:spcPct val="20000"/>
              </a:spcBef>
              <a:buClr>
                <a:schemeClr val="accent2"/>
              </a:buClr>
              <a:buSzPct val="140000"/>
              <a:tabLst>
                <a:tab pos="300038" algn="l"/>
                <a:tab pos="1035050" algn="l"/>
              </a:tabLst>
              <a:defRPr/>
            </a:pPr>
            <a:r>
              <a:rPr lang="en-US" sz="1400" dirty="0">
                <a:ea typeface="Geneva" pitchFamily="125" charset="-128"/>
              </a:rPr>
              <a:t>SSDI recipients are entitled to test their ability to work and continue to receive full benefits regardless of whether they make more than the SGA amount for a nine-month trial work period. For 2025, there are no limits on your earnings during the trial work period. Once you have completed the nine-month trial work period you can still receive SSDI for any month in which your earnings fall below the SGA level for a period of 36 months.</a:t>
            </a:r>
          </a:p>
        </p:txBody>
      </p:sp>
      <p:sp>
        <p:nvSpPr>
          <p:cNvPr id="39" name="Slide Number Placeholder 38">
            <a:extLst>
              <a:ext uri="{FF2B5EF4-FFF2-40B4-BE49-F238E27FC236}">
                <a16:creationId xmlns:a16="http://schemas.microsoft.com/office/drawing/2014/main" id="{414D5584-DAF0-A0F8-6253-FFB5683BAC01}"/>
              </a:ext>
              <a:ext uri="{C183D7F6-B498-43B3-948B-1728B52AA6E4}">
                <adec:decorative xmlns:adec="http://schemas.microsoft.com/office/drawing/2017/decorative" val="1"/>
              </a:ext>
            </a:extLst>
          </p:cNvPr>
          <p:cNvSpPr>
            <a:spLocks noGrp="1"/>
          </p:cNvSpPr>
          <p:nvPr>
            <p:ph type="sldNum" sz="quarter" idx="14"/>
          </p:nvPr>
        </p:nvSpPr>
        <p:spPr/>
        <p:txBody>
          <a:bodyPr/>
          <a:lstStyle/>
          <a:p>
            <a:pPr>
              <a:defRPr/>
            </a:pPr>
            <a:fld id="{E6474CC2-1230-4213-AD1A-4B2FEEABA7A1}" type="slidenum">
              <a:rPr lang="en-US" smtClean="0"/>
              <a:pPr>
                <a:defRPr/>
              </a:pPr>
              <a:t>24</a:t>
            </a:fld>
            <a:endParaRPr lang="en-US" dirty="0"/>
          </a:p>
        </p:txBody>
      </p:sp>
      <p:pic>
        <p:nvPicPr>
          <p:cNvPr id="2" name="Picture 1">
            <a:extLst>
              <a:ext uri="{FF2B5EF4-FFF2-40B4-BE49-F238E27FC236}">
                <a16:creationId xmlns:a16="http://schemas.microsoft.com/office/drawing/2014/main" id="{6FECC2F9-8E38-7372-1D4F-4DF87BBDD35D}"/>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10188575" y="6280637"/>
            <a:ext cx="1553526" cy="382313"/>
          </a:xfrm>
          <a:prstGeom prst="rect">
            <a:avLst/>
          </a:prstGeom>
        </p:spPr>
      </p:pic>
      <p:sp>
        <p:nvSpPr>
          <p:cNvPr id="3" name="Footer Placeholder 3">
            <a:extLst>
              <a:ext uri="{FF2B5EF4-FFF2-40B4-BE49-F238E27FC236}">
                <a16:creationId xmlns:a16="http://schemas.microsoft.com/office/drawing/2014/main" id="{CB4A2468-5DF5-40C9-EA2D-F6FDCC5BF4EC}"/>
              </a:ext>
              <a:ext uri="{C183D7F6-B498-43B3-948B-1728B52AA6E4}">
                <adec:decorative xmlns:adec="http://schemas.microsoft.com/office/drawing/2017/decorative" val="1"/>
              </a:ext>
            </a:extLst>
          </p:cNvPr>
          <p:cNvSpPr>
            <a:spLocks noGrp="1"/>
          </p:cNvSpPr>
          <p:nvPr>
            <p:ph type="ftr" sz="quarter" idx="15"/>
          </p:nvPr>
        </p:nvSpPr>
        <p:spPr>
          <a:xfrm>
            <a:off x="426722" y="6382514"/>
            <a:ext cx="5245100" cy="273264"/>
          </a:xfrm>
        </p:spPr>
        <p:txBody>
          <a:bodyPr/>
          <a:lstStyle/>
          <a:p>
            <a:pPr algn="l"/>
            <a:r>
              <a:rPr lang="en-US" dirty="0"/>
              <a:t>For investors.</a:t>
            </a:r>
          </a:p>
          <a:p>
            <a:pPr algn="l"/>
            <a:r>
              <a:rPr lang="en-US" sz="800" dirty="0"/>
              <a:t>662964.38.0</a:t>
            </a:r>
          </a:p>
        </p:txBody>
      </p:sp>
    </p:spTree>
    <p:custDataLst>
      <p:tags r:id="rId1"/>
    </p:custDataLst>
    <p:extLst>
      <p:ext uri="{BB962C8B-B14F-4D97-AF65-F5344CB8AC3E}">
        <p14:creationId xmlns:p14="http://schemas.microsoft.com/office/powerpoint/2010/main" val="210728393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What happens to my SSDI benefit when I reach FRA?</a:t>
            </a:r>
            <a:endParaRPr lang="en-US" dirty="0">
              <a:solidFill>
                <a:srgbClr val="768692"/>
              </a:solidFill>
            </a:endParaRPr>
          </a:p>
        </p:txBody>
      </p:sp>
      <p:sp>
        <p:nvSpPr>
          <p:cNvPr id="15" name="AutoShape 10">
            <a:extLst>
              <a:ext uri="{FF2B5EF4-FFF2-40B4-BE49-F238E27FC236}">
                <a16:creationId xmlns:a16="http://schemas.microsoft.com/office/drawing/2014/main" id="{184DF5A1-B42F-3D43-8ED3-BD234D0F3BE1}"/>
              </a:ext>
              <a:ext uri="{C183D7F6-B498-43B3-948B-1728B52AA6E4}">
                <adec:decorative xmlns:adec="http://schemas.microsoft.com/office/drawing/2017/decorative" val="1"/>
              </a:ext>
            </a:extLst>
          </p:cNvPr>
          <p:cNvSpPr>
            <a:spLocks noChangeArrowheads="1"/>
          </p:cNvSpPr>
          <p:nvPr/>
        </p:nvSpPr>
        <p:spPr bwMode="auto">
          <a:xfrm>
            <a:off x="0" y="2062509"/>
            <a:ext cx="12192000" cy="2957301"/>
          </a:xfrm>
          <a:prstGeom prst="roundRect">
            <a:avLst>
              <a:gd name="adj" fmla="val 0"/>
            </a:avLst>
          </a:prstGeom>
          <a:solidFill>
            <a:schemeClr val="bg1">
              <a:lumMod val="95000"/>
            </a:schemeClr>
          </a:solidFill>
          <a:ln>
            <a:noFill/>
          </a:ln>
          <a:effectLst/>
        </p:spPr>
        <p:txBody>
          <a:bodyPr wrap="none" anchor="ctr"/>
          <a:lstStyle/>
          <a:p>
            <a:pPr>
              <a:defRPr/>
            </a:pPr>
            <a:endParaRPr lang="en-US" dirty="0"/>
          </a:p>
        </p:txBody>
      </p:sp>
      <p:sp>
        <p:nvSpPr>
          <p:cNvPr id="39" name="Rectangle 38">
            <a:extLst>
              <a:ext uri="{FF2B5EF4-FFF2-40B4-BE49-F238E27FC236}">
                <a16:creationId xmlns:a16="http://schemas.microsoft.com/office/drawing/2014/main" id="{1B9FC285-BA18-EC26-4ED2-519F2665D86D}"/>
              </a:ext>
            </a:extLst>
          </p:cNvPr>
          <p:cNvSpPr/>
          <p:nvPr/>
        </p:nvSpPr>
        <p:spPr bwMode="auto">
          <a:xfrm>
            <a:off x="1119133" y="2448841"/>
            <a:ext cx="3154693" cy="22098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600"/>
              </a:spcAft>
              <a:buClrTx/>
              <a:buSzTx/>
              <a:buFont typeface="Arial" panose="020B0604020202020204" pitchFamily="34" charset="0"/>
              <a:buNone/>
              <a:tabLst/>
              <a:defRPr/>
            </a:pPr>
            <a:r>
              <a:rPr kumimoji="0" lang="en-US" sz="1600" b="1" i="0" u="none" strike="noStrike" kern="1200" cap="none" spc="0" normalizeH="0" baseline="0" noProof="0" dirty="0">
                <a:ln>
                  <a:noFill/>
                </a:ln>
                <a:solidFill>
                  <a:srgbClr val="368727"/>
                </a:solidFill>
                <a:effectLst/>
                <a:uLnTx/>
                <a:uFillTx/>
                <a:latin typeface="Arial" pitchFamily="34" charset="0"/>
                <a:ea typeface="Arial Unicode MS" panose="020B0604020202020204" pitchFamily="34" charset="-128"/>
              </a:rPr>
              <a:t>Once you reach FRA your payment will switch from an SSDI benefit to an SSA “Old Age” or retirement benefit, the d</a:t>
            </a:r>
            <a:r>
              <a:rPr kumimoji="0" lang="en-US" sz="1600" b="1" i="0" u="none" strike="noStrike" kern="1200" cap="none" spc="0" normalizeH="0" baseline="0" noProof="0" dirty="0">
                <a:ln>
                  <a:noFill/>
                </a:ln>
                <a:solidFill>
                  <a:srgbClr val="368727"/>
                </a:solidFill>
                <a:effectLst/>
                <a:uLnTx/>
                <a:uFillTx/>
                <a:latin typeface="Arial" pitchFamily="34" charset="0"/>
                <a:ea typeface="Arial Unicode MS" panose="020B0604020202020204" pitchFamily="34" charset="-128"/>
                <a:cs typeface="+mn-cs"/>
              </a:rPr>
              <a:t>ifference being that your benefit is being paid from a different fund.</a:t>
            </a:r>
          </a:p>
        </p:txBody>
      </p:sp>
      <p:sp>
        <p:nvSpPr>
          <p:cNvPr id="40" name="Rectangle 39">
            <a:extLst>
              <a:ext uri="{FF2B5EF4-FFF2-40B4-BE49-F238E27FC236}">
                <a16:creationId xmlns:a16="http://schemas.microsoft.com/office/drawing/2014/main" id="{02A4B938-1491-280D-3CA3-03BAFF4AF20A}"/>
              </a:ext>
            </a:extLst>
          </p:cNvPr>
          <p:cNvSpPr/>
          <p:nvPr/>
        </p:nvSpPr>
        <p:spPr bwMode="auto">
          <a:xfrm>
            <a:off x="4518653" y="2448841"/>
            <a:ext cx="3154693" cy="22098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600"/>
              </a:spcAft>
              <a:buClrTx/>
              <a:buSzTx/>
              <a:buFont typeface="Arial" panose="020B0604020202020204" pitchFamily="34" charset="0"/>
              <a:buNone/>
              <a:tabLst/>
              <a:defRPr/>
            </a:pPr>
            <a:r>
              <a:rPr kumimoji="0" lang="en-US" sz="1600" b="1" i="0" u="none" strike="noStrike" kern="1200" cap="none" spc="0" normalizeH="0" baseline="0" noProof="0" dirty="0">
                <a:ln>
                  <a:noFill/>
                </a:ln>
                <a:solidFill>
                  <a:srgbClr val="368727"/>
                </a:solidFill>
                <a:effectLst/>
                <a:uLnTx/>
                <a:uFillTx/>
                <a:latin typeface="Arial" pitchFamily="34" charset="0"/>
                <a:ea typeface="Arial Unicode MS" panose="020B0604020202020204" pitchFamily="34" charset="-128"/>
              </a:rPr>
              <a:t>The switch from an</a:t>
            </a:r>
            <a:br>
              <a:rPr kumimoji="0" lang="en-US" sz="1600" b="1" i="0" u="none" strike="noStrike" kern="1200" cap="none" spc="0" normalizeH="0" baseline="0" noProof="0" dirty="0">
                <a:ln>
                  <a:noFill/>
                </a:ln>
                <a:solidFill>
                  <a:srgbClr val="368727"/>
                </a:solidFill>
                <a:effectLst/>
                <a:uLnTx/>
                <a:uFillTx/>
                <a:latin typeface="Arial" pitchFamily="34" charset="0"/>
                <a:ea typeface="Arial Unicode MS" panose="020B0604020202020204" pitchFamily="34" charset="-128"/>
              </a:rPr>
            </a:br>
            <a:r>
              <a:rPr kumimoji="0" lang="en-US" sz="1600" b="1" i="0" u="none" strike="noStrike" kern="1200" cap="none" spc="0" normalizeH="0" baseline="0" noProof="0" dirty="0">
                <a:ln>
                  <a:noFill/>
                </a:ln>
                <a:solidFill>
                  <a:srgbClr val="368727"/>
                </a:solidFill>
                <a:effectLst/>
                <a:uLnTx/>
                <a:uFillTx/>
                <a:latin typeface="Arial" pitchFamily="34" charset="0"/>
                <a:ea typeface="Arial Unicode MS" panose="020B0604020202020204" pitchFamily="34" charset="-128"/>
              </a:rPr>
              <a:t>SSDI benefit to a retirement benefit happens automatically and does not affect your benefit amount.</a:t>
            </a:r>
          </a:p>
        </p:txBody>
      </p:sp>
      <p:sp>
        <p:nvSpPr>
          <p:cNvPr id="41" name="Rectangle 40">
            <a:extLst>
              <a:ext uri="{FF2B5EF4-FFF2-40B4-BE49-F238E27FC236}">
                <a16:creationId xmlns:a16="http://schemas.microsoft.com/office/drawing/2014/main" id="{9307EAB6-EDF1-9A3D-2F52-84A0C6D7B2EE}"/>
              </a:ext>
            </a:extLst>
          </p:cNvPr>
          <p:cNvSpPr/>
          <p:nvPr/>
        </p:nvSpPr>
        <p:spPr bwMode="auto">
          <a:xfrm>
            <a:off x="7931985" y="2448841"/>
            <a:ext cx="3154693" cy="22098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600"/>
              </a:spcAft>
              <a:buClrTx/>
              <a:buSzTx/>
              <a:buFont typeface="Arial" panose="020B0604020202020204" pitchFamily="34" charset="0"/>
              <a:buNone/>
              <a:tabLst/>
              <a:defRPr/>
            </a:pPr>
            <a:r>
              <a:rPr kumimoji="0" lang="en-US" sz="1600" b="1" i="0" u="none" strike="noStrike" kern="1200" cap="none" spc="0" normalizeH="0" baseline="0" noProof="0" dirty="0">
                <a:ln>
                  <a:noFill/>
                </a:ln>
                <a:solidFill>
                  <a:srgbClr val="368727"/>
                </a:solidFill>
                <a:effectLst/>
                <a:uLnTx/>
                <a:uFillTx/>
                <a:latin typeface="Arial" pitchFamily="34" charset="0"/>
                <a:ea typeface="Arial Unicode MS" panose="020B0604020202020204" pitchFamily="34" charset="-128"/>
              </a:rPr>
              <a:t>Upon reaching FRA you</a:t>
            </a:r>
            <a:br>
              <a:rPr kumimoji="0" lang="en-US" sz="1600" b="1" i="0" u="none" strike="noStrike" kern="1200" cap="none" spc="0" normalizeH="0" baseline="0" noProof="0" dirty="0">
                <a:ln>
                  <a:noFill/>
                </a:ln>
                <a:solidFill>
                  <a:srgbClr val="368727"/>
                </a:solidFill>
                <a:effectLst/>
                <a:uLnTx/>
                <a:uFillTx/>
                <a:latin typeface="Arial" pitchFamily="34" charset="0"/>
                <a:ea typeface="Arial Unicode MS" panose="020B0604020202020204" pitchFamily="34" charset="-128"/>
              </a:rPr>
            </a:br>
            <a:r>
              <a:rPr kumimoji="0" lang="en-US" sz="1600" b="1" i="0" u="none" strike="noStrike" kern="1200" cap="none" spc="0" normalizeH="0" baseline="0" noProof="0" dirty="0">
                <a:ln>
                  <a:noFill/>
                </a:ln>
                <a:solidFill>
                  <a:srgbClr val="368727"/>
                </a:solidFill>
                <a:effectLst/>
                <a:uLnTx/>
                <a:uFillTx/>
                <a:latin typeface="Arial" pitchFamily="34" charset="0"/>
                <a:ea typeface="Arial Unicode MS" panose="020B0604020202020204" pitchFamily="34" charset="-128"/>
              </a:rPr>
              <a:t>are no longer subject to</a:t>
            </a:r>
            <a:br>
              <a:rPr kumimoji="0" lang="en-US" sz="1600" b="1" i="0" u="none" strike="noStrike" kern="1200" cap="none" spc="0" normalizeH="0" baseline="0" noProof="0" dirty="0">
                <a:ln>
                  <a:noFill/>
                </a:ln>
                <a:solidFill>
                  <a:srgbClr val="368727"/>
                </a:solidFill>
                <a:effectLst/>
                <a:uLnTx/>
                <a:uFillTx/>
                <a:latin typeface="Arial" pitchFamily="34" charset="0"/>
                <a:ea typeface="Arial Unicode MS" panose="020B0604020202020204" pitchFamily="34" charset="-128"/>
              </a:rPr>
            </a:br>
            <a:r>
              <a:rPr kumimoji="0" lang="en-US" sz="1600" b="1" i="0" u="none" strike="noStrike" kern="1200" cap="none" spc="0" normalizeH="0" baseline="0" noProof="0" dirty="0">
                <a:ln>
                  <a:noFill/>
                </a:ln>
                <a:solidFill>
                  <a:srgbClr val="368727"/>
                </a:solidFill>
                <a:effectLst/>
                <a:uLnTx/>
                <a:uFillTx/>
                <a:latin typeface="Arial" pitchFamily="34" charset="0"/>
                <a:ea typeface="Arial Unicode MS" panose="020B0604020202020204" pitchFamily="34" charset="-128"/>
              </a:rPr>
              <a:t>the earnings test.</a:t>
            </a:r>
          </a:p>
        </p:txBody>
      </p:sp>
      <p:sp>
        <p:nvSpPr>
          <p:cNvPr id="38" name="Slide Number Placeholder 37">
            <a:extLst>
              <a:ext uri="{FF2B5EF4-FFF2-40B4-BE49-F238E27FC236}">
                <a16:creationId xmlns:a16="http://schemas.microsoft.com/office/drawing/2014/main" id="{C048B676-D55F-6ADF-BF0B-48B27B2209DC}"/>
              </a:ext>
              <a:ext uri="{C183D7F6-B498-43B3-948B-1728B52AA6E4}">
                <adec:decorative xmlns:adec="http://schemas.microsoft.com/office/drawing/2017/decorative" val="1"/>
              </a:ext>
            </a:extLst>
          </p:cNvPr>
          <p:cNvSpPr>
            <a:spLocks noGrp="1"/>
          </p:cNvSpPr>
          <p:nvPr>
            <p:ph type="sldNum" sz="quarter" idx="14"/>
          </p:nvPr>
        </p:nvSpPr>
        <p:spPr/>
        <p:txBody>
          <a:bodyPr/>
          <a:lstStyle/>
          <a:p>
            <a:pPr>
              <a:defRPr/>
            </a:pPr>
            <a:fld id="{E6474CC2-1230-4213-AD1A-4B2FEEABA7A1}" type="slidenum">
              <a:rPr lang="en-US" smtClean="0"/>
              <a:pPr>
                <a:defRPr/>
              </a:pPr>
              <a:t>25</a:t>
            </a:fld>
            <a:endParaRPr lang="en-US" dirty="0"/>
          </a:p>
        </p:txBody>
      </p:sp>
      <p:pic>
        <p:nvPicPr>
          <p:cNvPr id="2" name="Picture 1">
            <a:extLst>
              <a:ext uri="{FF2B5EF4-FFF2-40B4-BE49-F238E27FC236}">
                <a16:creationId xmlns:a16="http://schemas.microsoft.com/office/drawing/2014/main" id="{6C01E5D9-E660-C75D-7CF8-7CEF3AE15389}"/>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10188575" y="6280637"/>
            <a:ext cx="1553526" cy="382313"/>
          </a:xfrm>
          <a:prstGeom prst="rect">
            <a:avLst/>
          </a:prstGeom>
        </p:spPr>
      </p:pic>
      <p:sp>
        <p:nvSpPr>
          <p:cNvPr id="3" name="Footer Placeholder 3">
            <a:extLst>
              <a:ext uri="{FF2B5EF4-FFF2-40B4-BE49-F238E27FC236}">
                <a16:creationId xmlns:a16="http://schemas.microsoft.com/office/drawing/2014/main" id="{F03CDA4F-ABEB-951F-9195-6FAC55EB56F6}"/>
              </a:ext>
              <a:ext uri="{C183D7F6-B498-43B3-948B-1728B52AA6E4}">
                <adec:decorative xmlns:adec="http://schemas.microsoft.com/office/drawing/2017/decorative" val="1"/>
              </a:ext>
            </a:extLst>
          </p:cNvPr>
          <p:cNvSpPr>
            <a:spLocks noGrp="1"/>
          </p:cNvSpPr>
          <p:nvPr>
            <p:ph type="ftr" sz="quarter" idx="15"/>
          </p:nvPr>
        </p:nvSpPr>
        <p:spPr>
          <a:xfrm>
            <a:off x="426722" y="6382514"/>
            <a:ext cx="5245100" cy="273264"/>
          </a:xfrm>
        </p:spPr>
        <p:txBody>
          <a:bodyPr/>
          <a:lstStyle/>
          <a:p>
            <a:pPr algn="l"/>
            <a:r>
              <a:rPr lang="en-US" dirty="0"/>
              <a:t>For investors.</a:t>
            </a:r>
          </a:p>
          <a:p>
            <a:pPr algn="l"/>
            <a:r>
              <a:rPr lang="en-US" sz="800" dirty="0"/>
              <a:t>662964.38.0</a:t>
            </a:r>
          </a:p>
        </p:txBody>
      </p:sp>
    </p:spTree>
    <p:custDataLst>
      <p:tags r:id="rId1"/>
    </p:custDataLst>
    <p:extLst>
      <p:ext uri="{BB962C8B-B14F-4D97-AF65-F5344CB8AC3E}">
        <p14:creationId xmlns:p14="http://schemas.microsoft.com/office/powerpoint/2010/main" val="260778155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Government Pension Offset (GPO)</a:t>
            </a:r>
            <a:br>
              <a:rPr lang="en-US" dirty="0"/>
            </a:br>
            <a:r>
              <a:rPr lang="en-US" sz="2000" b="1" dirty="0">
                <a:solidFill>
                  <a:srgbClr val="368727"/>
                </a:solidFill>
              </a:rPr>
              <a:t>A reduction in spousal or survivor benefits</a:t>
            </a:r>
            <a:endParaRPr lang="en-US" sz="2000" dirty="0">
              <a:solidFill>
                <a:srgbClr val="368727"/>
              </a:solidFill>
            </a:endParaRPr>
          </a:p>
        </p:txBody>
      </p:sp>
      <p:sp>
        <p:nvSpPr>
          <p:cNvPr id="12" name="Rectangle 11">
            <a:extLst>
              <a:ext uri="{FF2B5EF4-FFF2-40B4-BE49-F238E27FC236}">
                <a16:creationId xmlns:a16="http://schemas.microsoft.com/office/drawing/2014/main" id="{8F70CAE5-CB5C-6141-B4F3-DFE2E333F24C}"/>
              </a:ext>
            </a:extLst>
          </p:cNvPr>
          <p:cNvSpPr/>
          <p:nvPr/>
        </p:nvSpPr>
        <p:spPr>
          <a:xfrm>
            <a:off x="492593" y="1723704"/>
            <a:ext cx="8613456" cy="364321"/>
          </a:xfrm>
          <a:prstGeom prst="rect">
            <a:avLst/>
          </a:prstGeom>
        </p:spPr>
        <p:txBody>
          <a:bodyPr wrap="square" lIns="86477" tIns="43239" rIns="86477" bIns="43239">
            <a:spAutoFit/>
          </a:bodyPr>
          <a:lstStyle/>
          <a:p>
            <a:pPr>
              <a:defRPr/>
            </a:pPr>
            <a:r>
              <a:rPr lang="en-US" sz="1800" b="1" dirty="0">
                <a:solidFill>
                  <a:srgbClr val="368727"/>
                </a:solidFill>
                <a:latin typeface="+mn-lt"/>
              </a:rPr>
              <a:t>Who is affected?</a:t>
            </a:r>
          </a:p>
        </p:txBody>
      </p:sp>
      <p:sp>
        <p:nvSpPr>
          <p:cNvPr id="15" name="AutoShape 10">
            <a:extLst>
              <a:ext uri="{FF2B5EF4-FFF2-40B4-BE49-F238E27FC236}">
                <a16:creationId xmlns:a16="http://schemas.microsoft.com/office/drawing/2014/main" id="{184DF5A1-B42F-3D43-8ED3-BD234D0F3BE1}"/>
              </a:ext>
              <a:ext uri="{C183D7F6-B498-43B3-948B-1728B52AA6E4}">
                <adec:decorative xmlns:adec="http://schemas.microsoft.com/office/drawing/2017/decorative" val="1"/>
              </a:ext>
            </a:extLst>
          </p:cNvPr>
          <p:cNvSpPr>
            <a:spLocks noChangeArrowheads="1"/>
          </p:cNvSpPr>
          <p:nvPr/>
        </p:nvSpPr>
        <p:spPr bwMode="auto">
          <a:xfrm>
            <a:off x="0" y="2190529"/>
            <a:ext cx="12192000" cy="2303462"/>
          </a:xfrm>
          <a:prstGeom prst="roundRect">
            <a:avLst>
              <a:gd name="adj" fmla="val 0"/>
            </a:avLst>
          </a:prstGeom>
          <a:solidFill>
            <a:schemeClr val="bg1">
              <a:lumMod val="95000"/>
            </a:schemeClr>
          </a:solidFill>
          <a:ln>
            <a:noFill/>
          </a:ln>
          <a:effectLst/>
        </p:spPr>
        <p:txBody>
          <a:bodyPr wrap="none" anchor="ctr"/>
          <a:lstStyle/>
          <a:p>
            <a:pPr>
              <a:defRPr/>
            </a:pPr>
            <a:endParaRPr lang="en-US" dirty="0"/>
          </a:p>
        </p:txBody>
      </p:sp>
      <p:grpSp>
        <p:nvGrpSpPr>
          <p:cNvPr id="10" name="Group 9">
            <a:extLst>
              <a:ext uri="{FF2B5EF4-FFF2-40B4-BE49-F238E27FC236}">
                <a16:creationId xmlns:a16="http://schemas.microsoft.com/office/drawing/2014/main" id="{8E004A7D-E95D-D7B7-EC02-57269280C162}"/>
              </a:ext>
              <a:ext uri="{C183D7F6-B498-43B3-948B-1728B52AA6E4}">
                <adec:decorative xmlns:adec="http://schemas.microsoft.com/office/drawing/2017/decorative" val="1"/>
              </a:ext>
            </a:extLst>
          </p:cNvPr>
          <p:cNvGrpSpPr/>
          <p:nvPr/>
        </p:nvGrpSpPr>
        <p:grpSpPr>
          <a:xfrm>
            <a:off x="670857" y="2587293"/>
            <a:ext cx="249144" cy="249144"/>
            <a:chOff x="670857" y="2587293"/>
            <a:chExt cx="249144" cy="249144"/>
          </a:xfrm>
        </p:grpSpPr>
        <p:sp>
          <p:nvSpPr>
            <p:cNvPr id="47" name="Freeform 5">
              <a:extLst>
                <a:ext uri="{FF2B5EF4-FFF2-40B4-BE49-F238E27FC236}">
                  <a16:creationId xmlns:a16="http://schemas.microsoft.com/office/drawing/2014/main" id="{03FB944D-2B36-DBAE-794C-BF5887A12963}"/>
                </a:ext>
                <a:ext uri="{C183D7F6-B498-43B3-948B-1728B52AA6E4}">
                  <adec:decorative xmlns:adec="http://schemas.microsoft.com/office/drawing/2017/decorative" val="1"/>
                </a:ext>
              </a:extLst>
            </p:cNvPr>
            <p:cNvSpPr>
              <a:spLocks/>
            </p:cNvSpPr>
            <p:nvPr/>
          </p:nvSpPr>
          <p:spPr bwMode="auto">
            <a:xfrm>
              <a:off x="708505" y="2587293"/>
              <a:ext cx="211496" cy="194886"/>
            </a:xfrm>
            <a:custGeom>
              <a:avLst/>
              <a:gdLst>
                <a:gd name="T0" fmla="*/ 191 w 191"/>
                <a:gd name="T1" fmla="*/ 0 h 176"/>
                <a:gd name="T2" fmla="*/ 49 w 191"/>
                <a:gd name="T3" fmla="*/ 176 h 176"/>
                <a:gd name="T4" fmla="*/ 0 w 191"/>
                <a:gd name="T5" fmla="*/ 127 h 176"/>
              </a:gdLst>
              <a:ahLst/>
              <a:cxnLst>
                <a:cxn ang="0">
                  <a:pos x="T0" y="T1"/>
                </a:cxn>
                <a:cxn ang="0">
                  <a:pos x="T2" y="T3"/>
                </a:cxn>
                <a:cxn ang="0">
                  <a:pos x="T4" y="T5"/>
                </a:cxn>
              </a:cxnLst>
              <a:rect l="0" t="0" r="r" b="b"/>
              <a:pathLst>
                <a:path w="191" h="176">
                  <a:moveTo>
                    <a:pt x="191" y="0"/>
                  </a:moveTo>
                  <a:lnTo>
                    <a:pt x="49" y="176"/>
                  </a:lnTo>
                  <a:lnTo>
                    <a:pt x="0" y="127"/>
                  </a:lnTo>
                </a:path>
              </a:pathLst>
            </a:custGeom>
            <a:noFill/>
            <a:ln w="12700" cap="rnd">
              <a:solidFill>
                <a:srgbClr val="368727"/>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48" name="Freeform 6">
              <a:extLst>
                <a:ext uri="{FF2B5EF4-FFF2-40B4-BE49-F238E27FC236}">
                  <a16:creationId xmlns:a16="http://schemas.microsoft.com/office/drawing/2014/main" id="{0C10BE1D-51C0-F1CD-54E9-8A257C3BE2B8}"/>
                </a:ext>
                <a:ext uri="{C183D7F6-B498-43B3-948B-1728B52AA6E4}">
                  <adec:decorative xmlns:adec="http://schemas.microsoft.com/office/drawing/2017/decorative" val="1"/>
                </a:ext>
              </a:extLst>
            </p:cNvPr>
            <p:cNvSpPr>
              <a:spLocks/>
            </p:cNvSpPr>
            <p:nvPr/>
          </p:nvSpPr>
          <p:spPr bwMode="auto">
            <a:xfrm>
              <a:off x="670857" y="2641551"/>
              <a:ext cx="194886" cy="194886"/>
            </a:xfrm>
            <a:custGeom>
              <a:avLst/>
              <a:gdLst>
                <a:gd name="T0" fmla="*/ 71 w 72"/>
                <a:gd name="T1" fmla="*/ 28 h 72"/>
                <a:gd name="T2" fmla="*/ 72 w 72"/>
                <a:gd name="T3" fmla="*/ 36 h 72"/>
                <a:gd name="T4" fmla="*/ 36 w 72"/>
                <a:gd name="T5" fmla="*/ 72 h 72"/>
                <a:gd name="T6" fmla="*/ 0 w 72"/>
                <a:gd name="T7" fmla="*/ 36 h 72"/>
                <a:gd name="T8" fmla="*/ 36 w 72"/>
                <a:gd name="T9" fmla="*/ 0 h 72"/>
                <a:gd name="T10" fmla="*/ 52 w 72"/>
                <a:gd name="T11" fmla="*/ 4 h 72"/>
              </a:gdLst>
              <a:ahLst/>
              <a:cxnLst>
                <a:cxn ang="0">
                  <a:pos x="T0" y="T1"/>
                </a:cxn>
                <a:cxn ang="0">
                  <a:pos x="T2" y="T3"/>
                </a:cxn>
                <a:cxn ang="0">
                  <a:pos x="T4" y="T5"/>
                </a:cxn>
                <a:cxn ang="0">
                  <a:pos x="T6" y="T7"/>
                </a:cxn>
                <a:cxn ang="0">
                  <a:pos x="T8" y="T9"/>
                </a:cxn>
                <a:cxn ang="0">
                  <a:pos x="T10" y="T11"/>
                </a:cxn>
              </a:cxnLst>
              <a:rect l="0" t="0" r="r" b="b"/>
              <a:pathLst>
                <a:path w="72" h="72">
                  <a:moveTo>
                    <a:pt x="71" y="28"/>
                  </a:moveTo>
                  <a:cubicBezTo>
                    <a:pt x="72" y="31"/>
                    <a:pt x="72" y="33"/>
                    <a:pt x="72" y="36"/>
                  </a:cubicBezTo>
                  <a:cubicBezTo>
                    <a:pt x="72" y="56"/>
                    <a:pt x="56" y="72"/>
                    <a:pt x="36" y="72"/>
                  </a:cubicBezTo>
                  <a:cubicBezTo>
                    <a:pt x="16" y="72"/>
                    <a:pt x="0" y="56"/>
                    <a:pt x="0" y="36"/>
                  </a:cubicBezTo>
                  <a:cubicBezTo>
                    <a:pt x="0" y="16"/>
                    <a:pt x="16" y="0"/>
                    <a:pt x="36" y="0"/>
                  </a:cubicBezTo>
                  <a:cubicBezTo>
                    <a:pt x="42" y="0"/>
                    <a:pt x="47" y="1"/>
                    <a:pt x="52" y="4"/>
                  </a:cubicBezTo>
                </a:path>
              </a:pathLst>
            </a:custGeom>
            <a:noFill/>
            <a:ln w="12700"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14" name="Group 13">
            <a:extLst>
              <a:ext uri="{FF2B5EF4-FFF2-40B4-BE49-F238E27FC236}">
                <a16:creationId xmlns:a16="http://schemas.microsoft.com/office/drawing/2014/main" id="{36784324-D9E5-B4AE-67F3-B227E026FE57}"/>
              </a:ext>
              <a:ext uri="{C183D7F6-B498-43B3-948B-1728B52AA6E4}">
                <adec:decorative xmlns:adec="http://schemas.microsoft.com/office/drawing/2017/decorative" val="1"/>
              </a:ext>
            </a:extLst>
          </p:cNvPr>
          <p:cNvGrpSpPr/>
          <p:nvPr/>
        </p:nvGrpSpPr>
        <p:grpSpPr>
          <a:xfrm>
            <a:off x="670857" y="3210111"/>
            <a:ext cx="249144" cy="249144"/>
            <a:chOff x="670857" y="3210111"/>
            <a:chExt cx="249144" cy="249144"/>
          </a:xfrm>
        </p:grpSpPr>
        <p:sp>
          <p:nvSpPr>
            <p:cNvPr id="50" name="Freeform 5">
              <a:extLst>
                <a:ext uri="{FF2B5EF4-FFF2-40B4-BE49-F238E27FC236}">
                  <a16:creationId xmlns:a16="http://schemas.microsoft.com/office/drawing/2014/main" id="{613E081F-9269-7004-7809-5E0E645BC71E}"/>
                </a:ext>
                <a:ext uri="{C183D7F6-B498-43B3-948B-1728B52AA6E4}">
                  <adec:decorative xmlns:adec="http://schemas.microsoft.com/office/drawing/2017/decorative" val="1"/>
                </a:ext>
              </a:extLst>
            </p:cNvPr>
            <p:cNvSpPr>
              <a:spLocks/>
            </p:cNvSpPr>
            <p:nvPr/>
          </p:nvSpPr>
          <p:spPr bwMode="auto">
            <a:xfrm>
              <a:off x="708505" y="3210111"/>
              <a:ext cx="211496" cy="194886"/>
            </a:xfrm>
            <a:custGeom>
              <a:avLst/>
              <a:gdLst>
                <a:gd name="T0" fmla="*/ 191 w 191"/>
                <a:gd name="T1" fmla="*/ 0 h 176"/>
                <a:gd name="T2" fmla="*/ 49 w 191"/>
                <a:gd name="T3" fmla="*/ 176 h 176"/>
                <a:gd name="T4" fmla="*/ 0 w 191"/>
                <a:gd name="T5" fmla="*/ 127 h 176"/>
              </a:gdLst>
              <a:ahLst/>
              <a:cxnLst>
                <a:cxn ang="0">
                  <a:pos x="T0" y="T1"/>
                </a:cxn>
                <a:cxn ang="0">
                  <a:pos x="T2" y="T3"/>
                </a:cxn>
                <a:cxn ang="0">
                  <a:pos x="T4" y="T5"/>
                </a:cxn>
              </a:cxnLst>
              <a:rect l="0" t="0" r="r" b="b"/>
              <a:pathLst>
                <a:path w="191" h="176">
                  <a:moveTo>
                    <a:pt x="191" y="0"/>
                  </a:moveTo>
                  <a:lnTo>
                    <a:pt x="49" y="176"/>
                  </a:lnTo>
                  <a:lnTo>
                    <a:pt x="0" y="127"/>
                  </a:lnTo>
                </a:path>
              </a:pathLst>
            </a:custGeom>
            <a:noFill/>
            <a:ln w="12700" cap="rnd">
              <a:solidFill>
                <a:srgbClr val="368727"/>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51" name="Freeform 6">
              <a:extLst>
                <a:ext uri="{FF2B5EF4-FFF2-40B4-BE49-F238E27FC236}">
                  <a16:creationId xmlns:a16="http://schemas.microsoft.com/office/drawing/2014/main" id="{8FFA54AE-3528-3E5D-3C4F-9F843786B425}"/>
                </a:ext>
                <a:ext uri="{C183D7F6-B498-43B3-948B-1728B52AA6E4}">
                  <adec:decorative xmlns:adec="http://schemas.microsoft.com/office/drawing/2017/decorative" val="1"/>
                </a:ext>
              </a:extLst>
            </p:cNvPr>
            <p:cNvSpPr>
              <a:spLocks/>
            </p:cNvSpPr>
            <p:nvPr/>
          </p:nvSpPr>
          <p:spPr bwMode="auto">
            <a:xfrm>
              <a:off x="670857" y="3264369"/>
              <a:ext cx="194886" cy="194886"/>
            </a:xfrm>
            <a:custGeom>
              <a:avLst/>
              <a:gdLst>
                <a:gd name="T0" fmla="*/ 71 w 72"/>
                <a:gd name="T1" fmla="*/ 28 h 72"/>
                <a:gd name="T2" fmla="*/ 72 w 72"/>
                <a:gd name="T3" fmla="*/ 36 h 72"/>
                <a:gd name="T4" fmla="*/ 36 w 72"/>
                <a:gd name="T5" fmla="*/ 72 h 72"/>
                <a:gd name="T6" fmla="*/ 0 w 72"/>
                <a:gd name="T7" fmla="*/ 36 h 72"/>
                <a:gd name="T8" fmla="*/ 36 w 72"/>
                <a:gd name="T9" fmla="*/ 0 h 72"/>
                <a:gd name="T10" fmla="*/ 52 w 72"/>
                <a:gd name="T11" fmla="*/ 4 h 72"/>
              </a:gdLst>
              <a:ahLst/>
              <a:cxnLst>
                <a:cxn ang="0">
                  <a:pos x="T0" y="T1"/>
                </a:cxn>
                <a:cxn ang="0">
                  <a:pos x="T2" y="T3"/>
                </a:cxn>
                <a:cxn ang="0">
                  <a:pos x="T4" y="T5"/>
                </a:cxn>
                <a:cxn ang="0">
                  <a:pos x="T6" y="T7"/>
                </a:cxn>
                <a:cxn ang="0">
                  <a:pos x="T8" y="T9"/>
                </a:cxn>
                <a:cxn ang="0">
                  <a:pos x="T10" y="T11"/>
                </a:cxn>
              </a:cxnLst>
              <a:rect l="0" t="0" r="r" b="b"/>
              <a:pathLst>
                <a:path w="72" h="72">
                  <a:moveTo>
                    <a:pt x="71" y="28"/>
                  </a:moveTo>
                  <a:cubicBezTo>
                    <a:pt x="72" y="31"/>
                    <a:pt x="72" y="33"/>
                    <a:pt x="72" y="36"/>
                  </a:cubicBezTo>
                  <a:cubicBezTo>
                    <a:pt x="72" y="56"/>
                    <a:pt x="56" y="72"/>
                    <a:pt x="36" y="72"/>
                  </a:cubicBezTo>
                  <a:cubicBezTo>
                    <a:pt x="16" y="72"/>
                    <a:pt x="0" y="56"/>
                    <a:pt x="0" y="36"/>
                  </a:cubicBezTo>
                  <a:cubicBezTo>
                    <a:pt x="0" y="16"/>
                    <a:pt x="16" y="0"/>
                    <a:pt x="36" y="0"/>
                  </a:cubicBezTo>
                  <a:cubicBezTo>
                    <a:pt x="42" y="0"/>
                    <a:pt x="47" y="1"/>
                    <a:pt x="52" y="4"/>
                  </a:cubicBezTo>
                </a:path>
              </a:pathLst>
            </a:custGeom>
            <a:noFill/>
            <a:ln w="12700"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grpSp>
      <p:sp>
        <p:nvSpPr>
          <p:cNvPr id="13" name="Rectangle 9">
            <a:extLst>
              <a:ext uri="{FF2B5EF4-FFF2-40B4-BE49-F238E27FC236}">
                <a16:creationId xmlns:a16="http://schemas.microsoft.com/office/drawing/2014/main" id="{8CB5B40C-46A7-294D-AA88-D112B8C8F018}"/>
              </a:ext>
            </a:extLst>
          </p:cNvPr>
          <p:cNvSpPr>
            <a:spLocks noChangeArrowheads="1"/>
          </p:cNvSpPr>
          <p:nvPr/>
        </p:nvSpPr>
        <p:spPr bwMode="auto">
          <a:xfrm>
            <a:off x="1003150" y="2621142"/>
            <a:ext cx="4810036" cy="16542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lstStyle/>
          <a:p>
            <a:pPr eaLnBrk="0" hangingPunct="0">
              <a:lnSpc>
                <a:spcPct val="110000"/>
              </a:lnSpc>
              <a:spcBef>
                <a:spcPts val="0"/>
              </a:spcBef>
              <a:spcAft>
                <a:spcPts val="600"/>
              </a:spcAft>
              <a:buClr>
                <a:schemeClr val="accent2"/>
              </a:buClr>
              <a:buSzPct val="140000"/>
              <a:tabLst>
                <a:tab pos="300038" algn="l"/>
                <a:tab pos="1035050" algn="l"/>
              </a:tabLst>
              <a:defRPr/>
            </a:pPr>
            <a:r>
              <a:rPr lang="en-US" sz="1600" b="1" dirty="0">
                <a:ea typeface="Geneva" pitchFamily="125" charset="-128"/>
              </a:rPr>
              <a:t>Individuals with a pension from a job </a:t>
            </a:r>
            <a:br>
              <a:rPr lang="en-US" sz="1600" b="1" dirty="0">
                <a:ea typeface="Geneva" pitchFamily="125" charset="-128"/>
              </a:rPr>
            </a:br>
            <a:r>
              <a:rPr lang="en-US" sz="1600" b="1" dirty="0">
                <a:ea typeface="Geneva" pitchFamily="125" charset="-128"/>
              </a:rPr>
              <a:t>not covered by Social Security, and </a:t>
            </a:r>
          </a:p>
          <a:p>
            <a:pPr eaLnBrk="0" hangingPunct="0">
              <a:lnSpc>
                <a:spcPct val="110000"/>
              </a:lnSpc>
              <a:spcBef>
                <a:spcPts val="0"/>
              </a:spcBef>
              <a:spcAft>
                <a:spcPts val="600"/>
              </a:spcAft>
              <a:buClr>
                <a:schemeClr val="accent2"/>
              </a:buClr>
              <a:buSzPct val="140000"/>
              <a:tabLst>
                <a:tab pos="300038" algn="l"/>
                <a:tab pos="1035050" algn="l"/>
              </a:tabLst>
              <a:defRPr/>
            </a:pPr>
            <a:r>
              <a:rPr lang="en-US" sz="1600" b="1" dirty="0">
                <a:ea typeface="Geneva" pitchFamily="125" charset="-128"/>
              </a:rPr>
              <a:t>Those eligible for Social Security spousal or survivor benefits (based on someone else’s earnings and work history)</a:t>
            </a:r>
          </a:p>
        </p:txBody>
      </p:sp>
      <p:sp>
        <p:nvSpPr>
          <p:cNvPr id="2" name="Rectangle 1">
            <a:extLst>
              <a:ext uri="{FF2B5EF4-FFF2-40B4-BE49-F238E27FC236}">
                <a16:creationId xmlns:a16="http://schemas.microsoft.com/office/drawing/2014/main" id="{605D65BA-F7E8-DF4E-AAB4-A33BA87B45D4}"/>
              </a:ext>
              <a:ext uri="{C183D7F6-B498-43B3-948B-1728B52AA6E4}">
                <adec:decorative xmlns:adec="http://schemas.microsoft.com/office/drawing/2017/decorative" val="1"/>
              </a:ext>
            </a:extLst>
          </p:cNvPr>
          <p:cNvSpPr/>
          <p:nvPr/>
        </p:nvSpPr>
        <p:spPr bwMode="auto">
          <a:xfrm>
            <a:off x="6254651" y="2515142"/>
            <a:ext cx="3075709" cy="1654236"/>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9" name="Content Placeholder 2">
            <a:extLst>
              <a:ext uri="{FF2B5EF4-FFF2-40B4-BE49-F238E27FC236}">
                <a16:creationId xmlns:a16="http://schemas.microsoft.com/office/drawing/2014/main" id="{196A25FB-1E85-29C0-52EE-0F4090F14EC5}"/>
              </a:ext>
            </a:extLst>
          </p:cNvPr>
          <p:cNvSpPr txBox="1">
            <a:spLocks/>
          </p:cNvSpPr>
          <p:nvPr/>
        </p:nvSpPr>
        <p:spPr bwMode="auto">
          <a:xfrm>
            <a:off x="6769942" y="2643094"/>
            <a:ext cx="2045126" cy="1398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indent="0" algn="ctr" rtl="0" eaLnBrk="0" fontAlgn="base" hangingPunct="0">
              <a:spcBef>
                <a:spcPct val="20000"/>
              </a:spcBef>
              <a:spcAft>
                <a:spcPct val="0"/>
              </a:spcAft>
              <a:buClr>
                <a:srgbClr val="5482AB"/>
              </a:buClr>
              <a:buSzPct val="120000"/>
              <a:buNone/>
              <a:tabLst>
                <a:tab pos="177764" algn="l"/>
              </a:tabLst>
              <a:defRPr sz="1600" b="1">
                <a:solidFill>
                  <a:schemeClr val="tx1"/>
                </a:solidFill>
                <a:latin typeface="+mn-lt"/>
                <a:ea typeface="+mn-ea"/>
                <a:cs typeface="+mn-cs"/>
              </a:defRPr>
            </a:lvl1pPr>
            <a:lvl2pPr marL="457108" indent="0" algn="ctr" rtl="0" eaLnBrk="0" fontAlgn="base" hangingPunct="0">
              <a:spcBef>
                <a:spcPct val="20000"/>
              </a:spcBef>
              <a:spcAft>
                <a:spcPct val="0"/>
              </a:spcAft>
              <a:buClr>
                <a:srgbClr val="5482AB"/>
              </a:buClr>
              <a:buSzPct val="80000"/>
              <a:buFont typeface="Wingdings" pitchFamily="2" charset="2"/>
              <a:buNone/>
              <a:tabLst>
                <a:tab pos="177764" algn="l"/>
              </a:tabLst>
              <a:defRPr sz="1600" b="1">
                <a:solidFill>
                  <a:schemeClr val="tx1"/>
                </a:solidFill>
                <a:latin typeface="+mn-lt"/>
              </a:defRPr>
            </a:lvl2pPr>
            <a:lvl3pPr marL="914218" indent="0" algn="ctr" rtl="0" eaLnBrk="0" fontAlgn="base" hangingPunct="0">
              <a:spcBef>
                <a:spcPct val="20000"/>
              </a:spcBef>
              <a:spcAft>
                <a:spcPct val="0"/>
              </a:spcAft>
              <a:buClr>
                <a:srgbClr val="5482AB"/>
              </a:buClr>
              <a:buFont typeface="Arial" pitchFamily="34" charset="0"/>
              <a:buNone/>
              <a:tabLst>
                <a:tab pos="177764" algn="l"/>
              </a:tabLst>
              <a:defRPr sz="1600" b="1">
                <a:solidFill>
                  <a:schemeClr val="tx1"/>
                </a:solidFill>
                <a:latin typeface="+mn-lt"/>
              </a:defRPr>
            </a:lvl3pPr>
            <a:lvl4pPr marL="1371327" indent="0" algn="ctr" rtl="0" eaLnBrk="0" fontAlgn="base" hangingPunct="0">
              <a:spcBef>
                <a:spcPct val="20000"/>
              </a:spcBef>
              <a:spcAft>
                <a:spcPct val="0"/>
              </a:spcAft>
              <a:buClr>
                <a:srgbClr val="5482AB"/>
              </a:buClr>
              <a:buNone/>
              <a:tabLst>
                <a:tab pos="177764" algn="l"/>
              </a:tabLst>
              <a:defRPr sz="1600" b="1">
                <a:solidFill>
                  <a:schemeClr val="tx1"/>
                </a:solidFill>
                <a:latin typeface="+mn-lt"/>
              </a:defRPr>
            </a:lvl4pPr>
            <a:lvl5pPr marL="1828436" indent="0" algn="ctr" rtl="0" eaLnBrk="0" fontAlgn="base" hangingPunct="0">
              <a:spcBef>
                <a:spcPct val="20000"/>
              </a:spcBef>
              <a:spcAft>
                <a:spcPct val="0"/>
              </a:spcAft>
              <a:buClr>
                <a:srgbClr val="5482AB"/>
              </a:buClr>
              <a:buFont typeface="Wingdings" pitchFamily="2" charset="2"/>
              <a:buNone/>
              <a:tabLst>
                <a:tab pos="177764" algn="l"/>
              </a:tabLst>
              <a:defRPr sz="1400" b="1">
                <a:solidFill>
                  <a:schemeClr val="tx1"/>
                </a:solidFill>
                <a:latin typeface="+mn-lt"/>
              </a:defRPr>
            </a:lvl5pPr>
            <a:lvl6pPr marL="2285543" indent="0" algn="ctr" rtl="0" fontAlgn="base">
              <a:spcBef>
                <a:spcPct val="20000"/>
              </a:spcBef>
              <a:spcAft>
                <a:spcPct val="0"/>
              </a:spcAft>
              <a:buClr>
                <a:srgbClr val="5482AB"/>
              </a:buClr>
              <a:buFont typeface="Wingdings" pitchFamily="2" charset="2"/>
              <a:buNone/>
              <a:tabLst>
                <a:tab pos="177764" algn="l"/>
              </a:tabLst>
              <a:defRPr sz="1400" b="1">
                <a:solidFill>
                  <a:schemeClr val="tx1"/>
                </a:solidFill>
                <a:latin typeface="+mn-lt"/>
              </a:defRPr>
            </a:lvl6pPr>
            <a:lvl7pPr marL="2742652" indent="0" algn="ctr" rtl="0" fontAlgn="base">
              <a:spcBef>
                <a:spcPct val="20000"/>
              </a:spcBef>
              <a:spcAft>
                <a:spcPct val="0"/>
              </a:spcAft>
              <a:buClr>
                <a:srgbClr val="5482AB"/>
              </a:buClr>
              <a:buFont typeface="Wingdings" pitchFamily="2" charset="2"/>
              <a:buNone/>
              <a:tabLst>
                <a:tab pos="177764" algn="l"/>
              </a:tabLst>
              <a:defRPr sz="1400" b="1">
                <a:solidFill>
                  <a:schemeClr val="tx1"/>
                </a:solidFill>
                <a:latin typeface="+mn-lt"/>
              </a:defRPr>
            </a:lvl7pPr>
            <a:lvl8pPr marL="3199760" indent="0" algn="ctr" rtl="0" fontAlgn="base">
              <a:spcBef>
                <a:spcPct val="20000"/>
              </a:spcBef>
              <a:spcAft>
                <a:spcPct val="0"/>
              </a:spcAft>
              <a:buClr>
                <a:srgbClr val="5482AB"/>
              </a:buClr>
              <a:buFont typeface="Wingdings" pitchFamily="2" charset="2"/>
              <a:buNone/>
              <a:tabLst>
                <a:tab pos="177764" algn="l"/>
              </a:tabLst>
              <a:defRPr sz="1400" b="1">
                <a:solidFill>
                  <a:schemeClr val="tx1"/>
                </a:solidFill>
                <a:latin typeface="+mn-lt"/>
              </a:defRPr>
            </a:lvl8pPr>
            <a:lvl9pPr marL="3656868" indent="0" algn="ctr" rtl="0" fontAlgn="base">
              <a:spcBef>
                <a:spcPct val="20000"/>
              </a:spcBef>
              <a:spcAft>
                <a:spcPct val="0"/>
              </a:spcAft>
              <a:buClr>
                <a:srgbClr val="5482AB"/>
              </a:buClr>
              <a:buFont typeface="Wingdings" pitchFamily="2" charset="2"/>
              <a:buNone/>
              <a:tabLst>
                <a:tab pos="177764" algn="l"/>
              </a:tabLst>
              <a:defRPr sz="1400" b="1">
                <a:solidFill>
                  <a:schemeClr val="tx1"/>
                </a:solidFill>
                <a:latin typeface="+mn-lt"/>
              </a:defRPr>
            </a:lvl9pPr>
          </a:lstStyle>
          <a:p>
            <a:pPr marL="0" marR="0" lvl="0" indent="0" defTabSz="914400" rtl="0" eaLnBrk="1" fontAlgn="base" latinLnBrk="0" hangingPunct="1">
              <a:lnSpc>
                <a:spcPct val="110000"/>
              </a:lnSpc>
              <a:spcBef>
                <a:spcPct val="0"/>
              </a:spcBef>
              <a:spcAft>
                <a:spcPts val="600"/>
              </a:spcAft>
              <a:buClrTx/>
              <a:buSzTx/>
              <a:buFontTx/>
              <a:buNone/>
              <a:tabLst/>
              <a:defRPr/>
            </a:pPr>
            <a:r>
              <a:rPr lang="en-US" kern="0" dirty="0"/>
              <a:t>GPO reduces </a:t>
            </a:r>
            <a:br>
              <a:rPr lang="en-US" kern="0" dirty="0"/>
            </a:br>
            <a:r>
              <a:rPr lang="en-US" kern="0" dirty="0"/>
              <a:t>Social Security </a:t>
            </a:r>
            <a:br>
              <a:rPr lang="en-US" kern="0" dirty="0"/>
            </a:br>
            <a:r>
              <a:rPr lang="en-US" kern="0" dirty="0"/>
              <a:t>benefit by </a:t>
            </a:r>
            <a:br>
              <a:rPr lang="en-US" kern="0" dirty="0"/>
            </a:br>
            <a:r>
              <a:rPr kumimoji="0" lang="en-US" sz="1800" i="0" u="none" strike="noStrike" kern="0" cap="none" spc="0" normalizeH="0" baseline="0" noProof="0" dirty="0">
                <a:ln>
                  <a:noFill/>
                </a:ln>
                <a:solidFill>
                  <a:srgbClr val="368727"/>
                </a:solidFill>
                <a:effectLst/>
                <a:uLnTx/>
                <a:uFillTx/>
                <a:latin typeface="Arial" pitchFamily="34" charset="0"/>
                <a:ea typeface="ＭＳ Ｐゴシック"/>
              </a:rPr>
              <a:t>two-thirds of the</a:t>
            </a:r>
            <a:br>
              <a:rPr kumimoji="0" lang="en-US" sz="1800" i="0" u="none" strike="noStrike" kern="0" cap="none" spc="0" normalizeH="0" baseline="0" noProof="0" dirty="0">
                <a:ln>
                  <a:noFill/>
                </a:ln>
                <a:solidFill>
                  <a:srgbClr val="368727"/>
                </a:solidFill>
                <a:effectLst/>
                <a:uLnTx/>
                <a:uFillTx/>
                <a:latin typeface="Arial" pitchFamily="34" charset="0"/>
                <a:ea typeface="ＭＳ Ｐゴシック"/>
              </a:rPr>
            </a:br>
            <a:r>
              <a:rPr kumimoji="0" lang="en-US" sz="1800" i="0" u="none" strike="noStrike" kern="0" cap="none" spc="0" normalizeH="0" baseline="0" noProof="0" dirty="0">
                <a:ln>
                  <a:noFill/>
                </a:ln>
                <a:solidFill>
                  <a:srgbClr val="368727"/>
                </a:solidFill>
                <a:effectLst/>
                <a:uLnTx/>
                <a:uFillTx/>
                <a:latin typeface="Arial" pitchFamily="34" charset="0"/>
                <a:ea typeface="ＭＳ Ｐゴシック"/>
              </a:rPr>
              <a:t>pension amount</a:t>
            </a:r>
          </a:p>
        </p:txBody>
      </p:sp>
      <p:sp>
        <p:nvSpPr>
          <p:cNvPr id="45" name="Slide Number Placeholder 44">
            <a:extLst>
              <a:ext uri="{FF2B5EF4-FFF2-40B4-BE49-F238E27FC236}">
                <a16:creationId xmlns:a16="http://schemas.microsoft.com/office/drawing/2014/main" id="{AE8F065D-5DD7-9500-F95E-9ACF2507C642}"/>
              </a:ext>
              <a:ext uri="{C183D7F6-B498-43B3-948B-1728B52AA6E4}">
                <adec:decorative xmlns:adec="http://schemas.microsoft.com/office/drawing/2017/decorative" val="1"/>
              </a:ext>
            </a:extLst>
          </p:cNvPr>
          <p:cNvSpPr>
            <a:spLocks noGrp="1"/>
          </p:cNvSpPr>
          <p:nvPr>
            <p:ph type="sldNum" sz="quarter" idx="14"/>
          </p:nvPr>
        </p:nvSpPr>
        <p:spPr/>
        <p:txBody>
          <a:bodyPr/>
          <a:lstStyle/>
          <a:p>
            <a:pPr>
              <a:defRPr/>
            </a:pPr>
            <a:fld id="{E6474CC2-1230-4213-AD1A-4B2FEEABA7A1}" type="slidenum">
              <a:rPr lang="en-US" smtClean="0"/>
              <a:pPr>
                <a:defRPr/>
              </a:pPr>
              <a:t>26</a:t>
            </a:fld>
            <a:endParaRPr lang="en-US" dirty="0"/>
          </a:p>
        </p:txBody>
      </p:sp>
      <p:pic>
        <p:nvPicPr>
          <p:cNvPr id="3" name="Picture 2">
            <a:extLst>
              <a:ext uri="{FF2B5EF4-FFF2-40B4-BE49-F238E27FC236}">
                <a16:creationId xmlns:a16="http://schemas.microsoft.com/office/drawing/2014/main" id="{8D41F539-F5C8-D041-6096-8FC9FEAF51D3}"/>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10188575" y="6280637"/>
            <a:ext cx="1553526" cy="382313"/>
          </a:xfrm>
          <a:prstGeom prst="rect">
            <a:avLst/>
          </a:prstGeom>
        </p:spPr>
      </p:pic>
      <p:sp>
        <p:nvSpPr>
          <p:cNvPr id="4" name="Footer Placeholder 3">
            <a:extLst>
              <a:ext uri="{FF2B5EF4-FFF2-40B4-BE49-F238E27FC236}">
                <a16:creationId xmlns:a16="http://schemas.microsoft.com/office/drawing/2014/main" id="{274AE378-AD37-C144-DD56-A8E8FD136470}"/>
              </a:ext>
              <a:ext uri="{C183D7F6-B498-43B3-948B-1728B52AA6E4}">
                <adec:decorative xmlns:adec="http://schemas.microsoft.com/office/drawing/2017/decorative" val="1"/>
              </a:ext>
            </a:extLst>
          </p:cNvPr>
          <p:cNvSpPr>
            <a:spLocks noGrp="1"/>
          </p:cNvSpPr>
          <p:nvPr>
            <p:ph type="ftr" sz="quarter" idx="15"/>
          </p:nvPr>
        </p:nvSpPr>
        <p:spPr>
          <a:xfrm>
            <a:off x="426722" y="6382514"/>
            <a:ext cx="5245100" cy="273264"/>
          </a:xfrm>
        </p:spPr>
        <p:txBody>
          <a:bodyPr/>
          <a:lstStyle/>
          <a:p>
            <a:pPr algn="l"/>
            <a:r>
              <a:rPr lang="en-US" dirty="0"/>
              <a:t>For investors.</a:t>
            </a:r>
          </a:p>
          <a:p>
            <a:pPr algn="l"/>
            <a:r>
              <a:rPr lang="en-US" sz="800" dirty="0"/>
              <a:t>662964.38.0</a:t>
            </a:r>
          </a:p>
        </p:txBody>
      </p:sp>
    </p:spTree>
    <p:custDataLst>
      <p:tags r:id="rId1"/>
    </p:custDataLst>
    <p:extLst>
      <p:ext uri="{BB962C8B-B14F-4D97-AF65-F5344CB8AC3E}">
        <p14:creationId xmlns:p14="http://schemas.microsoft.com/office/powerpoint/2010/main" val="351649198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ltLang="en-US" dirty="0">
                <a:solidFill>
                  <a:schemeClr val="bg2"/>
                </a:solidFill>
              </a:rPr>
              <a:t>Other beneficiaries</a:t>
            </a:r>
            <a:endParaRPr lang="en-US" sz="2000" dirty="0">
              <a:solidFill>
                <a:srgbClr val="768692"/>
              </a:solidFill>
            </a:endParaRPr>
          </a:p>
        </p:txBody>
      </p:sp>
      <p:sp>
        <p:nvSpPr>
          <p:cNvPr id="12" name="Rectangle 11">
            <a:extLst>
              <a:ext uri="{FF2B5EF4-FFF2-40B4-BE49-F238E27FC236}">
                <a16:creationId xmlns:a16="http://schemas.microsoft.com/office/drawing/2014/main" id="{8F70CAE5-CB5C-6141-B4F3-DFE2E333F24C}"/>
              </a:ext>
            </a:extLst>
          </p:cNvPr>
          <p:cNvSpPr/>
          <p:nvPr/>
        </p:nvSpPr>
        <p:spPr>
          <a:xfrm>
            <a:off x="492593" y="1723704"/>
            <a:ext cx="8613456" cy="364321"/>
          </a:xfrm>
          <a:prstGeom prst="rect">
            <a:avLst/>
          </a:prstGeom>
        </p:spPr>
        <p:txBody>
          <a:bodyPr wrap="square" lIns="86477" tIns="43239" rIns="86477" bIns="43239">
            <a:spAutoFit/>
          </a:bodyPr>
          <a:lstStyle/>
          <a:p>
            <a:pPr>
              <a:defRPr/>
            </a:pPr>
            <a:r>
              <a:rPr lang="en-US" sz="1800" b="1" dirty="0">
                <a:solidFill>
                  <a:srgbClr val="368727"/>
                </a:solidFill>
              </a:rPr>
              <a:t>Who may qualify to receive your benefits?</a:t>
            </a:r>
          </a:p>
        </p:txBody>
      </p:sp>
      <p:sp>
        <p:nvSpPr>
          <p:cNvPr id="15" name="AutoShape 10">
            <a:extLst>
              <a:ext uri="{FF2B5EF4-FFF2-40B4-BE49-F238E27FC236}">
                <a16:creationId xmlns:a16="http://schemas.microsoft.com/office/drawing/2014/main" id="{184DF5A1-B42F-3D43-8ED3-BD234D0F3BE1}"/>
              </a:ext>
              <a:ext uri="{C183D7F6-B498-43B3-948B-1728B52AA6E4}">
                <adec:decorative xmlns:adec="http://schemas.microsoft.com/office/drawing/2017/decorative" val="1"/>
              </a:ext>
            </a:extLst>
          </p:cNvPr>
          <p:cNvSpPr>
            <a:spLocks noChangeArrowheads="1"/>
          </p:cNvSpPr>
          <p:nvPr/>
        </p:nvSpPr>
        <p:spPr bwMode="auto">
          <a:xfrm>
            <a:off x="0" y="2190529"/>
            <a:ext cx="12192000" cy="2303462"/>
          </a:xfrm>
          <a:prstGeom prst="roundRect">
            <a:avLst>
              <a:gd name="adj" fmla="val 0"/>
            </a:avLst>
          </a:prstGeom>
          <a:solidFill>
            <a:schemeClr val="bg1">
              <a:lumMod val="95000"/>
            </a:schemeClr>
          </a:solidFill>
          <a:ln>
            <a:noFill/>
          </a:ln>
          <a:effectLst/>
        </p:spPr>
        <p:txBody>
          <a:bodyPr wrap="none" anchor="ctr"/>
          <a:lstStyle/>
          <a:p>
            <a:pPr>
              <a:defRPr/>
            </a:pPr>
            <a:endParaRPr lang="en-US" dirty="0"/>
          </a:p>
        </p:txBody>
      </p:sp>
      <p:grpSp>
        <p:nvGrpSpPr>
          <p:cNvPr id="10" name="Group 9">
            <a:extLst>
              <a:ext uri="{FF2B5EF4-FFF2-40B4-BE49-F238E27FC236}">
                <a16:creationId xmlns:a16="http://schemas.microsoft.com/office/drawing/2014/main" id="{E74D5655-892A-C422-6B7C-C3C111A33569}"/>
              </a:ext>
              <a:ext uri="{C183D7F6-B498-43B3-948B-1728B52AA6E4}">
                <adec:decorative xmlns:adec="http://schemas.microsoft.com/office/drawing/2017/decorative" val="1"/>
              </a:ext>
            </a:extLst>
          </p:cNvPr>
          <p:cNvGrpSpPr/>
          <p:nvPr/>
        </p:nvGrpSpPr>
        <p:grpSpPr>
          <a:xfrm>
            <a:off x="670857" y="2496576"/>
            <a:ext cx="249144" cy="249144"/>
            <a:chOff x="670857" y="2438208"/>
            <a:chExt cx="249144" cy="249144"/>
          </a:xfrm>
        </p:grpSpPr>
        <p:sp>
          <p:nvSpPr>
            <p:cNvPr id="47" name="Freeform 5">
              <a:extLst>
                <a:ext uri="{FF2B5EF4-FFF2-40B4-BE49-F238E27FC236}">
                  <a16:creationId xmlns:a16="http://schemas.microsoft.com/office/drawing/2014/main" id="{C53538AC-385D-68E4-8EE3-60A1DCF7D136}"/>
                </a:ext>
                <a:ext uri="{C183D7F6-B498-43B3-948B-1728B52AA6E4}">
                  <adec:decorative xmlns:adec="http://schemas.microsoft.com/office/drawing/2017/decorative" val="1"/>
                </a:ext>
              </a:extLst>
            </p:cNvPr>
            <p:cNvSpPr>
              <a:spLocks/>
            </p:cNvSpPr>
            <p:nvPr/>
          </p:nvSpPr>
          <p:spPr bwMode="auto">
            <a:xfrm>
              <a:off x="708505" y="2438208"/>
              <a:ext cx="211496" cy="194886"/>
            </a:xfrm>
            <a:custGeom>
              <a:avLst/>
              <a:gdLst>
                <a:gd name="T0" fmla="*/ 191 w 191"/>
                <a:gd name="T1" fmla="*/ 0 h 176"/>
                <a:gd name="T2" fmla="*/ 49 w 191"/>
                <a:gd name="T3" fmla="*/ 176 h 176"/>
                <a:gd name="T4" fmla="*/ 0 w 191"/>
                <a:gd name="T5" fmla="*/ 127 h 176"/>
              </a:gdLst>
              <a:ahLst/>
              <a:cxnLst>
                <a:cxn ang="0">
                  <a:pos x="T0" y="T1"/>
                </a:cxn>
                <a:cxn ang="0">
                  <a:pos x="T2" y="T3"/>
                </a:cxn>
                <a:cxn ang="0">
                  <a:pos x="T4" y="T5"/>
                </a:cxn>
              </a:cxnLst>
              <a:rect l="0" t="0" r="r" b="b"/>
              <a:pathLst>
                <a:path w="191" h="176">
                  <a:moveTo>
                    <a:pt x="191" y="0"/>
                  </a:moveTo>
                  <a:lnTo>
                    <a:pt x="49" y="176"/>
                  </a:lnTo>
                  <a:lnTo>
                    <a:pt x="0" y="127"/>
                  </a:lnTo>
                </a:path>
              </a:pathLst>
            </a:custGeom>
            <a:noFill/>
            <a:ln w="12700" cap="rnd">
              <a:solidFill>
                <a:srgbClr val="368727"/>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48" name="Freeform 6">
              <a:extLst>
                <a:ext uri="{FF2B5EF4-FFF2-40B4-BE49-F238E27FC236}">
                  <a16:creationId xmlns:a16="http://schemas.microsoft.com/office/drawing/2014/main" id="{22EE0716-E603-CA7A-581C-86E78ABB7F56}"/>
                </a:ext>
                <a:ext uri="{C183D7F6-B498-43B3-948B-1728B52AA6E4}">
                  <adec:decorative xmlns:adec="http://schemas.microsoft.com/office/drawing/2017/decorative" val="1"/>
                </a:ext>
              </a:extLst>
            </p:cNvPr>
            <p:cNvSpPr>
              <a:spLocks/>
            </p:cNvSpPr>
            <p:nvPr/>
          </p:nvSpPr>
          <p:spPr bwMode="auto">
            <a:xfrm>
              <a:off x="670857" y="2492466"/>
              <a:ext cx="194886" cy="194886"/>
            </a:xfrm>
            <a:custGeom>
              <a:avLst/>
              <a:gdLst>
                <a:gd name="T0" fmla="*/ 71 w 72"/>
                <a:gd name="T1" fmla="*/ 28 h 72"/>
                <a:gd name="T2" fmla="*/ 72 w 72"/>
                <a:gd name="T3" fmla="*/ 36 h 72"/>
                <a:gd name="T4" fmla="*/ 36 w 72"/>
                <a:gd name="T5" fmla="*/ 72 h 72"/>
                <a:gd name="T6" fmla="*/ 0 w 72"/>
                <a:gd name="T7" fmla="*/ 36 h 72"/>
                <a:gd name="T8" fmla="*/ 36 w 72"/>
                <a:gd name="T9" fmla="*/ 0 h 72"/>
                <a:gd name="T10" fmla="*/ 52 w 72"/>
                <a:gd name="T11" fmla="*/ 4 h 72"/>
              </a:gdLst>
              <a:ahLst/>
              <a:cxnLst>
                <a:cxn ang="0">
                  <a:pos x="T0" y="T1"/>
                </a:cxn>
                <a:cxn ang="0">
                  <a:pos x="T2" y="T3"/>
                </a:cxn>
                <a:cxn ang="0">
                  <a:pos x="T4" y="T5"/>
                </a:cxn>
                <a:cxn ang="0">
                  <a:pos x="T6" y="T7"/>
                </a:cxn>
                <a:cxn ang="0">
                  <a:pos x="T8" y="T9"/>
                </a:cxn>
                <a:cxn ang="0">
                  <a:pos x="T10" y="T11"/>
                </a:cxn>
              </a:cxnLst>
              <a:rect l="0" t="0" r="r" b="b"/>
              <a:pathLst>
                <a:path w="72" h="72">
                  <a:moveTo>
                    <a:pt x="71" y="28"/>
                  </a:moveTo>
                  <a:cubicBezTo>
                    <a:pt x="72" y="31"/>
                    <a:pt x="72" y="33"/>
                    <a:pt x="72" y="36"/>
                  </a:cubicBezTo>
                  <a:cubicBezTo>
                    <a:pt x="72" y="56"/>
                    <a:pt x="56" y="72"/>
                    <a:pt x="36" y="72"/>
                  </a:cubicBezTo>
                  <a:cubicBezTo>
                    <a:pt x="16" y="72"/>
                    <a:pt x="0" y="56"/>
                    <a:pt x="0" y="36"/>
                  </a:cubicBezTo>
                  <a:cubicBezTo>
                    <a:pt x="0" y="16"/>
                    <a:pt x="16" y="0"/>
                    <a:pt x="36" y="0"/>
                  </a:cubicBezTo>
                  <a:cubicBezTo>
                    <a:pt x="42" y="0"/>
                    <a:pt x="47" y="1"/>
                    <a:pt x="52" y="4"/>
                  </a:cubicBezTo>
                </a:path>
              </a:pathLst>
            </a:custGeom>
            <a:noFill/>
            <a:ln w="12700"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24" name="Group 23">
            <a:extLst>
              <a:ext uri="{FF2B5EF4-FFF2-40B4-BE49-F238E27FC236}">
                <a16:creationId xmlns:a16="http://schemas.microsoft.com/office/drawing/2014/main" id="{4DA9AD10-4EFE-726D-D70E-A8FBF55564AD}"/>
              </a:ext>
              <a:ext uri="{C183D7F6-B498-43B3-948B-1728B52AA6E4}">
                <adec:decorative xmlns:adec="http://schemas.microsoft.com/office/drawing/2017/decorative" val="1"/>
              </a:ext>
            </a:extLst>
          </p:cNvPr>
          <p:cNvGrpSpPr/>
          <p:nvPr/>
        </p:nvGrpSpPr>
        <p:grpSpPr>
          <a:xfrm>
            <a:off x="670857" y="2880858"/>
            <a:ext cx="249144" cy="249144"/>
            <a:chOff x="670857" y="2822490"/>
            <a:chExt cx="249144" cy="249144"/>
          </a:xfrm>
        </p:grpSpPr>
        <p:sp>
          <p:nvSpPr>
            <p:cNvPr id="50" name="Freeform 5">
              <a:extLst>
                <a:ext uri="{FF2B5EF4-FFF2-40B4-BE49-F238E27FC236}">
                  <a16:creationId xmlns:a16="http://schemas.microsoft.com/office/drawing/2014/main" id="{710CBE35-5C7B-EB82-1F76-87BBAB1D35B8}"/>
                </a:ext>
                <a:ext uri="{C183D7F6-B498-43B3-948B-1728B52AA6E4}">
                  <adec:decorative xmlns:adec="http://schemas.microsoft.com/office/drawing/2017/decorative" val="1"/>
                </a:ext>
              </a:extLst>
            </p:cNvPr>
            <p:cNvSpPr>
              <a:spLocks/>
            </p:cNvSpPr>
            <p:nvPr/>
          </p:nvSpPr>
          <p:spPr bwMode="auto">
            <a:xfrm>
              <a:off x="708505" y="2822490"/>
              <a:ext cx="211496" cy="194886"/>
            </a:xfrm>
            <a:custGeom>
              <a:avLst/>
              <a:gdLst>
                <a:gd name="T0" fmla="*/ 191 w 191"/>
                <a:gd name="T1" fmla="*/ 0 h 176"/>
                <a:gd name="T2" fmla="*/ 49 w 191"/>
                <a:gd name="T3" fmla="*/ 176 h 176"/>
                <a:gd name="T4" fmla="*/ 0 w 191"/>
                <a:gd name="T5" fmla="*/ 127 h 176"/>
              </a:gdLst>
              <a:ahLst/>
              <a:cxnLst>
                <a:cxn ang="0">
                  <a:pos x="T0" y="T1"/>
                </a:cxn>
                <a:cxn ang="0">
                  <a:pos x="T2" y="T3"/>
                </a:cxn>
                <a:cxn ang="0">
                  <a:pos x="T4" y="T5"/>
                </a:cxn>
              </a:cxnLst>
              <a:rect l="0" t="0" r="r" b="b"/>
              <a:pathLst>
                <a:path w="191" h="176">
                  <a:moveTo>
                    <a:pt x="191" y="0"/>
                  </a:moveTo>
                  <a:lnTo>
                    <a:pt x="49" y="176"/>
                  </a:lnTo>
                  <a:lnTo>
                    <a:pt x="0" y="127"/>
                  </a:lnTo>
                </a:path>
              </a:pathLst>
            </a:custGeom>
            <a:noFill/>
            <a:ln w="12700" cap="rnd">
              <a:solidFill>
                <a:srgbClr val="368727"/>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51" name="Freeform 6">
              <a:extLst>
                <a:ext uri="{FF2B5EF4-FFF2-40B4-BE49-F238E27FC236}">
                  <a16:creationId xmlns:a16="http://schemas.microsoft.com/office/drawing/2014/main" id="{9D7AD3E3-07C3-A46A-F39A-975F7518C2A6}"/>
                </a:ext>
                <a:ext uri="{C183D7F6-B498-43B3-948B-1728B52AA6E4}">
                  <adec:decorative xmlns:adec="http://schemas.microsoft.com/office/drawing/2017/decorative" val="1"/>
                </a:ext>
              </a:extLst>
            </p:cNvPr>
            <p:cNvSpPr>
              <a:spLocks/>
            </p:cNvSpPr>
            <p:nvPr/>
          </p:nvSpPr>
          <p:spPr bwMode="auto">
            <a:xfrm>
              <a:off x="670857" y="2876748"/>
              <a:ext cx="194886" cy="194886"/>
            </a:xfrm>
            <a:custGeom>
              <a:avLst/>
              <a:gdLst>
                <a:gd name="T0" fmla="*/ 71 w 72"/>
                <a:gd name="T1" fmla="*/ 28 h 72"/>
                <a:gd name="T2" fmla="*/ 72 w 72"/>
                <a:gd name="T3" fmla="*/ 36 h 72"/>
                <a:gd name="T4" fmla="*/ 36 w 72"/>
                <a:gd name="T5" fmla="*/ 72 h 72"/>
                <a:gd name="T6" fmla="*/ 0 w 72"/>
                <a:gd name="T7" fmla="*/ 36 h 72"/>
                <a:gd name="T8" fmla="*/ 36 w 72"/>
                <a:gd name="T9" fmla="*/ 0 h 72"/>
                <a:gd name="T10" fmla="*/ 52 w 72"/>
                <a:gd name="T11" fmla="*/ 4 h 72"/>
              </a:gdLst>
              <a:ahLst/>
              <a:cxnLst>
                <a:cxn ang="0">
                  <a:pos x="T0" y="T1"/>
                </a:cxn>
                <a:cxn ang="0">
                  <a:pos x="T2" y="T3"/>
                </a:cxn>
                <a:cxn ang="0">
                  <a:pos x="T4" y="T5"/>
                </a:cxn>
                <a:cxn ang="0">
                  <a:pos x="T6" y="T7"/>
                </a:cxn>
                <a:cxn ang="0">
                  <a:pos x="T8" y="T9"/>
                </a:cxn>
                <a:cxn ang="0">
                  <a:pos x="T10" y="T11"/>
                </a:cxn>
              </a:cxnLst>
              <a:rect l="0" t="0" r="r" b="b"/>
              <a:pathLst>
                <a:path w="72" h="72">
                  <a:moveTo>
                    <a:pt x="71" y="28"/>
                  </a:moveTo>
                  <a:cubicBezTo>
                    <a:pt x="72" y="31"/>
                    <a:pt x="72" y="33"/>
                    <a:pt x="72" y="36"/>
                  </a:cubicBezTo>
                  <a:cubicBezTo>
                    <a:pt x="72" y="56"/>
                    <a:pt x="56" y="72"/>
                    <a:pt x="36" y="72"/>
                  </a:cubicBezTo>
                  <a:cubicBezTo>
                    <a:pt x="16" y="72"/>
                    <a:pt x="0" y="56"/>
                    <a:pt x="0" y="36"/>
                  </a:cubicBezTo>
                  <a:cubicBezTo>
                    <a:pt x="0" y="16"/>
                    <a:pt x="16" y="0"/>
                    <a:pt x="36" y="0"/>
                  </a:cubicBezTo>
                  <a:cubicBezTo>
                    <a:pt x="42" y="0"/>
                    <a:pt x="47" y="1"/>
                    <a:pt x="52" y="4"/>
                  </a:cubicBezTo>
                </a:path>
              </a:pathLst>
            </a:custGeom>
            <a:noFill/>
            <a:ln w="12700"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25" name="Group 24">
            <a:extLst>
              <a:ext uri="{FF2B5EF4-FFF2-40B4-BE49-F238E27FC236}">
                <a16:creationId xmlns:a16="http://schemas.microsoft.com/office/drawing/2014/main" id="{64F2E10D-B6E4-B264-1306-1743A2CBE89F}"/>
              </a:ext>
              <a:ext uri="{C183D7F6-B498-43B3-948B-1728B52AA6E4}">
                <adec:decorative xmlns:adec="http://schemas.microsoft.com/office/drawing/2017/decorative" val="1"/>
              </a:ext>
            </a:extLst>
          </p:cNvPr>
          <p:cNvGrpSpPr/>
          <p:nvPr/>
        </p:nvGrpSpPr>
        <p:grpSpPr>
          <a:xfrm>
            <a:off x="670857" y="3482338"/>
            <a:ext cx="249144" cy="249144"/>
            <a:chOff x="670857" y="3423970"/>
            <a:chExt cx="249144" cy="249144"/>
          </a:xfrm>
        </p:grpSpPr>
        <p:sp>
          <p:nvSpPr>
            <p:cNvPr id="53" name="Freeform 5">
              <a:extLst>
                <a:ext uri="{FF2B5EF4-FFF2-40B4-BE49-F238E27FC236}">
                  <a16:creationId xmlns:a16="http://schemas.microsoft.com/office/drawing/2014/main" id="{4C2E9DCB-2607-668D-DF94-15386E70EFBC}"/>
                </a:ext>
                <a:ext uri="{C183D7F6-B498-43B3-948B-1728B52AA6E4}">
                  <adec:decorative xmlns:adec="http://schemas.microsoft.com/office/drawing/2017/decorative" val="1"/>
                </a:ext>
              </a:extLst>
            </p:cNvPr>
            <p:cNvSpPr>
              <a:spLocks/>
            </p:cNvSpPr>
            <p:nvPr/>
          </p:nvSpPr>
          <p:spPr bwMode="auto">
            <a:xfrm>
              <a:off x="708505" y="3423970"/>
              <a:ext cx="211496" cy="194886"/>
            </a:xfrm>
            <a:custGeom>
              <a:avLst/>
              <a:gdLst>
                <a:gd name="T0" fmla="*/ 191 w 191"/>
                <a:gd name="T1" fmla="*/ 0 h 176"/>
                <a:gd name="T2" fmla="*/ 49 w 191"/>
                <a:gd name="T3" fmla="*/ 176 h 176"/>
                <a:gd name="T4" fmla="*/ 0 w 191"/>
                <a:gd name="T5" fmla="*/ 127 h 176"/>
              </a:gdLst>
              <a:ahLst/>
              <a:cxnLst>
                <a:cxn ang="0">
                  <a:pos x="T0" y="T1"/>
                </a:cxn>
                <a:cxn ang="0">
                  <a:pos x="T2" y="T3"/>
                </a:cxn>
                <a:cxn ang="0">
                  <a:pos x="T4" y="T5"/>
                </a:cxn>
              </a:cxnLst>
              <a:rect l="0" t="0" r="r" b="b"/>
              <a:pathLst>
                <a:path w="191" h="176">
                  <a:moveTo>
                    <a:pt x="191" y="0"/>
                  </a:moveTo>
                  <a:lnTo>
                    <a:pt x="49" y="176"/>
                  </a:lnTo>
                  <a:lnTo>
                    <a:pt x="0" y="127"/>
                  </a:lnTo>
                </a:path>
              </a:pathLst>
            </a:custGeom>
            <a:noFill/>
            <a:ln w="12700" cap="rnd">
              <a:solidFill>
                <a:srgbClr val="368727"/>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54" name="Freeform 6">
              <a:extLst>
                <a:ext uri="{FF2B5EF4-FFF2-40B4-BE49-F238E27FC236}">
                  <a16:creationId xmlns:a16="http://schemas.microsoft.com/office/drawing/2014/main" id="{3D42E554-57F6-E99F-FE1D-B1C542C1DD96}"/>
                </a:ext>
                <a:ext uri="{C183D7F6-B498-43B3-948B-1728B52AA6E4}">
                  <adec:decorative xmlns:adec="http://schemas.microsoft.com/office/drawing/2017/decorative" val="1"/>
                </a:ext>
              </a:extLst>
            </p:cNvPr>
            <p:cNvSpPr>
              <a:spLocks/>
            </p:cNvSpPr>
            <p:nvPr/>
          </p:nvSpPr>
          <p:spPr bwMode="auto">
            <a:xfrm>
              <a:off x="670857" y="3478228"/>
              <a:ext cx="194886" cy="194886"/>
            </a:xfrm>
            <a:custGeom>
              <a:avLst/>
              <a:gdLst>
                <a:gd name="T0" fmla="*/ 71 w 72"/>
                <a:gd name="T1" fmla="*/ 28 h 72"/>
                <a:gd name="T2" fmla="*/ 72 w 72"/>
                <a:gd name="T3" fmla="*/ 36 h 72"/>
                <a:gd name="T4" fmla="*/ 36 w 72"/>
                <a:gd name="T5" fmla="*/ 72 h 72"/>
                <a:gd name="T6" fmla="*/ 0 w 72"/>
                <a:gd name="T7" fmla="*/ 36 h 72"/>
                <a:gd name="T8" fmla="*/ 36 w 72"/>
                <a:gd name="T9" fmla="*/ 0 h 72"/>
                <a:gd name="T10" fmla="*/ 52 w 72"/>
                <a:gd name="T11" fmla="*/ 4 h 72"/>
              </a:gdLst>
              <a:ahLst/>
              <a:cxnLst>
                <a:cxn ang="0">
                  <a:pos x="T0" y="T1"/>
                </a:cxn>
                <a:cxn ang="0">
                  <a:pos x="T2" y="T3"/>
                </a:cxn>
                <a:cxn ang="0">
                  <a:pos x="T4" y="T5"/>
                </a:cxn>
                <a:cxn ang="0">
                  <a:pos x="T6" y="T7"/>
                </a:cxn>
                <a:cxn ang="0">
                  <a:pos x="T8" y="T9"/>
                </a:cxn>
                <a:cxn ang="0">
                  <a:pos x="T10" y="T11"/>
                </a:cxn>
              </a:cxnLst>
              <a:rect l="0" t="0" r="r" b="b"/>
              <a:pathLst>
                <a:path w="72" h="72">
                  <a:moveTo>
                    <a:pt x="71" y="28"/>
                  </a:moveTo>
                  <a:cubicBezTo>
                    <a:pt x="72" y="31"/>
                    <a:pt x="72" y="33"/>
                    <a:pt x="72" y="36"/>
                  </a:cubicBezTo>
                  <a:cubicBezTo>
                    <a:pt x="72" y="56"/>
                    <a:pt x="56" y="72"/>
                    <a:pt x="36" y="72"/>
                  </a:cubicBezTo>
                  <a:cubicBezTo>
                    <a:pt x="16" y="72"/>
                    <a:pt x="0" y="56"/>
                    <a:pt x="0" y="36"/>
                  </a:cubicBezTo>
                  <a:cubicBezTo>
                    <a:pt x="0" y="16"/>
                    <a:pt x="16" y="0"/>
                    <a:pt x="36" y="0"/>
                  </a:cubicBezTo>
                  <a:cubicBezTo>
                    <a:pt x="42" y="0"/>
                    <a:pt x="47" y="1"/>
                    <a:pt x="52" y="4"/>
                  </a:cubicBezTo>
                </a:path>
              </a:pathLst>
            </a:custGeom>
            <a:noFill/>
            <a:ln w="12700"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26" name="Group 25">
            <a:extLst>
              <a:ext uri="{FF2B5EF4-FFF2-40B4-BE49-F238E27FC236}">
                <a16:creationId xmlns:a16="http://schemas.microsoft.com/office/drawing/2014/main" id="{EF4F5749-1406-75A4-3C1A-1688E4DF0CC3}"/>
              </a:ext>
              <a:ext uri="{C183D7F6-B498-43B3-948B-1728B52AA6E4}">
                <adec:decorative xmlns:adec="http://schemas.microsoft.com/office/drawing/2017/decorative" val="1"/>
              </a:ext>
            </a:extLst>
          </p:cNvPr>
          <p:cNvGrpSpPr/>
          <p:nvPr/>
        </p:nvGrpSpPr>
        <p:grpSpPr>
          <a:xfrm>
            <a:off x="670857" y="3838518"/>
            <a:ext cx="249144" cy="249144"/>
            <a:chOff x="670857" y="3780150"/>
            <a:chExt cx="249144" cy="249144"/>
          </a:xfrm>
        </p:grpSpPr>
        <p:sp>
          <p:nvSpPr>
            <p:cNvPr id="56" name="Freeform 5">
              <a:extLst>
                <a:ext uri="{FF2B5EF4-FFF2-40B4-BE49-F238E27FC236}">
                  <a16:creationId xmlns:a16="http://schemas.microsoft.com/office/drawing/2014/main" id="{DCD37C9C-A8F5-F18A-86C0-EC469810C23D}"/>
                </a:ext>
                <a:ext uri="{C183D7F6-B498-43B3-948B-1728B52AA6E4}">
                  <adec:decorative xmlns:adec="http://schemas.microsoft.com/office/drawing/2017/decorative" val="1"/>
                </a:ext>
              </a:extLst>
            </p:cNvPr>
            <p:cNvSpPr>
              <a:spLocks/>
            </p:cNvSpPr>
            <p:nvPr/>
          </p:nvSpPr>
          <p:spPr bwMode="auto">
            <a:xfrm>
              <a:off x="708505" y="3780150"/>
              <a:ext cx="211496" cy="194886"/>
            </a:xfrm>
            <a:custGeom>
              <a:avLst/>
              <a:gdLst>
                <a:gd name="T0" fmla="*/ 191 w 191"/>
                <a:gd name="T1" fmla="*/ 0 h 176"/>
                <a:gd name="T2" fmla="*/ 49 w 191"/>
                <a:gd name="T3" fmla="*/ 176 h 176"/>
                <a:gd name="T4" fmla="*/ 0 w 191"/>
                <a:gd name="T5" fmla="*/ 127 h 176"/>
              </a:gdLst>
              <a:ahLst/>
              <a:cxnLst>
                <a:cxn ang="0">
                  <a:pos x="T0" y="T1"/>
                </a:cxn>
                <a:cxn ang="0">
                  <a:pos x="T2" y="T3"/>
                </a:cxn>
                <a:cxn ang="0">
                  <a:pos x="T4" y="T5"/>
                </a:cxn>
              </a:cxnLst>
              <a:rect l="0" t="0" r="r" b="b"/>
              <a:pathLst>
                <a:path w="191" h="176">
                  <a:moveTo>
                    <a:pt x="191" y="0"/>
                  </a:moveTo>
                  <a:lnTo>
                    <a:pt x="49" y="176"/>
                  </a:lnTo>
                  <a:lnTo>
                    <a:pt x="0" y="127"/>
                  </a:lnTo>
                </a:path>
              </a:pathLst>
            </a:custGeom>
            <a:noFill/>
            <a:ln w="12700" cap="rnd">
              <a:solidFill>
                <a:srgbClr val="368727"/>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57" name="Freeform 6">
              <a:extLst>
                <a:ext uri="{FF2B5EF4-FFF2-40B4-BE49-F238E27FC236}">
                  <a16:creationId xmlns:a16="http://schemas.microsoft.com/office/drawing/2014/main" id="{393F3FD7-DA9D-8BE7-EC19-4B2670D8C332}"/>
                </a:ext>
                <a:ext uri="{C183D7F6-B498-43B3-948B-1728B52AA6E4}">
                  <adec:decorative xmlns:adec="http://schemas.microsoft.com/office/drawing/2017/decorative" val="1"/>
                </a:ext>
              </a:extLst>
            </p:cNvPr>
            <p:cNvSpPr>
              <a:spLocks/>
            </p:cNvSpPr>
            <p:nvPr/>
          </p:nvSpPr>
          <p:spPr bwMode="auto">
            <a:xfrm>
              <a:off x="670857" y="3834408"/>
              <a:ext cx="194886" cy="194886"/>
            </a:xfrm>
            <a:custGeom>
              <a:avLst/>
              <a:gdLst>
                <a:gd name="T0" fmla="*/ 71 w 72"/>
                <a:gd name="T1" fmla="*/ 28 h 72"/>
                <a:gd name="T2" fmla="*/ 72 w 72"/>
                <a:gd name="T3" fmla="*/ 36 h 72"/>
                <a:gd name="T4" fmla="*/ 36 w 72"/>
                <a:gd name="T5" fmla="*/ 72 h 72"/>
                <a:gd name="T6" fmla="*/ 0 w 72"/>
                <a:gd name="T7" fmla="*/ 36 h 72"/>
                <a:gd name="T8" fmla="*/ 36 w 72"/>
                <a:gd name="T9" fmla="*/ 0 h 72"/>
                <a:gd name="T10" fmla="*/ 52 w 72"/>
                <a:gd name="T11" fmla="*/ 4 h 72"/>
              </a:gdLst>
              <a:ahLst/>
              <a:cxnLst>
                <a:cxn ang="0">
                  <a:pos x="T0" y="T1"/>
                </a:cxn>
                <a:cxn ang="0">
                  <a:pos x="T2" y="T3"/>
                </a:cxn>
                <a:cxn ang="0">
                  <a:pos x="T4" y="T5"/>
                </a:cxn>
                <a:cxn ang="0">
                  <a:pos x="T6" y="T7"/>
                </a:cxn>
                <a:cxn ang="0">
                  <a:pos x="T8" y="T9"/>
                </a:cxn>
                <a:cxn ang="0">
                  <a:pos x="T10" y="T11"/>
                </a:cxn>
              </a:cxnLst>
              <a:rect l="0" t="0" r="r" b="b"/>
              <a:pathLst>
                <a:path w="72" h="72">
                  <a:moveTo>
                    <a:pt x="71" y="28"/>
                  </a:moveTo>
                  <a:cubicBezTo>
                    <a:pt x="72" y="31"/>
                    <a:pt x="72" y="33"/>
                    <a:pt x="72" y="36"/>
                  </a:cubicBezTo>
                  <a:cubicBezTo>
                    <a:pt x="72" y="56"/>
                    <a:pt x="56" y="72"/>
                    <a:pt x="36" y="72"/>
                  </a:cubicBezTo>
                  <a:cubicBezTo>
                    <a:pt x="16" y="72"/>
                    <a:pt x="0" y="56"/>
                    <a:pt x="0" y="36"/>
                  </a:cubicBezTo>
                  <a:cubicBezTo>
                    <a:pt x="0" y="16"/>
                    <a:pt x="16" y="0"/>
                    <a:pt x="36" y="0"/>
                  </a:cubicBezTo>
                  <a:cubicBezTo>
                    <a:pt x="42" y="0"/>
                    <a:pt x="47" y="1"/>
                    <a:pt x="52" y="4"/>
                  </a:cubicBezTo>
                </a:path>
              </a:pathLst>
            </a:custGeom>
            <a:noFill/>
            <a:ln w="12700"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grpSp>
      <p:sp>
        <p:nvSpPr>
          <p:cNvPr id="23" name="Rectangle 9">
            <a:extLst>
              <a:ext uri="{FF2B5EF4-FFF2-40B4-BE49-F238E27FC236}">
                <a16:creationId xmlns:a16="http://schemas.microsoft.com/office/drawing/2014/main" id="{5983690F-9668-DD4E-8D0A-5106116054C8}"/>
              </a:ext>
            </a:extLst>
          </p:cNvPr>
          <p:cNvSpPr>
            <a:spLocks noChangeArrowheads="1"/>
          </p:cNvSpPr>
          <p:nvPr/>
        </p:nvSpPr>
        <p:spPr bwMode="auto">
          <a:xfrm>
            <a:off x="1023370" y="2550262"/>
            <a:ext cx="4998236" cy="16542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lstStyle/>
          <a:p>
            <a:pPr eaLnBrk="0" hangingPunct="0">
              <a:lnSpc>
                <a:spcPct val="110000"/>
              </a:lnSpc>
              <a:spcBef>
                <a:spcPts val="0"/>
              </a:spcBef>
              <a:spcAft>
                <a:spcPts val="600"/>
              </a:spcAft>
              <a:buClr>
                <a:schemeClr val="accent2"/>
              </a:buClr>
              <a:buSzPct val="140000"/>
              <a:tabLst>
                <a:tab pos="300038" algn="l"/>
                <a:tab pos="1035050" algn="l"/>
              </a:tabLst>
              <a:defRPr/>
            </a:pPr>
            <a:r>
              <a:rPr lang="en-US" sz="1600" b="1" dirty="0">
                <a:ea typeface="Geneva" pitchFamily="125" charset="-128"/>
              </a:rPr>
              <a:t>A spouse 62 years of age or older</a:t>
            </a:r>
          </a:p>
          <a:p>
            <a:pPr eaLnBrk="0" hangingPunct="0">
              <a:lnSpc>
                <a:spcPct val="110000"/>
              </a:lnSpc>
              <a:spcBef>
                <a:spcPts val="0"/>
              </a:spcBef>
              <a:spcAft>
                <a:spcPts val="600"/>
              </a:spcAft>
              <a:buClr>
                <a:schemeClr val="accent2"/>
              </a:buClr>
              <a:buSzPct val="140000"/>
              <a:tabLst>
                <a:tab pos="300038" algn="l"/>
                <a:tab pos="1035050" algn="l"/>
              </a:tabLst>
              <a:defRPr/>
            </a:pPr>
            <a:r>
              <a:rPr lang="en-US" sz="1600" b="1" dirty="0">
                <a:ea typeface="Geneva" pitchFamily="125" charset="-128"/>
              </a:rPr>
              <a:t>A spouse at any age if that spouse is caring for your child (younger than age 16 or disabled)</a:t>
            </a:r>
          </a:p>
          <a:p>
            <a:pPr eaLnBrk="0" hangingPunct="0">
              <a:lnSpc>
                <a:spcPct val="110000"/>
              </a:lnSpc>
              <a:spcBef>
                <a:spcPts val="0"/>
              </a:spcBef>
              <a:spcAft>
                <a:spcPts val="600"/>
              </a:spcAft>
              <a:buClr>
                <a:schemeClr val="accent2"/>
              </a:buClr>
              <a:buSzPct val="140000"/>
              <a:tabLst>
                <a:tab pos="300038" algn="l"/>
                <a:tab pos="1035050" algn="l"/>
              </a:tabLst>
              <a:defRPr/>
            </a:pPr>
            <a:r>
              <a:rPr lang="en-US" sz="1600" b="1" dirty="0">
                <a:ea typeface="Geneva" pitchFamily="125" charset="-128"/>
              </a:rPr>
              <a:t>Former spouses age 62 or older</a:t>
            </a:r>
          </a:p>
          <a:p>
            <a:pPr eaLnBrk="0" hangingPunct="0">
              <a:lnSpc>
                <a:spcPct val="110000"/>
              </a:lnSpc>
              <a:spcBef>
                <a:spcPts val="0"/>
              </a:spcBef>
              <a:spcAft>
                <a:spcPts val="600"/>
              </a:spcAft>
              <a:buClr>
                <a:schemeClr val="accent2"/>
              </a:buClr>
              <a:buSzPct val="140000"/>
              <a:tabLst>
                <a:tab pos="300038" algn="l"/>
                <a:tab pos="1035050" algn="l"/>
              </a:tabLst>
              <a:defRPr/>
            </a:pPr>
            <a:r>
              <a:rPr lang="en-US" sz="1600" b="1" dirty="0">
                <a:ea typeface="Geneva" pitchFamily="125" charset="-128"/>
              </a:rPr>
              <a:t>Parents dependent on your clients</a:t>
            </a:r>
          </a:p>
        </p:txBody>
      </p:sp>
      <p:grpSp>
        <p:nvGrpSpPr>
          <p:cNvPr id="9" name="Group 8">
            <a:extLst>
              <a:ext uri="{FF2B5EF4-FFF2-40B4-BE49-F238E27FC236}">
                <a16:creationId xmlns:a16="http://schemas.microsoft.com/office/drawing/2014/main" id="{B9167AF9-176A-DA76-2C8E-C60F605B3F5F}"/>
              </a:ext>
              <a:ext uri="{C183D7F6-B498-43B3-948B-1728B52AA6E4}">
                <adec:decorative xmlns:adec="http://schemas.microsoft.com/office/drawing/2017/decorative" val="1"/>
              </a:ext>
            </a:extLst>
          </p:cNvPr>
          <p:cNvGrpSpPr/>
          <p:nvPr/>
        </p:nvGrpSpPr>
        <p:grpSpPr>
          <a:xfrm>
            <a:off x="6120052" y="2496576"/>
            <a:ext cx="249144" cy="249144"/>
            <a:chOff x="6120052" y="2438208"/>
            <a:chExt cx="249144" cy="249144"/>
          </a:xfrm>
        </p:grpSpPr>
        <p:sp>
          <p:nvSpPr>
            <p:cNvPr id="59" name="Freeform 5">
              <a:extLst>
                <a:ext uri="{FF2B5EF4-FFF2-40B4-BE49-F238E27FC236}">
                  <a16:creationId xmlns:a16="http://schemas.microsoft.com/office/drawing/2014/main" id="{7E83EC74-C86E-B8BC-E5C9-45BB15E50439}"/>
                </a:ext>
                <a:ext uri="{C183D7F6-B498-43B3-948B-1728B52AA6E4}">
                  <adec:decorative xmlns:adec="http://schemas.microsoft.com/office/drawing/2017/decorative" val="1"/>
                </a:ext>
              </a:extLst>
            </p:cNvPr>
            <p:cNvSpPr>
              <a:spLocks/>
            </p:cNvSpPr>
            <p:nvPr/>
          </p:nvSpPr>
          <p:spPr bwMode="auto">
            <a:xfrm>
              <a:off x="6157700" y="2438208"/>
              <a:ext cx="211496" cy="194886"/>
            </a:xfrm>
            <a:custGeom>
              <a:avLst/>
              <a:gdLst>
                <a:gd name="T0" fmla="*/ 191 w 191"/>
                <a:gd name="T1" fmla="*/ 0 h 176"/>
                <a:gd name="T2" fmla="*/ 49 w 191"/>
                <a:gd name="T3" fmla="*/ 176 h 176"/>
                <a:gd name="T4" fmla="*/ 0 w 191"/>
                <a:gd name="T5" fmla="*/ 127 h 176"/>
              </a:gdLst>
              <a:ahLst/>
              <a:cxnLst>
                <a:cxn ang="0">
                  <a:pos x="T0" y="T1"/>
                </a:cxn>
                <a:cxn ang="0">
                  <a:pos x="T2" y="T3"/>
                </a:cxn>
                <a:cxn ang="0">
                  <a:pos x="T4" y="T5"/>
                </a:cxn>
              </a:cxnLst>
              <a:rect l="0" t="0" r="r" b="b"/>
              <a:pathLst>
                <a:path w="191" h="176">
                  <a:moveTo>
                    <a:pt x="191" y="0"/>
                  </a:moveTo>
                  <a:lnTo>
                    <a:pt x="49" y="176"/>
                  </a:lnTo>
                  <a:lnTo>
                    <a:pt x="0" y="127"/>
                  </a:lnTo>
                </a:path>
              </a:pathLst>
            </a:custGeom>
            <a:noFill/>
            <a:ln w="12700" cap="rnd">
              <a:solidFill>
                <a:srgbClr val="368727"/>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60" name="Freeform 6">
              <a:extLst>
                <a:ext uri="{FF2B5EF4-FFF2-40B4-BE49-F238E27FC236}">
                  <a16:creationId xmlns:a16="http://schemas.microsoft.com/office/drawing/2014/main" id="{3B052A89-A6E1-3ACF-6858-41E11C6866A5}"/>
                </a:ext>
                <a:ext uri="{C183D7F6-B498-43B3-948B-1728B52AA6E4}">
                  <adec:decorative xmlns:adec="http://schemas.microsoft.com/office/drawing/2017/decorative" val="1"/>
                </a:ext>
              </a:extLst>
            </p:cNvPr>
            <p:cNvSpPr>
              <a:spLocks/>
            </p:cNvSpPr>
            <p:nvPr/>
          </p:nvSpPr>
          <p:spPr bwMode="auto">
            <a:xfrm>
              <a:off x="6120052" y="2492466"/>
              <a:ext cx="194886" cy="194886"/>
            </a:xfrm>
            <a:custGeom>
              <a:avLst/>
              <a:gdLst>
                <a:gd name="T0" fmla="*/ 71 w 72"/>
                <a:gd name="T1" fmla="*/ 28 h 72"/>
                <a:gd name="T2" fmla="*/ 72 w 72"/>
                <a:gd name="T3" fmla="*/ 36 h 72"/>
                <a:gd name="T4" fmla="*/ 36 w 72"/>
                <a:gd name="T5" fmla="*/ 72 h 72"/>
                <a:gd name="T6" fmla="*/ 0 w 72"/>
                <a:gd name="T7" fmla="*/ 36 h 72"/>
                <a:gd name="T8" fmla="*/ 36 w 72"/>
                <a:gd name="T9" fmla="*/ 0 h 72"/>
                <a:gd name="T10" fmla="*/ 52 w 72"/>
                <a:gd name="T11" fmla="*/ 4 h 72"/>
              </a:gdLst>
              <a:ahLst/>
              <a:cxnLst>
                <a:cxn ang="0">
                  <a:pos x="T0" y="T1"/>
                </a:cxn>
                <a:cxn ang="0">
                  <a:pos x="T2" y="T3"/>
                </a:cxn>
                <a:cxn ang="0">
                  <a:pos x="T4" y="T5"/>
                </a:cxn>
                <a:cxn ang="0">
                  <a:pos x="T6" y="T7"/>
                </a:cxn>
                <a:cxn ang="0">
                  <a:pos x="T8" y="T9"/>
                </a:cxn>
                <a:cxn ang="0">
                  <a:pos x="T10" y="T11"/>
                </a:cxn>
              </a:cxnLst>
              <a:rect l="0" t="0" r="r" b="b"/>
              <a:pathLst>
                <a:path w="72" h="72">
                  <a:moveTo>
                    <a:pt x="71" y="28"/>
                  </a:moveTo>
                  <a:cubicBezTo>
                    <a:pt x="72" y="31"/>
                    <a:pt x="72" y="33"/>
                    <a:pt x="72" y="36"/>
                  </a:cubicBezTo>
                  <a:cubicBezTo>
                    <a:pt x="72" y="56"/>
                    <a:pt x="56" y="72"/>
                    <a:pt x="36" y="72"/>
                  </a:cubicBezTo>
                  <a:cubicBezTo>
                    <a:pt x="16" y="72"/>
                    <a:pt x="0" y="56"/>
                    <a:pt x="0" y="36"/>
                  </a:cubicBezTo>
                  <a:cubicBezTo>
                    <a:pt x="0" y="16"/>
                    <a:pt x="16" y="0"/>
                    <a:pt x="36" y="0"/>
                  </a:cubicBezTo>
                  <a:cubicBezTo>
                    <a:pt x="42" y="0"/>
                    <a:pt x="47" y="1"/>
                    <a:pt x="52" y="4"/>
                  </a:cubicBezTo>
                </a:path>
              </a:pathLst>
            </a:custGeom>
            <a:noFill/>
            <a:ln w="12700" cap="rnd">
              <a:solidFill>
                <a:srgbClr val="4C4C4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grpSp>
      <p:sp>
        <p:nvSpPr>
          <p:cNvPr id="22" name="Rectangle 9">
            <a:extLst>
              <a:ext uri="{FF2B5EF4-FFF2-40B4-BE49-F238E27FC236}">
                <a16:creationId xmlns:a16="http://schemas.microsoft.com/office/drawing/2014/main" id="{BB69D1BE-BC9A-6E4A-95C0-875F61DFCE7B}"/>
              </a:ext>
            </a:extLst>
          </p:cNvPr>
          <p:cNvSpPr>
            <a:spLocks noChangeArrowheads="1"/>
          </p:cNvSpPr>
          <p:nvPr/>
        </p:nvSpPr>
        <p:spPr bwMode="auto">
          <a:xfrm>
            <a:off x="6427178" y="2550262"/>
            <a:ext cx="4405743" cy="15578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lstStyle/>
          <a:p>
            <a:pPr eaLnBrk="0" hangingPunct="0">
              <a:spcBef>
                <a:spcPct val="20000"/>
              </a:spcBef>
              <a:buClr>
                <a:schemeClr val="accent2"/>
              </a:buClr>
              <a:buSzPct val="140000"/>
              <a:tabLst>
                <a:tab pos="300038" algn="l"/>
                <a:tab pos="1035050" algn="l"/>
              </a:tabLst>
              <a:defRPr/>
            </a:pPr>
            <a:r>
              <a:rPr lang="en-US" sz="1600" b="1" dirty="0">
                <a:ea typeface="Geneva" pitchFamily="125" charset="-128"/>
              </a:rPr>
              <a:t>Unmarried children younger than age 18, or:</a:t>
            </a:r>
          </a:p>
          <a:p>
            <a:pPr marL="111125" lvl="1" indent="-111125" eaLnBrk="0" hangingPunct="0">
              <a:lnSpc>
                <a:spcPct val="114000"/>
              </a:lnSpc>
              <a:spcBef>
                <a:spcPts val="600"/>
              </a:spcBef>
              <a:buClr>
                <a:srgbClr val="2A681E"/>
              </a:buClr>
              <a:buSzPct val="100000"/>
              <a:buFont typeface="Arial" panose="020B0604020202020204" pitchFamily="34" charset="0"/>
              <a:buChar char="•"/>
              <a:tabLst>
                <a:tab pos="300038" algn="l"/>
                <a:tab pos="1035050" algn="l"/>
              </a:tabLst>
              <a:defRPr/>
            </a:pPr>
            <a:r>
              <a:rPr lang="en-US" sz="1600" dirty="0">
                <a:ea typeface="Geneva" pitchFamily="125" charset="-128"/>
              </a:rPr>
              <a:t>Up to age 18 or 19 if full-time student or </a:t>
            </a:r>
            <a:br>
              <a:rPr lang="en-US" sz="1600" dirty="0">
                <a:ea typeface="Geneva" pitchFamily="125" charset="-128"/>
              </a:rPr>
            </a:br>
            <a:r>
              <a:rPr lang="en-US" sz="1600" dirty="0">
                <a:ea typeface="Geneva" pitchFamily="125" charset="-128"/>
              </a:rPr>
              <a:t>not yet graduated from high school</a:t>
            </a:r>
          </a:p>
          <a:p>
            <a:pPr marL="111125" lvl="1" indent="-111125" eaLnBrk="0" hangingPunct="0">
              <a:lnSpc>
                <a:spcPct val="114000"/>
              </a:lnSpc>
              <a:spcBef>
                <a:spcPct val="20000"/>
              </a:spcBef>
              <a:buClr>
                <a:srgbClr val="2A681E"/>
              </a:buClr>
              <a:buSzPct val="100000"/>
              <a:buFont typeface="Arial" panose="020B0604020202020204" pitchFamily="34" charset="0"/>
              <a:buChar char="•"/>
              <a:tabLst>
                <a:tab pos="300038" algn="l"/>
                <a:tab pos="1035050" algn="l"/>
              </a:tabLst>
              <a:defRPr/>
            </a:pPr>
            <a:r>
              <a:rPr lang="en-US" sz="1600" dirty="0">
                <a:ea typeface="Geneva" pitchFamily="125" charset="-128"/>
              </a:rPr>
              <a:t>Age 18 or older and severely disabled </a:t>
            </a:r>
            <a:br>
              <a:rPr lang="en-US" sz="1600" dirty="0">
                <a:ea typeface="Geneva" pitchFamily="125" charset="-128"/>
              </a:rPr>
            </a:br>
            <a:r>
              <a:rPr lang="en-US" sz="1600" dirty="0">
                <a:ea typeface="Geneva" pitchFamily="125" charset="-128"/>
              </a:rPr>
              <a:t>(with a disability that started before age 22)</a:t>
            </a:r>
          </a:p>
        </p:txBody>
      </p:sp>
      <p:sp>
        <p:nvSpPr>
          <p:cNvPr id="45" name="Slide Number Placeholder 44">
            <a:extLst>
              <a:ext uri="{FF2B5EF4-FFF2-40B4-BE49-F238E27FC236}">
                <a16:creationId xmlns:a16="http://schemas.microsoft.com/office/drawing/2014/main" id="{73101D77-EF8D-DDBD-540C-AFB5C66A0A4B}"/>
              </a:ext>
              <a:ext uri="{C183D7F6-B498-43B3-948B-1728B52AA6E4}">
                <adec:decorative xmlns:adec="http://schemas.microsoft.com/office/drawing/2017/decorative" val="1"/>
              </a:ext>
            </a:extLst>
          </p:cNvPr>
          <p:cNvSpPr>
            <a:spLocks noGrp="1"/>
          </p:cNvSpPr>
          <p:nvPr>
            <p:ph type="sldNum" sz="quarter" idx="14"/>
          </p:nvPr>
        </p:nvSpPr>
        <p:spPr/>
        <p:txBody>
          <a:bodyPr/>
          <a:lstStyle/>
          <a:p>
            <a:pPr>
              <a:defRPr/>
            </a:pPr>
            <a:fld id="{E6474CC2-1230-4213-AD1A-4B2FEEABA7A1}" type="slidenum">
              <a:rPr lang="en-US" smtClean="0"/>
              <a:pPr>
                <a:defRPr/>
              </a:pPr>
              <a:t>27</a:t>
            </a:fld>
            <a:endParaRPr lang="en-US" dirty="0"/>
          </a:p>
        </p:txBody>
      </p:sp>
      <p:pic>
        <p:nvPicPr>
          <p:cNvPr id="2" name="Picture 1">
            <a:extLst>
              <a:ext uri="{FF2B5EF4-FFF2-40B4-BE49-F238E27FC236}">
                <a16:creationId xmlns:a16="http://schemas.microsoft.com/office/drawing/2014/main" id="{01B66CBA-3A00-DE3E-8B32-36465BFA3B00}"/>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10188575" y="6280637"/>
            <a:ext cx="1553526" cy="382313"/>
          </a:xfrm>
          <a:prstGeom prst="rect">
            <a:avLst/>
          </a:prstGeom>
        </p:spPr>
      </p:pic>
      <p:sp>
        <p:nvSpPr>
          <p:cNvPr id="3" name="Footer Placeholder 3">
            <a:extLst>
              <a:ext uri="{FF2B5EF4-FFF2-40B4-BE49-F238E27FC236}">
                <a16:creationId xmlns:a16="http://schemas.microsoft.com/office/drawing/2014/main" id="{9B144062-3F40-59A4-645B-0A05696074CA}"/>
              </a:ext>
              <a:ext uri="{C183D7F6-B498-43B3-948B-1728B52AA6E4}">
                <adec:decorative xmlns:adec="http://schemas.microsoft.com/office/drawing/2017/decorative" val="1"/>
              </a:ext>
            </a:extLst>
          </p:cNvPr>
          <p:cNvSpPr>
            <a:spLocks noGrp="1"/>
          </p:cNvSpPr>
          <p:nvPr>
            <p:ph type="ftr" sz="quarter" idx="15"/>
          </p:nvPr>
        </p:nvSpPr>
        <p:spPr>
          <a:xfrm>
            <a:off x="426722" y="6382514"/>
            <a:ext cx="5245100" cy="273264"/>
          </a:xfrm>
        </p:spPr>
        <p:txBody>
          <a:bodyPr/>
          <a:lstStyle/>
          <a:p>
            <a:pPr algn="l"/>
            <a:r>
              <a:rPr lang="en-US" dirty="0"/>
              <a:t>For investors.</a:t>
            </a:r>
          </a:p>
          <a:p>
            <a:pPr algn="l"/>
            <a:r>
              <a:rPr lang="en-US" sz="800" dirty="0"/>
              <a:t>662964.38.0</a:t>
            </a:r>
          </a:p>
        </p:txBody>
      </p:sp>
    </p:spTree>
    <p:custDataLst>
      <p:tags r:id="rId1"/>
    </p:custDataLst>
    <p:extLst>
      <p:ext uri="{BB962C8B-B14F-4D97-AF65-F5344CB8AC3E}">
        <p14:creationId xmlns:p14="http://schemas.microsoft.com/office/powerpoint/2010/main" val="365062833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ltLang="en-US" dirty="0">
                <a:solidFill>
                  <a:schemeClr val="bg2"/>
                </a:solidFill>
              </a:rPr>
              <a:t>Same-sex marriages</a:t>
            </a:r>
            <a:br>
              <a:rPr lang="en-US" altLang="en-US" dirty="0">
                <a:solidFill>
                  <a:schemeClr val="bg2"/>
                </a:solidFill>
              </a:rPr>
            </a:br>
            <a:r>
              <a:rPr lang="en-US" altLang="en-US" sz="2000" b="1" dirty="0">
                <a:solidFill>
                  <a:srgbClr val="368727"/>
                </a:solidFill>
              </a:rPr>
              <a:t>Married same-sex couples now get Social Security benefits</a:t>
            </a:r>
            <a:endParaRPr lang="en-US" sz="2000" dirty="0">
              <a:solidFill>
                <a:srgbClr val="368727"/>
              </a:solidFill>
            </a:endParaRPr>
          </a:p>
        </p:txBody>
      </p:sp>
      <p:sp>
        <p:nvSpPr>
          <p:cNvPr id="15" name="AutoShape 10">
            <a:extLst>
              <a:ext uri="{FF2B5EF4-FFF2-40B4-BE49-F238E27FC236}">
                <a16:creationId xmlns:a16="http://schemas.microsoft.com/office/drawing/2014/main" id="{184DF5A1-B42F-3D43-8ED3-BD234D0F3BE1}"/>
              </a:ext>
              <a:ext uri="{C183D7F6-B498-43B3-948B-1728B52AA6E4}">
                <adec:decorative xmlns:adec="http://schemas.microsoft.com/office/drawing/2017/decorative" val="1"/>
              </a:ext>
            </a:extLst>
          </p:cNvPr>
          <p:cNvSpPr>
            <a:spLocks noChangeArrowheads="1"/>
          </p:cNvSpPr>
          <p:nvPr/>
        </p:nvSpPr>
        <p:spPr bwMode="auto">
          <a:xfrm>
            <a:off x="0" y="2190529"/>
            <a:ext cx="12192000" cy="2303462"/>
          </a:xfrm>
          <a:prstGeom prst="roundRect">
            <a:avLst>
              <a:gd name="adj" fmla="val 0"/>
            </a:avLst>
          </a:prstGeom>
          <a:solidFill>
            <a:schemeClr val="bg1">
              <a:lumMod val="95000"/>
            </a:schemeClr>
          </a:solidFill>
          <a:ln>
            <a:noFill/>
          </a:ln>
          <a:effectLst/>
        </p:spPr>
        <p:txBody>
          <a:bodyPr wrap="none" anchor="ctr"/>
          <a:lstStyle/>
          <a:p>
            <a:pPr>
              <a:defRPr/>
            </a:pPr>
            <a:endParaRPr lang="en-US" dirty="0"/>
          </a:p>
        </p:txBody>
      </p:sp>
      <p:sp>
        <p:nvSpPr>
          <p:cNvPr id="27" name="TextBox 26">
            <a:extLst>
              <a:ext uri="{FF2B5EF4-FFF2-40B4-BE49-F238E27FC236}">
                <a16:creationId xmlns:a16="http://schemas.microsoft.com/office/drawing/2014/main" id="{05A47F5F-B6F9-6F4A-9FB5-ACA34D5E41DE}"/>
              </a:ext>
            </a:extLst>
          </p:cNvPr>
          <p:cNvSpPr txBox="1"/>
          <p:nvPr/>
        </p:nvSpPr>
        <p:spPr>
          <a:xfrm>
            <a:off x="492593" y="2504691"/>
            <a:ext cx="5658827" cy="584775"/>
          </a:xfrm>
          <a:prstGeom prst="rect">
            <a:avLst/>
          </a:prstGeom>
          <a:noFill/>
        </p:spPr>
        <p:txBody>
          <a:bodyPr wrap="square" rtlCol="0">
            <a:spAutoFit/>
          </a:bodyPr>
          <a:lstStyle/>
          <a:p>
            <a:pPr>
              <a:spcBef>
                <a:spcPts val="0"/>
              </a:spcBef>
              <a:spcAft>
                <a:spcPts val="2400"/>
              </a:spcAft>
              <a:buClr>
                <a:srgbClr val="7A9B3D"/>
              </a:buClr>
              <a:defRPr/>
            </a:pPr>
            <a:r>
              <a:rPr lang="en-US" altLang="en-US" sz="1600" b="1" dirty="0"/>
              <a:t>Same-sex married couples are eligible for Social Security spousal and survivor benefits</a:t>
            </a:r>
          </a:p>
        </p:txBody>
      </p:sp>
      <p:sp>
        <p:nvSpPr>
          <p:cNvPr id="29" name="Rectangle 28">
            <a:extLst>
              <a:ext uri="{FF2B5EF4-FFF2-40B4-BE49-F238E27FC236}">
                <a16:creationId xmlns:a16="http://schemas.microsoft.com/office/drawing/2014/main" id="{CF9C975C-A19C-E749-943C-1C42852941F9}"/>
              </a:ext>
            </a:extLst>
          </p:cNvPr>
          <p:cNvSpPr/>
          <p:nvPr/>
        </p:nvSpPr>
        <p:spPr>
          <a:xfrm>
            <a:off x="492593" y="3201310"/>
            <a:ext cx="5991336" cy="933589"/>
          </a:xfrm>
          <a:prstGeom prst="rect">
            <a:avLst/>
          </a:prstGeom>
        </p:spPr>
        <p:txBody>
          <a:bodyPr wrap="square">
            <a:spAutoFit/>
          </a:bodyPr>
          <a:lstStyle/>
          <a:p>
            <a:pPr marL="119063" lvl="1" indent="-119063">
              <a:spcBef>
                <a:spcPts val="0"/>
              </a:spcBef>
              <a:spcAft>
                <a:spcPts val="800"/>
              </a:spcAft>
              <a:buClr>
                <a:srgbClr val="2A681E"/>
              </a:buClr>
              <a:buFont typeface="Arial" panose="020B0604020202020204" pitchFamily="34" charset="0"/>
              <a:buChar char="•"/>
              <a:defRPr/>
            </a:pPr>
            <a:r>
              <a:rPr lang="en-US" altLang="en-US" sz="1600" dirty="0"/>
              <a:t>Couples living in a state that previously did not recognize same-sex marriages can apply for benefits </a:t>
            </a:r>
          </a:p>
          <a:p>
            <a:pPr marL="119063" lvl="1" indent="-119063">
              <a:spcBef>
                <a:spcPts val="0"/>
              </a:spcBef>
              <a:spcAft>
                <a:spcPts val="800"/>
              </a:spcAft>
              <a:buClr>
                <a:srgbClr val="2A681E"/>
              </a:buClr>
              <a:buFont typeface="Arial" panose="020B0604020202020204" pitchFamily="34" charset="0"/>
              <a:buChar char="•"/>
              <a:defRPr/>
            </a:pPr>
            <a:r>
              <a:rPr lang="en-US" altLang="en-US" sz="1600" dirty="0"/>
              <a:t>Non-married spouses also may be eligible for spousal benefits </a:t>
            </a:r>
          </a:p>
        </p:txBody>
      </p:sp>
      <p:sp>
        <p:nvSpPr>
          <p:cNvPr id="31" name="TextBox 30">
            <a:extLst>
              <a:ext uri="{FF2B5EF4-FFF2-40B4-BE49-F238E27FC236}">
                <a16:creationId xmlns:a16="http://schemas.microsoft.com/office/drawing/2014/main" id="{DBA2A226-6BBE-3B46-A3C0-7DB3FF3C924A}"/>
              </a:ext>
            </a:extLst>
          </p:cNvPr>
          <p:cNvSpPr txBox="1"/>
          <p:nvPr/>
        </p:nvSpPr>
        <p:spPr>
          <a:xfrm>
            <a:off x="7129271" y="2504691"/>
            <a:ext cx="3807789" cy="830997"/>
          </a:xfrm>
          <a:prstGeom prst="rect">
            <a:avLst/>
          </a:prstGeom>
          <a:noFill/>
        </p:spPr>
        <p:txBody>
          <a:bodyPr wrap="square" rtlCol="0">
            <a:spAutoFit/>
          </a:bodyPr>
          <a:lstStyle/>
          <a:p>
            <a:r>
              <a:rPr lang="en-US" sz="1600" b="1" dirty="0"/>
              <a:t>A surviving spouse qualifies for the one-time lump-sum death benefit to help pay for expenses</a:t>
            </a:r>
            <a:endParaRPr lang="en-US" sz="1600" dirty="0"/>
          </a:p>
        </p:txBody>
      </p:sp>
      <p:sp>
        <p:nvSpPr>
          <p:cNvPr id="32" name="Rectangle 3">
            <a:extLst>
              <a:ext uri="{FF2B5EF4-FFF2-40B4-BE49-F238E27FC236}">
                <a16:creationId xmlns:a16="http://schemas.microsoft.com/office/drawing/2014/main" id="{60518D58-BF38-5644-A59C-1FE0E30E36DF}"/>
              </a:ext>
            </a:extLst>
          </p:cNvPr>
          <p:cNvSpPr txBox="1">
            <a:spLocks noChangeArrowheads="1"/>
          </p:cNvSpPr>
          <p:nvPr/>
        </p:nvSpPr>
        <p:spPr bwMode="auto">
          <a:xfrm>
            <a:off x="0" y="5030579"/>
            <a:ext cx="12192000" cy="6385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marL="0" indent="0" algn="ctr" rtl="0" eaLnBrk="0" fontAlgn="base" hangingPunct="0">
              <a:spcBef>
                <a:spcPct val="20000"/>
              </a:spcBef>
              <a:spcAft>
                <a:spcPct val="0"/>
              </a:spcAft>
              <a:buClr>
                <a:srgbClr val="5482AB"/>
              </a:buClr>
              <a:buSzPct val="120000"/>
              <a:buNone/>
              <a:tabLst>
                <a:tab pos="177764" algn="l"/>
              </a:tabLst>
              <a:defRPr sz="1600" b="1">
                <a:solidFill>
                  <a:schemeClr val="tx1"/>
                </a:solidFill>
                <a:latin typeface="+mn-lt"/>
                <a:ea typeface="+mn-ea"/>
                <a:cs typeface="+mn-cs"/>
              </a:defRPr>
            </a:lvl1pPr>
            <a:lvl2pPr marL="457108" indent="0" algn="ctr" rtl="0" eaLnBrk="0" fontAlgn="base" hangingPunct="0">
              <a:spcBef>
                <a:spcPct val="20000"/>
              </a:spcBef>
              <a:spcAft>
                <a:spcPct val="0"/>
              </a:spcAft>
              <a:buClr>
                <a:srgbClr val="5482AB"/>
              </a:buClr>
              <a:buSzPct val="80000"/>
              <a:buFont typeface="Wingdings" pitchFamily="2" charset="2"/>
              <a:buNone/>
              <a:tabLst>
                <a:tab pos="177764" algn="l"/>
              </a:tabLst>
              <a:defRPr sz="1600" b="1">
                <a:solidFill>
                  <a:schemeClr val="tx1"/>
                </a:solidFill>
                <a:latin typeface="+mn-lt"/>
              </a:defRPr>
            </a:lvl2pPr>
            <a:lvl3pPr marL="914218" indent="0" algn="ctr" rtl="0" eaLnBrk="0" fontAlgn="base" hangingPunct="0">
              <a:spcBef>
                <a:spcPct val="20000"/>
              </a:spcBef>
              <a:spcAft>
                <a:spcPct val="0"/>
              </a:spcAft>
              <a:buClr>
                <a:srgbClr val="5482AB"/>
              </a:buClr>
              <a:buFont typeface="Arial" pitchFamily="34" charset="0"/>
              <a:buNone/>
              <a:tabLst>
                <a:tab pos="177764" algn="l"/>
              </a:tabLst>
              <a:defRPr sz="1600" b="1">
                <a:solidFill>
                  <a:schemeClr val="tx1"/>
                </a:solidFill>
                <a:latin typeface="+mn-lt"/>
              </a:defRPr>
            </a:lvl3pPr>
            <a:lvl4pPr marL="1371327" indent="0" algn="ctr" rtl="0" eaLnBrk="0" fontAlgn="base" hangingPunct="0">
              <a:spcBef>
                <a:spcPct val="20000"/>
              </a:spcBef>
              <a:spcAft>
                <a:spcPct val="0"/>
              </a:spcAft>
              <a:buClr>
                <a:srgbClr val="5482AB"/>
              </a:buClr>
              <a:buNone/>
              <a:tabLst>
                <a:tab pos="177764" algn="l"/>
              </a:tabLst>
              <a:defRPr sz="1600" b="1">
                <a:solidFill>
                  <a:schemeClr val="tx1"/>
                </a:solidFill>
                <a:latin typeface="+mn-lt"/>
              </a:defRPr>
            </a:lvl4pPr>
            <a:lvl5pPr marL="1828436" indent="0" algn="ctr" rtl="0" eaLnBrk="0" fontAlgn="base" hangingPunct="0">
              <a:spcBef>
                <a:spcPct val="20000"/>
              </a:spcBef>
              <a:spcAft>
                <a:spcPct val="0"/>
              </a:spcAft>
              <a:buClr>
                <a:srgbClr val="5482AB"/>
              </a:buClr>
              <a:buFont typeface="Wingdings" pitchFamily="2" charset="2"/>
              <a:buNone/>
              <a:tabLst>
                <a:tab pos="177764" algn="l"/>
              </a:tabLst>
              <a:defRPr sz="1400" b="1">
                <a:solidFill>
                  <a:schemeClr val="tx1"/>
                </a:solidFill>
                <a:latin typeface="+mn-lt"/>
              </a:defRPr>
            </a:lvl5pPr>
            <a:lvl6pPr marL="2285543" indent="0" algn="ctr" rtl="0" fontAlgn="base">
              <a:spcBef>
                <a:spcPct val="20000"/>
              </a:spcBef>
              <a:spcAft>
                <a:spcPct val="0"/>
              </a:spcAft>
              <a:buClr>
                <a:srgbClr val="5482AB"/>
              </a:buClr>
              <a:buFont typeface="Wingdings" pitchFamily="2" charset="2"/>
              <a:buNone/>
              <a:tabLst>
                <a:tab pos="177764" algn="l"/>
              </a:tabLst>
              <a:defRPr sz="1400" b="1">
                <a:solidFill>
                  <a:schemeClr val="tx1"/>
                </a:solidFill>
                <a:latin typeface="+mn-lt"/>
              </a:defRPr>
            </a:lvl6pPr>
            <a:lvl7pPr marL="2742652" indent="0" algn="ctr" rtl="0" fontAlgn="base">
              <a:spcBef>
                <a:spcPct val="20000"/>
              </a:spcBef>
              <a:spcAft>
                <a:spcPct val="0"/>
              </a:spcAft>
              <a:buClr>
                <a:srgbClr val="5482AB"/>
              </a:buClr>
              <a:buFont typeface="Wingdings" pitchFamily="2" charset="2"/>
              <a:buNone/>
              <a:tabLst>
                <a:tab pos="177764" algn="l"/>
              </a:tabLst>
              <a:defRPr sz="1400" b="1">
                <a:solidFill>
                  <a:schemeClr val="tx1"/>
                </a:solidFill>
                <a:latin typeface="+mn-lt"/>
              </a:defRPr>
            </a:lvl7pPr>
            <a:lvl8pPr marL="3199760" indent="0" algn="ctr" rtl="0" fontAlgn="base">
              <a:spcBef>
                <a:spcPct val="20000"/>
              </a:spcBef>
              <a:spcAft>
                <a:spcPct val="0"/>
              </a:spcAft>
              <a:buClr>
                <a:srgbClr val="5482AB"/>
              </a:buClr>
              <a:buFont typeface="Wingdings" pitchFamily="2" charset="2"/>
              <a:buNone/>
              <a:tabLst>
                <a:tab pos="177764" algn="l"/>
              </a:tabLst>
              <a:defRPr sz="1400" b="1">
                <a:solidFill>
                  <a:schemeClr val="tx1"/>
                </a:solidFill>
                <a:latin typeface="+mn-lt"/>
              </a:defRPr>
            </a:lvl8pPr>
            <a:lvl9pPr marL="3656868" indent="0" algn="ctr" rtl="0" fontAlgn="base">
              <a:spcBef>
                <a:spcPct val="20000"/>
              </a:spcBef>
              <a:spcAft>
                <a:spcPct val="0"/>
              </a:spcAft>
              <a:buClr>
                <a:srgbClr val="5482AB"/>
              </a:buClr>
              <a:buFont typeface="Wingdings" pitchFamily="2" charset="2"/>
              <a:buNone/>
              <a:tabLst>
                <a:tab pos="177764" algn="l"/>
              </a:tabLst>
              <a:defRPr sz="1400" b="1">
                <a:solidFill>
                  <a:schemeClr val="tx1"/>
                </a:solidFill>
                <a:latin typeface="+mn-lt"/>
              </a:defRPr>
            </a:lvl9pPr>
          </a:lstStyle>
          <a:p>
            <a:pPr>
              <a:spcBef>
                <a:spcPct val="0"/>
              </a:spcBef>
              <a:spcAft>
                <a:spcPct val="35000"/>
              </a:spcAft>
              <a:buClr>
                <a:schemeClr val="bg1"/>
              </a:buClr>
              <a:defRPr/>
            </a:pPr>
            <a:r>
              <a:rPr lang="en-US" sz="1800" b="0" kern="0" dirty="0">
                <a:solidFill>
                  <a:srgbClr val="333F48"/>
                </a:solidFill>
                <a:cs typeface="Times New Roman" charset="0"/>
              </a:rPr>
              <a:t>More information at</a:t>
            </a:r>
            <a:br>
              <a:rPr lang="en-US" sz="1800" b="0" kern="0" dirty="0">
                <a:solidFill>
                  <a:srgbClr val="333F48"/>
                </a:solidFill>
                <a:cs typeface="Times New Roman" charset="0"/>
              </a:rPr>
            </a:br>
            <a:r>
              <a:rPr lang="en-US" sz="1800" kern="0" dirty="0">
                <a:solidFill>
                  <a:srgbClr val="0F557C"/>
                </a:solidFill>
                <a:cs typeface="Times New Roman" charset="0"/>
                <a:hlinkClick r:id="rId4">
                  <a:extLst>
                    <a:ext uri="{A12FA001-AC4F-418D-AE19-62706E023703}">
                      <ahyp:hlinkClr xmlns:ahyp="http://schemas.microsoft.com/office/drawing/2018/hyperlinkcolor" val="tx"/>
                    </a:ext>
                  </a:extLst>
                </a:hlinkClick>
              </a:rPr>
              <a:t>www.ssa.gov/same-sexcouples</a:t>
            </a:r>
            <a:endParaRPr lang="en-US" sz="1800" kern="0" dirty="0">
              <a:solidFill>
                <a:srgbClr val="0F557C"/>
              </a:solidFill>
              <a:cs typeface="Times New Roman" charset="0"/>
            </a:endParaRPr>
          </a:p>
        </p:txBody>
      </p:sp>
      <p:sp>
        <p:nvSpPr>
          <p:cNvPr id="43" name="Slide Number Placeholder 42">
            <a:extLst>
              <a:ext uri="{FF2B5EF4-FFF2-40B4-BE49-F238E27FC236}">
                <a16:creationId xmlns:a16="http://schemas.microsoft.com/office/drawing/2014/main" id="{7D0EF7D6-851A-FCE6-E4D1-56BF151C86BB}"/>
              </a:ext>
              <a:ext uri="{C183D7F6-B498-43B3-948B-1728B52AA6E4}">
                <adec:decorative xmlns:adec="http://schemas.microsoft.com/office/drawing/2017/decorative" val="1"/>
              </a:ext>
            </a:extLst>
          </p:cNvPr>
          <p:cNvSpPr>
            <a:spLocks noGrp="1"/>
          </p:cNvSpPr>
          <p:nvPr>
            <p:ph type="sldNum" sz="quarter" idx="14"/>
          </p:nvPr>
        </p:nvSpPr>
        <p:spPr/>
        <p:txBody>
          <a:bodyPr/>
          <a:lstStyle/>
          <a:p>
            <a:pPr>
              <a:defRPr/>
            </a:pPr>
            <a:fld id="{E6474CC2-1230-4213-AD1A-4B2FEEABA7A1}" type="slidenum">
              <a:rPr lang="en-US" smtClean="0"/>
              <a:pPr>
                <a:defRPr/>
              </a:pPr>
              <a:t>28</a:t>
            </a:fld>
            <a:endParaRPr lang="en-US" dirty="0"/>
          </a:p>
        </p:txBody>
      </p:sp>
      <p:pic>
        <p:nvPicPr>
          <p:cNvPr id="2" name="Picture 1">
            <a:extLst>
              <a:ext uri="{FF2B5EF4-FFF2-40B4-BE49-F238E27FC236}">
                <a16:creationId xmlns:a16="http://schemas.microsoft.com/office/drawing/2014/main" id="{F277CD8F-AE38-82BF-0061-4634686F7AF2}"/>
              </a:ext>
              <a:ext uri="{C183D7F6-B498-43B3-948B-1728B52AA6E4}">
                <adec:decorative xmlns:adec="http://schemas.microsoft.com/office/drawing/2017/decorative" val="1"/>
              </a:ext>
            </a:extLst>
          </p:cNvPr>
          <p:cNvPicPr>
            <a:picLocks noChangeAspect="1"/>
          </p:cNvPicPr>
          <p:nvPr/>
        </p:nvPicPr>
        <p:blipFill>
          <a:blip r:embed="rId5"/>
          <a:stretch>
            <a:fillRect/>
          </a:stretch>
        </p:blipFill>
        <p:spPr>
          <a:xfrm>
            <a:off x="10188575" y="6280637"/>
            <a:ext cx="1553526" cy="382313"/>
          </a:xfrm>
          <a:prstGeom prst="rect">
            <a:avLst/>
          </a:prstGeom>
        </p:spPr>
      </p:pic>
      <p:sp>
        <p:nvSpPr>
          <p:cNvPr id="3" name="Footer Placeholder 3">
            <a:extLst>
              <a:ext uri="{FF2B5EF4-FFF2-40B4-BE49-F238E27FC236}">
                <a16:creationId xmlns:a16="http://schemas.microsoft.com/office/drawing/2014/main" id="{AF241FD3-B441-4738-9E30-2CE3D625F713}"/>
              </a:ext>
              <a:ext uri="{C183D7F6-B498-43B3-948B-1728B52AA6E4}">
                <adec:decorative xmlns:adec="http://schemas.microsoft.com/office/drawing/2017/decorative" val="1"/>
              </a:ext>
            </a:extLst>
          </p:cNvPr>
          <p:cNvSpPr>
            <a:spLocks noGrp="1"/>
          </p:cNvSpPr>
          <p:nvPr>
            <p:ph type="ftr" sz="quarter" idx="15"/>
          </p:nvPr>
        </p:nvSpPr>
        <p:spPr>
          <a:xfrm>
            <a:off x="426722" y="6382514"/>
            <a:ext cx="5245100" cy="273264"/>
          </a:xfrm>
        </p:spPr>
        <p:txBody>
          <a:bodyPr/>
          <a:lstStyle/>
          <a:p>
            <a:pPr algn="l"/>
            <a:r>
              <a:rPr lang="en-US" dirty="0"/>
              <a:t>For investors.</a:t>
            </a:r>
          </a:p>
          <a:p>
            <a:pPr algn="l"/>
            <a:r>
              <a:rPr lang="en-US" sz="800" dirty="0"/>
              <a:t>662964.38.0</a:t>
            </a:r>
          </a:p>
        </p:txBody>
      </p:sp>
    </p:spTree>
    <p:custDataLst>
      <p:tags r:id="rId1"/>
    </p:custDataLst>
    <p:extLst>
      <p:ext uri="{BB962C8B-B14F-4D97-AF65-F5344CB8AC3E}">
        <p14:creationId xmlns:p14="http://schemas.microsoft.com/office/powerpoint/2010/main" val="139107837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ltLang="en-US" dirty="0">
                <a:solidFill>
                  <a:schemeClr val="bg2"/>
                </a:solidFill>
              </a:rPr>
              <a:t>Online resources</a:t>
            </a:r>
            <a:br>
              <a:rPr lang="en-US" altLang="en-US" dirty="0">
                <a:solidFill>
                  <a:schemeClr val="bg2"/>
                </a:solidFill>
              </a:rPr>
            </a:br>
            <a:r>
              <a:rPr lang="en-US" altLang="en-US" sz="2000" b="1" dirty="0">
                <a:solidFill>
                  <a:srgbClr val="368727"/>
                </a:solidFill>
              </a:rPr>
              <a:t>Social Security Administration website</a:t>
            </a:r>
            <a:endParaRPr lang="en-US" sz="2000" dirty="0">
              <a:solidFill>
                <a:srgbClr val="368727"/>
              </a:solidFill>
            </a:endParaRPr>
          </a:p>
        </p:txBody>
      </p:sp>
      <p:sp>
        <p:nvSpPr>
          <p:cNvPr id="15" name="AutoShape 10">
            <a:extLst>
              <a:ext uri="{FF2B5EF4-FFF2-40B4-BE49-F238E27FC236}">
                <a16:creationId xmlns:a16="http://schemas.microsoft.com/office/drawing/2014/main" id="{184DF5A1-B42F-3D43-8ED3-BD234D0F3BE1}"/>
              </a:ext>
              <a:ext uri="{C183D7F6-B498-43B3-948B-1728B52AA6E4}">
                <adec:decorative xmlns:adec="http://schemas.microsoft.com/office/drawing/2017/decorative" val="1"/>
              </a:ext>
            </a:extLst>
          </p:cNvPr>
          <p:cNvSpPr>
            <a:spLocks noChangeArrowheads="1"/>
          </p:cNvSpPr>
          <p:nvPr/>
        </p:nvSpPr>
        <p:spPr bwMode="auto">
          <a:xfrm>
            <a:off x="0" y="2190529"/>
            <a:ext cx="12192000" cy="2303462"/>
          </a:xfrm>
          <a:prstGeom prst="roundRect">
            <a:avLst>
              <a:gd name="adj" fmla="val 0"/>
            </a:avLst>
          </a:prstGeom>
          <a:solidFill>
            <a:schemeClr val="bg1">
              <a:lumMod val="95000"/>
            </a:schemeClr>
          </a:solidFill>
          <a:ln>
            <a:noFill/>
          </a:ln>
          <a:effectLst/>
        </p:spPr>
        <p:txBody>
          <a:bodyPr wrap="none" anchor="ctr"/>
          <a:lstStyle/>
          <a:p>
            <a:pPr>
              <a:defRPr/>
            </a:pPr>
            <a:endParaRPr lang="en-US" dirty="0"/>
          </a:p>
        </p:txBody>
      </p:sp>
      <p:sp>
        <p:nvSpPr>
          <p:cNvPr id="18" name="Rectangle 17">
            <a:extLst>
              <a:ext uri="{FF2B5EF4-FFF2-40B4-BE49-F238E27FC236}">
                <a16:creationId xmlns:a16="http://schemas.microsoft.com/office/drawing/2014/main" id="{0BF26033-B06D-2D4B-8A4A-767717651647}"/>
              </a:ext>
            </a:extLst>
          </p:cNvPr>
          <p:cNvSpPr/>
          <p:nvPr/>
        </p:nvSpPr>
        <p:spPr>
          <a:xfrm>
            <a:off x="581040" y="2398292"/>
            <a:ext cx="3628243" cy="373436"/>
          </a:xfrm>
          <a:prstGeom prst="rect">
            <a:avLst/>
          </a:prstGeom>
        </p:spPr>
        <p:txBody>
          <a:bodyPr wrap="square">
            <a:spAutoFit/>
          </a:bodyPr>
          <a:lstStyle/>
          <a:p>
            <a:pPr lvl="0" eaLnBrk="0" hangingPunct="0">
              <a:lnSpc>
                <a:spcPct val="110000"/>
              </a:lnSpc>
              <a:spcAft>
                <a:spcPct val="35000"/>
              </a:spcAft>
              <a:buClr>
                <a:srgbClr val="298FC2"/>
              </a:buClr>
              <a:tabLst>
                <a:tab pos="120650" algn="l"/>
                <a:tab pos="300038" algn="l"/>
                <a:tab pos="1035050" algn="l"/>
              </a:tabLst>
              <a:defRPr/>
            </a:pPr>
            <a:r>
              <a:rPr lang="en-US" sz="1800" b="1" dirty="0">
                <a:solidFill>
                  <a:srgbClr val="368727"/>
                </a:solidFill>
                <a:latin typeface="Arial" charset="0"/>
                <a:ea typeface="Geneva" charset="0"/>
                <a:cs typeface="Times New Roman" charset="0"/>
              </a:rPr>
              <a:t>www.ssa.gov</a:t>
            </a:r>
          </a:p>
        </p:txBody>
      </p:sp>
      <p:sp>
        <p:nvSpPr>
          <p:cNvPr id="14" name="Rectangle 6">
            <a:extLst>
              <a:ext uri="{FF2B5EF4-FFF2-40B4-BE49-F238E27FC236}">
                <a16:creationId xmlns:a16="http://schemas.microsoft.com/office/drawing/2014/main" id="{A2543871-B2E4-234F-B097-342C7B87DC55}"/>
              </a:ext>
            </a:extLst>
          </p:cNvPr>
          <p:cNvSpPr>
            <a:spLocks noChangeArrowheads="1"/>
          </p:cNvSpPr>
          <p:nvPr/>
        </p:nvSpPr>
        <p:spPr bwMode="auto">
          <a:xfrm>
            <a:off x="664170" y="2856340"/>
            <a:ext cx="4678059" cy="16825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lstStyle/>
          <a:p>
            <a:pPr marL="117475" indent="-117475" eaLnBrk="0" hangingPunct="0">
              <a:lnSpc>
                <a:spcPct val="110000"/>
              </a:lnSpc>
              <a:spcAft>
                <a:spcPct val="35000"/>
              </a:spcAft>
              <a:buClr>
                <a:srgbClr val="2A681E"/>
              </a:buClr>
              <a:buFontTx/>
              <a:buChar char="•"/>
              <a:tabLst>
                <a:tab pos="300038" algn="l"/>
                <a:tab pos="1035050" algn="l"/>
              </a:tabLst>
              <a:defRPr/>
            </a:pPr>
            <a:r>
              <a:rPr lang="en-US" sz="1600" dirty="0">
                <a:latin typeface="Arial" charset="0"/>
                <a:ea typeface="Geneva" charset="0"/>
                <a:cs typeface="Times New Roman" charset="0"/>
              </a:rPr>
              <a:t>Calculators</a:t>
            </a:r>
          </a:p>
          <a:p>
            <a:pPr marL="117475" indent="-117475" eaLnBrk="0" hangingPunct="0">
              <a:lnSpc>
                <a:spcPct val="110000"/>
              </a:lnSpc>
              <a:spcAft>
                <a:spcPct val="35000"/>
              </a:spcAft>
              <a:buClr>
                <a:srgbClr val="2A681E"/>
              </a:buClr>
              <a:buFontTx/>
              <a:buChar char="•"/>
              <a:tabLst>
                <a:tab pos="300038" algn="l"/>
                <a:tab pos="1035050" algn="l"/>
              </a:tabLst>
              <a:defRPr/>
            </a:pPr>
            <a:r>
              <a:rPr lang="en-US" sz="1600" dirty="0">
                <a:latin typeface="Arial" charset="0"/>
                <a:ea typeface="Geneva" charset="0"/>
                <a:cs typeface="Times New Roman" charset="0"/>
              </a:rPr>
              <a:t>Applications</a:t>
            </a:r>
          </a:p>
          <a:p>
            <a:pPr marL="117475" indent="-117475" eaLnBrk="0" hangingPunct="0">
              <a:lnSpc>
                <a:spcPct val="110000"/>
              </a:lnSpc>
              <a:spcAft>
                <a:spcPct val="35000"/>
              </a:spcAft>
              <a:buClr>
                <a:srgbClr val="2A681E"/>
              </a:buClr>
              <a:buFontTx/>
              <a:buChar char="•"/>
              <a:tabLst>
                <a:tab pos="300038" algn="l"/>
                <a:tab pos="1035050" algn="l"/>
              </a:tabLst>
              <a:defRPr/>
            </a:pPr>
            <a:r>
              <a:rPr lang="en-US" sz="1600" dirty="0">
                <a:latin typeface="Arial" charset="0"/>
                <a:ea typeface="Geneva" charset="0"/>
                <a:cs typeface="Times New Roman" charset="0"/>
              </a:rPr>
              <a:t>Latest information and process documents</a:t>
            </a:r>
          </a:p>
          <a:p>
            <a:pPr marL="117475" indent="-117475" eaLnBrk="0" hangingPunct="0">
              <a:lnSpc>
                <a:spcPct val="110000"/>
              </a:lnSpc>
              <a:spcAft>
                <a:spcPct val="35000"/>
              </a:spcAft>
              <a:buClr>
                <a:srgbClr val="2A681E"/>
              </a:buClr>
              <a:buFontTx/>
              <a:buChar char="•"/>
              <a:tabLst>
                <a:tab pos="300038" algn="l"/>
                <a:tab pos="1035050" algn="l"/>
              </a:tabLst>
              <a:defRPr/>
            </a:pPr>
            <a:r>
              <a:rPr lang="en-US" sz="1600" dirty="0">
                <a:latin typeface="Arial" charset="0"/>
                <a:ea typeface="Geneva" charset="0"/>
                <a:cs typeface="Times New Roman" charset="0"/>
              </a:rPr>
              <a:t>Social Security updates</a:t>
            </a:r>
          </a:p>
        </p:txBody>
      </p:sp>
      <p:sp>
        <p:nvSpPr>
          <p:cNvPr id="39" name="Slide Number Placeholder 38">
            <a:extLst>
              <a:ext uri="{FF2B5EF4-FFF2-40B4-BE49-F238E27FC236}">
                <a16:creationId xmlns:a16="http://schemas.microsoft.com/office/drawing/2014/main" id="{6C8BD6A5-AB4E-9CBC-2B9A-2684C794D490}"/>
              </a:ext>
              <a:ext uri="{C183D7F6-B498-43B3-948B-1728B52AA6E4}">
                <adec:decorative xmlns:adec="http://schemas.microsoft.com/office/drawing/2017/decorative" val="1"/>
              </a:ext>
            </a:extLst>
          </p:cNvPr>
          <p:cNvSpPr>
            <a:spLocks noGrp="1"/>
          </p:cNvSpPr>
          <p:nvPr>
            <p:ph type="sldNum" sz="quarter" idx="14"/>
          </p:nvPr>
        </p:nvSpPr>
        <p:spPr/>
        <p:txBody>
          <a:bodyPr/>
          <a:lstStyle/>
          <a:p>
            <a:pPr>
              <a:defRPr/>
            </a:pPr>
            <a:fld id="{E6474CC2-1230-4213-AD1A-4B2FEEABA7A1}" type="slidenum">
              <a:rPr lang="en-US" smtClean="0"/>
              <a:pPr>
                <a:defRPr/>
              </a:pPr>
              <a:t>29</a:t>
            </a:fld>
            <a:endParaRPr lang="en-US" dirty="0"/>
          </a:p>
        </p:txBody>
      </p:sp>
      <p:pic>
        <p:nvPicPr>
          <p:cNvPr id="2" name="Picture 1">
            <a:extLst>
              <a:ext uri="{FF2B5EF4-FFF2-40B4-BE49-F238E27FC236}">
                <a16:creationId xmlns:a16="http://schemas.microsoft.com/office/drawing/2014/main" id="{63D3C72B-14EC-4136-0D1A-7908063C2F25}"/>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10188575" y="6280637"/>
            <a:ext cx="1553526" cy="382313"/>
          </a:xfrm>
          <a:prstGeom prst="rect">
            <a:avLst/>
          </a:prstGeom>
        </p:spPr>
      </p:pic>
      <p:sp>
        <p:nvSpPr>
          <p:cNvPr id="3" name="Footer Placeholder 3">
            <a:extLst>
              <a:ext uri="{FF2B5EF4-FFF2-40B4-BE49-F238E27FC236}">
                <a16:creationId xmlns:a16="http://schemas.microsoft.com/office/drawing/2014/main" id="{5C389FD1-6B2F-1C5A-D03F-6C5A9126AE1B}"/>
              </a:ext>
              <a:ext uri="{C183D7F6-B498-43B3-948B-1728B52AA6E4}">
                <adec:decorative xmlns:adec="http://schemas.microsoft.com/office/drawing/2017/decorative" val="1"/>
              </a:ext>
            </a:extLst>
          </p:cNvPr>
          <p:cNvSpPr>
            <a:spLocks noGrp="1"/>
          </p:cNvSpPr>
          <p:nvPr>
            <p:ph type="ftr" sz="quarter" idx="15"/>
          </p:nvPr>
        </p:nvSpPr>
        <p:spPr>
          <a:xfrm>
            <a:off x="426722" y="6382514"/>
            <a:ext cx="5245100" cy="273264"/>
          </a:xfrm>
        </p:spPr>
        <p:txBody>
          <a:bodyPr/>
          <a:lstStyle/>
          <a:p>
            <a:pPr algn="l"/>
            <a:r>
              <a:rPr lang="en-US" dirty="0"/>
              <a:t>For investors.</a:t>
            </a:r>
          </a:p>
          <a:p>
            <a:pPr algn="l"/>
            <a:r>
              <a:rPr lang="en-US" sz="800" dirty="0"/>
              <a:t>662964.38.0</a:t>
            </a:r>
          </a:p>
        </p:txBody>
      </p:sp>
    </p:spTree>
    <p:custDataLst>
      <p:tags r:id="rId1"/>
    </p:custDataLst>
    <p:extLst>
      <p:ext uri="{BB962C8B-B14F-4D97-AF65-F5344CB8AC3E}">
        <p14:creationId xmlns:p14="http://schemas.microsoft.com/office/powerpoint/2010/main" val="15228345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Social Security eligibility and sustainability</a:t>
            </a:r>
            <a:endParaRPr lang="en-US" dirty="0">
              <a:solidFill>
                <a:srgbClr val="768692"/>
              </a:solidFill>
            </a:endParaRPr>
          </a:p>
        </p:txBody>
      </p:sp>
      <p:pic>
        <p:nvPicPr>
          <p:cNvPr id="13" name="Picture 30">
            <a:extLst>
              <a:ext uri="{FF2B5EF4-FFF2-40B4-BE49-F238E27FC236}">
                <a16:creationId xmlns:a16="http://schemas.microsoft.com/office/drawing/2014/main" id="{2EE5C3EF-AD1D-9C4C-B2E3-677B55448B7B}"/>
              </a:ext>
              <a:ext uri="{C183D7F6-B498-43B3-948B-1728B52AA6E4}">
                <adec:decorative xmlns:adec="http://schemas.microsoft.com/office/drawing/2017/decorative" val="1"/>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229" t="17287" r="30918" b="47474"/>
          <a:stretch/>
        </p:blipFill>
        <p:spPr bwMode="auto">
          <a:xfrm>
            <a:off x="0" y="1735556"/>
            <a:ext cx="3757544" cy="29205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13">
            <a:extLst>
              <a:ext uri="{FF2B5EF4-FFF2-40B4-BE49-F238E27FC236}">
                <a16:creationId xmlns:a16="http://schemas.microsoft.com/office/drawing/2014/main" id="{66D4B196-4860-D44D-B868-977CC2243F57}"/>
              </a:ext>
              <a:ext uri="{C183D7F6-B498-43B3-948B-1728B52AA6E4}">
                <adec:decorative xmlns:adec="http://schemas.microsoft.com/office/drawing/2017/decorative" val="1"/>
              </a:ext>
            </a:extLst>
          </p:cNvPr>
          <p:cNvSpPr/>
          <p:nvPr/>
        </p:nvSpPr>
        <p:spPr>
          <a:xfrm>
            <a:off x="3757544" y="1735556"/>
            <a:ext cx="8434456" cy="292057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33AD23EA-AF63-8B4D-9E8D-C493FF8BDCC7}"/>
              </a:ext>
            </a:extLst>
          </p:cNvPr>
          <p:cNvSpPr>
            <a:spLocks noChangeArrowheads="1"/>
          </p:cNvSpPr>
          <p:nvPr/>
        </p:nvSpPr>
        <p:spPr bwMode="auto">
          <a:xfrm>
            <a:off x="4013599" y="1920545"/>
            <a:ext cx="7551629" cy="2743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lstStyle/>
          <a:p>
            <a:pPr eaLnBrk="0" hangingPunct="0">
              <a:lnSpc>
                <a:spcPct val="114000"/>
              </a:lnSpc>
              <a:spcBef>
                <a:spcPts val="1800"/>
              </a:spcBef>
              <a:spcAft>
                <a:spcPts val="600"/>
              </a:spcAft>
              <a:buClr>
                <a:schemeClr val="accent2"/>
              </a:buClr>
              <a:buSzPct val="140000"/>
              <a:tabLst>
                <a:tab pos="1035050" algn="l"/>
              </a:tabLst>
              <a:defRPr/>
            </a:pPr>
            <a:r>
              <a:rPr lang="en-US" sz="1600" b="1" dirty="0">
                <a:solidFill>
                  <a:srgbClr val="368727"/>
                </a:solidFill>
                <a:latin typeface="Arial" charset="0"/>
                <a:ea typeface="Geneva" charset="0"/>
                <a:cs typeface="Times New Roman" charset="0"/>
              </a:rPr>
              <a:t>Eligibility</a:t>
            </a:r>
          </a:p>
          <a:p>
            <a:pPr marL="114300" indent="-114300" eaLnBrk="0" hangingPunct="0">
              <a:lnSpc>
                <a:spcPct val="114000"/>
              </a:lnSpc>
              <a:spcBef>
                <a:spcPts val="0"/>
              </a:spcBef>
              <a:spcAft>
                <a:spcPts val="600"/>
              </a:spcAft>
              <a:buClr>
                <a:srgbClr val="2A681E"/>
              </a:buClr>
              <a:buSzPct val="100000"/>
              <a:buFont typeface="Arial" panose="020B0604020202020204" pitchFamily="34" charset="0"/>
              <a:buChar char="•"/>
              <a:tabLst>
                <a:tab pos="1035050" algn="l"/>
              </a:tabLst>
              <a:defRPr/>
            </a:pPr>
            <a:r>
              <a:rPr lang="en-US" sz="1600" dirty="0"/>
              <a:t>Requirements include having 40 quarters of wages that were subject </a:t>
            </a:r>
            <a:r>
              <a:rPr lang="en-US" sz="1600" dirty="0">
                <a:latin typeface="Arial" charset="0"/>
                <a:ea typeface="Geneva" charset="0"/>
                <a:cs typeface="Times New Roman" charset="0"/>
              </a:rPr>
              <a:t>to Social Security payroll taxes (quarters do not need to be consecutive)</a:t>
            </a:r>
          </a:p>
          <a:p>
            <a:pPr marL="114300" indent="-114300" eaLnBrk="0" hangingPunct="0">
              <a:lnSpc>
                <a:spcPct val="114000"/>
              </a:lnSpc>
              <a:spcBef>
                <a:spcPts val="0"/>
              </a:spcBef>
              <a:spcAft>
                <a:spcPts val="600"/>
              </a:spcAft>
              <a:buClr>
                <a:srgbClr val="2A681E"/>
              </a:buClr>
              <a:buSzPct val="100000"/>
              <a:buFont typeface="Arial" panose="020B0604020202020204" pitchFamily="34" charset="0"/>
              <a:buChar char="•"/>
              <a:tabLst>
                <a:tab pos="1035050" algn="l"/>
              </a:tabLst>
              <a:defRPr/>
            </a:pPr>
            <a:r>
              <a:rPr lang="en-US" sz="1600" dirty="0">
                <a:latin typeface="Arial" charset="0"/>
                <a:ea typeface="Geneva" charset="0"/>
                <a:cs typeface="Times New Roman" charset="0"/>
              </a:rPr>
              <a:t>Benefits are calculated based on the average of the 35 highest years of earnings</a:t>
            </a:r>
          </a:p>
          <a:p>
            <a:pPr eaLnBrk="0" hangingPunct="0">
              <a:lnSpc>
                <a:spcPct val="114000"/>
              </a:lnSpc>
              <a:spcBef>
                <a:spcPts val="0"/>
              </a:spcBef>
              <a:spcAft>
                <a:spcPts val="600"/>
              </a:spcAft>
              <a:buClr>
                <a:srgbClr val="7A9B3D"/>
              </a:buClr>
              <a:buSzPct val="100000"/>
              <a:tabLst>
                <a:tab pos="1035050" algn="l"/>
              </a:tabLst>
              <a:defRPr/>
            </a:pPr>
            <a:r>
              <a:rPr lang="en-US" sz="1600" b="1" dirty="0">
                <a:solidFill>
                  <a:srgbClr val="368727"/>
                </a:solidFill>
                <a:latin typeface="Arial" charset="0"/>
                <a:ea typeface="Geneva" charset="0"/>
                <a:cs typeface="Times New Roman" charset="0"/>
              </a:rPr>
              <a:t>Sustainability </a:t>
            </a:r>
          </a:p>
          <a:p>
            <a:pPr marL="114300" indent="-114300" eaLnBrk="0" hangingPunct="0">
              <a:spcBef>
                <a:spcPts val="0"/>
              </a:spcBef>
              <a:spcAft>
                <a:spcPts val="600"/>
              </a:spcAft>
              <a:buClr>
                <a:srgbClr val="2A681E"/>
              </a:buClr>
              <a:buSzPct val="100000"/>
              <a:buFont typeface="Arial" panose="020B0604020202020204" pitchFamily="34" charset="0"/>
              <a:buChar char="•"/>
              <a:tabLst>
                <a:tab pos="1035050" algn="l"/>
              </a:tabLst>
              <a:defRPr/>
            </a:pPr>
            <a:r>
              <a:rPr lang="en-US" sz="1600" dirty="0">
                <a:latin typeface="Arial" charset="0"/>
                <a:ea typeface="Geneva" charset="0"/>
                <a:cs typeface="Times New Roman" charset="0"/>
              </a:rPr>
              <a:t>Trust fund assets are invested in special issue U.S. bonds backed by the full faith and credit of the U.S. government</a:t>
            </a:r>
          </a:p>
          <a:p>
            <a:pPr marL="114300" indent="-114300" eaLnBrk="0" hangingPunct="0">
              <a:spcBef>
                <a:spcPts val="0"/>
              </a:spcBef>
              <a:spcAft>
                <a:spcPts val="600"/>
              </a:spcAft>
              <a:buClr>
                <a:srgbClr val="2A681E"/>
              </a:buClr>
              <a:buSzPct val="100000"/>
              <a:buFont typeface="Arial" panose="020B0604020202020204" pitchFamily="34" charset="0"/>
              <a:buChar char="•"/>
              <a:tabLst>
                <a:tab pos="1035050" algn="l"/>
              </a:tabLst>
              <a:defRPr/>
            </a:pPr>
            <a:r>
              <a:rPr lang="en-US" sz="1600" dirty="0">
                <a:latin typeface="Arial" charset="0"/>
                <a:ea typeface="Geneva" charset="0"/>
                <a:cs typeface="Times New Roman" charset="0"/>
              </a:rPr>
              <a:t>By 2034, payroll taxes collected will pay approximately 81% of benefits owed</a:t>
            </a:r>
          </a:p>
        </p:txBody>
      </p:sp>
      <p:sp>
        <p:nvSpPr>
          <p:cNvPr id="12" name="Text Box 21">
            <a:extLst>
              <a:ext uri="{FF2B5EF4-FFF2-40B4-BE49-F238E27FC236}">
                <a16:creationId xmlns:a16="http://schemas.microsoft.com/office/drawing/2014/main" id="{03369B00-C6B0-4EEC-9F61-C53A8675FCF0}"/>
              </a:ext>
            </a:extLst>
          </p:cNvPr>
          <p:cNvSpPr txBox="1">
            <a:spLocks noChangeArrowheads="1"/>
          </p:cNvSpPr>
          <p:nvPr/>
        </p:nvSpPr>
        <p:spPr bwMode="auto">
          <a:xfrm>
            <a:off x="420111" y="6155687"/>
            <a:ext cx="9046109" cy="246221"/>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37160" tIns="45720" rIns="91440" bIns="45720" anchor="b">
            <a:spAutoFit/>
          </a:bodyPr>
          <a:lstStyle>
            <a:lvl1pPr algn="l" eaLnBrk="0" hangingPunct="0">
              <a:spcBef>
                <a:spcPct val="20000"/>
              </a:spcBef>
              <a:buClr>
                <a:srgbClr val="524E86"/>
              </a:buClr>
              <a:buSzPct val="120000"/>
              <a:buChar char="•"/>
              <a:defRPr>
                <a:solidFill>
                  <a:schemeClr val="tx1"/>
                </a:solidFill>
                <a:latin typeface="Arial" pitchFamily="34" charset="0"/>
              </a:defRPr>
            </a:lvl1pPr>
            <a:lvl2pPr marL="742950" indent="-285750" algn="l" eaLnBrk="0" hangingPunct="0">
              <a:spcBef>
                <a:spcPct val="20000"/>
              </a:spcBef>
              <a:buClr>
                <a:srgbClr val="524E86"/>
              </a:buClr>
              <a:buSzPct val="80000"/>
              <a:buFont typeface="Wingdings" pitchFamily="2" charset="2"/>
              <a:buChar char="§"/>
              <a:defRPr>
                <a:solidFill>
                  <a:schemeClr val="tx1"/>
                </a:solidFill>
                <a:latin typeface="Arial" pitchFamily="34" charset="0"/>
              </a:defRPr>
            </a:lvl2pPr>
            <a:lvl3pPr marL="1143000" indent="-228600" algn="l" eaLnBrk="0" hangingPunct="0">
              <a:spcBef>
                <a:spcPct val="20000"/>
              </a:spcBef>
              <a:buClr>
                <a:srgbClr val="524E86"/>
              </a:buClr>
              <a:buFont typeface="Arial" pitchFamily="34" charset="0"/>
              <a:buChar char="–"/>
              <a:defRPr sz="1600">
                <a:solidFill>
                  <a:schemeClr val="tx1"/>
                </a:solidFill>
                <a:latin typeface="Arial" pitchFamily="34" charset="0"/>
              </a:defRPr>
            </a:lvl3pPr>
            <a:lvl4pPr marL="1600200" indent="-228600" algn="l" eaLnBrk="0" hangingPunct="0">
              <a:spcBef>
                <a:spcPct val="20000"/>
              </a:spcBef>
              <a:buClr>
                <a:srgbClr val="524E86"/>
              </a:buClr>
              <a:buChar char="•"/>
              <a:defRPr sz="1600">
                <a:solidFill>
                  <a:schemeClr val="tx1"/>
                </a:solidFill>
                <a:latin typeface="Arial" pitchFamily="34" charset="0"/>
              </a:defRPr>
            </a:lvl4pPr>
            <a:lvl5pPr marL="2057400" indent="-228600" algn="l" eaLnBrk="0" hangingPunct="0">
              <a:spcBef>
                <a:spcPct val="20000"/>
              </a:spcBef>
              <a:buClr>
                <a:srgbClr val="524E86"/>
              </a:buClr>
              <a:buFont typeface="Wingdings" pitchFamily="2" charset="2"/>
              <a:buChar char="§"/>
              <a:defRPr sz="1400">
                <a:solidFill>
                  <a:schemeClr val="tx1"/>
                </a:solidFill>
                <a:latin typeface="Arial" pitchFamily="34" charset="0"/>
              </a:defRPr>
            </a:lvl5pPr>
            <a:lvl6pPr marL="25146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6pPr>
            <a:lvl7pPr marL="29718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7pPr>
            <a:lvl8pPr marL="34290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8pPr>
            <a:lvl9pPr marL="38862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9pPr>
          </a:lstStyle>
          <a:p>
            <a:pPr eaLnBrk="1" hangingPunct="1">
              <a:spcBef>
                <a:spcPct val="0"/>
              </a:spcBef>
              <a:buClrTx/>
              <a:buSzTx/>
              <a:buFontTx/>
              <a:buNone/>
            </a:pPr>
            <a:r>
              <a:rPr lang="en-US" altLang="en-US" sz="1000" dirty="0"/>
              <a:t>Source: </a:t>
            </a:r>
            <a:r>
              <a:rPr lang="en-US" altLang="en-US" sz="1000" dirty="0">
                <a:solidFill>
                  <a:srgbClr val="0F557C"/>
                </a:solidFill>
                <a:hlinkClick r:id="rId5">
                  <a:extLst>
                    <a:ext uri="{A12FA001-AC4F-418D-AE19-62706E023703}">
                      <ahyp:hlinkClr xmlns:ahyp="http://schemas.microsoft.com/office/drawing/2018/hyperlinkcolor" val="tx"/>
                    </a:ext>
                  </a:extLst>
                </a:hlinkClick>
              </a:rPr>
              <a:t>2025 Status of the Social Security and Medicare Programs</a:t>
            </a:r>
            <a:endParaRPr lang="en-US" altLang="en-US" sz="1000" dirty="0">
              <a:solidFill>
                <a:srgbClr val="0F557C"/>
              </a:solidFill>
            </a:endParaRPr>
          </a:p>
        </p:txBody>
      </p:sp>
      <p:sp>
        <p:nvSpPr>
          <p:cNvPr id="63" name="Slide Number Placeholder 62">
            <a:extLst>
              <a:ext uri="{FF2B5EF4-FFF2-40B4-BE49-F238E27FC236}">
                <a16:creationId xmlns:a16="http://schemas.microsoft.com/office/drawing/2014/main" id="{C061E1C6-DF3B-57FD-6694-A6A6947FEF42}"/>
              </a:ext>
              <a:ext uri="{C183D7F6-B498-43B3-948B-1728B52AA6E4}">
                <adec:decorative xmlns:adec="http://schemas.microsoft.com/office/drawing/2017/decorative" val="1"/>
              </a:ext>
            </a:extLst>
          </p:cNvPr>
          <p:cNvSpPr>
            <a:spLocks noGrp="1"/>
          </p:cNvSpPr>
          <p:nvPr>
            <p:ph type="sldNum" sz="quarter" idx="14"/>
          </p:nvPr>
        </p:nvSpPr>
        <p:spPr/>
        <p:txBody>
          <a:bodyPr/>
          <a:lstStyle/>
          <a:p>
            <a:pPr>
              <a:defRPr/>
            </a:pPr>
            <a:fld id="{E6474CC2-1230-4213-AD1A-4B2FEEABA7A1}" type="slidenum">
              <a:rPr lang="en-US" smtClean="0"/>
              <a:pPr>
                <a:defRPr/>
              </a:pPr>
              <a:t>3</a:t>
            </a:fld>
            <a:endParaRPr lang="en-US" dirty="0"/>
          </a:p>
        </p:txBody>
      </p:sp>
      <p:pic>
        <p:nvPicPr>
          <p:cNvPr id="3" name="Picture 2">
            <a:extLst>
              <a:ext uri="{FF2B5EF4-FFF2-40B4-BE49-F238E27FC236}">
                <a16:creationId xmlns:a16="http://schemas.microsoft.com/office/drawing/2014/main" id="{E73D5D3B-7DD1-A86F-9628-F54BD050B705}"/>
              </a:ext>
              <a:ext uri="{C183D7F6-B498-43B3-948B-1728B52AA6E4}">
                <adec:decorative xmlns:adec="http://schemas.microsoft.com/office/drawing/2017/decorative" val="1"/>
              </a:ext>
            </a:extLst>
          </p:cNvPr>
          <p:cNvPicPr>
            <a:picLocks noChangeAspect="1"/>
          </p:cNvPicPr>
          <p:nvPr/>
        </p:nvPicPr>
        <p:blipFill>
          <a:blip r:embed="rId6"/>
          <a:stretch>
            <a:fillRect/>
          </a:stretch>
        </p:blipFill>
        <p:spPr>
          <a:xfrm>
            <a:off x="10188575" y="6280637"/>
            <a:ext cx="1553526" cy="382313"/>
          </a:xfrm>
          <a:prstGeom prst="rect">
            <a:avLst/>
          </a:prstGeom>
        </p:spPr>
      </p:pic>
      <p:sp>
        <p:nvSpPr>
          <p:cNvPr id="6" name="Footer Placeholder 3">
            <a:extLst>
              <a:ext uri="{FF2B5EF4-FFF2-40B4-BE49-F238E27FC236}">
                <a16:creationId xmlns:a16="http://schemas.microsoft.com/office/drawing/2014/main" id="{FC8A331C-5C5D-96F0-018A-7D1324C54C45}"/>
              </a:ext>
              <a:ext uri="{C183D7F6-B498-43B3-948B-1728B52AA6E4}">
                <adec:decorative xmlns:adec="http://schemas.microsoft.com/office/drawing/2017/decorative" val="1"/>
              </a:ext>
            </a:extLst>
          </p:cNvPr>
          <p:cNvSpPr>
            <a:spLocks noGrp="1"/>
          </p:cNvSpPr>
          <p:nvPr>
            <p:ph type="ftr" sz="quarter" idx="15"/>
          </p:nvPr>
        </p:nvSpPr>
        <p:spPr>
          <a:xfrm>
            <a:off x="426722" y="6382514"/>
            <a:ext cx="5245100" cy="273264"/>
          </a:xfrm>
        </p:spPr>
        <p:txBody>
          <a:bodyPr/>
          <a:lstStyle/>
          <a:p>
            <a:pPr algn="l"/>
            <a:r>
              <a:rPr lang="en-US" dirty="0"/>
              <a:t>For investors.</a:t>
            </a:r>
          </a:p>
          <a:p>
            <a:pPr algn="l"/>
            <a:r>
              <a:rPr lang="en-US" sz="800" dirty="0"/>
              <a:t>662964.38.0</a:t>
            </a:r>
          </a:p>
        </p:txBody>
      </p:sp>
    </p:spTree>
    <p:custDataLst>
      <p:tags r:id="rId1"/>
    </p:custDataLst>
    <p:extLst>
      <p:ext uri="{BB962C8B-B14F-4D97-AF65-F5344CB8AC3E}">
        <p14:creationId xmlns:p14="http://schemas.microsoft.com/office/powerpoint/2010/main" val="257202918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3E1E599-F633-B115-1629-45B178C764E7}"/>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529981" y="2283614"/>
            <a:ext cx="1550954" cy="381680"/>
          </a:xfrm>
          <a:prstGeom prst="rect">
            <a:avLst/>
          </a:prstGeom>
        </p:spPr>
      </p:pic>
      <p:sp>
        <p:nvSpPr>
          <p:cNvPr id="88" name="Title 87">
            <a:extLst>
              <a:ext uri="{FF2B5EF4-FFF2-40B4-BE49-F238E27FC236}">
                <a16:creationId xmlns:a16="http://schemas.microsoft.com/office/drawing/2014/main" id="{2E265100-6C6D-92DA-25A0-A1C616B55D63}"/>
              </a:ext>
            </a:extLst>
          </p:cNvPr>
          <p:cNvSpPr>
            <a:spLocks noGrp="1"/>
          </p:cNvSpPr>
          <p:nvPr>
            <p:ph type="title" idx="4294967295"/>
          </p:nvPr>
        </p:nvSpPr>
        <p:spPr>
          <a:xfrm>
            <a:off x="422820" y="2704025"/>
            <a:ext cx="10972800" cy="252042"/>
          </a:xfrm>
        </p:spPr>
        <p:txBody>
          <a:bodyPr/>
          <a:lstStyle/>
          <a:p>
            <a:r>
              <a:rPr lang="en-US" sz="1000" b="1" kern="1200" dirty="0">
                <a:solidFill>
                  <a:srgbClr val="000000"/>
                </a:solidFill>
                <a:latin typeface="Arial" pitchFamily="34" charset="0"/>
                <a:ea typeface="ＭＳ Ｐゴシック"/>
                <a:cs typeface="ＭＳ Ｐゴシック"/>
              </a:rPr>
              <a:t>For investor use.</a:t>
            </a:r>
          </a:p>
        </p:txBody>
      </p:sp>
      <p:sp>
        <p:nvSpPr>
          <p:cNvPr id="36" name="Text Box 21"/>
          <p:cNvSpPr txBox="1">
            <a:spLocks noChangeArrowheads="1"/>
          </p:cNvSpPr>
          <p:nvPr/>
        </p:nvSpPr>
        <p:spPr bwMode="auto">
          <a:xfrm>
            <a:off x="422820" y="2972762"/>
            <a:ext cx="11451680" cy="3039294"/>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37160" tIns="0" rIns="108657" bIns="0" anchor="b">
            <a:spAutoFit/>
          </a:bodyPr>
          <a:lstStyle>
            <a:lvl1pPr algn="l" eaLnBrk="0" hangingPunct="0">
              <a:spcBef>
                <a:spcPct val="20000"/>
              </a:spcBef>
              <a:buClr>
                <a:srgbClr val="524E86"/>
              </a:buClr>
              <a:buSzPct val="120000"/>
              <a:buChar char="•"/>
              <a:defRPr>
                <a:solidFill>
                  <a:schemeClr val="tx1"/>
                </a:solidFill>
                <a:latin typeface="Arial" pitchFamily="34" charset="0"/>
              </a:defRPr>
            </a:lvl1pPr>
            <a:lvl2pPr marL="742950" indent="-285750" algn="l" eaLnBrk="0" hangingPunct="0">
              <a:spcBef>
                <a:spcPct val="20000"/>
              </a:spcBef>
              <a:buClr>
                <a:srgbClr val="524E86"/>
              </a:buClr>
              <a:buSzPct val="80000"/>
              <a:buFont typeface="Wingdings" pitchFamily="2" charset="2"/>
              <a:buChar char="§"/>
              <a:defRPr>
                <a:solidFill>
                  <a:schemeClr val="tx1"/>
                </a:solidFill>
                <a:latin typeface="Arial" pitchFamily="34" charset="0"/>
              </a:defRPr>
            </a:lvl2pPr>
            <a:lvl3pPr marL="1143000" indent="-228600" algn="l" eaLnBrk="0" hangingPunct="0">
              <a:spcBef>
                <a:spcPct val="20000"/>
              </a:spcBef>
              <a:buClr>
                <a:srgbClr val="524E86"/>
              </a:buClr>
              <a:buFont typeface="Arial" pitchFamily="34" charset="0"/>
              <a:buChar char="–"/>
              <a:defRPr sz="1600">
                <a:solidFill>
                  <a:schemeClr val="tx1"/>
                </a:solidFill>
                <a:latin typeface="Arial" pitchFamily="34" charset="0"/>
              </a:defRPr>
            </a:lvl3pPr>
            <a:lvl4pPr marL="1600200" indent="-228600" algn="l" eaLnBrk="0" hangingPunct="0">
              <a:spcBef>
                <a:spcPct val="20000"/>
              </a:spcBef>
              <a:buClr>
                <a:srgbClr val="524E86"/>
              </a:buClr>
              <a:buChar char="•"/>
              <a:defRPr sz="1600">
                <a:solidFill>
                  <a:schemeClr val="tx1"/>
                </a:solidFill>
                <a:latin typeface="Arial" pitchFamily="34" charset="0"/>
              </a:defRPr>
            </a:lvl4pPr>
            <a:lvl5pPr marL="2057400" indent="-228600" algn="l" eaLnBrk="0" hangingPunct="0">
              <a:spcBef>
                <a:spcPct val="20000"/>
              </a:spcBef>
              <a:buClr>
                <a:srgbClr val="524E86"/>
              </a:buClr>
              <a:buFont typeface="Wingdings" pitchFamily="2" charset="2"/>
              <a:buChar char="§"/>
              <a:defRPr sz="1400">
                <a:solidFill>
                  <a:schemeClr val="tx1"/>
                </a:solidFill>
                <a:latin typeface="Arial" pitchFamily="34" charset="0"/>
              </a:defRPr>
            </a:lvl5pPr>
            <a:lvl6pPr marL="25146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6pPr>
            <a:lvl7pPr marL="29718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7pPr>
            <a:lvl8pPr marL="34290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8pPr>
            <a:lvl9pPr marL="38862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9pPr>
          </a:lstStyle>
          <a:p>
            <a:pPr lvl="0" eaLnBrk="1" hangingPunct="1">
              <a:spcBef>
                <a:spcPts val="300"/>
              </a:spcBef>
              <a:buClrTx/>
              <a:buSzTx/>
              <a:buNone/>
            </a:pPr>
            <a:r>
              <a:rPr lang="en-US" sz="1000" dirty="0">
                <a:solidFill>
                  <a:srgbClr val="000000"/>
                </a:solidFill>
              </a:rPr>
              <a:t>Unless otherwise expressly disclosed to you in writing, the information provided in this material is for educational purposes only. Any viewpoints expressed by Fidelity are not intended to be used as a primary basis for your investment decisions and are based on facts and circumstances at the point in time they are made and are not particular to you. Accordingly, nothing in this material constitutes impartial investment advice or advice in a fiduciary capacity, as defined or under the Employee Retirement Income Security Act of 1974 or the Internal Revenue Code of 1986, both as amended.  Fidelity and its representatives may have a conflict of interest in the products or services mentioned in this material because they have a financial interest in the products or services and may receive compensation, directly or indirectly, in connection with the management, distribution, and/or servicing of these products or services, including Fidelity funds, certain third-party funds and products, and certain investment services. Before making any investment decisions, you should take into account all of the particular facts and circumstances of your or your client’s individual situation and reach out to an investment professional, if applicable.</a:t>
            </a:r>
          </a:p>
          <a:p>
            <a:pPr lvl="0" eaLnBrk="1" hangingPunct="1">
              <a:spcBef>
                <a:spcPts val="300"/>
              </a:spcBef>
              <a:buClrTx/>
              <a:buSzTx/>
              <a:buNone/>
            </a:pPr>
            <a:r>
              <a:rPr lang="en-US" altLang="en-US" sz="1000" dirty="0">
                <a:solidFill>
                  <a:srgbClr val="000000"/>
                </a:solidFill>
              </a:rPr>
              <a:t>The information contained herein is general in nature, is provided for informational purposes only, and should not be construed as legal or tax advice. Fidelity does not provide legal or tax advice. Fidelity cannot guarantee that such information is accurate, complete, or timely. Laws of a particular state or laws that may be applicable to a particular situation may have an impact on the applicability, accuracy, or completeness of such information. Federal and state laws and regulations are complex and are subject to change. Changes in such laws and regulations may have a material impact on pre- and/or after-tax investment results. Fidelity makes no warranties with regard to such information or results obtained by its use. Fidelity disclaims any liability arising out of your use of, or any tax position taken in reliance on, such information. Your clients should consult a tax professional regarding their specific legal or tax situation. </a:t>
            </a:r>
          </a:p>
          <a:p>
            <a:pPr lvl="0" eaLnBrk="1" hangingPunct="1">
              <a:spcBef>
                <a:spcPct val="30000"/>
              </a:spcBef>
              <a:buClrTx/>
              <a:buSzTx/>
              <a:buNone/>
            </a:pPr>
            <a:r>
              <a:rPr lang="en-US" altLang="en-US" sz="1000" dirty="0">
                <a:solidFill>
                  <a:srgbClr val="000000"/>
                </a:solidFill>
              </a:rPr>
              <a:t>Not NCUA or NCUSIF insured. May lose value. No credit union guarantee.</a:t>
            </a:r>
          </a:p>
          <a:p>
            <a:pPr lvl="0" eaLnBrk="1" hangingPunct="1">
              <a:spcBef>
                <a:spcPct val="30000"/>
              </a:spcBef>
              <a:buClrTx/>
              <a:buSzTx/>
              <a:buNone/>
            </a:pPr>
            <a:r>
              <a:rPr lang="en-US" altLang="en-US" sz="1000" dirty="0">
                <a:solidFill>
                  <a:srgbClr val="000000"/>
                </a:solidFill>
              </a:rPr>
              <a:t>Third-party trademarks and service marks are the property of their respective owners. All other trademarks and service marks are the property of FMR LLC or an affiliated company.</a:t>
            </a:r>
          </a:p>
          <a:p>
            <a:pPr lvl="0" eaLnBrk="1" hangingPunct="1">
              <a:spcBef>
                <a:spcPct val="30000"/>
              </a:spcBef>
              <a:buClrTx/>
              <a:buSzTx/>
              <a:buNone/>
            </a:pPr>
            <a:r>
              <a:rPr lang="en-US" altLang="en-US" sz="1000" dirty="0">
                <a:solidFill>
                  <a:srgbClr val="000000"/>
                </a:solidFill>
              </a:rPr>
              <a:t>Past performance is no guarantee of future results.</a:t>
            </a:r>
          </a:p>
          <a:p>
            <a:pPr lvl="0" eaLnBrk="1" hangingPunct="1">
              <a:spcBef>
                <a:spcPct val="30000"/>
              </a:spcBef>
              <a:buClrTx/>
              <a:buSzTx/>
              <a:buNone/>
            </a:pPr>
            <a:r>
              <a:rPr lang="en-US" altLang="en-US" sz="1000" dirty="0">
                <a:solidFill>
                  <a:srgbClr val="000000"/>
                </a:solidFill>
              </a:rPr>
              <a:t>Keep in mind that investing involves risk, including the risk of loss.</a:t>
            </a:r>
          </a:p>
          <a:p>
            <a:pPr lvl="0" eaLnBrk="1" hangingPunct="1">
              <a:spcBef>
                <a:spcPct val="30000"/>
              </a:spcBef>
              <a:buClrTx/>
              <a:buSzTx/>
              <a:buNone/>
            </a:pPr>
            <a:r>
              <a:rPr lang="en-US" altLang="en-US" sz="1000" dirty="0">
                <a:solidFill>
                  <a:srgbClr val="000000"/>
                </a:solidFill>
              </a:rPr>
              <a:t>Before investing, consider the funds’ investment objectives, risks, charges, and expenses. Contact your investment professional or visit institutional.fidelity.com for a prospectus or, if available, a summary prospectus containing this information. Read it carefully.</a:t>
            </a:r>
          </a:p>
        </p:txBody>
      </p:sp>
      <p:sp>
        <p:nvSpPr>
          <p:cNvPr id="89" name="TextBox 88">
            <a:extLst>
              <a:ext uri="{FF2B5EF4-FFF2-40B4-BE49-F238E27FC236}">
                <a16:creationId xmlns:a16="http://schemas.microsoft.com/office/drawing/2014/main" id="{5BA13A54-D58F-6C2D-7C1B-5C50F3A85A37}"/>
              </a:ext>
            </a:extLst>
          </p:cNvPr>
          <p:cNvSpPr txBox="1"/>
          <p:nvPr/>
        </p:nvSpPr>
        <p:spPr>
          <a:xfrm>
            <a:off x="466989" y="6362133"/>
            <a:ext cx="761747" cy="215444"/>
          </a:xfrm>
          <a:prstGeom prst="rect">
            <a:avLst/>
          </a:prstGeom>
          <a:noFill/>
        </p:spPr>
        <p:txBody>
          <a:bodyPr wrap="none" rtlCol="0" anchor="b" anchorCtr="0">
            <a:spAutoFit/>
          </a:bodyPr>
          <a:lstStyle/>
          <a:p>
            <a:r>
              <a:rPr lang="en-US" sz="800" dirty="0"/>
              <a:t>662964.38.0</a:t>
            </a:r>
          </a:p>
        </p:txBody>
      </p:sp>
      <p:sp>
        <p:nvSpPr>
          <p:cNvPr id="5" name="TextBox 4">
            <a:extLst>
              <a:ext uri="{FF2B5EF4-FFF2-40B4-BE49-F238E27FC236}">
                <a16:creationId xmlns:a16="http://schemas.microsoft.com/office/drawing/2014/main" id="{9AFE5B9C-03FB-3F4E-DAEF-24A4EDAC5AB5}"/>
              </a:ext>
            </a:extLst>
          </p:cNvPr>
          <p:cNvSpPr txBox="1"/>
          <p:nvPr/>
        </p:nvSpPr>
        <p:spPr>
          <a:xfrm>
            <a:off x="1152698" y="6362133"/>
            <a:ext cx="9797935" cy="230832"/>
          </a:xfrm>
          <a:prstGeom prst="rect">
            <a:avLst/>
          </a:prstGeom>
          <a:noFill/>
        </p:spPr>
        <p:txBody>
          <a:bodyPr wrap="square" rtlCol="0" anchor="b" anchorCtr="0">
            <a:spAutoFit/>
          </a:bodyPr>
          <a:lstStyle/>
          <a:p>
            <a:pPr lvl="0" algn="ctr" eaLnBrk="1" hangingPunct="1">
              <a:spcBef>
                <a:spcPct val="30000"/>
              </a:spcBef>
              <a:buClrTx/>
              <a:buSzTx/>
              <a:buNone/>
            </a:pPr>
            <a:r>
              <a:rPr lang="en-US" altLang="en-US" sz="900" cap="all" dirty="0">
                <a:solidFill>
                  <a:srgbClr val="000000"/>
                </a:solidFill>
              </a:rPr>
              <a:t>Fidelity Distributors Company LLC, 900 Salem Street, Smithfield, RI 02917</a:t>
            </a:r>
          </a:p>
        </p:txBody>
      </p:sp>
      <p:sp>
        <p:nvSpPr>
          <p:cNvPr id="91" name="TextBox 90">
            <a:extLst>
              <a:ext uri="{FF2B5EF4-FFF2-40B4-BE49-F238E27FC236}">
                <a16:creationId xmlns:a16="http://schemas.microsoft.com/office/drawing/2014/main" id="{AA16CBD3-05C5-F829-425F-EE9C9310EE3A}"/>
              </a:ext>
            </a:extLst>
          </p:cNvPr>
          <p:cNvSpPr txBox="1"/>
          <p:nvPr/>
        </p:nvSpPr>
        <p:spPr>
          <a:xfrm>
            <a:off x="10847848" y="6362133"/>
            <a:ext cx="877163" cy="338554"/>
          </a:xfrm>
          <a:prstGeom prst="rect">
            <a:avLst/>
          </a:prstGeom>
          <a:noFill/>
        </p:spPr>
        <p:txBody>
          <a:bodyPr wrap="none" rtlCol="0" anchor="b" anchorCtr="0">
            <a:spAutoFit/>
          </a:bodyPr>
          <a:lstStyle/>
          <a:p>
            <a:pPr algn="r"/>
            <a:r>
              <a:rPr lang="en-US" sz="800" dirty="0"/>
              <a:t>1.9584501.129</a:t>
            </a:r>
            <a:br>
              <a:rPr lang="en-US" sz="800" dirty="0"/>
            </a:br>
            <a:r>
              <a:rPr lang="en-US" sz="800" dirty="0"/>
              <a:t>1125</a:t>
            </a:r>
          </a:p>
        </p:txBody>
      </p:sp>
    </p:spTree>
    <p:extLst>
      <p:ext uri="{BB962C8B-B14F-4D97-AF65-F5344CB8AC3E}">
        <p14:creationId xmlns:p14="http://schemas.microsoft.com/office/powerpoint/2010/main" val="11940181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Social Security terms</a:t>
            </a:r>
            <a:endParaRPr lang="en-US" dirty="0">
              <a:solidFill>
                <a:srgbClr val="768692"/>
              </a:solidFill>
            </a:endParaRPr>
          </a:p>
        </p:txBody>
      </p:sp>
      <p:sp>
        <p:nvSpPr>
          <p:cNvPr id="23" name="Rectangle 6">
            <a:extLst>
              <a:ext uri="{FF2B5EF4-FFF2-40B4-BE49-F238E27FC236}">
                <a16:creationId xmlns:a16="http://schemas.microsoft.com/office/drawing/2014/main" id="{906612F1-CA64-7E4F-8B05-0732496ACD41}"/>
              </a:ext>
            </a:extLst>
          </p:cNvPr>
          <p:cNvSpPr>
            <a:spLocks noChangeArrowheads="1"/>
          </p:cNvSpPr>
          <p:nvPr/>
        </p:nvSpPr>
        <p:spPr bwMode="auto">
          <a:xfrm>
            <a:off x="560509" y="1161298"/>
            <a:ext cx="4401964" cy="7105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lstStyle/>
          <a:p>
            <a:pPr eaLnBrk="0" hangingPunct="0">
              <a:spcBef>
                <a:spcPts val="300"/>
              </a:spcBef>
              <a:buClr>
                <a:schemeClr val="accent1"/>
              </a:buClr>
              <a:defRPr/>
            </a:pPr>
            <a:r>
              <a:rPr lang="en-US" b="1" dirty="0">
                <a:solidFill>
                  <a:srgbClr val="004F6B"/>
                </a:solidFill>
                <a:latin typeface="Arial" charset="0"/>
                <a:ea typeface="Geneva" charset="0"/>
                <a:cs typeface="ＭＳ Ｐゴシック" charset="0"/>
              </a:rPr>
              <a:t>Full Retirement Age </a:t>
            </a:r>
            <a:r>
              <a:rPr lang="en-US" sz="1600" b="1" dirty="0">
                <a:solidFill>
                  <a:srgbClr val="004F6B"/>
                </a:solidFill>
                <a:latin typeface="Arial" charset="0"/>
                <a:ea typeface="Geneva" charset="0"/>
                <a:cs typeface="ＭＳ Ｐゴシック" charset="0"/>
              </a:rPr>
              <a:t>(FRA)</a:t>
            </a:r>
            <a:br>
              <a:rPr lang="en-US" sz="1600" b="1" dirty="0">
                <a:solidFill>
                  <a:srgbClr val="004F6B"/>
                </a:solidFill>
                <a:latin typeface="Arial" charset="0"/>
                <a:ea typeface="Geneva" charset="0"/>
                <a:cs typeface="ＭＳ Ｐゴシック" charset="0"/>
              </a:rPr>
            </a:br>
            <a:r>
              <a:rPr lang="en-US" sz="1600" dirty="0">
                <a:solidFill>
                  <a:srgbClr val="004F6B"/>
                </a:solidFill>
                <a:latin typeface="Arial" charset="0"/>
                <a:ea typeface="Geneva" charset="0"/>
                <a:cs typeface="ＭＳ Ｐゴシック" charset="0"/>
              </a:rPr>
              <a:t>is the age when you are entitled to receive </a:t>
            </a:r>
            <a:br>
              <a:rPr lang="en-US" sz="1600" dirty="0">
                <a:solidFill>
                  <a:srgbClr val="004F6B"/>
                </a:solidFill>
                <a:latin typeface="Arial" charset="0"/>
                <a:ea typeface="Geneva" charset="0"/>
                <a:cs typeface="ＭＳ Ｐゴシック" charset="0"/>
              </a:rPr>
            </a:br>
            <a:r>
              <a:rPr lang="en-US" sz="1600" dirty="0">
                <a:solidFill>
                  <a:srgbClr val="004F6B"/>
                </a:solidFill>
                <a:latin typeface="Arial" charset="0"/>
                <a:ea typeface="Geneva" charset="0"/>
                <a:cs typeface="ＭＳ Ｐゴシック" charset="0"/>
              </a:rPr>
              <a:t>your full Primary Insurance Amount (PIA)</a:t>
            </a:r>
            <a:endParaRPr lang="en-US" sz="1400" dirty="0">
              <a:solidFill>
                <a:srgbClr val="004F6B"/>
              </a:solidFill>
              <a:latin typeface="Arial" charset="0"/>
              <a:ea typeface="Geneva" charset="0"/>
              <a:cs typeface="ＭＳ Ｐゴシック" charset="0"/>
            </a:endParaRPr>
          </a:p>
        </p:txBody>
      </p:sp>
      <p:sp>
        <p:nvSpPr>
          <p:cNvPr id="28" name="Rectangle 6">
            <a:extLst>
              <a:ext uri="{FF2B5EF4-FFF2-40B4-BE49-F238E27FC236}">
                <a16:creationId xmlns:a16="http://schemas.microsoft.com/office/drawing/2014/main" id="{44B7554E-42F4-7A4F-B2C3-7F8CD9685144}"/>
              </a:ext>
            </a:extLst>
          </p:cNvPr>
          <p:cNvSpPr>
            <a:spLocks noChangeArrowheads="1"/>
          </p:cNvSpPr>
          <p:nvPr/>
        </p:nvSpPr>
        <p:spPr bwMode="auto">
          <a:xfrm>
            <a:off x="560510" y="2109409"/>
            <a:ext cx="3276868" cy="2309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lstStyle/>
          <a:p>
            <a:pPr eaLnBrk="0" hangingPunct="0">
              <a:spcBef>
                <a:spcPts val="300"/>
              </a:spcBef>
              <a:buClr>
                <a:schemeClr val="accent1"/>
              </a:buClr>
              <a:defRPr/>
            </a:pPr>
            <a:r>
              <a:rPr lang="en-US" sz="1200" b="1" dirty="0">
                <a:latin typeface="Arial" charset="0"/>
                <a:ea typeface="Geneva" charset="0"/>
                <a:cs typeface="ＭＳ Ｐゴシック" charset="0"/>
              </a:rPr>
              <a:t>DETERMINING FRA</a:t>
            </a:r>
            <a:endParaRPr lang="en-US" sz="1100" dirty="0">
              <a:latin typeface="Arial" charset="0"/>
              <a:ea typeface="Geneva" charset="0"/>
              <a:cs typeface="ＭＳ Ｐゴシック" charset="0"/>
            </a:endParaRPr>
          </a:p>
        </p:txBody>
      </p:sp>
      <p:graphicFrame>
        <p:nvGraphicFramePr>
          <p:cNvPr id="84" name="Table 84">
            <a:extLst>
              <a:ext uri="{FF2B5EF4-FFF2-40B4-BE49-F238E27FC236}">
                <a16:creationId xmlns:a16="http://schemas.microsoft.com/office/drawing/2014/main" id="{FDE94930-F212-6A8F-CD01-C4C0D331FD38}"/>
              </a:ext>
            </a:extLst>
          </p:cNvPr>
          <p:cNvGraphicFramePr>
            <a:graphicFrameLocks noGrp="1"/>
          </p:cNvGraphicFramePr>
          <p:nvPr>
            <p:extLst>
              <p:ext uri="{D42A27DB-BD31-4B8C-83A1-F6EECF244321}">
                <p14:modId xmlns:p14="http://schemas.microsoft.com/office/powerpoint/2010/main" val="180510172"/>
              </p:ext>
            </p:extLst>
          </p:nvPr>
        </p:nvGraphicFramePr>
        <p:xfrm>
          <a:off x="563817" y="2361142"/>
          <a:ext cx="5144270" cy="2966720"/>
        </p:xfrm>
        <a:graphic>
          <a:graphicData uri="http://schemas.openxmlformats.org/drawingml/2006/table">
            <a:tbl>
              <a:tblPr firstRow="1" firstCol="1" bandRow="1">
                <a:tableStyleId>{5C22544A-7EE6-4342-B048-85BDC9FD1C3A}</a:tableStyleId>
              </a:tblPr>
              <a:tblGrid>
                <a:gridCol w="2572135">
                  <a:extLst>
                    <a:ext uri="{9D8B030D-6E8A-4147-A177-3AD203B41FA5}">
                      <a16:colId xmlns:a16="http://schemas.microsoft.com/office/drawing/2014/main" val="3193767433"/>
                    </a:ext>
                  </a:extLst>
                </a:gridCol>
                <a:gridCol w="2572135">
                  <a:extLst>
                    <a:ext uri="{9D8B030D-6E8A-4147-A177-3AD203B41FA5}">
                      <a16:colId xmlns:a16="http://schemas.microsoft.com/office/drawing/2014/main" val="400003410"/>
                    </a:ext>
                  </a:extLst>
                </a:gridCol>
              </a:tblGrid>
              <a:tr h="370840">
                <a:tc>
                  <a:txBody>
                    <a:bodyPr/>
                    <a:lstStyle/>
                    <a:p>
                      <a:r>
                        <a:rPr lang="en-US" sz="1400" dirty="0">
                          <a:latin typeface="+mj-lt"/>
                        </a:rPr>
                        <a:t>If you were born in:</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004F6B"/>
                    </a:solidFill>
                  </a:tcPr>
                </a:tc>
                <a:tc>
                  <a:txBody>
                    <a:bodyPr/>
                    <a:lstStyle/>
                    <a:p>
                      <a:r>
                        <a:rPr lang="en-US" sz="1400" dirty="0">
                          <a:latin typeface="+mj-lt"/>
                        </a:rPr>
                        <a:t>Full retirement</a:t>
                      </a:r>
                      <a:r>
                        <a:rPr lang="en-US" sz="1400" baseline="0" dirty="0">
                          <a:latin typeface="+mj-lt"/>
                        </a:rPr>
                        <a:t> age</a:t>
                      </a:r>
                      <a:endParaRPr lang="en-US" sz="1400" dirty="0">
                        <a:latin typeface="+mj-lt"/>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004F6B"/>
                    </a:solidFill>
                  </a:tcPr>
                </a:tc>
                <a:extLst>
                  <a:ext uri="{0D108BD9-81ED-4DB2-BD59-A6C34878D82A}">
                    <a16:rowId xmlns:a16="http://schemas.microsoft.com/office/drawing/2014/main" val="1089168930"/>
                  </a:ext>
                </a:extLst>
              </a:tr>
              <a:tr h="370840">
                <a:tc>
                  <a:txBody>
                    <a:bodyPr/>
                    <a:lstStyle/>
                    <a:p>
                      <a:pPr marL="0" marR="0" lvl="0" indent="0" algn="l" defTabSz="1132076" rtl="0" eaLnBrk="1" fontAlgn="auto" latinLnBrk="0" hangingPunct="1">
                        <a:lnSpc>
                          <a:spcPct val="100000"/>
                        </a:lnSpc>
                        <a:spcBef>
                          <a:spcPts val="0"/>
                        </a:spcBef>
                        <a:spcAft>
                          <a:spcPts val="0"/>
                        </a:spcAft>
                        <a:buClrTx/>
                        <a:buSzTx/>
                        <a:buFontTx/>
                        <a:buNone/>
                        <a:tabLst/>
                        <a:defRPr/>
                      </a:pPr>
                      <a:r>
                        <a:rPr lang="en-US" sz="1400" b="1" dirty="0">
                          <a:solidFill>
                            <a:srgbClr val="004F6B"/>
                          </a:solidFill>
                          <a:latin typeface="+mj-lt"/>
                          <a:ea typeface="Geneva" charset="0"/>
                          <a:cs typeface="ＭＳ Ｐゴシック" charset="0"/>
                        </a:rPr>
                        <a:t>1943–1954</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r>
                        <a:rPr lang="en-US" sz="1400" b="1" dirty="0">
                          <a:latin typeface="+mj-lt"/>
                        </a:rPr>
                        <a:t>66</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3057974551"/>
                  </a:ext>
                </a:extLst>
              </a:tr>
              <a:tr h="370840">
                <a:tc>
                  <a:txBody>
                    <a:bodyPr/>
                    <a:lstStyle/>
                    <a:p>
                      <a:r>
                        <a:rPr lang="en-US" sz="1400" dirty="0">
                          <a:solidFill>
                            <a:srgbClr val="004F6B"/>
                          </a:solidFill>
                          <a:latin typeface="+mj-lt"/>
                        </a:rPr>
                        <a:t>1955</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r>
                        <a:rPr lang="en-US" sz="1400" b="1" dirty="0">
                          <a:latin typeface="+mj-lt"/>
                        </a:rPr>
                        <a:t>66 + 2 mos.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376345689"/>
                  </a:ext>
                </a:extLst>
              </a:tr>
              <a:tr h="370840">
                <a:tc>
                  <a:txBody>
                    <a:bodyPr/>
                    <a:lstStyle/>
                    <a:p>
                      <a:r>
                        <a:rPr lang="en-US" sz="1400" dirty="0">
                          <a:solidFill>
                            <a:srgbClr val="004F6B"/>
                          </a:solidFill>
                          <a:latin typeface="+mj-lt"/>
                        </a:rPr>
                        <a:t>1956</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r>
                        <a:rPr lang="en-US" sz="1400" b="1" dirty="0">
                          <a:latin typeface="+mj-lt"/>
                        </a:rPr>
                        <a:t>66 + 2 mos.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569478327"/>
                  </a:ext>
                </a:extLst>
              </a:tr>
              <a:tr h="370840">
                <a:tc>
                  <a:txBody>
                    <a:bodyPr/>
                    <a:lstStyle/>
                    <a:p>
                      <a:r>
                        <a:rPr lang="en-US" sz="1400" dirty="0">
                          <a:solidFill>
                            <a:srgbClr val="004F6B"/>
                          </a:solidFill>
                          <a:latin typeface="+mj-lt"/>
                        </a:rPr>
                        <a:t>1957</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r>
                        <a:rPr lang="en-US" sz="1400" b="1" dirty="0">
                          <a:latin typeface="+mj-lt"/>
                        </a:rPr>
                        <a:t>66 + 6 mos.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991598356"/>
                  </a:ext>
                </a:extLst>
              </a:tr>
              <a:tr h="370840">
                <a:tc>
                  <a:txBody>
                    <a:bodyPr/>
                    <a:lstStyle/>
                    <a:p>
                      <a:r>
                        <a:rPr lang="en-US" sz="1400" dirty="0">
                          <a:solidFill>
                            <a:srgbClr val="004F6B"/>
                          </a:solidFill>
                          <a:latin typeface="+mj-lt"/>
                        </a:rPr>
                        <a:t>1958</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r>
                        <a:rPr lang="en-US" sz="1400" b="1" dirty="0">
                          <a:latin typeface="+mj-lt"/>
                        </a:rPr>
                        <a:t>66 + 8 mos.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567641098"/>
                  </a:ext>
                </a:extLst>
              </a:tr>
              <a:tr h="370840">
                <a:tc>
                  <a:txBody>
                    <a:bodyPr/>
                    <a:lstStyle/>
                    <a:p>
                      <a:r>
                        <a:rPr lang="en-US" sz="1400" dirty="0">
                          <a:solidFill>
                            <a:srgbClr val="004F6B"/>
                          </a:solidFill>
                          <a:latin typeface="+mj-lt"/>
                        </a:rPr>
                        <a:t>1959</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r>
                        <a:rPr lang="en-US" sz="1400" b="1" dirty="0">
                          <a:latin typeface="+mj-lt"/>
                        </a:rPr>
                        <a:t>66 + 10 mos.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665903371"/>
                  </a:ext>
                </a:extLst>
              </a:tr>
              <a:tr h="370840">
                <a:tc>
                  <a:txBody>
                    <a:bodyPr/>
                    <a:lstStyle/>
                    <a:p>
                      <a:r>
                        <a:rPr lang="en-US" sz="1400" dirty="0">
                          <a:solidFill>
                            <a:srgbClr val="004F6B"/>
                          </a:solidFill>
                          <a:latin typeface="+mj-lt"/>
                        </a:rPr>
                        <a:t>1960 or later</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r>
                        <a:rPr lang="en-US" sz="1400" b="1" dirty="0">
                          <a:latin typeface="+mj-lt"/>
                        </a:rPr>
                        <a:t>67</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3231883643"/>
                  </a:ext>
                </a:extLst>
              </a:tr>
            </a:tbl>
          </a:graphicData>
        </a:graphic>
      </p:graphicFrame>
      <p:sp>
        <p:nvSpPr>
          <p:cNvPr id="21" name="Rectangle 6">
            <a:extLst>
              <a:ext uri="{FF2B5EF4-FFF2-40B4-BE49-F238E27FC236}">
                <a16:creationId xmlns:a16="http://schemas.microsoft.com/office/drawing/2014/main" id="{4F322757-30E1-BC46-8830-73A9909DC913}"/>
              </a:ext>
            </a:extLst>
          </p:cNvPr>
          <p:cNvSpPr>
            <a:spLocks noChangeArrowheads="1"/>
          </p:cNvSpPr>
          <p:nvPr/>
        </p:nvSpPr>
        <p:spPr bwMode="auto">
          <a:xfrm>
            <a:off x="6198740" y="1159752"/>
            <a:ext cx="3541739" cy="4826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lstStyle/>
          <a:p>
            <a:pPr eaLnBrk="0" hangingPunct="0">
              <a:spcBef>
                <a:spcPts val="300"/>
              </a:spcBef>
              <a:buClr>
                <a:schemeClr val="accent1"/>
              </a:buClr>
              <a:defRPr/>
            </a:pPr>
            <a:r>
              <a:rPr lang="en-US" sz="1600" b="1" dirty="0">
                <a:solidFill>
                  <a:srgbClr val="004F6B"/>
                </a:solidFill>
                <a:latin typeface="Arial" charset="0"/>
                <a:ea typeface="Geneva" charset="0"/>
                <a:cs typeface="ＭＳ Ｐゴシック" charset="0"/>
              </a:rPr>
              <a:t>Primary Insurance Amount (PIA)</a:t>
            </a:r>
            <a:endParaRPr lang="en-US" sz="1400" dirty="0">
              <a:solidFill>
                <a:srgbClr val="004F6B"/>
              </a:solidFill>
              <a:latin typeface="Arial" charset="0"/>
              <a:ea typeface="Geneva" charset="0"/>
              <a:cs typeface="ＭＳ Ｐゴシック" charset="0"/>
            </a:endParaRPr>
          </a:p>
        </p:txBody>
      </p:sp>
      <p:sp>
        <p:nvSpPr>
          <p:cNvPr id="29" name="Rectangle 6">
            <a:extLst>
              <a:ext uri="{FF2B5EF4-FFF2-40B4-BE49-F238E27FC236}">
                <a16:creationId xmlns:a16="http://schemas.microsoft.com/office/drawing/2014/main" id="{40BE41FE-17E4-8C40-AB7B-A59B7CE105AE}"/>
              </a:ext>
            </a:extLst>
          </p:cNvPr>
          <p:cNvSpPr>
            <a:spLocks noChangeArrowheads="1"/>
          </p:cNvSpPr>
          <p:nvPr/>
        </p:nvSpPr>
        <p:spPr bwMode="auto">
          <a:xfrm>
            <a:off x="6197513" y="2109409"/>
            <a:ext cx="3276868" cy="2309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lstStyle/>
          <a:p>
            <a:pPr eaLnBrk="0" hangingPunct="0">
              <a:spcBef>
                <a:spcPts val="300"/>
              </a:spcBef>
              <a:buClr>
                <a:schemeClr val="accent1"/>
              </a:buClr>
              <a:defRPr/>
            </a:pPr>
            <a:r>
              <a:rPr lang="en-US" sz="1200" b="1" dirty="0">
                <a:latin typeface="Arial" charset="0"/>
                <a:ea typeface="Geneva" charset="0"/>
                <a:cs typeface="ＭＳ Ｐゴシック" charset="0"/>
              </a:rPr>
              <a:t>CALCULATING PIA</a:t>
            </a:r>
            <a:endParaRPr lang="en-US" sz="1100" dirty="0">
              <a:latin typeface="Arial" charset="0"/>
              <a:ea typeface="Geneva" charset="0"/>
              <a:cs typeface="ＭＳ Ｐゴシック" charset="0"/>
            </a:endParaRPr>
          </a:p>
        </p:txBody>
      </p:sp>
      <p:sp>
        <p:nvSpPr>
          <p:cNvPr id="22" name="Rectangle 21">
            <a:extLst>
              <a:ext uri="{FF2B5EF4-FFF2-40B4-BE49-F238E27FC236}">
                <a16:creationId xmlns:a16="http://schemas.microsoft.com/office/drawing/2014/main" id="{49CD98D6-3D5D-6840-8DF6-BD543A36D186}"/>
              </a:ext>
              <a:ext uri="{C183D7F6-B498-43B3-948B-1728B52AA6E4}">
                <adec:decorative xmlns:adec="http://schemas.microsoft.com/office/drawing/2017/decorative" val="1"/>
              </a:ext>
            </a:extLst>
          </p:cNvPr>
          <p:cNvSpPr/>
          <p:nvPr/>
        </p:nvSpPr>
        <p:spPr>
          <a:xfrm>
            <a:off x="6193475" y="2367703"/>
            <a:ext cx="3697499" cy="296040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 Box 131">
            <a:extLst>
              <a:ext uri="{FF2B5EF4-FFF2-40B4-BE49-F238E27FC236}">
                <a16:creationId xmlns:a16="http://schemas.microsoft.com/office/drawing/2014/main" id="{7060F3A3-B78B-4E9F-A26C-8753839414F7}"/>
              </a:ext>
            </a:extLst>
          </p:cNvPr>
          <p:cNvSpPr txBox="1">
            <a:spLocks noChangeArrowheads="1"/>
          </p:cNvSpPr>
          <p:nvPr/>
        </p:nvSpPr>
        <p:spPr bwMode="auto">
          <a:xfrm>
            <a:off x="6610067" y="2567775"/>
            <a:ext cx="2864314" cy="2631746"/>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algn="ctr" eaLnBrk="1" hangingPunct="1">
              <a:lnSpc>
                <a:spcPct val="112000"/>
              </a:lnSpc>
              <a:spcAft>
                <a:spcPts val="0"/>
              </a:spcAft>
              <a:defRPr/>
            </a:pPr>
            <a:r>
              <a:rPr lang="en-US" sz="1600" dirty="0"/>
              <a:t>Your Earnings </a:t>
            </a:r>
            <a:br>
              <a:rPr lang="en-US" sz="1600" dirty="0"/>
            </a:br>
            <a:r>
              <a:rPr kumimoji="0" lang="en-US" sz="2800" b="1" i="0" u="none" strike="noStrike" kern="1200" cap="none" spc="0" normalizeH="0" baseline="0" noProof="0" dirty="0">
                <a:ln>
                  <a:noFill/>
                </a:ln>
                <a:solidFill>
                  <a:srgbClr val="004F6B"/>
                </a:solidFill>
                <a:effectLst/>
                <a:uLnTx/>
                <a:uFillTx/>
                <a:latin typeface="Arial" pitchFamily="34" charset="0"/>
                <a:ea typeface="ＭＳ Ｐゴシック"/>
              </a:rPr>
              <a:t>+ </a:t>
            </a:r>
            <a:br>
              <a:rPr kumimoji="0" lang="en-US" sz="2800" b="1" i="0" u="none" strike="noStrike" kern="1200" cap="none" spc="0" normalizeH="0" baseline="0" noProof="0" dirty="0">
                <a:ln>
                  <a:noFill/>
                </a:ln>
                <a:solidFill>
                  <a:srgbClr val="004F6B"/>
                </a:solidFill>
                <a:effectLst/>
                <a:uLnTx/>
                <a:uFillTx/>
                <a:latin typeface="Arial" pitchFamily="34" charset="0"/>
                <a:ea typeface="ＭＳ Ｐゴシック"/>
              </a:rPr>
            </a:br>
            <a:r>
              <a:rPr lang="en-US" sz="1500" dirty="0"/>
              <a:t>Years Worked </a:t>
            </a:r>
            <a:br>
              <a:rPr lang="en-US" sz="1600" dirty="0"/>
            </a:br>
            <a:r>
              <a:rPr lang="en-US" sz="2800" dirty="0">
                <a:solidFill>
                  <a:srgbClr val="004F6B"/>
                </a:solidFill>
                <a:ea typeface="ＭＳ Ｐゴシック"/>
              </a:rPr>
              <a:t>+</a:t>
            </a:r>
            <a:r>
              <a:rPr lang="en-US" sz="1600" dirty="0"/>
              <a:t> </a:t>
            </a:r>
            <a:br>
              <a:rPr lang="en-US" sz="1600" dirty="0"/>
            </a:br>
            <a:r>
              <a:rPr lang="en-US" sz="1500" dirty="0"/>
              <a:t>Age</a:t>
            </a:r>
            <a:r>
              <a:rPr lang="en-US" sz="1600" dirty="0"/>
              <a:t> </a:t>
            </a:r>
            <a:br>
              <a:rPr lang="en-US" sz="1600" dirty="0"/>
            </a:br>
            <a:r>
              <a:rPr lang="en-US" sz="2800" dirty="0">
                <a:solidFill>
                  <a:srgbClr val="004F6B"/>
                </a:solidFill>
                <a:ea typeface="ＭＳ Ｐゴシック"/>
              </a:rPr>
              <a:t>=</a:t>
            </a:r>
            <a:r>
              <a:rPr lang="en-US" sz="1600" dirty="0"/>
              <a:t> </a:t>
            </a:r>
            <a:br>
              <a:rPr lang="en-US" sz="1600" dirty="0"/>
            </a:br>
            <a:r>
              <a:rPr lang="en-US" sz="1500" dirty="0"/>
              <a:t>Primary Insurance Amount</a:t>
            </a:r>
          </a:p>
        </p:txBody>
      </p:sp>
      <p:sp>
        <p:nvSpPr>
          <p:cNvPr id="38" name="Rectangle 212">
            <a:extLst>
              <a:ext uri="{FF2B5EF4-FFF2-40B4-BE49-F238E27FC236}">
                <a16:creationId xmlns:a16="http://schemas.microsoft.com/office/drawing/2014/main" id="{5E4F4948-7C32-1A43-BAA2-51E867C001E4}"/>
              </a:ext>
            </a:extLst>
          </p:cNvPr>
          <p:cNvSpPr>
            <a:spLocks noChangeArrowheads="1"/>
          </p:cNvSpPr>
          <p:nvPr/>
        </p:nvSpPr>
        <p:spPr bwMode="auto">
          <a:xfrm>
            <a:off x="560509" y="5520658"/>
            <a:ext cx="9121017" cy="461665"/>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lIns="0">
            <a:spAutoFit/>
          </a:bodyPr>
          <a:lstStyle/>
          <a:p>
            <a:pPr>
              <a:defRPr/>
            </a:pPr>
            <a:r>
              <a:rPr lang="en-US" sz="1800" b="1" dirty="0">
                <a:solidFill>
                  <a:srgbClr val="333F48"/>
                </a:solidFill>
              </a:rPr>
              <a:t>Collect Social Security before FRA and you’ll receive a </a:t>
            </a:r>
            <a:r>
              <a:rPr lang="en-US" sz="2400" b="1" dirty="0">
                <a:solidFill>
                  <a:srgbClr val="004F6B"/>
                </a:solidFill>
              </a:rPr>
              <a:t>reduced benefit.</a:t>
            </a:r>
            <a:endParaRPr lang="en-US" b="1" dirty="0">
              <a:solidFill>
                <a:srgbClr val="004F6B"/>
              </a:solidFill>
            </a:endParaRPr>
          </a:p>
        </p:txBody>
      </p:sp>
      <p:sp>
        <p:nvSpPr>
          <p:cNvPr id="81" name="Text Box 21">
            <a:extLst>
              <a:ext uri="{FF2B5EF4-FFF2-40B4-BE49-F238E27FC236}">
                <a16:creationId xmlns:a16="http://schemas.microsoft.com/office/drawing/2014/main" id="{37EA4C26-3FD3-F9A1-8034-3F759CE39FEC}"/>
              </a:ext>
            </a:extLst>
          </p:cNvPr>
          <p:cNvSpPr txBox="1">
            <a:spLocks noChangeArrowheads="1"/>
          </p:cNvSpPr>
          <p:nvPr/>
        </p:nvSpPr>
        <p:spPr bwMode="auto">
          <a:xfrm>
            <a:off x="420111" y="6159762"/>
            <a:ext cx="9046109" cy="246221"/>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37160" tIns="45720" rIns="91440" bIns="45720" anchor="b">
            <a:spAutoFit/>
          </a:bodyPr>
          <a:lstStyle>
            <a:lvl1pPr algn="l" eaLnBrk="0" hangingPunct="0">
              <a:spcBef>
                <a:spcPct val="20000"/>
              </a:spcBef>
              <a:buClr>
                <a:srgbClr val="524E86"/>
              </a:buClr>
              <a:buSzPct val="120000"/>
              <a:buChar char="•"/>
              <a:defRPr>
                <a:solidFill>
                  <a:schemeClr val="tx1"/>
                </a:solidFill>
                <a:latin typeface="Arial" pitchFamily="34" charset="0"/>
              </a:defRPr>
            </a:lvl1pPr>
            <a:lvl2pPr marL="742950" indent="-285750" algn="l" eaLnBrk="0" hangingPunct="0">
              <a:spcBef>
                <a:spcPct val="20000"/>
              </a:spcBef>
              <a:buClr>
                <a:srgbClr val="524E86"/>
              </a:buClr>
              <a:buSzPct val="80000"/>
              <a:buFont typeface="Wingdings" pitchFamily="2" charset="2"/>
              <a:buChar char="§"/>
              <a:defRPr>
                <a:solidFill>
                  <a:schemeClr val="tx1"/>
                </a:solidFill>
                <a:latin typeface="Arial" pitchFamily="34" charset="0"/>
              </a:defRPr>
            </a:lvl2pPr>
            <a:lvl3pPr marL="1143000" indent="-228600" algn="l" eaLnBrk="0" hangingPunct="0">
              <a:spcBef>
                <a:spcPct val="20000"/>
              </a:spcBef>
              <a:buClr>
                <a:srgbClr val="524E86"/>
              </a:buClr>
              <a:buFont typeface="Arial" pitchFamily="34" charset="0"/>
              <a:buChar char="–"/>
              <a:defRPr sz="1600">
                <a:solidFill>
                  <a:schemeClr val="tx1"/>
                </a:solidFill>
                <a:latin typeface="Arial" pitchFamily="34" charset="0"/>
              </a:defRPr>
            </a:lvl3pPr>
            <a:lvl4pPr marL="1600200" indent="-228600" algn="l" eaLnBrk="0" hangingPunct="0">
              <a:spcBef>
                <a:spcPct val="20000"/>
              </a:spcBef>
              <a:buClr>
                <a:srgbClr val="524E86"/>
              </a:buClr>
              <a:buChar char="•"/>
              <a:defRPr sz="1600">
                <a:solidFill>
                  <a:schemeClr val="tx1"/>
                </a:solidFill>
                <a:latin typeface="Arial" pitchFamily="34" charset="0"/>
              </a:defRPr>
            </a:lvl4pPr>
            <a:lvl5pPr marL="2057400" indent="-228600" algn="l" eaLnBrk="0" hangingPunct="0">
              <a:spcBef>
                <a:spcPct val="20000"/>
              </a:spcBef>
              <a:buClr>
                <a:srgbClr val="524E86"/>
              </a:buClr>
              <a:buFont typeface="Wingdings" pitchFamily="2" charset="2"/>
              <a:buChar char="§"/>
              <a:defRPr sz="1400">
                <a:solidFill>
                  <a:schemeClr val="tx1"/>
                </a:solidFill>
                <a:latin typeface="Arial" pitchFamily="34" charset="0"/>
              </a:defRPr>
            </a:lvl5pPr>
            <a:lvl6pPr marL="25146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6pPr>
            <a:lvl7pPr marL="29718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7pPr>
            <a:lvl8pPr marL="34290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8pPr>
            <a:lvl9pPr marL="38862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9pPr>
          </a:lstStyle>
          <a:p>
            <a:pPr eaLnBrk="1" hangingPunct="1">
              <a:spcBef>
                <a:spcPct val="0"/>
              </a:spcBef>
              <a:buClrTx/>
              <a:buSzTx/>
              <a:buFontTx/>
              <a:buNone/>
            </a:pPr>
            <a:r>
              <a:rPr lang="en-US" altLang="en-US" sz="1000" dirty="0"/>
              <a:t>Source: Social Security Administration.</a:t>
            </a:r>
          </a:p>
        </p:txBody>
      </p:sp>
      <p:sp>
        <p:nvSpPr>
          <p:cNvPr id="80" name="Slide Number Placeholder 79">
            <a:extLst>
              <a:ext uri="{FF2B5EF4-FFF2-40B4-BE49-F238E27FC236}">
                <a16:creationId xmlns:a16="http://schemas.microsoft.com/office/drawing/2014/main" id="{EDA3CC00-72D8-F1A6-EF0E-01CEC03F558B}"/>
              </a:ext>
              <a:ext uri="{C183D7F6-B498-43B3-948B-1728B52AA6E4}">
                <adec:decorative xmlns:adec="http://schemas.microsoft.com/office/drawing/2017/decorative" val="1"/>
              </a:ext>
            </a:extLst>
          </p:cNvPr>
          <p:cNvSpPr>
            <a:spLocks noGrp="1"/>
          </p:cNvSpPr>
          <p:nvPr>
            <p:ph type="sldNum" sz="quarter" idx="14"/>
          </p:nvPr>
        </p:nvSpPr>
        <p:spPr/>
        <p:txBody>
          <a:bodyPr/>
          <a:lstStyle/>
          <a:p>
            <a:pPr>
              <a:defRPr/>
            </a:pPr>
            <a:fld id="{E6474CC2-1230-4213-AD1A-4B2FEEABA7A1}" type="slidenum">
              <a:rPr lang="en-US" smtClean="0"/>
              <a:pPr>
                <a:defRPr/>
              </a:pPr>
              <a:t>4</a:t>
            </a:fld>
            <a:endParaRPr lang="en-US" dirty="0"/>
          </a:p>
        </p:txBody>
      </p:sp>
      <p:pic>
        <p:nvPicPr>
          <p:cNvPr id="4" name="Picture 3">
            <a:extLst>
              <a:ext uri="{FF2B5EF4-FFF2-40B4-BE49-F238E27FC236}">
                <a16:creationId xmlns:a16="http://schemas.microsoft.com/office/drawing/2014/main" id="{D4B6AFD3-176D-9C32-2462-212B89FDE472}"/>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10188575" y="6280637"/>
            <a:ext cx="1553526" cy="382313"/>
          </a:xfrm>
          <a:prstGeom prst="rect">
            <a:avLst/>
          </a:prstGeom>
        </p:spPr>
      </p:pic>
      <p:sp>
        <p:nvSpPr>
          <p:cNvPr id="8" name="Footer Placeholder 3">
            <a:extLst>
              <a:ext uri="{FF2B5EF4-FFF2-40B4-BE49-F238E27FC236}">
                <a16:creationId xmlns:a16="http://schemas.microsoft.com/office/drawing/2014/main" id="{F7C2EC62-278C-FF11-8ADB-168B87265B1F}"/>
              </a:ext>
              <a:ext uri="{C183D7F6-B498-43B3-948B-1728B52AA6E4}">
                <adec:decorative xmlns:adec="http://schemas.microsoft.com/office/drawing/2017/decorative" val="1"/>
              </a:ext>
            </a:extLst>
          </p:cNvPr>
          <p:cNvSpPr>
            <a:spLocks noGrp="1"/>
          </p:cNvSpPr>
          <p:nvPr>
            <p:ph type="ftr" sz="quarter" idx="15"/>
          </p:nvPr>
        </p:nvSpPr>
        <p:spPr>
          <a:xfrm>
            <a:off x="426722" y="6382514"/>
            <a:ext cx="5245100" cy="273264"/>
          </a:xfrm>
        </p:spPr>
        <p:txBody>
          <a:bodyPr/>
          <a:lstStyle/>
          <a:p>
            <a:pPr algn="l"/>
            <a:r>
              <a:rPr lang="en-US" dirty="0"/>
              <a:t>For investors.</a:t>
            </a:r>
          </a:p>
          <a:p>
            <a:pPr algn="l"/>
            <a:r>
              <a:rPr lang="en-US" sz="800" dirty="0"/>
              <a:t>662964.38.0</a:t>
            </a:r>
          </a:p>
        </p:txBody>
      </p:sp>
    </p:spTree>
    <p:custDataLst>
      <p:tags r:id="rId1"/>
    </p:custDataLst>
    <p:extLst>
      <p:ext uri="{BB962C8B-B14F-4D97-AF65-F5344CB8AC3E}">
        <p14:creationId xmlns:p14="http://schemas.microsoft.com/office/powerpoint/2010/main" val="9321269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The value of waiting: up to 8% per year</a:t>
            </a:r>
            <a:br>
              <a:rPr lang="en-US" dirty="0"/>
            </a:br>
            <a:r>
              <a:rPr lang="en-US" sz="2000" b="1" dirty="0">
                <a:solidFill>
                  <a:srgbClr val="368727"/>
                </a:solidFill>
              </a:rPr>
              <a:t>Can you wait?</a:t>
            </a:r>
            <a:endParaRPr lang="en-US" dirty="0">
              <a:solidFill>
                <a:srgbClr val="368727"/>
              </a:solidFill>
            </a:endParaRPr>
          </a:p>
        </p:txBody>
      </p:sp>
      <p:grpSp>
        <p:nvGrpSpPr>
          <p:cNvPr id="3" name="Group 2" descr="Hypothetically, if a person waited four years from age 62 to collect Social Security, the monthly payment would go up by $600 a month for life. And waiting until age 70 brings this person over $1,000 a month more. He or she will gain 8% per year until age 70.">
            <a:extLst>
              <a:ext uri="{FF2B5EF4-FFF2-40B4-BE49-F238E27FC236}">
                <a16:creationId xmlns:a16="http://schemas.microsoft.com/office/drawing/2014/main" id="{321D9832-3892-61CE-19D5-60C2BA590220}"/>
              </a:ext>
            </a:extLst>
          </p:cNvPr>
          <p:cNvGrpSpPr/>
          <p:nvPr/>
        </p:nvGrpSpPr>
        <p:grpSpPr>
          <a:xfrm>
            <a:off x="596392" y="1392228"/>
            <a:ext cx="10976831" cy="4349287"/>
            <a:chOff x="596392" y="1392228"/>
            <a:chExt cx="10976831" cy="4349287"/>
          </a:xfrm>
        </p:grpSpPr>
        <p:sp>
          <p:nvSpPr>
            <p:cNvPr id="47" name="Line 47">
              <a:extLst>
                <a:ext uri="{FF2B5EF4-FFF2-40B4-BE49-F238E27FC236}">
                  <a16:creationId xmlns:a16="http://schemas.microsoft.com/office/drawing/2014/main" id="{5EF54A6A-4DF1-ED43-9EC9-A84E44213C44}"/>
                </a:ext>
                <a:ext uri="{C183D7F6-B498-43B3-948B-1728B52AA6E4}">
                  <adec:decorative xmlns:adec="http://schemas.microsoft.com/office/drawing/2017/decorative" val="1"/>
                </a:ext>
              </a:extLst>
            </p:cNvPr>
            <p:cNvSpPr>
              <a:spLocks noChangeShapeType="1"/>
            </p:cNvSpPr>
            <p:nvPr/>
          </p:nvSpPr>
          <p:spPr bwMode="gray">
            <a:xfrm>
              <a:off x="1771495" y="5494477"/>
              <a:ext cx="7150832" cy="0"/>
            </a:xfrm>
            <a:prstGeom prst="line">
              <a:avLst/>
            </a:prstGeom>
            <a:noFill/>
            <a:ln w="12700">
              <a:solidFill>
                <a:srgbClr val="999999"/>
              </a:solidFill>
              <a:round/>
              <a:headEnd/>
              <a:tailEnd/>
            </a:ln>
            <a:extLst>
              <a:ext uri="{909E8E84-426E-40DD-AFC4-6F175D3DCCD1}">
                <a14:hiddenFill xmlns:a14="http://schemas.microsoft.com/office/drawing/2010/main">
                  <a:noFill/>
                </a14:hiddenFill>
              </a:ext>
            </a:extLst>
          </p:spPr>
          <p:txBody>
            <a:bodyPr/>
            <a:lstStyle/>
            <a:p>
              <a:endParaRPr lang="en-US" dirty="0"/>
            </a:p>
          </p:txBody>
        </p:sp>
        <p:sp>
          <p:nvSpPr>
            <p:cNvPr id="52" name="Line 27">
              <a:extLst>
                <a:ext uri="{FF2B5EF4-FFF2-40B4-BE49-F238E27FC236}">
                  <a16:creationId xmlns:a16="http://schemas.microsoft.com/office/drawing/2014/main" id="{C41AC43D-B376-8C48-A836-944AC142BBA5}"/>
                </a:ext>
                <a:ext uri="{C183D7F6-B498-43B3-948B-1728B52AA6E4}">
                  <adec:decorative xmlns:adec="http://schemas.microsoft.com/office/drawing/2017/decorative" val="1"/>
                </a:ext>
              </a:extLst>
            </p:cNvPr>
            <p:cNvSpPr>
              <a:spLocks noChangeShapeType="1"/>
            </p:cNvSpPr>
            <p:nvPr/>
          </p:nvSpPr>
          <p:spPr bwMode="gray">
            <a:xfrm>
              <a:off x="1810133" y="1979327"/>
              <a:ext cx="100584" cy="0"/>
            </a:xfrm>
            <a:prstGeom prst="line">
              <a:avLst/>
            </a:prstGeom>
            <a:noFill/>
            <a:ln w="6350">
              <a:solidFill>
                <a:srgbClr val="9999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dirty="0">
                <a:latin typeface="Arial" charset="0"/>
                <a:ea typeface="ＭＳ Ｐゴシック" charset="0"/>
                <a:cs typeface="ＭＳ Ｐゴシック" charset="0"/>
              </a:endParaRPr>
            </a:p>
          </p:txBody>
        </p:sp>
        <p:sp>
          <p:nvSpPr>
            <p:cNvPr id="53" name="Line 28">
              <a:extLst>
                <a:ext uri="{FF2B5EF4-FFF2-40B4-BE49-F238E27FC236}">
                  <a16:creationId xmlns:a16="http://schemas.microsoft.com/office/drawing/2014/main" id="{1E8E452A-6C3A-6547-BDFB-A4AACD0D25BC}"/>
                </a:ext>
                <a:ext uri="{C183D7F6-B498-43B3-948B-1728B52AA6E4}">
                  <adec:decorative xmlns:adec="http://schemas.microsoft.com/office/drawing/2017/decorative" val="1"/>
                </a:ext>
              </a:extLst>
            </p:cNvPr>
            <p:cNvSpPr>
              <a:spLocks noChangeShapeType="1"/>
            </p:cNvSpPr>
            <p:nvPr/>
          </p:nvSpPr>
          <p:spPr bwMode="gray">
            <a:xfrm>
              <a:off x="1810133" y="2648385"/>
              <a:ext cx="100584" cy="0"/>
            </a:xfrm>
            <a:prstGeom prst="line">
              <a:avLst/>
            </a:prstGeom>
            <a:noFill/>
            <a:ln w="6350">
              <a:solidFill>
                <a:srgbClr val="9999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dirty="0">
                <a:latin typeface="Arial" charset="0"/>
                <a:ea typeface="ＭＳ Ｐゴシック" charset="0"/>
                <a:cs typeface="ＭＳ Ｐゴシック" charset="0"/>
              </a:endParaRPr>
            </a:p>
          </p:txBody>
        </p:sp>
        <p:sp>
          <p:nvSpPr>
            <p:cNvPr id="54" name="Line 29">
              <a:extLst>
                <a:ext uri="{FF2B5EF4-FFF2-40B4-BE49-F238E27FC236}">
                  <a16:creationId xmlns:a16="http://schemas.microsoft.com/office/drawing/2014/main" id="{384A7E37-B40A-9141-A986-6BFDBFAEBA04}"/>
                </a:ext>
                <a:ext uri="{C183D7F6-B498-43B3-948B-1728B52AA6E4}">
                  <adec:decorative xmlns:adec="http://schemas.microsoft.com/office/drawing/2017/decorative" val="1"/>
                </a:ext>
              </a:extLst>
            </p:cNvPr>
            <p:cNvSpPr>
              <a:spLocks noChangeShapeType="1"/>
            </p:cNvSpPr>
            <p:nvPr/>
          </p:nvSpPr>
          <p:spPr bwMode="gray">
            <a:xfrm>
              <a:off x="1810133" y="3330519"/>
              <a:ext cx="100584" cy="0"/>
            </a:xfrm>
            <a:prstGeom prst="line">
              <a:avLst/>
            </a:prstGeom>
            <a:noFill/>
            <a:ln w="6350">
              <a:solidFill>
                <a:srgbClr val="9999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dirty="0">
                <a:latin typeface="Arial" charset="0"/>
                <a:ea typeface="ＭＳ Ｐゴシック" charset="0"/>
                <a:cs typeface="ＭＳ Ｐゴシック" charset="0"/>
              </a:endParaRPr>
            </a:p>
          </p:txBody>
        </p:sp>
        <p:sp>
          <p:nvSpPr>
            <p:cNvPr id="55" name="Line 30">
              <a:extLst>
                <a:ext uri="{FF2B5EF4-FFF2-40B4-BE49-F238E27FC236}">
                  <a16:creationId xmlns:a16="http://schemas.microsoft.com/office/drawing/2014/main" id="{6AB8D47B-25B2-4F42-B2FE-2E5A0357A6DE}"/>
                </a:ext>
                <a:ext uri="{C183D7F6-B498-43B3-948B-1728B52AA6E4}">
                  <adec:decorative xmlns:adec="http://schemas.microsoft.com/office/drawing/2017/decorative" val="1"/>
                </a:ext>
              </a:extLst>
            </p:cNvPr>
            <p:cNvSpPr>
              <a:spLocks noChangeShapeType="1"/>
            </p:cNvSpPr>
            <p:nvPr/>
          </p:nvSpPr>
          <p:spPr bwMode="gray">
            <a:xfrm>
              <a:off x="1810133" y="4025730"/>
              <a:ext cx="100584" cy="0"/>
            </a:xfrm>
            <a:prstGeom prst="line">
              <a:avLst/>
            </a:prstGeom>
            <a:noFill/>
            <a:ln w="6350">
              <a:solidFill>
                <a:srgbClr val="9999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dirty="0">
                <a:latin typeface="Arial" charset="0"/>
                <a:ea typeface="ＭＳ Ｐゴシック" charset="0"/>
                <a:cs typeface="ＭＳ Ｐゴシック" charset="0"/>
              </a:endParaRPr>
            </a:p>
          </p:txBody>
        </p:sp>
        <p:sp>
          <p:nvSpPr>
            <p:cNvPr id="56" name="Line 31">
              <a:extLst>
                <a:ext uri="{FF2B5EF4-FFF2-40B4-BE49-F238E27FC236}">
                  <a16:creationId xmlns:a16="http://schemas.microsoft.com/office/drawing/2014/main" id="{48FA5068-84BC-2F48-A4F8-4E0D3468449D}"/>
                </a:ext>
                <a:ext uri="{C183D7F6-B498-43B3-948B-1728B52AA6E4}">
                  <adec:decorative xmlns:adec="http://schemas.microsoft.com/office/drawing/2017/decorative" val="1"/>
                </a:ext>
              </a:extLst>
            </p:cNvPr>
            <p:cNvSpPr>
              <a:spLocks noChangeShapeType="1"/>
            </p:cNvSpPr>
            <p:nvPr/>
          </p:nvSpPr>
          <p:spPr bwMode="gray">
            <a:xfrm>
              <a:off x="1810133" y="4720940"/>
              <a:ext cx="100584" cy="0"/>
            </a:xfrm>
            <a:prstGeom prst="line">
              <a:avLst/>
            </a:prstGeom>
            <a:noFill/>
            <a:ln w="6350">
              <a:solidFill>
                <a:srgbClr val="9999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dirty="0">
                <a:latin typeface="Arial" charset="0"/>
                <a:ea typeface="ＭＳ Ｐゴシック" charset="0"/>
                <a:cs typeface="ＭＳ Ｐゴシック" charset="0"/>
              </a:endParaRPr>
            </a:p>
          </p:txBody>
        </p:sp>
        <p:sp>
          <p:nvSpPr>
            <p:cNvPr id="57" name="Rectangle 45">
              <a:extLst>
                <a:ext uri="{FF2B5EF4-FFF2-40B4-BE49-F238E27FC236}">
                  <a16:creationId xmlns:a16="http://schemas.microsoft.com/office/drawing/2014/main" id="{5DDD2851-F9FF-C84D-96A1-157218F0D906}"/>
                </a:ext>
                <a:ext uri="{C183D7F6-B498-43B3-948B-1728B52AA6E4}">
                  <adec:decorative xmlns:adec="http://schemas.microsoft.com/office/drawing/2017/decorative" val="1"/>
                </a:ext>
              </a:extLst>
            </p:cNvPr>
            <p:cNvSpPr>
              <a:spLocks noChangeArrowheads="1"/>
            </p:cNvSpPr>
            <p:nvPr/>
          </p:nvSpPr>
          <p:spPr bwMode="gray">
            <a:xfrm>
              <a:off x="8395494" y="1987228"/>
              <a:ext cx="3177729" cy="785918"/>
            </a:xfrm>
            <a:prstGeom prst="rect">
              <a:avLst/>
            </a:prstGeom>
            <a:solidFill>
              <a:schemeClr val="bg1">
                <a:lumMod val="95000"/>
              </a:schemeClr>
            </a:solidFill>
            <a:ln>
              <a:noFill/>
            </a:ln>
            <a:effectLst/>
          </p:spPr>
          <p:txBody>
            <a:bodyPr wrap="none" anchor="ctr"/>
            <a:lstStyle/>
            <a:p>
              <a:pPr>
                <a:defRPr/>
              </a:pPr>
              <a:endParaRPr lang="en-US" dirty="0">
                <a:latin typeface="Arial" charset="0"/>
                <a:ea typeface="ＭＳ Ｐゴシック" charset="0"/>
                <a:cs typeface="ＭＳ Ｐゴシック" charset="0"/>
              </a:endParaRPr>
            </a:p>
          </p:txBody>
        </p:sp>
        <p:sp>
          <p:nvSpPr>
            <p:cNvPr id="58" name="Rectangle 44">
              <a:extLst>
                <a:ext uri="{FF2B5EF4-FFF2-40B4-BE49-F238E27FC236}">
                  <a16:creationId xmlns:a16="http://schemas.microsoft.com/office/drawing/2014/main" id="{C1FC2107-0A7F-3D46-9DAF-E31E4D7E8C1A}"/>
                </a:ext>
                <a:ext uri="{C183D7F6-B498-43B3-948B-1728B52AA6E4}">
                  <adec:decorative xmlns:adec="http://schemas.microsoft.com/office/drawing/2017/decorative" val="1"/>
                </a:ext>
              </a:extLst>
            </p:cNvPr>
            <p:cNvSpPr>
              <a:spLocks noChangeArrowheads="1"/>
            </p:cNvSpPr>
            <p:nvPr/>
          </p:nvSpPr>
          <p:spPr bwMode="gray">
            <a:xfrm>
              <a:off x="3142189" y="1392228"/>
              <a:ext cx="2914132" cy="756246"/>
            </a:xfrm>
            <a:prstGeom prst="rect">
              <a:avLst/>
            </a:prstGeom>
            <a:solidFill>
              <a:schemeClr val="bg1">
                <a:lumMod val="95000"/>
              </a:schemeClr>
            </a:solidFill>
            <a:ln>
              <a:noFill/>
            </a:ln>
            <a:effectLst/>
          </p:spPr>
          <p:txBody>
            <a:bodyPr wrap="none" anchor="ctr"/>
            <a:lstStyle/>
            <a:p>
              <a:pPr>
                <a:defRPr/>
              </a:pPr>
              <a:endParaRPr lang="en-US" dirty="0">
                <a:latin typeface="Arial" charset="0"/>
                <a:ea typeface="ＭＳ Ｐゴシック" charset="0"/>
                <a:cs typeface="ＭＳ Ｐゴシック" charset="0"/>
              </a:endParaRPr>
            </a:p>
          </p:txBody>
        </p:sp>
        <p:sp>
          <p:nvSpPr>
            <p:cNvPr id="59" name="Text Box 14">
              <a:extLst>
                <a:ext uri="{FF2B5EF4-FFF2-40B4-BE49-F238E27FC236}">
                  <a16:creationId xmlns:a16="http://schemas.microsoft.com/office/drawing/2014/main" id="{1FB066EC-9F00-2B40-A1DF-BEE44218B606}"/>
                </a:ext>
                <a:ext uri="{C183D7F6-B498-43B3-948B-1728B52AA6E4}">
                  <adec:decorative xmlns:adec="http://schemas.microsoft.com/office/drawing/2017/decorative" val="1"/>
                </a:ext>
              </a:extLst>
            </p:cNvPr>
            <p:cNvSpPr txBox="1">
              <a:spLocks noChangeArrowheads="1"/>
            </p:cNvSpPr>
            <p:nvPr/>
          </p:nvSpPr>
          <p:spPr bwMode="gray">
            <a:xfrm rot="16200000">
              <a:off x="-971517" y="3539198"/>
              <a:ext cx="3443595" cy="307777"/>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lgn="ctr">
                <a:defRPr/>
              </a:pPr>
              <a:r>
                <a:rPr lang="en-US" sz="1400" dirty="0">
                  <a:latin typeface="Arial" charset="0"/>
                  <a:ea typeface="ＭＳ Ｐゴシック" charset="0"/>
                  <a:cs typeface="ＭＳ Ｐゴシック" charset="0"/>
                </a:rPr>
                <a:t>Monthly Benefits</a:t>
              </a:r>
            </a:p>
          </p:txBody>
        </p:sp>
        <p:sp>
          <p:nvSpPr>
            <p:cNvPr id="60" name="Text Box 33">
              <a:extLst>
                <a:ext uri="{FF2B5EF4-FFF2-40B4-BE49-F238E27FC236}">
                  <a16:creationId xmlns:a16="http://schemas.microsoft.com/office/drawing/2014/main" id="{2668F8E1-116B-F24F-871E-C22EF844250E}"/>
                </a:ext>
                <a:ext uri="{C183D7F6-B498-43B3-948B-1728B52AA6E4}">
                  <adec:decorative xmlns:adec="http://schemas.microsoft.com/office/drawing/2017/decorative" val="1"/>
                </a:ext>
              </a:extLst>
            </p:cNvPr>
            <p:cNvSpPr txBox="1">
              <a:spLocks noChangeArrowheads="1"/>
            </p:cNvSpPr>
            <p:nvPr/>
          </p:nvSpPr>
          <p:spPr bwMode="gray">
            <a:xfrm>
              <a:off x="1409881" y="5271534"/>
              <a:ext cx="383438" cy="307777"/>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400" dirty="0">
                  <a:latin typeface="Arial" charset="0"/>
                  <a:ea typeface="ＭＳ Ｐゴシック" charset="0"/>
                  <a:cs typeface="ＭＳ Ｐゴシック" charset="0"/>
                </a:rPr>
                <a:t>$0</a:t>
              </a:r>
            </a:p>
          </p:txBody>
        </p:sp>
        <p:sp>
          <p:nvSpPr>
            <p:cNvPr id="61" name="Text Box 34">
              <a:extLst>
                <a:ext uri="{FF2B5EF4-FFF2-40B4-BE49-F238E27FC236}">
                  <a16:creationId xmlns:a16="http://schemas.microsoft.com/office/drawing/2014/main" id="{6D66FD53-0A38-D74B-BF0B-7A539FBF2352}"/>
                </a:ext>
                <a:ext uri="{C183D7F6-B498-43B3-948B-1728B52AA6E4}">
                  <adec:decorative xmlns:adec="http://schemas.microsoft.com/office/drawing/2017/decorative" val="1"/>
                </a:ext>
              </a:extLst>
            </p:cNvPr>
            <p:cNvSpPr txBox="1">
              <a:spLocks noChangeArrowheads="1"/>
            </p:cNvSpPr>
            <p:nvPr/>
          </p:nvSpPr>
          <p:spPr bwMode="gray">
            <a:xfrm>
              <a:off x="1251611" y="4603196"/>
              <a:ext cx="582211" cy="307777"/>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400" dirty="0">
                  <a:latin typeface="Arial" charset="0"/>
                  <a:ea typeface="ＭＳ Ｐゴシック" charset="0"/>
                  <a:cs typeface="ＭＳ Ｐゴシック" charset="0"/>
                </a:rPr>
                <a:t>$500</a:t>
              </a:r>
            </a:p>
          </p:txBody>
        </p:sp>
        <p:sp>
          <p:nvSpPr>
            <p:cNvPr id="62" name="Text Box 35">
              <a:extLst>
                <a:ext uri="{FF2B5EF4-FFF2-40B4-BE49-F238E27FC236}">
                  <a16:creationId xmlns:a16="http://schemas.microsoft.com/office/drawing/2014/main" id="{BE10E326-0764-6843-AA6C-7F2551DC8ABC}"/>
                </a:ext>
                <a:ext uri="{C183D7F6-B498-43B3-948B-1728B52AA6E4}">
                  <adec:decorative xmlns:adec="http://schemas.microsoft.com/office/drawing/2017/decorative" val="1"/>
                </a:ext>
              </a:extLst>
            </p:cNvPr>
            <p:cNvSpPr txBox="1">
              <a:spLocks noChangeArrowheads="1"/>
            </p:cNvSpPr>
            <p:nvPr/>
          </p:nvSpPr>
          <p:spPr bwMode="gray">
            <a:xfrm>
              <a:off x="1076986" y="3895171"/>
              <a:ext cx="731290" cy="307777"/>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400" dirty="0">
                  <a:latin typeface="Arial" charset="0"/>
                  <a:ea typeface="ＭＳ Ｐゴシック" charset="0"/>
                  <a:cs typeface="ＭＳ Ｐゴシック" charset="0"/>
                </a:rPr>
                <a:t>$1,000</a:t>
              </a:r>
            </a:p>
          </p:txBody>
        </p:sp>
        <p:sp>
          <p:nvSpPr>
            <p:cNvPr id="63" name="Text Box 36">
              <a:extLst>
                <a:ext uri="{FF2B5EF4-FFF2-40B4-BE49-F238E27FC236}">
                  <a16:creationId xmlns:a16="http://schemas.microsoft.com/office/drawing/2014/main" id="{8EB6AEEB-1392-984E-A929-FE0133B72B2D}"/>
                </a:ext>
                <a:ext uri="{C183D7F6-B498-43B3-948B-1728B52AA6E4}">
                  <adec:decorative xmlns:adec="http://schemas.microsoft.com/office/drawing/2017/decorative" val="1"/>
                </a:ext>
              </a:extLst>
            </p:cNvPr>
            <p:cNvSpPr txBox="1">
              <a:spLocks noChangeArrowheads="1"/>
            </p:cNvSpPr>
            <p:nvPr/>
          </p:nvSpPr>
          <p:spPr bwMode="gray">
            <a:xfrm>
              <a:off x="1076986" y="3191909"/>
              <a:ext cx="731290" cy="307777"/>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400" dirty="0">
                  <a:latin typeface="Arial" charset="0"/>
                  <a:ea typeface="ＭＳ Ｐゴシック" charset="0"/>
                  <a:cs typeface="ＭＳ Ｐゴシック" charset="0"/>
                </a:rPr>
                <a:t>$1,500</a:t>
              </a:r>
            </a:p>
          </p:txBody>
        </p:sp>
        <p:sp>
          <p:nvSpPr>
            <p:cNvPr id="64" name="Text Box 37">
              <a:extLst>
                <a:ext uri="{FF2B5EF4-FFF2-40B4-BE49-F238E27FC236}">
                  <a16:creationId xmlns:a16="http://schemas.microsoft.com/office/drawing/2014/main" id="{C4ECAF63-33AF-3345-8E24-040BF417FE3A}"/>
                </a:ext>
                <a:ext uri="{C183D7F6-B498-43B3-948B-1728B52AA6E4}">
                  <adec:decorative xmlns:adec="http://schemas.microsoft.com/office/drawing/2017/decorative" val="1"/>
                </a:ext>
              </a:extLst>
            </p:cNvPr>
            <p:cNvSpPr txBox="1">
              <a:spLocks noChangeArrowheads="1"/>
            </p:cNvSpPr>
            <p:nvPr/>
          </p:nvSpPr>
          <p:spPr bwMode="gray">
            <a:xfrm>
              <a:off x="1100580" y="2514046"/>
              <a:ext cx="731290" cy="307777"/>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400" dirty="0">
                  <a:latin typeface="Arial" charset="0"/>
                  <a:ea typeface="ＭＳ Ｐゴシック" charset="0"/>
                  <a:cs typeface="ＭＳ Ｐゴシック" charset="0"/>
                </a:rPr>
                <a:t>$2,000</a:t>
              </a:r>
            </a:p>
          </p:txBody>
        </p:sp>
        <p:sp>
          <p:nvSpPr>
            <p:cNvPr id="65" name="Text Box 38">
              <a:extLst>
                <a:ext uri="{FF2B5EF4-FFF2-40B4-BE49-F238E27FC236}">
                  <a16:creationId xmlns:a16="http://schemas.microsoft.com/office/drawing/2014/main" id="{3ED7F59A-AB8D-3047-A04C-390768300454}"/>
                </a:ext>
                <a:ext uri="{C183D7F6-B498-43B3-948B-1728B52AA6E4}">
                  <adec:decorative xmlns:adec="http://schemas.microsoft.com/office/drawing/2017/decorative" val="1"/>
                </a:ext>
              </a:extLst>
            </p:cNvPr>
            <p:cNvSpPr txBox="1">
              <a:spLocks noChangeArrowheads="1"/>
            </p:cNvSpPr>
            <p:nvPr/>
          </p:nvSpPr>
          <p:spPr bwMode="gray">
            <a:xfrm>
              <a:off x="1076986" y="1859996"/>
              <a:ext cx="731290" cy="307777"/>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400" dirty="0">
                  <a:latin typeface="Arial" charset="0"/>
                  <a:ea typeface="ＭＳ Ｐゴシック" charset="0"/>
                  <a:cs typeface="ＭＳ Ｐゴシック" charset="0"/>
                </a:rPr>
                <a:t>$2,500</a:t>
              </a:r>
            </a:p>
          </p:txBody>
        </p:sp>
        <p:sp>
          <p:nvSpPr>
            <p:cNvPr id="66" name="Freeform 46">
              <a:extLst>
                <a:ext uri="{FF2B5EF4-FFF2-40B4-BE49-F238E27FC236}">
                  <a16:creationId xmlns:a16="http://schemas.microsoft.com/office/drawing/2014/main" id="{A48370EE-C461-C24F-8C4C-E10F3AD52959}"/>
                </a:ext>
                <a:ext uri="{C183D7F6-B498-43B3-948B-1728B52AA6E4}">
                  <adec:decorative xmlns:adec="http://schemas.microsoft.com/office/drawing/2017/decorative" val="1"/>
                </a:ext>
              </a:extLst>
            </p:cNvPr>
            <p:cNvSpPr>
              <a:spLocks/>
            </p:cNvSpPr>
            <p:nvPr/>
          </p:nvSpPr>
          <p:spPr bwMode="gray">
            <a:xfrm rot="20781736">
              <a:off x="5560003" y="1840500"/>
              <a:ext cx="452438" cy="587375"/>
            </a:xfrm>
            <a:custGeom>
              <a:avLst/>
              <a:gdLst>
                <a:gd name="T0" fmla="*/ 60812 w 186"/>
                <a:gd name="T1" fmla="*/ 24417 h 433"/>
                <a:gd name="T2" fmla="*/ 0 w 186"/>
                <a:gd name="T3" fmla="*/ 587375 h 433"/>
                <a:gd name="T4" fmla="*/ 452438 w 186"/>
                <a:gd name="T5" fmla="*/ 0 h 433"/>
                <a:gd name="T6" fmla="*/ 60812 w 186"/>
                <a:gd name="T7" fmla="*/ 24417 h 43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86" h="433">
                  <a:moveTo>
                    <a:pt x="25" y="18"/>
                  </a:moveTo>
                  <a:lnTo>
                    <a:pt x="0" y="433"/>
                  </a:lnTo>
                  <a:lnTo>
                    <a:pt x="186" y="0"/>
                  </a:lnTo>
                  <a:lnTo>
                    <a:pt x="25" y="18"/>
                  </a:lnTo>
                  <a:close/>
                </a:path>
              </a:pathLst>
            </a:custGeom>
            <a:solidFill>
              <a:schemeClr val="bg1">
                <a:lumMod val="95000"/>
              </a:schemeClr>
            </a:solidFill>
            <a:ln>
              <a:noFill/>
            </a:ln>
            <a:effectLst/>
          </p:spPr>
          <p:txBody>
            <a:bodyPr/>
            <a:lstStyle/>
            <a:p>
              <a:pPr>
                <a:defRPr/>
              </a:pPr>
              <a:endParaRPr lang="en-US" dirty="0"/>
            </a:p>
          </p:txBody>
        </p:sp>
        <p:sp>
          <p:nvSpPr>
            <p:cNvPr id="67" name="Freeform 56">
              <a:extLst>
                <a:ext uri="{FF2B5EF4-FFF2-40B4-BE49-F238E27FC236}">
                  <a16:creationId xmlns:a16="http://schemas.microsoft.com/office/drawing/2014/main" id="{EC888E1C-DC65-CC4B-B6F6-7357E91DE59C}"/>
                </a:ext>
                <a:ext uri="{C183D7F6-B498-43B3-948B-1728B52AA6E4}">
                  <adec:decorative xmlns:adec="http://schemas.microsoft.com/office/drawing/2017/decorative" val="1"/>
                </a:ext>
              </a:extLst>
            </p:cNvPr>
            <p:cNvSpPr>
              <a:spLocks/>
            </p:cNvSpPr>
            <p:nvPr/>
          </p:nvSpPr>
          <p:spPr bwMode="gray">
            <a:xfrm rot="734167">
              <a:off x="8114509" y="2222215"/>
              <a:ext cx="466725" cy="269875"/>
            </a:xfrm>
            <a:custGeom>
              <a:avLst/>
              <a:gdLst>
                <a:gd name="T0" fmla="*/ 466725 w 294"/>
                <a:gd name="T1" fmla="*/ 0 h 170"/>
                <a:gd name="T2" fmla="*/ 0 w 294"/>
                <a:gd name="T3" fmla="*/ 269875 h 170"/>
                <a:gd name="T4" fmla="*/ 447675 w 294"/>
                <a:gd name="T5" fmla="*/ 269875 h 170"/>
                <a:gd name="T6" fmla="*/ 466725 w 294"/>
                <a:gd name="T7" fmla="*/ 0 h 17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94" h="170">
                  <a:moveTo>
                    <a:pt x="294" y="0"/>
                  </a:moveTo>
                  <a:lnTo>
                    <a:pt x="0" y="170"/>
                  </a:lnTo>
                  <a:lnTo>
                    <a:pt x="282" y="170"/>
                  </a:lnTo>
                  <a:lnTo>
                    <a:pt x="294" y="0"/>
                  </a:lnTo>
                  <a:close/>
                </a:path>
              </a:pathLst>
            </a:custGeom>
            <a:solidFill>
              <a:schemeClr val="bg1">
                <a:lumMod val="95000"/>
              </a:schemeClr>
            </a:solidFill>
            <a:ln>
              <a:noFill/>
            </a:ln>
            <a:effectLst/>
          </p:spPr>
          <p:txBody>
            <a:bodyPr/>
            <a:lstStyle/>
            <a:p>
              <a:pPr>
                <a:defRPr/>
              </a:pPr>
              <a:endParaRPr lang="en-US" dirty="0"/>
            </a:p>
          </p:txBody>
        </p:sp>
        <p:sp>
          <p:nvSpPr>
            <p:cNvPr id="68" name="Rectangle 8">
              <a:extLst>
                <a:ext uri="{FF2B5EF4-FFF2-40B4-BE49-F238E27FC236}">
                  <a16:creationId xmlns:a16="http://schemas.microsoft.com/office/drawing/2014/main" id="{0535AA76-6379-094C-94A1-2B9E2E7E7DA3}"/>
                </a:ext>
                <a:ext uri="{C183D7F6-B498-43B3-948B-1728B52AA6E4}">
                  <adec:decorative xmlns:adec="http://schemas.microsoft.com/office/drawing/2017/decorative" val="1"/>
                </a:ext>
              </a:extLst>
            </p:cNvPr>
            <p:cNvSpPr>
              <a:spLocks noChangeArrowheads="1"/>
            </p:cNvSpPr>
            <p:nvPr/>
          </p:nvSpPr>
          <p:spPr bwMode="gray">
            <a:xfrm>
              <a:off x="2598138" y="3549341"/>
              <a:ext cx="892175" cy="1945102"/>
            </a:xfrm>
            <a:prstGeom prst="rect">
              <a:avLst/>
            </a:prstGeom>
            <a:solidFill>
              <a:srgbClr val="77A3B8"/>
            </a:solidFill>
            <a:ln>
              <a:noFill/>
            </a:ln>
            <a:effectLst/>
          </p:spPr>
          <p:txBody>
            <a:bodyPr wrap="none" anchor="ctr"/>
            <a:lstStyle/>
            <a:p>
              <a:pPr>
                <a:defRPr/>
              </a:pPr>
              <a:endParaRPr lang="en-US" dirty="0">
                <a:latin typeface="Arial" charset="0"/>
                <a:ea typeface="ＭＳ Ｐゴシック" charset="0"/>
                <a:cs typeface="ＭＳ Ｐゴシック" charset="0"/>
              </a:endParaRPr>
            </a:p>
          </p:txBody>
        </p:sp>
        <p:sp>
          <p:nvSpPr>
            <p:cNvPr id="69" name="Rectangle 10">
              <a:extLst>
                <a:ext uri="{FF2B5EF4-FFF2-40B4-BE49-F238E27FC236}">
                  <a16:creationId xmlns:a16="http://schemas.microsoft.com/office/drawing/2014/main" id="{6F29BBAE-C365-CC4D-B7C0-61107ACB9A52}"/>
                </a:ext>
                <a:ext uri="{C183D7F6-B498-43B3-948B-1728B52AA6E4}">
                  <adec:decorative xmlns:adec="http://schemas.microsoft.com/office/drawing/2017/decorative" val="1"/>
                </a:ext>
              </a:extLst>
            </p:cNvPr>
            <p:cNvSpPr>
              <a:spLocks noChangeArrowheads="1"/>
            </p:cNvSpPr>
            <p:nvPr/>
          </p:nvSpPr>
          <p:spPr bwMode="gray">
            <a:xfrm>
              <a:off x="7128504" y="2044119"/>
              <a:ext cx="896112" cy="3450329"/>
            </a:xfrm>
            <a:prstGeom prst="rect">
              <a:avLst/>
            </a:prstGeom>
            <a:solidFill>
              <a:srgbClr val="333F48"/>
            </a:solidFill>
            <a:ln>
              <a:noFill/>
            </a:ln>
            <a:effectLst/>
          </p:spPr>
          <p:txBody>
            <a:bodyPr wrap="none" anchor="ctr"/>
            <a:lstStyle/>
            <a:p>
              <a:pPr>
                <a:defRPr/>
              </a:pPr>
              <a:endParaRPr lang="en-US" dirty="0">
                <a:latin typeface="Arial" charset="0"/>
                <a:ea typeface="ＭＳ Ｐゴシック" charset="0"/>
                <a:cs typeface="ＭＳ Ｐゴシック" charset="0"/>
              </a:endParaRPr>
            </a:p>
          </p:txBody>
        </p:sp>
        <p:sp>
          <p:nvSpPr>
            <p:cNvPr id="70" name="Text Box 11">
              <a:extLst>
                <a:ext uri="{FF2B5EF4-FFF2-40B4-BE49-F238E27FC236}">
                  <a16:creationId xmlns:a16="http://schemas.microsoft.com/office/drawing/2014/main" id="{F44FF411-F3A0-0544-8982-255495621793}"/>
                </a:ext>
                <a:ext uri="{C183D7F6-B498-43B3-948B-1728B52AA6E4}">
                  <adec:decorative xmlns:adec="http://schemas.microsoft.com/office/drawing/2017/decorative" val="1"/>
                </a:ext>
              </a:extLst>
            </p:cNvPr>
            <p:cNvSpPr txBox="1">
              <a:spLocks noChangeArrowheads="1"/>
            </p:cNvSpPr>
            <p:nvPr/>
          </p:nvSpPr>
          <p:spPr bwMode="gray">
            <a:xfrm>
              <a:off x="2630246" y="3227603"/>
              <a:ext cx="801688" cy="276999"/>
            </a:xfrm>
            <a:prstGeom prst="rect">
              <a:avLst/>
            </a:prstGeom>
            <a:noFill/>
            <a:ln>
              <a:noFill/>
            </a:ln>
            <a:effectLst/>
          </p:spPr>
          <p:txBody>
            <a:bodyPr lIns="0" tIns="0" rIns="0" bIns="0">
              <a:spAutoFit/>
            </a:bodyPr>
            <a:lstStyle/>
            <a:p>
              <a:pPr algn="ctr">
                <a:defRPr/>
              </a:pPr>
              <a:r>
                <a:rPr lang="en-US" sz="1800" b="1" dirty="0">
                  <a:latin typeface="Arial" charset="0"/>
                  <a:ea typeface="ＭＳ Ｐゴシック" charset="0"/>
                  <a:cs typeface="ＭＳ Ｐゴシック" charset="0"/>
                </a:rPr>
                <a:t>$1,400</a:t>
              </a:r>
            </a:p>
          </p:txBody>
        </p:sp>
        <p:sp>
          <p:nvSpPr>
            <p:cNvPr id="71" name="Text Box 12">
              <a:extLst>
                <a:ext uri="{FF2B5EF4-FFF2-40B4-BE49-F238E27FC236}">
                  <a16:creationId xmlns:a16="http://schemas.microsoft.com/office/drawing/2014/main" id="{36330DDF-56C9-C547-BEB0-FD7A51B9462F}"/>
                </a:ext>
                <a:ext uri="{C183D7F6-B498-43B3-948B-1728B52AA6E4}">
                  <adec:decorative xmlns:adec="http://schemas.microsoft.com/office/drawing/2017/decorative" val="1"/>
                </a:ext>
              </a:extLst>
            </p:cNvPr>
            <p:cNvSpPr txBox="1">
              <a:spLocks noChangeArrowheads="1"/>
            </p:cNvSpPr>
            <p:nvPr/>
          </p:nvSpPr>
          <p:spPr bwMode="gray">
            <a:xfrm>
              <a:off x="7107867" y="1742029"/>
              <a:ext cx="892175" cy="276999"/>
            </a:xfrm>
            <a:prstGeom prst="rect">
              <a:avLst/>
            </a:prstGeom>
            <a:noFill/>
            <a:ln>
              <a:noFill/>
            </a:ln>
            <a:effectLst/>
          </p:spPr>
          <p:txBody>
            <a:bodyPr lIns="0" tIns="0" rIns="0" bIns="0">
              <a:spAutoFit/>
            </a:bodyPr>
            <a:lstStyle/>
            <a:p>
              <a:pPr algn="ctr">
                <a:defRPr/>
              </a:pPr>
              <a:r>
                <a:rPr lang="en-US" sz="1800" b="1" dirty="0">
                  <a:latin typeface="Arial" charset="0"/>
                  <a:ea typeface="ＭＳ Ｐゴシック" charset="0"/>
                  <a:cs typeface="ＭＳ Ｐゴシック" charset="0"/>
                </a:rPr>
                <a:t>$2,480</a:t>
              </a:r>
            </a:p>
          </p:txBody>
        </p:sp>
        <p:sp>
          <p:nvSpPr>
            <p:cNvPr id="72" name="Text Box 13">
              <a:extLst>
                <a:ext uri="{FF2B5EF4-FFF2-40B4-BE49-F238E27FC236}">
                  <a16:creationId xmlns:a16="http://schemas.microsoft.com/office/drawing/2014/main" id="{6A254482-59D0-FA4B-AF70-5696E9DAD8BF}"/>
                </a:ext>
                <a:ext uri="{C183D7F6-B498-43B3-948B-1728B52AA6E4}">
                  <adec:decorative xmlns:adec="http://schemas.microsoft.com/office/drawing/2017/decorative" val="1"/>
                </a:ext>
              </a:extLst>
            </p:cNvPr>
            <p:cNvSpPr txBox="1">
              <a:spLocks noChangeArrowheads="1"/>
            </p:cNvSpPr>
            <p:nvPr/>
          </p:nvSpPr>
          <p:spPr bwMode="gray">
            <a:xfrm>
              <a:off x="4680528" y="2366498"/>
              <a:ext cx="1062038" cy="276999"/>
            </a:xfrm>
            <a:prstGeom prst="rect">
              <a:avLst/>
            </a:prstGeom>
            <a:noFill/>
            <a:ln>
              <a:noFill/>
            </a:ln>
            <a:effectLst/>
            <a:extLst>
              <a:ext uri="{909E8E84-426E-40DD-AFC4-6F175D3DCCD1}">
                <a14:hiddenFill xmlns:a14="http://schemas.microsoft.com/office/drawing/2010/main">
                  <a:solidFill>
                    <a:srgbClr val="ECF6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lgn="ctr">
                <a:defRPr/>
              </a:pPr>
              <a:r>
                <a:rPr lang="en-US" sz="1800" b="1" dirty="0">
                  <a:latin typeface="Arial" charset="0"/>
                  <a:ea typeface="ＭＳ Ｐゴシック" charset="0"/>
                  <a:cs typeface="ＭＳ Ｐゴシック" charset="0"/>
                </a:rPr>
                <a:t>$2,000</a:t>
              </a:r>
            </a:p>
          </p:txBody>
        </p:sp>
        <p:sp>
          <p:nvSpPr>
            <p:cNvPr id="73" name="Text Box 11">
              <a:extLst>
                <a:ext uri="{FF2B5EF4-FFF2-40B4-BE49-F238E27FC236}">
                  <a16:creationId xmlns:a16="http://schemas.microsoft.com/office/drawing/2014/main" id="{7329E7EA-4DE8-E34A-90DE-C5E12C1F34A2}"/>
                </a:ext>
                <a:ext uri="{C183D7F6-B498-43B3-948B-1728B52AA6E4}">
                  <adec:decorative xmlns:adec="http://schemas.microsoft.com/office/drawing/2017/decorative" val="1"/>
                </a:ext>
              </a:extLst>
            </p:cNvPr>
            <p:cNvSpPr txBox="1">
              <a:spLocks noChangeArrowheads="1"/>
            </p:cNvSpPr>
            <p:nvPr/>
          </p:nvSpPr>
          <p:spPr bwMode="gray">
            <a:xfrm>
              <a:off x="2585437" y="4181906"/>
              <a:ext cx="925025" cy="307777"/>
            </a:xfrm>
            <a:prstGeom prst="rect">
              <a:avLst/>
            </a:prstGeom>
            <a:noFill/>
            <a:ln>
              <a:noFill/>
            </a:ln>
            <a:effectLst/>
          </p:spPr>
          <p:txBody>
            <a:bodyPr wrap="square" lIns="0" tIns="0" rIns="0" bIns="0">
              <a:spAutoFit/>
            </a:bodyPr>
            <a:lstStyle/>
            <a:p>
              <a:pPr algn="ctr">
                <a:defRPr/>
              </a:pPr>
              <a:r>
                <a:rPr lang="en-US" sz="2000" b="1" dirty="0">
                  <a:latin typeface="Arial" charset="0"/>
                  <a:ea typeface="ＭＳ Ｐゴシック" charset="0"/>
                  <a:cs typeface="ＭＳ Ｐゴシック" charset="0"/>
                </a:rPr>
                <a:t>70%</a:t>
              </a:r>
            </a:p>
          </p:txBody>
        </p:sp>
        <p:sp>
          <p:nvSpPr>
            <p:cNvPr id="74" name="Text Box 11">
              <a:extLst>
                <a:ext uri="{FF2B5EF4-FFF2-40B4-BE49-F238E27FC236}">
                  <a16:creationId xmlns:a16="http://schemas.microsoft.com/office/drawing/2014/main" id="{3F8A27CB-FAC0-6A4D-93FD-EE3AC88AA1CB}"/>
                </a:ext>
                <a:ext uri="{C183D7F6-B498-43B3-948B-1728B52AA6E4}">
                  <adec:decorative xmlns:adec="http://schemas.microsoft.com/office/drawing/2017/decorative" val="1"/>
                </a:ext>
              </a:extLst>
            </p:cNvPr>
            <p:cNvSpPr txBox="1">
              <a:spLocks noChangeArrowheads="1"/>
            </p:cNvSpPr>
            <p:nvPr/>
          </p:nvSpPr>
          <p:spPr bwMode="gray">
            <a:xfrm>
              <a:off x="7209467" y="3330290"/>
              <a:ext cx="714375" cy="307777"/>
            </a:xfrm>
            <a:prstGeom prst="rect">
              <a:avLst/>
            </a:prstGeom>
            <a:noFill/>
            <a:ln>
              <a:noFill/>
            </a:ln>
            <a:effectLst/>
          </p:spPr>
          <p:txBody>
            <a:bodyPr wrap="square" lIns="0" tIns="0" rIns="0" bIns="0">
              <a:spAutoFit/>
            </a:bodyPr>
            <a:lstStyle/>
            <a:p>
              <a:pPr algn="ctr">
                <a:defRPr/>
              </a:pPr>
              <a:r>
                <a:rPr lang="en-US" sz="2000" b="1" dirty="0">
                  <a:solidFill>
                    <a:schemeClr val="bg1"/>
                  </a:solidFill>
                  <a:latin typeface="Arial" charset="0"/>
                  <a:ea typeface="ＭＳ Ｐゴシック" charset="0"/>
                  <a:cs typeface="ＭＳ Ｐゴシック" charset="0"/>
                </a:rPr>
                <a:t>124%</a:t>
              </a:r>
            </a:p>
          </p:txBody>
        </p:sp>
        <p:sp>
          <p:nvSpPr>
            <p:cNvPr id="75" name="Rectangle 9">
              <a:extLst>
                <a:ext uri="{FF2B5EF4-FFF2-40B4-BE49-F238E27FC236}">
                  <a16:creationId xmlns:a16="http://schemas.microsoft.com/office/drawing/2014/main" id="{06BFB3BA-ABCC-2640-8684-400F66AD32E3}"/>
                </a:ext>
                <a:ext uri="{C183D7F6-B498-43B3-948B-1728B52AA6E4}">
                  <adec:decorative xmlns:adec="http://schemas.microsoft.com/office/drawing/2017/decorative" val="1"/>
                </a:ext>
              </a:extLst>
            </p:cNvPr>
            <p:cNvSpPr>
              <a:spLocks noChangeArrowheads="1"/>
            </p:cNvSpPr>
            <p:nvPr/>
          </p:nvSpPr>
          <p:spPr bwMode="gray">
            <a:xfrm>
              <a:off x="4786890" y="2684535"/>
              <a:ext cx="896112" cy="2809911"/>
            </a:xfrm>
            <a:prstGeom prst="rect">
              <a:avLst/>
            </a:prstGeom>
            <a:solidFill>
              <a:srgbClr val="368727"/>
            </a:solidFill>
            <a:ln>
              <a:noFill/>
            </a:ln>
            <a:effectLst/>
          </p:spPr>
          <p:txBody>
            <a:bodyPr wrap="none" anchor="ctr"/>
            <a:lstStyle/>
            <a:p>
              <a:pPr>
                <a:defRPr/>
              </a:pPr>
              <a:endParaRPr lang="en-US" dirty="0">
                <a:latin typeface="Arial" charset="0"/>
                <a:ea typeface="ＭＳ Ｐゴシック" charset="0"/>
                <a:cs typeface="ＭＳ Ｐゴシック" charset="0"/>
              </a:endParaRPr>
            </a:p>
          </p:txBody>
        </p:sp>
        <p:sp>
          <p:nvSpPr>
            <p:cNvPr id="76" name="Text Box 11">
              <a:extLst>
                <a:ext uri="{FF2B5EF4-FFF2-40B4-BE49-F238E27FC236}">
                  <a16:creationId xmlns:a16="http://schemas.microsoft.com/office/drawing/2014/main" id="{E024D197-2716-284E-B7E3-1D8DF2410CBC}"/>
                </a:ext>
                <a:ext uri="{C183D7F6-B498-43B3-948B-1728B52AA6E4}">
                  <adec:decorative xmlns:adec="http://schemas.microsoft.com/office/drawing/2017/decorative" val="1"/>
                </a:ext>
              </a:extLst>
            </p:cNvPr>
            <p:cNvSpPr txBox="1">
              <a:spLocks noChangeArrowheads="1"/>
            </p:cNvSpPr>
            <p:nvPr/>
          </p:nvSpPr>
          <p:spPr bwMode="gray">
            <a:xfrm>
              <a:off x="4772602" y="3841823"/>
              <a:ext cx="925025" cy="307777"/>
            </a:xfrm>
            <a:prstGeom prst="rect">
              <a:avLst/>
            </a:prstGeom>
            <a:noFill/>
            <a:ln>
              <a:noFill/>
            </a:ln>
            <a:effectLst/>
          </p:spPr>
          <p:txBody>
            <a:bodyPr wrap="square" lIns="0" tIns="0" rIns="0" bIns="0">
              <a:spAutoFit/>
            </a:bodyPr>
            <a:lstStyle/>
            <a:p>
              <a:pPr algn="ctr">
                <a:defRPr/>
              </a:pPr>
              <a:r>
                <a:rPr lang="en-US" sz="2000" b="1" dirty="0">
                  <a:solidFill>
                    <a:schemeClr val="bg1"/>
                  </a:solidFill>
                  <a:latin typeface="Arial" charset="0"/>
                  <a:ea typeface="ＭＳ Ｐゴシック" charset="0"/>
                  <a:cs typeface="ＭＳ Ｐゴシック" charset="0"/>
                </a:rPr>
                <a:t>100%</a:t>
              </a:r>
            </a:p>
          </p:txBody>
        </p:sp>
        <p:sp>
          <p:nvSpPr>
            <p:cNvPr id="89" name="Text Box 18">
              <a:extLst>
                <a:ext uri="{FF2B5EF4-FFF2-40B4-BE49-F238E27FC236}">
                  <a16:creationId xmlns:a16="http://schemas.microsoft.com/office/drawing/2014/main" id="{FD4D6B32-071C-C445-A45B-8653464CF46C}"/>
                </a:ext>
                <a:ext uri="{C183D7F6-B498-43B3-948B-1728B52AA6E4}">
                  <adec:decorative xmlns:adec="http://schemas.microsoft.com/office/drawing/2017/decorative" val="1"/>
                </a:ext>
              </a:extLst>
            </p:cNvPr>
            <p:cNvSpPr txBox="1">
              <a:spLocks noChangeArrowheads="1"/>
            </p:cNvSpPr>
            <p:nvPr/>
          </p:nvSpPr>
          <p:spPr bwMode="gray">
            <a:xfrm>
              <a:off x="3350647" y="1551676"/>
              <a:ext cx="2582488" cy="492443"/>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lIns="0" tIns="0" rIns="0" bIns="0">
              <a:spAutoFit/>
            </a:bodyPr>
            <a:lstStyle/>
            <a:p>
              <a:pPr>
                <a:defRPr/>
              </a:pPr>
              <a:r>
                <a:rPr lang="en-US" sz="1600" b="1" dirty="0">
                  <a:solidFill>
                    <a:srgbClr val="333F48"/>
                  </a:solidFill>
                  <a:latin typeface="Arial" charset="0"/>
                  <a:ea typeface="ＭＳ Ｐゴシック" charset="0"/>
                  <a:cs typeface="ＭＳ Ｐゴシック" charset="0"/>
                </a:rPr>
                <a:t>Waiting provides </a:t>
              </a:r>
              <a:br>
                <a:rPr lang="en-US" sz="1600" b="1" dirty="0">
                  <a:solidFill>
                    <a:srgbClr val="333F48"/>
                  </a:solidFill>
                  <a:latin typeface="Arial" charset="0"/>
                  <a:ea typeface="ＭＳ Ｐゴシック" charset="0"/>
                  <a:cs typeface="ＭＳ Ｐゴシック" charset="0"/>
                </a:rPr>
              </a:br>
              <a:r>
                <a:rPr lang="en-US" sz="1600" b="1" dirty="0">
                  <a:solidFill>
                    <a:srgbClr val="333F48"/>
                  </a:solidFill>
                  <a:latin typeface="Arial" charset="0"/>
                  <a:ea typeface="ＭＳ Ｐゴシック" charset="0"/>
                  <a:cs typeface="ＭＳ Ｐゴシック" charset="0"/>
                </a:rPr>
                <a:t>$600 more a month for life</a:t>
              </a:r>
            </a:p>
          </p:txBody>
        </p:sp>
        <p:sp>
          <p:nvSpPr>
            <p:cNvPr id="90" name="Text Box 19">
              <a:extLst>
                <a:ext uri="{FF2B5EF4-FFF2-40B4-BE49-F238E27FC236}">
                  <a16:creationId xmlns:a16="http://schemas.microsoft.com/office/drawing/2014/main" id="{5722FE76-A20F-EE41-9650-64865807E7A8}"/>
                </a:ext>
                <a:ext uri="{C183D7F6-B498-43B3-948B-1728B52AA6E4}">
                  <adec:decorative xmlns:adec="http://schemas.microsoft.com/office/drawing/2017/decorative" val="1"/>
                </a:ext>
              </a:extLst>
            </p:cNvPr>
            <p:cNvSpPr txBox="1">
              <a:spLocks noChangeArrowheads="1"/>
            </p:cNvSpPr>
            <p:nvPr/>
          </p:nvSpPr>
          <p:spPr bwMode="gray">
            <a:xfrm>
              <a:off x="8539744" y="2101843"/>
              <a:ext cx="2977607" cy="584775"/>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defRPr/>
              </a:pPr>
              <a:r>
                <a:rPr lang="en-US" sz="1600" b="1" dirty="0">
                  <a:solidFill>
                    <a:srgbClr val="333F48"/>
                  </a:solidFill>
                  <a:latin typeface="Arial" charset="0"/>
                  <a:ea typeface="ＭＳ Ｐゴシック" charset="0"/>
                  <a:cs typeface="ＭＳ Ｐゴシック" charset="0"/>
                </a:rPr>
                <a:t>Waiting 8 years provides $1,080 more a month for life</a:t>
              </a:r>
            </a:p>
          </p:txBody>
        </p:sp>
        <p:sp>
          <p:nvSpPr>
            <p:cNvPr id="86" name="Oval 85">
              <a:extLst>
                <a:ext uri="{FF2B5EF4-FFF2-40B4-BE49-F238E27FC236}">
                  <a16:creationId xmlns:a16="http://schemas.microsoft.com/office/drawing/2014/main" id="{56103D63-AB86-B140-A2E9-AF5F6B5BE58F}"/>
                </a:ext>
                <a:ext uri="{C183D7F6-B498-43B3-948B-1728B52AA6E4}">
                  <adec:decorative xmlns:adec="http://schemas.microsoft.com/office/drawing/2017/decorative" val="1"/>
                </a:ext>
              </a:extLst>
            </p:cNvPr>
            <p:cNvSpPr/>
            <p:nvPr/>
          </p:nvSpPr>
          <p:spPr bwMode="gray">
            <a:xfrm>
              <a:off x="6849011" y="4934691"/>
              <a:ext cx="806824" cy="806824"/>
            </a:xfrm>
            <a:prstGeom prst="ellipse">
              <a:avLst/>
            </a:prstGeom>
            <a:solidFill>
              <a:schemeClr val="bg1"/>
            </a:solidFill>
            <a:ln w="571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8" name="Text Box 42">
              <a:extLst>
                <a:ext uri="{FF2B5EF4-FFF2-40B4-BE49-F238E27FC236}">
                  <a16:creationId xmlns:a16="http://schemas.microsoft.com/office/drawing/2014/main" id="{902F9D1C-0EF9-DC4E-978E-E7C463997D46}"/>
                </a:ext>
                <a:ext uri="{C183D7F6-B498-43B3-948B-1728B52AA6E4}">
                  <adec:decorative xmlns:adec="http://schemas.microsoft.com/office/drawing/2017/decorative" val="1"/>
                </a:ext>
              </a:extLst>
            </p:cNvPr>
            <p:cNvSpPr txBox="1">
              <a:spLocks noChangeArrowheads="1"/>
            </p:cNvSpPr>
            <p:nvPr/>
          </p:nvSpPr>
          <p:spPr bwMode="gray">
            <a:xfrm>
              <a:off x="6976011" y="5031903"/>
              <a:ext cx="574196" cy="307777"/>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400" b="1" dirty="0">
                  <a:solidFill>
                    <a:srgbClr val="333F48"/>
                  </a:solidFill>
                  <a:latin typeface="Arial" charset="0"/>
                  <a:ea typeface="ＭＳ Ｐゴシック" charset="0"/>
                  <a:cs typeface="ＭＳ Ｐゴシック" charset="0"/>
                </a:rPr>
                <a:t>AGE</a:t>
              </a:r>
            </a:p>
          </p:txBody>
        </p:sp>
        <p:sp>
          <p:nvSpPr>
            <p:cNvPr id="87" name="Text Box 15">
              <a:extLst>
                <a:ext uri="{FF2B5EF4-FFF2-40B4-BE49-F238E27FC236}">
                  <a16:creationId xmlns:a16="http://schemas.microsoft.com/office/drawing/2014/main" id="{DC1CCE43-E553-0E4F-9B7F-F33426627DD5}"/>
                </a:ext>
                <a:ext uri="{C183D7F6-B498-43B3-948B-1728B52AA6E4}">
                  <adec:decorative xmlns:adec="http://schemas.microsoft.com/office/drawing/2017/decorative" val="1"/>
                </a:ext>
              </a:extLst>
            </p:cNvPr>
            <p:cNvSpPr txBox="1">
              <a:spLocks noChangeArrowheads="1"/>
            </p:cNvSpPr>
            <p:nvPr/>
          </p:nvSpPr>
          <p:spPr bwMode="gray">
            <a:xfrm>
              <a:off x="6997455" y="5216054"/>
              <a:ext cx="527709" cy="461665"/>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2400" b="1" dirty="0">
                  <a:solidFill>
                    <a:srgbClr val="333F48"/>
                  </a:solidFill>
                  <a:latin typeface="Arial" charset="0"/>
                  <a:ea typeface="ＭＳ Ｐゴシック" charset="0"/>
                  <a:cs typeface="ＭＳ Ｐゴシック" charset="0"/>
                </a:rPr>
                <a:t>70</a:t>
              </a:r>
            </a:p>
          </p:txBody>
        </p:sp>
        <p:sp>
          <p:nvSpPr>
            <p:cNvPr id="78" name="Oval 77">
              <a:extLst>
                <a:ext uri="{FF2B5EF4-FFF2-40B4-BE49-F238E27FC236}">
                  <a16:creationId xmlns:a16="http://schemas.microsoft.com/office/drawing/2014/main" id="{6D748987-76FE-8840-A571-B414F66FDA76}"/>
                </a:ext>
                <a:ext uri="{C183D7F6-B498-43B3-948B-1728B52AA6E4}">
                  <adec:decorative xmlns:adec="http://schemas.microsoft.com/office/drawing/2017/decorative" val="1"/>
                </a:ext>
              </a:extLst>
            </p:cNvPr>
            <p:cNvSpPr/>
            <p:nvPr/>
          </p:nvSpPr>
          <p:spPr bwMode="gray">
            <a:xfrm>
              <a:off x="2307383" y="4934691"/>
              <a:ext cx="806824" cy="806824"/>
            </a:xfrm>
            <a:prstGeom prst="ellipse">
              <a:avLst/>
            </a:prstGeom>
            <a:solidFill>
              <a:schemeClr val="bg1"/>
            </a:solidFill>
            <a:ln w="571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Text Box 15">
              <a:extLst>
                <a:ext uri="{FF2B5EF4-FFF2-40B4-BE49-F238E27FC236}">
                  <a16:creationId xmlns:a16="http://schemas.microsoft.com/office/drawing/2014/main" id="{4A57A375-881F-904B-8EF1-138A1BAA9B63}"/>
                </a:ext>
                <a:ext uri="{C183D7F6-B498-43B3-948B-1728B52AA6E4}">
                  <adec:decorative xmlns:adec="http://schemas.microsoft.com/office/drawing/2017/decorative" val="1"/>
                </a:ext>
              </a:extLst>
            </p:cNvPr>
            <p:cNvSpPr txBox="1">
              <a:spLocks noChangeArrowheads="1"/>
            </p:cNvSpPr>
            <p:nvPr/>
          </p:nvSpPr>
          <p:spPr bwMode="gray">
            <a:xfrm>
              <a:off x="2455827" y="5216054"/>
              <a:ext cx="527709" cy="461665"/>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2400" b="1" dirty="0">
                  <a:solidFill>
                    <a:srgbClr val="004F6B"/>
                  </a:solidFill>
                  <a:latin typeface="Arial" charset="0"/>
                  <a:ea typeface="ＭＳ Ｐゴシック" charset="0"/>
                  <a:cs typeface="ＭＳ Ｐゴシック" charset="0"/>
                </a:rPr>
                <a:t>62</a:t>
              </a:r>
            </a:p>
          </p:txBody>
        </p:sp>
        <p:sp>
          <p:nvSpPr>
            <p:cNvPr id="80" name="Text Box 42">
              <a:extLst>
                <a:ext uri="{FF2B5EF4-FFF2-40B4-BE49-F238E27FC236}">
                  <a16:creationId xmlns:a16="http://schemas.microsoft.com/office/drawing/2014/main" id="{8A0575E4-C2C1-E941-BC35-8D09C2135793}"/>
                </a:ext>
                <a:ext uri="{C183D7F6-B498-43B3-948B-1728B52AA6E4}">
                  <adec:decorative xmlns:adec="http://schemas.microsoft.com/office/drawing/2017/decorative" val="1"/>
                </a:ext>
              </a:extLst>
            </p:cNvPr>
            <p:cNvSpPr txBox="1">
              <a:spLocks noChangeArrowheads="1"/>
            </p:cNvSpPr>
            <p:nvPr/>
          </p:nvSpPr>
          <p:spPr bwMode="gray">
            <a:xfrm>
              <a:off x="2434383" y="5031903"/>
              <a:ext cx="574196" cy="307777"/>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400" b="1" dirty="0">
                  <a:solidFill>
                    <a:srgbClr val="004F6B"/>
                  </a:solidFill>
                  <a:latin typeface="Arial" charset="0"/>
                  <a:ea typeface="ＭＳ Ｐゴシック" charset="0"/>
                  <a:cs typeface="ＭＳ Ｐゴシック" charset="0"/>
                </a:rPr>
                <a:t>AGE</a:t>
              </a:r>
            </a:p>
          </p:txBody>
        </p:sp>
        <p:sp>
          <p:nvSpPr>
            <p:cNvPr id="82" name="Oval 81">
              <a:extLst>
                <a:ext uri="{FF2B5EF4-FFF2-40B4-BE49-F238E27FC236}">
                  <a16:creationId xmlns:a16="http://schemas.microsoft.com/office/drawing/2014/main" id="{33D129DA-121F-A749-B993-9385EB640093}"/>
                </a:ext>
                <a:ext uri="{C183D7F6-B498-43B3-948B-1728B52AA6E4}">
                  <adec:decorative xmlns:adec="http://schemas.microsoft.com/office/drawing/2017/decorative" val="1"/>
                </a:ext>
              </a:extLst>
            </p:cNvPr>
            <p:cNvSpPr/>
            <p:nvPr/>
          </p:nvSpPr>
          <p:spPr bwMode="gray">
            <a:xfrm>
              <a:off x="4496751" y="4934691"/>
              <a:ext cx="806824" cy="806824"/>
            </a:xfrm>
            <a:prstGeom prst="ellipse">
              <a:avLst/>
            </a:prstGeom>
            <a:solidFill>
              <a:schemeClr val="bg1"/>
            </a:solidFill>
            <a:ln w="571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3" name="Text Box 15">
              <a:extLst>
                <a:ext uri="{FF2B5EF4-FFF2-40B4-BE49-F238E27FC236}">
                  <a16:creationId xmlns:a16="http://schemas.microsoft.com/office/drawing/2014/main" id="{0AC097C5-2DD6-C644-B98E-D35987B984E0}"/>
                </a:ext>
                <a:ext uri="{C183D7F6-B498-43B3-948B-1728B52AA6E4}">
                  <adec:decorative xmlns:adec="http://schemas.microsoft.com/office/drawing/2017/decorative" val="1"/>
                </a:ext>
              </a:extLst>
            </p:cNvPr>
            <p:cNvSpPr txBox="1">
              <a:spLocks noChangeArrowheads="1"/>
            </p:cNvSpPr>
            <p:nvPr/>
          </p:nvSpPr>
          <p:spPr bwMode="gray">
            <a:xfrm>
              <a:off x="4645195" y="5216054"/>
              <a:ext cx="527709" cy="461665"/>
            </a:xfrm>
            <a:prstGeom prst="rect">
              <a:avLst/>
            </a:prstGeom>
            <a:no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2400" b="1" dirty="0">
                  <a:solidFill>
                    <a:srgbClr val="368727"/>
                  </a:solidFill>
                  <a:latin typeface="Arial" charset="0"/>
                  <a:ea typeface="ＭＳ Ｐゴシック" charset="0"/>
                  <a:cs typeface="ＭＳ Ｐゴシック" charset="0"/>
                </a:rPr>
                <a:t>67</a:t>
              </a:r>
            </a:p>
          </p:txBody>
        </p:sp>
        <p:sp>
          <p:nvSpPr>
            <p:cNvPr id="84" name="Text Box 42">
              <a:extLst>
                <a:ext uri="{FF2B5EF4-FFF2-40B4-BE49-F238E27FC236}">
                  <a16:creationId xmlns:a16="http://schemas.microsoft.com/office/drawing/2014/main" id="{03EEE6A9-970E-FF42-B7D7-1B90A0B19B7D}"/>
                </a:ext>
                <a:ext uri="{C183D7F6-B498-43B3-948B-1728B52AA6E4}">
                  <adec:decorative xmlns:adec="http://schemas.microsoft.com/office/drawing/2017/decorative" val="1"/>
                </a:ext>
              </a:extLst>
            </p:cNvPr>
            <p:cNvSpPr txBox="1">
              <a:spLocks noChangeArrowheads="1"/>
            </p:cNvSpPr>
            <p:nvPr/>
          </p:nvSpPr>
          <p:spPr bwMode="gray">
            <a:xfrm>
              <a:off x="4623751" y="5031903"/>
              <a:ext cx="574196" cy="307777"/>
            </a:xfrm>
            <a:prstGeom prst="rect">
              <a:avLst/>
            </a:prstGeom>
            <a:no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400" b="1" dirty="0">
                  <a:solidFill>
                    <a:srgbClr val="368727"/>
                  </a:solidFill>
                  <a:latin typeface="Arial" charset="0"/>
                  <a:ea typeface="ＭＳ Ｐゴシック" charset="0"/>
                  <a:cs typeface="ＭＳ Ｐゴシック" charset="0"/>
                </a:rPr>
                <a:t>AGE</a:t>
              </a:r>
            </a:p>
          </p:txBody>
        </p:sp>
      </p:grpSp>
      <p:sp>
        <p:nvSpPr>
          <p:cNvPr id="102" name="Text Box 21">
            <a:extLst>
              <a:ext uri="{FF2B5EF4-FFF2-40B4-BE49-F238E27FC236}">
                <a16:creationId xmlns:a16="http://schemas.microsoft.com/office/drawing/2014/main" id="{8A64EE31-5617-1C35-CCC0-B292A1B0E995}"/>
              </a:ext>
            </a:extLst>
          </p:cNvPr>
          <p:cNvSpPr txBox="1">
            <a:spLocks noChangeArrowheads="1"/>
          </p:cNvSpPr>
          <p:nvPr/>
        </p:nvSpPr>
        <p:spPr bwMode="auto">
          <a:xfrm>
            <a:off x="420111" y="5824425"/>
            <a:ext cx="9046109" cy="577081"/>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37160" tIns="45720" rIns="91440" bIns="45720" anchor="b">
            <a:spAutoFit/>
          </a:bodyPr>
          <a:lstStyle>
            <a:lvl1pPr algn="l" eaLnBrk="0" hangingPunct="0">
              <a:spcBef>
                <a:spcPct val="20000"/>
              </a:spcBef>
              <a:buClr>
                <a:srgbClr val="524E86"/>
              </a:buClr>
              <a:buSzPct val="120000"/>
              <a:buChar char="•"/>
              <a:defRPr>
                <a:solidFill>
                  <a:schemeClr val="tx1"/>
                </a:solidFill>
                <a:latin typeface="Arial" pitchFamily="34" charset="0"/>
              </a:defRPr>
            </a:lvl1pPr>
            <a:lvl2pPr marL="742950" indent="-285750" algn="l" eaLnBrk="0" hangingPunct="0">
              <a:spcBef>
                <a:spcPct val="20000"/>
              </a:spcBef>
              <a:buClr>
                <a:srgbClr val="524E86"/>
              </a:buClr>
              <a:buSzPct val="80000"/>
              <a:buFont typeface="Wingdings" pitchFamily="2" charset="2"/>
              <a:buChar char="§"/>
              <a:defRPr>
                <a:solidFill>
                  <a:schemeClr val="tx1"/>
                </a:solidFill>
                <a:latin typeface="Arial" pitchFamily="34" charset="0"/>
              </a:defRPr>
            </a:lvl2pPr>
            <a:lvl3pPr marL="1143000" indent="-228600" algn="l" eaLnBrk="0" hangingPunct="0">
              <a:spcBef>
                <a:spcPct val="20000"/>
              </a:spcBef>
              <a:buClr>
                <a:srgbClr val="524E86"/>
              </a:buClr>
              <a:buFont typeface="Arial" pitchFamily="34" charset="0"/>
              <a:buChar char="–"/>
              <a:defRPr sz="1600">
                <a:solidFill>
                  <a:schemeClr val="tx1"/>
                </a:solidFill>
                <a:latin typeface="Arial" pitchFamily="34" charset="0"/>
              </a:defRPr>
            </a:lvl3pPr>
            <a:lvl4pPr marL="1600200" indent="-228600" algn="l" eaLnBrk="0" hangingPunct="0">
              <a:spcBef>
                <a:spcPct val="20000"/>
              </a:spcBef>
              <a:buClr>
                <a:srgbClr val="524E86"/>
              </a:buClr>
              <a:buChar char="•"/>
              <a:defRPr sz="1600">
                <a:solidFill>
                  <a:schemeClr val="tx1"/>
                </a:solidFill>
                <a:latin typeface="Arial" pitchFamily="34" charset="0"/>
              </a:defRPr>
            </a:lvl4pPr>
            <a:lvl5pPr marL="2057400" indent="-228600" algn="l" eaLnBrk="0" hangingPunct="0">
              <a:spcBef>
                <a:spcPct val="20000"/>
              </a:spcBef>
              <a:buClr>
                <a:srgbClr val="524E86"/>
              </a:buClr>
              <a:buFont typeface="Wingdings" pitchFamily="2" charset="2"/>
              <a:buChar char="§"/>
              <a:defRPr sz="1400">
                <a:solidFill>
                  <a:schemeClr val="tx1"/>
                </a:solidFill>
                <a:latin typeface="Arial" pitchFamily="34" charset="0"/>
              </a:defRPr>
            </a:lvl5pPr>
            <a:lvl6pPr marL="25146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6pPr>
            <a:lvl7pPr marL="29718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7pPr>
            <a:lvl8pPr marL="34290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8pPr>
            <a:lvl9pPr marL="38862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9pPr>
          </a:lstStyle>
          <a:p>
            <a:pPr eaLnBrk="1" hangingPunct="1">
              <a:spcBef>
                <a:spcPct val="0"/>
              </a:spcBef>
              <a:buClrTx/>
              <a:buSzTx/>
              <a:buFontTx/>
              <a:buNone/>
            </a:pPr>
            <a:r>
              <a:rPr lang="en-US" sz="1050" b="0" i="0" dirty="0">
                <a:solidFill>
                  <a:srgbClr val="000000"/>
                </a:solidFill>
                <a:effectLst/>
                <a:latin typeface="+mn-lt"/>
              </a:rPr>
              <a:t>Note: Example assumes the individual was born in 1963. The primary insurance amount (PIA), the government's calculation of your Social Security benefits at full retirement age, is $2,000 in today's dollars. All lifetime benefits are expressed in today's dollars, calculated using life expectancy of 89. Lifetime benefit figures are sensitive to, and would change with, life expectancy assumptions.</a:t>
            </a:r>
            <a:endParaRPr lang="en-US" altLang="en-US" sz="1000" dirty="0">
              <a:latin typeface="+mn-lt"/>
            </a:endParaRPr>
          </a:p>
        </p:txBody>
      </p:sp>
      <p:sp>
        <p:nvSpPr>
          <p:cNvPr id="101" name="Slide Number Placeholder 100">
            <a:extLst>
              <a:ext uri="{FF2B5EF4-FFF2-40B4-BE49-F238E27FC236}">
                <a16:creationId xmlns:a16="http://schemas.microsoft.com/office/drawing/2014/main" id="{16229E0D-D632-6F08-B18F-C451A0D4E2A2}"/>
              </a:ext>
            </a:extLst>
          </p:cNvPr>
          <p:cNvSpPr>
            <a:spLocks noGrp="1"/>
          </p:cNvSpPr>
          <p:nvPr>
            <p:ph type="sldNum" sz="quarter" idx="14"/>
          </p:nvPr>
        </p:nvSpPr>
        <p:spPr/>
        <p:txBody>
          <a:bodyPr/>
          <a:lstStyle/>
          <a:p>
            <a:pPr>
              <a:defRPr/>
            </a:pPr>
            <a:fld id="{E6474CC2-1230-4213-AD1A-4B2FEEABA7A1}" type="slidenum">
              <a:rPr lang="en-US" smtClean="0"/>
              <a:pPr>
                <a:defRPr/>
              </a:pPr>
              <a:t>5</a:t>
            </a:fld>
            <a:endParaRPr lang="en-US" dirty="0"/>
          </a:p>
        </p:txBody>
      </p:sp>
      <p:pic>
        <p:nvPicPr>
          <p:cNvPr id="4" name="Picture 3">
            <a:extLst>
              <a:ext uri="{FF2B5EF4-FFF2-40B4-BE49-F238E27FC236}">
                <a16:creationId xmlns:a16="http://schemas.microsoft.com/office/drawing/2014/main" id="{DC52BE2C-46C9-3E00-0390-BE1AE4207947}"/>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10188575" y="6280637"/>
            <a:ext cx="1553526" cy="382313"/>
          </a:xfrm>
          <a:prstGeom prst="rect">
            <a:avLst/>
          </a:prstGeom>
        </p:spPr>
      </p:pic>
      <p:sp>
        <p:nvSpPr>
          <p:cNvPr id="5" name="Footer Placeholder 3">
            <a:extLst>
              <a:ext uri="{FF2B5EF4-FFF2-40B4-BE49-F238E27FC236}">
                <a16:creationId xmlns:a16="http://schemas.microsoft.com/office/drawing/2014/main" id="{2E2EEAB6-3921-F2C4-10CC-25B44C3796AD}"/>
              </a:ext>
              <a:ext uri="{C183D7F6-B498-43B3-948B-1728B52AA6E4}">
                <adec:decorative xmlns:adec="http://schemas.microsoft.com/office/drawing/2017/decorative" val="1"/>
              </a:ext>
            </a:extLst>
          </p:cNvPr>
          <p:cNvSpPr>
            <a:spLocks noGrp="1"/>
          </p:cNvSpPr>
          <p:nvPr>
            <p:ph type="ftr" sz="quarter" idx="15"/>
          </p:nvPr>
        </p:nvSpPr>
        <p:spPr>
          <a:xfrm>
            <a:off x="426722" y="6382514"/>
            <a:ext cx="5245100" cy="273264"/>
          </a:xfrm>
        </p:spPr>
        <p:txBody>
          <a:bodyPr/>
          <a:lstStyle/>
          <a:p>
            <a:pPr algn="l"/>
            <a:r>
              <a:rPr lang="en-US" dirty="0"/>
              <a:t>For investors.</a:t>
            </a:r>
          </a:p>
          <a:p>
            <a:pPr algn="l"/>
            <a:r>
              <a:rPr lang="en-US" sz="800" dirty="0"/>
              <a:t>662964.38.0</a:t>
            </a:r>
          </a:p>
        </p:txBody>
      </p:sp>
    </p:spTree>
    <p:custDataLst>
      <p:tags r:id="rId1"/>
    </p:custDataLst>
    <p:extLst>
      <p:ext uri="{BB962C8B-B14F-4D97-AF65-F5344CB8AC3E}">
        <p14:creationId xmlns:p14="http://schemas.microsoft.com/office/powerpoint/2010/main" val="5818046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Longevity: We are living longer in retirement</a:t>
            </a:r>
            <a:br>
              <a:rPr lang="en-US" dirty="0"/>
            </a:br>
            <a:r>
              <a:rPr lang="en-US" sz="2000" b="1" dirty="0">
                <a:solidFill>
                  <a:srgbClr val="368727"/>
                </a:solidFill>
              </a:rPr>
              <a:t>Retirement years could exceed working years</a:t>
            </a:r>
          </a:p>
        </p:txBody>
      </p:sp>
      <p:sp>
        <p:nvSpPr>
          <p:cNvPr id="32" name="Rectangle 84">
            <a:extLst>
              <a:ext uri="{FF2B5EF4-FFF2-40B4-BE49-F238E27FC236}">
                <a16:creationId xmlns:a16="http://schemas.microsoft.com/office/drawing/2014/main" id="{FA5F433E-EB0D-A64B-B497-32FCD8EC4D7D}"/>
              </a:ext>
            </a:extLst>
          </p:cNvPr>
          <p:cNvSpPr>
            <a:spLocks noChangeArrowheads="1"/>
          </p:cNvSpPr>
          <p:nvPr/>
        </p:nvSpPr>
        <p:spPr bwMode="auto">
          <a:xfrm>
            <a:off x="980255" y="1873586"/>
            <a:ext cx="397544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b="1">
                <a:solidFill>
                  <a:schemeClr val="tx1"/>
                </a:solidFill>
                <a:latin typeface="Arial" pitchFamily="34" charset="0"/>
                <a:ea typeface="ＭＳ Ｐゴシック" pitchFamily="34" charset="-128"/>
              </a:defRPr>
            </a:lvl1pPr>
            <a:lvl2pPr marL="742950" indent="-285750" eaLnBrk="0" hangingPunct="0">
              <a:defRPr b="1">
                <a:solidFill>
                  <a:schemeClr val="tx1"/>
                </a:solidFill>
                <a:latin typeface="Arial" pitchFamily="34" charset="0"/>
                <a:ea typeface="ＭＳ Ｐゴシック" pitchFamily="34" charset="-128"/>
              </a:defRPr>
            </a:lvl2pPr>
            <a:lvl3pPr marL="1143000" indent="-228600" eaLnBrk="0" hangingPunct="0">
              <a:defRPr b="1">
                <a:solidFill>
                  <a:schemeClr val="tx1"/>
                </a:solidFill>
                <a:latin typeface="Arial" pitchFamily="34" charset="0"/>
                <a:ea typeface="ＭＳ Ｐゴシック" pitchFamily="34" charset="-128"/>
              </a:defRPr>
            </a:lvl3pPr>
            <a:lvl4pPr marL="1600200" indent="-228600" eaLnBrk="0" hangingPunct="0">
              <a:defRPr b="1">
                <a:solidFill>
                  <a:schemeClr val="tx1"/>
                </a:solidFill>
                <a:latin typeface="Arial" pitchFamily="34" charset="0"/>
                <a:ea typeface="ＭＳ Ｐゴシック" pitchFamily="34" charset="-128"/>
              </a:defRPr>
            </a:lvl4pPr>
            <a:lvl5pPr marL="2057400" indent="-228600" eaLnBrk="0" hangingPunct="0">
              <a:defRPr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b="1">
                <a:solidFill>
                  <a:schemeClr val="tx1"/>
                </a:solidFill>
                <a:latin typeface="Arial" pitchFamily="34" charset="0"/>
                <a:ea typeface="ＭＳ Ｐゴシック" pitchFamily="34" charset="-128"/>
              </a:defRPr>
            </a:lvl9pPr>
          </a:lstStyle>
          <a:p>
            <a:pPr eaLnBrk="1" hangingPunct="1"/>
            <a:r>
              <a:rPr lang="en-US" altLang="en-US" sz="1800" dirty="0"/>
              <a:t>AVERAGE LIFE EXPECTANCY AT 65</a:t>
            </a:r>
            <a:endParaRPr lang="en-US" altLang="en-US" sz="2000" b="0" dirty="0"/>
          </a:p>
        </p:txBody>
      </p:sp>
      <p:sp>
        <p:nvSpPr>
          <p:cNvPr id="48" name="Rectangle 47">
            <a:extLst>
              <a:ext uri="{FF2B5EF4-FFF2-40B4-BE49-F238E27FC236}">
                <a16:creationId xmlns:a16="http://schemas.microsoft.com/office/drawing/2014/main" id="{230492CA-DE11-FB4D-9868-DF2459B0D249}"/>
              </a:ext>
            </a:extLst>
          </p:cNvPr>
          <p:cNvSpPr/>
          <p:nvPr/>
        </p:nvSpPr>
        <p:spPr>
          <a:xfrm>
            <a:off x="7415212" y="1814743"/>
            <a:ext cx="4776787" cy="91233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7663">
              <a:defRPr/>
            </a:pPr>
            <a:r>
              <a:rPr lang="en-US" sz="1600" b="1" dirty="0">
                <a:solidFill>
                  <a:srgbClr val="333F48"/>
                </a:solidFill>
                <a:latin typeface="Arial" charset="0"/>
                <a:ea typeface="ＭＳ Ｐゴシック" charset="0"/>
                <a:cs typeface="ＭＳ Ｐゴシック" charset="0"/>
              </a:rPr>
              <a:t>You could spend more </a:t>
            </a:r>
            <a:br>
              <a:rPr lang="en-US" sz="1600" b="1" dirty="0">
                <a:solidFill>
                  <a:srgbClr val="333F48"/>
                </a:solidFill>
                <a:latin typeface="Arial" charset="0"/>
                <a:ea typeface="ＭＳ Ｐゴシック" charset="0"/>
                <a:cs typeface="ＭＳ Ｐゴシック" charset="0"/>
              </a:rPr>
            </a:br>
            <a:r>
              <a:rPr lang="en-US" sz="1600" b="1" dirty="0">
                <a:solidFill>
                  <a:srgbClr val="333F48"/>
                </a:solidFill>
                <a:latin typeface="Arial" charset="0"/>
                <a:ea typeface="ＭＳ Ｐゴシック" charset="0"/>
                <a:cs typeface="ＭＳ Ｐゴシック" charset="0"/>
              </a:rPr>
              <a:t>than 20 years in retirement</a:t>
            </a:r>
          </a:p>
        </p:txBody>
      </p:sp>
      <p:grpSp>
        <p:nvGrpSpPr>
          <p:cNvPr id="4" name="Group 3" descr="In 1960, life expectancy for women was only 73, and for men it was only 66. Today, many healthy adults are living into their 80s and 90s—so the time spent in retirement could be 20 or 30-plus years.">
            <a:extLst>
              <a:ext uri="{FF2B5EF4-FFF2-40B4-BE49-F238E27FC236}">
                <a16:creationId xmlns:a16="http://schemas.microsoft.com/office/drawing/2014/main" id="{DEB9C761-92FB-ECD2-0836-E72E136D2A4A}"/>
              </a:ext>
            </a:extLst>
          </p:cNvPr>
          <p:cNvGrpSpPr/>
          <p:nvPr/>
        </p:nvGrpSpPr>
        <p:grpSpPr>
          <a:xfrm>
            <a:off x="589635" y="2538446"/>
            <a:ext cx="8769167" cy="3034698"/>
            <a:chOff x="589635" y="2538446"/>
            <a:chExt cx="8769167" cy="3034698"/>
          </a:xfrm>
        </p:grpSpPr>
        <p:sp>
          <p:nvSpPr>
            <p:cNvPr id="14" name="Rectangle 68">
              <a:extLst>
                <a:ext uri="{FF2B5EF4-FFF2-40B4-BE49-F238E27FC236}">
                  <a16:creationId xmlns:a16="http://schemas.microsoft.com/office/drawing/2014/main" id="{270DCC01-8B00-D646-9B54-0B3FEC62C96F}"/>
                </a:ext>
                <a:ext uri="{C183D7F6-B498-43B3-948B-1728B52AA6E4}">
                  <adec:decorative xmlns:adec="http://schemas.microsoft.com/office/drawing/2017/decorative" val="1"/>
                </a:ext>
              </a:extLst>
            </p:cNvPr>
            <p:cNvSpPr>
              <a:spLocks noChangeArrowheads="1"/>
            </p:cNvSpPr>
            <p:nvPr/>
          </p:nvSpPr>
          <p:spPr bwMode="auto">
            <a:xfrm>
              <a:off x="2479406" y="5326923"/>
              <a:ext cx="605594"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b="1">
                  <a:solidFill>
                    <a:schemeClr val="tx1"/>
                  </a:solidFill>
                  <a:latin typeface="Arial" pitchFamily="34" charset="0"/>
                  <a:ea typeface="ＭＳ Ｐゴシック" pitchFamily="34" charset="-128"/>
                </a:defRPr>
              </a:lvl1pPr>
              <a:lvl2pPr marL="742950" indent="-285750" eaLnBrk="0" hangingPunct="0">
                <a:defRPr b="1">
                  <a:solidFill>
                    <a:schemeClr val="tx1"/>
                  </a:solidFill>
                  <a:latin typeface="Arial" pitchFamily="34" charset="0"/>
                  <a:ea typeface="ＭＳ Ｐゴシック" pitchFamily="34" charset="-128"/>
                </a:defRPr>
              </a:lvl2pPr>
              <a:lvl3pPr marL="1143000" indent="-228600" eaLnBrk="0" hangingPunct="0">
                <a:defRPr b="1">
                  <a:solidFill>
                    <a:schemeClr val="tx1"/>
                  </a:solidFill>
                  <a:latin typeface="Arial" pitchFamily="34" charset="0"/>
                  <a:ea typeface="ＭＳ Ｐゴシック" pitchFamily="34" charset="-128"/>
                </a:defRPr>
              </a:lvl3pPr>
              <a:lvl4pPr marL="1600200" indent="-228600" eaLnBrk="0" hangingPunct="0">
                <a:defRPr b="1">
                  <a:solidFill>
                    <a:schemeClr val="tx1"/>
                  </a:solidFill>
                  <a:latin typeface="Arial" pitchFamily="34" charset="0"/>
                  <a:ea typeface="ＭＳ Ｐゴシック" pitchFamily="34" charset="-128"/>
                </a:defRPr>
              </a:lvl4pPr>
              <a:lvl5pPr marL="2057400" indent="-228600" eaLnBrk="0" hangingPunct="0">
                <a:defRPr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b="1">
                  <a:solidFill>
                    <a:schemeClr val="tx1"/>
                  </a:solidFill>
                  <a:latin typeface="Arial" pitchFamily="34" charset="0"/>
                  <a:ea typeface="ＭＳ Ｐゴシック" pitchFamily="34" charset="-128"/>
                </a:defRPr>
              </a:lvl9pPr>
            </a:lstStyle>
            <a:p>
              <a:pPr algn="ctr" eaLnBrk="1" hangingPunct="1"/>
              <a:r>
                <a:rPr lang="en-US" altLang="en-US" sz="1600" dirty="0"/>
                <a:t>1960</a:t>
              </a:r>
              <a:endParaRPr lang="en-US" altLang="en-US" sz="1600" b="0" dirty="0"/>
            </a:p>
          </p:txBody>
        </p:sp>
        <p:sp>
          <p:nvSpPr>
            <p:cNvPr id="15" name="Rectangle 69">
              <a:extLst>
                <a:ext uri="{FF2B5EF4-FFF2-40B4-BE49-F238E27FC236}">
                  <a16:creationId xmlns:a16="http://schemas.microsoft.com/office/drawing/2014/main" id="{8FF8B3FB-3306-0D42-8195-867D4C6D4043}"/>
                </a:ext>
                <a:ext uri="{C183D7F6-B498-43B3-948B-1728B52AA6E4}">
                  <adec:decorative xmlns:adec="http://schemas.microsoft.com/office/drawing/2017/decorative" val="1"/>
                </a:ext>
              </a:extLst>
            </p:cNvPr>
            <p:cNvSpPr>
              <a:spLocks noChangeArrowheads="1"/>
            </p:cNvSpPr>
            <p:nvPr/>
          </p:nvSpPr>
          <p:spPr bwMode="auto">
            <a:xfrm>
              <a:off x="5567584" y="5326923"/>
              <a:ext cx="60559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b="1">
                  <a:solidFill>
                    <a:schemeClr val="tx1"/>
                  </a:solidFill>
                  <a:latin typeface="Arial" pitchFamily="34" charset="0"/>
                  <a:ea typeface="ＭＳ Ｐゴシック" pitchFamily="34" charset="-128"/>
                </a:defRPr>
              </a:lvl1pPr>
              <a:lvl2pPr marL="742950" indent="-285750" eaLnBrk="0" hangingPunct="0">
                <a:defRPr b="1">
                  <a:solidFill>
                    <a:schemeClr val="tx1"/>
                  </a:solidFill>
                  <a:latin typeface="Arial" pitchFamily="34" charset="0"/>
                  <a:ea typeface="ＭＳ Ｐゴシック" pitchFamily="34" charset="-128"/>
                </a:defRPr>
              </a:lvl2pPr>
              <a:lvl3pPr marL="1143000" indent="-228600" eaLnBrk="0" hangingPunct="0">
                <a:defRPr b="1">
                  <a:solidFill>
                    <a:schemeClr val="tx1"/>
                  </a:solidFill>
                  <a:latin typeface="Arial" pitchFamily="34" charset="0"/>
                  <a:ea typeface="ＭＳ Ｐゴシック" pitchFamily="34" charset="-128"/>
                </a:defRPr>
              </a:lvl3pPr>
              <a:lvl4pPr marL="1600200" indent="-228600" eaLnBrk="0" hangingPunct="0">
                <a:defRPr b="1">
                  <a:solidFill>
                    <a:schemeClr val="tx1"/>
                  </a:solidFill>
                  <a:latin typeface="Arial" pitchFamily="34" charset="0"/>
                  <a:ea typeface="ＭＳ Ｐゴシック" pitchFamily="34" charset="-128"/>
                </a:defRPr>
              </a:lvl4pPr>
              <a:lvl5pPr marL="2057400" indent="-228600" eaLnBrk="0" hangingPunct="0">
                <a:defRPr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b="1">
                  <a:solidFill>
                    <a:schemeClr val="tx1"/>
                  </a:solidFill>
                  <a:latin typeface="Arial" pitchFamily="34" charset="0"/>
                  <a:ea typeface="ＭＳ Ｐゴシック" pitchFamily="34" charset="-128"/>
                </a:defRPr>
              </a:lvl9pPr>
            </a:lstStyle>
            <a:p>
              <a:pPr algn="ctr" eaLnBrk="1" hangingPunct="1"/>
              <a:r>
                <a:rPr lang="en-US" altLang="en-US" sz="1600" dirty="0"/>
                <a:t>2025</a:t>
              </a:r>
              <a:endParaRPr lang="en-US" altLang="en-US" sz="1600" b="0" dirty="0"/>
            </a:p>
          </p:txBody>
        </p:sp>
        <p:sp>
          <p:nvSpPr>
            <p:cNvPr id="17" name="Rectangle 71">
              <a:extLst>
                <a:ext uri="{FF2B5EF4-FFF2-40B4-BE49-F238E27FC236}">
                  <a16:creationId xmlns:a16="http://schemas.microsoft.com/office/drawing/2014/main" id="{49831715-4684-CE42-B212-722D6CC70F99}"/>
                </a:ext>
                <a:ext uri="{C183D7F6-B498-43B3-948B-1728B52AA6E4}">
                  <adec:decorative xmlns:adec="http://schemas.microsoft.com/office/drawing/2017/decorative" val="1"/>
                </a:ext>
              </a:extLst>
            </p:cNvPr>
            <p:cNvSpPr>
              <a:spLocks noChangeArrowheads="1"/>
            </p:cNvSpPr>
            <p:nvPr/>
          </p:nvSpPr>
          <p:spPr bwMode="auto">
            <a:xfrm>
              <a:off x="1980349" y="5087055"/>
              <a:ext cx="387927"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b="1">
                  <a:solidFill>
                    <a:schemeClr val="tx1"/>
                  </a:solidFill>
                  <a:latin typeface="Arial" pitchFamily="34" charset="0"/>
                  <a:ea typeface="ＭＳ Ｐゴシック" pitchFamily="34" charset="-128"/>
                </a:defRPr>
              </a:lvl1pPr>
              <a:lvl2pPr marL="742950" indent="-285750" eaLnBrk="0" hangingPunct="0">
                <a:defRPr b="1">
                  <a:solidFill>
                    <a:schemeClr val="tx1"/>
                  </a:solidFill>
                  <a:latin typeface="Arial" pitchFamily="34" charset="0"/>
                  <a:ea typeface="ＭＳ Ｐゴシック" pitchFamily="34" charset="-128"/>
                </a:defRPr>
              </a:lvl2pPr>
              <a:lvl3pPr marL="1143000" indent="-228600" eaLnBrk="0" hangingPunct="0">
                <a:defRPr b="1">
                  <a:solidFill>
                    <a:schemeClr val="tx1"/>
                  </a:solidFill>
                  <a:latin typeface="Arial" pitchFamily="34" charset="0"/>
                  <a:ea typeface="ＭＳ Ｐゴシック" pitchFamily="34" charset="-128"/>
                </a:defRPr>
              </a:lvl3pPr>
              <a:lvl4pPr marL="1600200" indent="-228600" eaLnBrk="0" hangingPunct="0">
                <a:defRPr b="1">
                  <a:solidFill>
                    <a:schemeClr val="tx1"/>
                  </a:solidFill>
                  <a:latin typeface="Arial" pitchFamily="34" charset="0"/>
                  <a:ea typeface="ＭＳ Ｐゴシック" pitchFamily="34" charset="-128"/>
                </a:defRPr>
              </a:lvl4pPr>
              <a:lvl5pPr marL="2057400" indent="-228600" eaLnBrk="0" hangingPunct="0">
                <a:defRPr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b="1">
                  <a:solidFill>
                    <a:schemeClr val="tx1"/>
                  </a:solidFill>
                  <a:latin typeface="Arial" pitchFamily="34" charset="0"/>
                  <a:ea typeface="ＭＳ Ｐゴシック" pitchFamily="34" charset="-128"/>
                </a:defRPr>
              </a:lvl9pPr>
            </a:lstStyle>
            <a:p>
              <a:pPr eaLnBrk="1" hangingPunct="1"/>
              <a:r>
                <a:rPr lang="en-US" altLang="en-US" sz="1400" b="0" dirty="0"/>
                <a:t>Male</a:t>
              </a:r>
              <a:endParaRPr lang="en-US" altLang="en-US" sz="1600" b="0" dirty="0"/>
            </a:p>
          </p:txBody>
        </p:sp>
        <p:sp>
          <p:nvSpPr>
            <p:cNvPr id="19" name="Rectangle 73">
              <a:extLst>
                <a:ext uri="{FF2B5EF4-FFF2-40B4-BE49-F238E27FC236}">
                  <a16:creationId xmlns:a16="http://schemas.microsoft.com/office/drawing/2014/main" id="{707E7000-E1DA-3342-89FF-4C8C718A64FC}"/>
                </a:ext>
                <a:ext uri="{C183D7F6-B498-43B3-948B-1728B52AA6E4}">
                  <adec:decorative xmlns:adec="http://schemas.microsoft.com/office/drawing/2017/decorative" val="1"/>
                </a:ext>
              </a:extLst>
            </p:cNvPr>
            <p:cNvSpPr>
              <a:spLocks noChangeArrowheads="1"/>
            </p:cNvSpPr>
            <p:nvPr/>
          </p:nvSpPr>
          <p:spPr bwMode="auto">
            <a:xfrm>
              <a:off x="3049272" y="5087055"/>
              <a:ext cx="596317"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b="1">
                  <a:solidFill>
                    <a:schemeClr val="tx1"/>
                  </a:solidFill>
                  <a:latin typeface="Arial" pitchFamily="34" charset="0"/>
                  <a:ea typeface="ＭＳ Ｐゴシック" pitchFamily="34" charset="-128"/>
                </a:defRPr>
              </a:lvl1pPr>
              <a:lvl2pPr marL="742950" indent="-285750" eaLnBrk="0" hangingPunct="0">
                <a:defRPr b="1">
                  <a:solidFill>
                    <a:schemeClr val="tx1"/>
                  </a:solidFill>
                  <a:latin typeface="Arial" pitchFamily="34" charset="0"/>
                  <a:ea typeface="ＭＳ Ｐゴシック" pitchFamily="34" charset="-128"/>
                </a:defRPr>
              </a:lvl2pPr>
              <a:lvl3pPr marL="1143000" indent="-228600" eaLnBrk="0" hangingPunct="0">
                <a:defRPr b="1">
                  <a:solidFill>
                    <a:schemeClr val="tx1"/>
                  </a:solidFill>
                  <a:latin typeface="Arial" pitchFamily="34" charset="0"/>
                  <a:ea typeface="ＭＳ Ｐゴシック" pitchFamily="34" charset="-128"/>
                </a:defRPr>
              </a:lvl3pPr>
              <a:lvl4pPr marL="1600200" indent="-228600" eaLnBrk="0" hangingPunct="0">
                <a:defRPr b="1">
                  <a:solidFill>
                    <a:schemeClr val="tx1"/>
                  </a:solidFill>
                  <a:latin typeface="Arial" pitchFamily="34" charset="0"/>
                  <a:ea typeface="ＭＳ Ｐゴシック" pitchFamily="34" charset="-128"/>
                </a:defRPr>
              </a:lvl4pPr>
              <a:lvl5pPr marL="2057400" indent="-228600" eaLnBrk="0" hangingPunct="0">
                <a:defRPr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b="1">
                  <a:solidFill>
                    <a:schemeClr val="tx1"/>
                  </a:solidFill>
                  <a:latin typeface="Arial" pitchFamily="34" charset="0"/>
                  <a:ea typeface="ＭＳ Ｐゴシック" pitchFamily="34" charset="-128"/>
                </a:defRPr>
              </a:lvl9pPr>
            </a:lstStyle>
            <a:p>
              <a:pPr eaLnBrk="1" hangingPunct="1"/>
              <a:r>
                <a:rPr lang="en-US" altLang="en-US" sz="1400" b="0" dirty="0"/>
                <a:t>Female</a:t>
              </a:r>
              <a:endParaRPr lang="en-US" altLang="en-US" sz="1600" b="0" dirty="0"/>
            </a:p>
          </p:txBody>
        </p:sp>
        <p:sp>
          <p:nvSpPr>
            <p:cNvPr id="20" name="Rectangle 79">
              <a:extLst>
                <a:ext uri="{FF2B5EF4-FFF2-40B4-BE49-F238E27FC236}">
                  <a16:creationId xmlns:a16="http://schemas.microsoft.com/office/drawing/2014/main" id="{72AABD88-7E45-BC48-8832-5CEC781E061B}"/>
                </a:ext>
                <a:ext uri="{C183D7F6-B498-43B3-948B-1728B52AA6E4}">
                  <adec:decorative xmlns:adec="http://schemas.microsoft.com/office/drawing/2017/decorative" val="1"/>
                </a:ext>
              </a:extLst>
            </p:cNvPr>
            <p:cNvSpPr>
              <a:spLocks noChangeArrowheads="1"/>
            </p:cNvSpPr>
            <p:nvPr/>
          </p:nvSpPr>
          <p:spPr bwMode="auto">
            <a:xfrm>
              <a:off x="7195318" y="4192827"/>
              <a:ext cx="1262876"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b="1">
                  <a:solidFill>
                    <a:schemeClr val="tx1"/>
                  </a:solidFill>
                  <a:latin typeface="Arial" pitchFamily="34" charset="0"/>
                  <a:ea typeface="ＭＳ Ｐゴシック" pitchFamily="34" charset="-128"/>
                </a:defRPr>
              </a:lvl1pPr>
              <a:lvl2pPr marL="742950" indent="-285750" eaLnBrk="0" hangingPunct="0">
                <a:defRPr b="1">
                  <a:solidFill>
                    <a:schemeClr val="tx1"/>
                  </a:solidFill>
                  <a:latin typeface="Arial" pitchFamily="34" charset="0"/>
                  <a:ea typeface="ＭＳ Ｐゴシック" pitchFamily="34" charset="-128"/>
                </a:defRPr>
              </a:lvl2pPr>
              <a:lvl3pPr marL="1143000" indent="-228600" eaLnBrk="0" hangingPunct="0">
                <a:defRPr b="1">
                  <a:solidFill>
                    <a:schemeClr val="tx1"/>
                  </a:solidFill>
                  <a:latin typeface="Arial" pitchFamily="34" charset="0"/>
                  <a:ea typeface="ＭＳ Ｐゴシック" pitchFamily="34" charset="-128"/>
                </a:defRPr>
              </a:lvl3pPr>
              <a:lvl4pPr marL="1600200" indent="-228600" eaLnBrk="0" hangingPunct="0">
                <a:defRPr b="1">
                  <a:solidFill>
                    <a:schemeClr val="tx1"/>
                  </a:solidFill>
                  <a:latin typeface="Arial" pitchFamily="34" charset="0"/>
                  <a:ea typeface="ＭＳ Ｐゴシック" pitchFamily="34" charset="-128"/>
                </a:defRPr>
              </a:lvl4pPr>
              <a:lvl5pPr marL="2057400" indent="-228600" eaLnBrk="0" hangingPunct="0">
                <a:defRPr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b="1">
                  <a:solidFill>
                    <a:schemeClr val="tx1"/>
                  </a:solidFill>
                  <a:latin typeface="Arial" pitchFamily="34" charset="0"/>
                  <a:ea typeface="ＭＳ Ｐゴシック" pitchFamily="34" charset="-128"/>
                </a:defRPr>
              </a:lvl9pPr>
            </a:lstStyle>
            <a:p>
              <a:pPr eaLnBrk="1" hangingPunct="1"/>
              <a:r>
                <a:rPr lang="en-US" altLang="en-US" sz="1600" dirty="0"/>
                <a:t>FRA to 70</a:t>
              </a:r>
            </a:p>
          </p:txBody>
        </p:sp>
        <p:sp>
          <p:nvSpPr>
            <p:cNvPr id="21" name="Line 50">
              <a:extLst>
                <a:ext uri="{FF2B5EF4-FFF2-40B4-BE49-F238E27FC236}">
                  <a16:creationId xmlns:a16="http://schemas.microsoft.com/office/drawing/2014/main" id="{E344CD54-06C6-1144-80F8-C6ED53FB2534}"/>
                </a:ext>
                <a:ext uri="{C183D7F6-B498-43B3-948B-1728B52AA6E4}">
                  <adec:decorative xmlns:adec="http://schemas.microsoft.com/office/drawing/2017/decorative" val="1"/>
                </a:ext>
              </a:extLst>
            </p:cNvPr>
            <p:cNvSpPr>
              <a:spLocks noChangeShapeType="1"/>
            </p:cNvSpPr>
            <p:nvPr/>
          </p:nvSpPr>
          <p:spPr bwMode="auto">
            <a:xfrm>
              <a:off x="1283468" y="2649754"/>
              <a:ext cx="182455" cy="0"/>
            </a:xfrm>
            <a:prstGeom prst="line">
              <a:avLst/>
            </a:prstGeom>
            <a:noFill/>
            <a:ln w="6350">
              <a:solidFill>
                <a:srgbClr val="BFBFBF"/>
              </a:solidFill>
              <a:round/>
              <a:headEnd/>
              <a:tailEnd/>
            </a:ln>
            <a:extLst>
              <a:ext uri="{909E8E84-426E-40DD-AFC4-6F175D3DCCD1}">
                <a14:hiddenFill xmlns:a14="http://schemas.microsoft.com/office/drawing/2010/main">
                  <a:noFill/>
                </a14:hiddenFill>
              </a:ext>
            </a:extLst>
          </p:spPr>
          <p:txBody>
            <a:bodyPr/>
            <a:lstStyle/>
            <a:p>
              <a:endParaRPr lang="en-US" sz="1000" dirty="0"/>
            </a:p>
          </p:txBody>
        </p:sp>
        <p:sp>
          <p:nvSpPr>
            <p:cNvPr id="22" name="Line 49">
              <a:extLst>
                <a:ext uri="{FF2B5EF4-FFF2-40B4-BE49-F238E27FC236}">
                  <a16:creationId xmlns:a16="http://schemas.microsoft.com/office/drawing/2014/main" id="{A2156721-C2F8-0644-A149-F5BDDE75E42A}"/>
                </a:ext>
                <a:ext uri="{C183D7F6-B498-43B3-948B-1728B52AA6E4}">
                  <adec:decorative xmlns:adec="http://schemas.microsoft.com/office/drawing/2017/decorative" val="1"/>
                </a:ext>
              </a:extLst>
            </p:cNvPr>
            <p:cNvSpPr>
              <a:spLocks noChangeShapeType="1"/>
            </p:cNvSpPr>
            <p:nvPr/>
          </p:nvSpPr>
          <p:spPr bwMode="auto">
            <a:xfrm>
              <a:off x="1283468" y="3411900"/>
              <a:ext cx="182455" cy="0"/>
            </a:xfrm>
            <a:prstGeom prst="line">
              <a:avLst/>
            </a:prstGeom>
            <a:noFill/>
            <a:ln w="6350">
              <a:solidFill>
                <a:srgbClr val="BFBFBF"/>
              </a:solidFill>
              <a:round/>
              <a:headEnd/>
              <a:tailEnd/>
            </a:ln>
            <a:extLst>
              <a:ext uri="{909E8E84-426E-40DD-AFC4-6F175D3DCCD1}">
                <a14:hiddenFill xmlns:a14="http://schemas.microsoft.com/office/drawing/2010/main">
                  <a:noFill/>
                </a14:hiddenFill>
              </a:ext>
            </a:extLst>
          </p:spPr>
          <p:txBody>
            <a:bodyPr/>
            <a:lstStyle/>
            <a:p>
              <a:endParaRPr lang="en-US" sz="1000" dirty="0"/>
            </a:p>
          </p:txBody>
        </p:sp>
        <p:sp>
          <p:nvSpPr>
            <p:cNvPr id="23" name="Rectangle 52">
              <a:extLst>
                <a:ext uri="{FF2B5EF4-FFF2-40B4-BE49-F238E27FC236}">
                  <a16:creationId xmlns:a16="http://schemas.microsoft.com/office/drawing/2014/main" id="{91F50796-D95C-CA4B-8A14-A7442C8E2570}"/>
                </a:ext>
                <a:ext uri="{C183D7F6-B498-43B3-948B-1728B52AA6E4}">
                  <adec:decorative xmlns:adec="http://schemas.microsoft.com/office/drawing/2017/decorative" val="1"/>
                </a:ext>
              </a:extLst>
            </p:cNvPr>
            <p:cNvSpPr>
              <a:spLocks noChangeArrowheads="1"/>
            </p:cNvSpPr>
            <p:nvPr/>
          </p:nvSpPr>
          <p:spPr bwMode="auto">
            <a:xfrm>
              <a:off x="1813693" y="4464997"/>
              <a:ext cx="838364" cy="605904"/>
            </a:xfrm>
            <a:prstGeom prst="rect">
              <a:avLst/>
            </a:prstGeom>
            <a:solidFill>
              <a:srgbClr val="77A3B8"/>
            </a:solidFill>
            <a:ln>
              <a:noFill/>
            </a:ln>
            <a:effectLst/>
          </p:spPr>
          <p:txBody>
            <a:bodyPr/>
            <a:lstStyle/>
            <a:p>
              <a:pPr>
                <a:defRPr/>
              </a:pPr>
              <a:endParaRPr lang="en-US" dirty="0"/>
            </a:p>
          </p:txBody>
        </p:sp>
        <p:sp>
          <p:nvSpPr>
            <p:cNvPr id="24" name="Rectangle 63">
              <a:extLst>
                <a:ext uri="{FF2B5EF4-FFF2-40B4-BE49-F238E27FC236}">
                  <a16:creationId xmlns:a16="http://schemas.microsoft.com/office/drawing/2014/main" id="{327CDD5F-06BB-4846-A40E-CDFF036E9EEE}"/>
                </a:ext>
                <a:ext uri="{C183D7F6-B498-43B3-948B-1728B52AA6E4}">
                  <adec:decorative xmlns:adec="http://schemas.microsoft.com/office/drawing/2017/decorative" val="1"/>
                </a:ext>
              </a:extLst>
            </p:cNvPr>
            <p:cNvSpPr>
              <a:spLocks noChangeArrowheads="1"/>
            </p:cNvSpPr>
            <p:nvPr/>
          </p:nvSpPr>
          <p:spPr bwMode="auto">
            <a:xfrm>
              <a:off x="980255" y="4932107"/>
              <a:ext cx="26441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b="1">
                  <a:solidFill>
                    <a:schemeClr val="tx1"/>
                  </a:solidFill>
                  <a:latin typeface="Arial" pitchFamily="34" charset="0"/>
                  <a:ea typeface="ＭＳ Ｐゴシック" pitchFamily="34" charset="-128"/>
                </a:defRPr>
              </a:lvl1pPr>
              <a:lvl2pPr marL="742950" indent="-285750" eaLnBrk="0" hangingPunct="0">
                <a:defRPr b="1">
                  <a:solidFill>
                    <a:schemeClr val="tx1"/>
                  </a:solidFill>
                  <a:latin typeface="Arial" pitchFamily="34" charset="0"/>
                  <a:ea typeface="ＭＳ Ｐゴシック" pitchFamily="34" charset="-128"/>
                </a:defRPr>
              </a:lvl2pPr>
              <a:lvl3pPr marL="1143000" indent="-228600" eaLnBrk="0" hangingPunct="0">
                <a:defRPr b="1">
                  <a:solidFill>
                    <a:schemeClr val="tx1"/>
                  </a:solidFill>
                  <a:latin typeface="Arial" pitchFamily="34" charset="0"/>
                  <a:ea typeface="ＭＳ Ｐゴシック" pitchFamily="34" charset="-128"/>
                </a:defRPr>
              </a:lvl3pPr>
              <a:lvl4pPr marL="1600200" indent="-228600" eaLnBrk="0" hangingPunct="0">
                <a:defRPr b="1">
                  <a:solidFill>
                    <a:schemeClr val="tx1"/>
                  </a:solidFill>
                  <a:latin typeface="Arial" pitchFamily="34" charset="0"/>
                  <a:ea typeface="ＭＳ Ｐゴシック" pitchFamily="34" charset="-128"/>
                </a:defRPr>
              </a:lvl4pPr>
              <a:lvl5pPr marL="2057400" indent="-228600" eaLnBrk="0" hangingPunct="0">
                <a:defRPr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b="1">
                  <a:solidFill>
                    <a:schemeClr val="tx1"/>
                  </a:solidFill>
                  <a:latin typeface="Arial" pitchFamily="34" charset="0"/>
                  <a:ea typeface="ＭＳ Ｐゴシック" pitchFamily="34" charset="-128"/>
                </a:defRPr>
              </a:lvl9pPr>
            </a:lstStyle>
            <a:p>
              <a:pPr eaLnBrk="1" hangingPunct="1"/>
              <a:r>
                <a:rPr lang="en-US" altLang="en-US" sz="1400" b="0" dirty="0"/>
                <a:t>60</a:t>
              </a:r>
            </a:p>
          </p:txBody>
        </p:sp>
        <p:sp>
          <p:nvSpPr>
            <p:cNvPr id="25" name="Rectangle 64">
              <a:extLst>
                <a:ext uri="{FF2B5EF4-FFF2-40B4-BE49-F238E27FC236}">
                  <a16:creationId xmlns:a16="http://schemas.microsoft.com/office/drawing/2014/main" id="{F6AF60A1-6513-E84F-A66C-A4C5D5FB6A6F}"/>
                </a:ext>
                <a:ext uri="{C183D7F6-B498-43B3-948B-1728B52AA6E4}">
                  <adec:decorative xmlns:adec="http://schemas.microsoft.com/office/drawing/2017/decorative" val="1"/>
                </a:ext>
              </a:extLst>
            </p:cNvPr>
            <p:cNvSpPr>
              <a:spLocks noChangeArrowheads="1"/>
            </p:cNvSpPr>
            <p:nvPr/>
          </p:nvSpPr>
          <p:spPr bwMode="auto">
            <a:xfrm>
              <a:off x="994543" y="4014389"/>
              <a:ext cx="26441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b="1">
                  <a:solidFill>
                    <a:schemeClr val="tx1"/>
                  </a:solidFill>
                  <a:latin typeface="Arial" pitchFamily="34" charset="0"/>
                  <a:ea typeface="ＭＳ Ｐゴシック" pitchFamily="34" charset="-128"/>
                </a:defRPr>
              </a:lvl1pPr>
              <a:lvl2pPr marL="742950" indent="-285750" eaLnBrk="0" hangingPunct="0">
                <a:defRPr b="1">
                  <a:solidFill>
                    <a:schemeClr val="tx1"/>
                  </a:solidFill>
                  <a:latin typeface="Arial" pitchFamily="34" charset="0"/>
                  <a:ea typeface="ＭＳ Ｐゴシック" pitchFamily="34" charset="-128"/>
                </a:defRPr>
              </a:lvl2pPr>
              <a:lvl3pPr marL="1143000" indent="-228600" eaLnBrk="0" hangingPunct="0">
                <a:defRPr b="1">
                  <a:solidFill>
                    <a:schemeClr val="tx1"/>
                  </a:solidFill>
                  <a:latin typeface="Arial" pitchFamily="34" charset="0"/>
                  <a:ea typeface="ＭＳ Ｐゴシック" pitchFamily="34" charset="-128"/>
                </a:defRPr>
              </a:lvl3pPr>
              <a:lvl4pPr marL="1600200" indent="-228600" eaLnBrk="0" hangingPunct="0">
                <a:defRPr b="1">
                  <a:solidFill>
                    <a:schemeClr val="tx1"/>
                  </a:solidFill>
                  <a:latin typeface="Arial" pitchFamily="34" charset="0"/>
                  <a:ea typeface="ＭＳ Ｐゴシック" pitchFamily="34" charset="-128"/>
                </a:defRPr>
              </a:lvl4pPr>
              <a:lvl5pPr marL="2057400" indent="-228600" eaLnBrk="0" hangingPunct="0">
                <a:defRPr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b="1">
                  <a:solidFill>
                    <a:schemeClr val="tx1"/>
                  </a:solidFill>
                  <a:latin typeface="Arial" pitchFamily="34" charset="0"/>
                  <a:ea typeface="ＭＳ Ｐゴシック" pitchFamily="34" charset="-128"/>
                </a:defRPr>
              </a:lvl9pPr>
            </a:lstStyle>
            <a:p>
              <a:pPr eaLnBrk="1" hangingPunct="1"/>
              <a:r>
                <a:rPr lang="en-US" altLang="en-US" sz="1400" b="0" dirty="0"/>
                <a:t>70</a:t>
              </a:r>
            </a:p>
          </p:txBody>
        </p:sp>
        <p:sp>
          <p:nvSpPr>
            <p:cNvPr id="26" name="Rectangle 65">
              <a:extLst>
                <a:ext uri="{FF2B5EF4-FFF2-40B4-BE49-F238E27FC236}">
                  <a16:creationId xmlns:a16="http://schemas.microsoft.com/office/drawing/2014/main" id="{9C0CA04F-0B70-864C-ADF3-71FCC70D0359}"/>
                </a:ext>
                <a:ext uri="{C183D7F6-B498-43B3-948B-1728B52AA6E4}">
                  <adec:decorative xmlns:adec="http://schemas.microsoft.com/office/drawing/2017/decorative" val="1"/>
                </a:ext>
              </a:extLst>
            </p:cNvPr>
            <p:cNvSpPr>
              <a:spLocks noChangeArrowheads="1"/>
            </p:cNvSpPr>
            <p:nvPr/>
          </p:nvSpPr>
          <p:spPr bwMode="auto">
            <a:xfrm>
              <a:off x="980255" y="3299005"/>
              <a:ext cx="26441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b="1">
                  <a:solidFill>
                    <a:schemeClr val="tx1"/>
                  </a:solidFill>
                  <a:latin typeface="Arial" pitchFamily="34" charset="0"/>
                  <a:ea typeface="ＭＳ Ｐゴシック" pitchFamily="34" charset="-128"/>
                </a:defRPr>
              </a:lvl1pPr>
              <a:lvl2pPr marL="742950" indent="-285750" eaLnBrk="0" hangingPunct="0">
                <a:defRPr b="1">
                  <a:solidFill>
                    <a:schemeClr val="tx1"/>
                  </a:solidFill>
                  <a:latin typeface="Arial" pitchFamily="34" charset="0"/>
                  <a:ea typeface="ＭＳ Ｐゴシック" pitchFamily="34" charset="-128"/>
                </a:defRPr>
              </a:lvl2pPr>
              <a:lvl3pPr marL="1143000" indent="-228600" eaLnBrk="0" hangingPunct="0">
                <a:defRPr b="1">
                  <a:solidFill>
                    <a:schemeClr val="tx1"/>
                  </a:solidFill>
                  <a:latin typeface="Arial" pitchFamily="34" charset="0"/>
                  <a:ea typeface="ＭＳ Ｐゴシック" pitchFamily="34" charset="-128"/>
                </a:defRPr>
              </a:lvl3pPr>
              <a:lvl4pPr marL="1600200" indent="-228600" eaLnBrk="0" hangingPunct="0">
                <a:defRPr b="1">
                  <a:solidFill>
                    <a:schemeClr val="tx1"/>
                  </a:solidFill>
                  <a:latin typeface="Arial" pitchFamily="34" charset="0"/>
                  <a:ea typeface="ＭＳ Ｐゴシック" pitchFamily="34" charset="-128"/>
                </a:defRPr>
              </a:lvl4pPr>
              <a:lvl5pPr marL="2057400" indent="-228600" eaLnBrk="0" hangingPunct="0">
                <a:defRPr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b="1">
                  <a:solidFill>
                    <a:schemeClr val="tx1"/>
                  </a:solidFill>
                  <a:latin typeface="Arial" pitchFamily="34" charset="0"/>
                  <a:ea typeface="ＭＳ Ｐゴシック" pitchFamily="34" charset="-128"/>
                </a:defRPr>
              </a:lvl9pPr>
            </a:lstStyle>
            <a:p>
              <a:pPr eaLnBrk="1" hangingPunct="1"/>
              <a:r>
                <a:rPr lang="en-US" altLang="en-US" sz="1400" b="0" dirty="0"/>
                <a:t>80</a:t>
              </a:r>
            </a:p>
          </p:txBody>
        </p:sp>
        <p:sp>
          <p:nvSpPr>
            <p:cNvPr id="27" name="Rectangle 66">
              <a:extLst>
                <a:ext uri="{FF2B5EF4-FFF2-40B4-BE49-F238E27FC236}">
                  <a16:creationId xmlns:a16="http://schemas.microsoft.com/office/drawing/2014/main" id="{1424AEAC-4C16-D84E-8377-1F6251429C5B}"/>
                </a:ext>
                <a:ext uri="{C183D7F6-B498-43B3-948B-1728B52AA6E4}">
                  <adec:decorative xmlns:adec="http://schemas.microsoft.com/office/drawing/2017/decorative" val="1"/>
                </a:ext>
              </a:extLst>
            </p:cNvPr>
            <p:cNvSpPr>
              <a:spLocks noChangeArrowheads="1"/>
            </p:cNvSpPr>
            <p:nvPr/>
          </p:nvSpPr>
          <p:spPr bwMode="auto">
            <a:xfrm>
              <a:off x="980255" y="2538446"/>
              <a:ext cx="26441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b="1">
                  <a:solidFill>
                    <a:schemeClr val="tx1"/>
                  </a:solidFill>
                  <a:latin typeface="Arial" pitchFamily="34" charset="0"/>
                  <a:ea typeface="ＭＳ Ｐゴシック" pitchFamily="34" charset="-128"/>
                </a:defRPr>
              </a:lvl1pPr>
              <a:lvl2pPr marL="742950" indent="-285750" eaLnBrk="0" hangingPunct="0">
                <a:defRPr b="1">
                  <a:solidFill>
                    <a:schemeClr val="tx1"/>
                  </a:solidFill>
                  <a:latin typeface="Arial" pitchFamily="34" charset="0"/>
                  <a:ea typeface="ＭＳ Ｐゴシック" pitchFamily="34" charset="-128"/>
                </a:defRPr>
              </a:lvl2pPr>
              <a:lvl3pPr marL="1143000" indent="-228600" eaLnBrk="0" hangingPunct="0">
                <a:defRPr b="1">
                  <a:solidFill>
                    <a:schemeClr val="tx1"/>
                  </a:solidFill>
                  <a:latin typeface="Arial" pitchFamily="34" charset="0"/>
                  <a:ea typeface="ＭＳ Ｐゴシック" pitchFamily="34" charset="-128"/>
                </a:defRPr>
              </a:lvl3pPr>
              <a:lvl4pPr marL="1600200" indent="-228600" eaLnBrk="0" hangingPunct="0">
                <a:defRPr b="1">
                  <a:solidFill>
                    <a:schemeClr val="tx1"/>
                  </a:solidFill>
                  <a:latin typeface="Arial" pitchFamily="34" charset="0"/>
                  <a:ea typeface="ＭＳ Ｐゴシック" pitchFamily="34" charset="-128"/>
                </a:defRPr>
              </a:lvl4pPr>
              <a:lvl5pPr marL="2057400" indent="-228600" eaLnBrk="0" hangingPunct="0">
                <a:defRPr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b="1">
                  <a:solidFill>
                    <a:schemeClr val="tx1"/>
                  </a:solidFill>
                  <a:latin typeface="Arial" pitchFamily="34" charset="0"/>
                  <a:ea typeface="ＭＳ Ｐゴシック" pitchFamily="34" charset="-128"/>
                </a:defRPr>
              </a:lvl9pPr>
            </a:lstStyle>
            <a:p>
              <a:pPr eaLnBrk="1" hangingPunct="1"/>
              <a:r>
                <a:rPr lang="en-US" altLang="en-US" sz="1400" b="0" dirty="0"/>
                <a:t>90</a:t>
              </a:r>
            </a:p>
          </p:txBody>
        </p:sp>
        <p:sp>
          <p:nvSpPr>
            <p:cNvPr id="28" name="Rectangle 75">
              <a:extLst>
                <a:ext uri="{FF2B5EF4-FFF2-40B4-BE49-F238E27FC236}">
                  <a16:creationId xmlns:a16="http://schemas.microsoft.com/office/drawing/2014/main" id="{6AE6B179-5B09-9142-B195-893758874B69}"/>
                </a:ext>
                <a:ext uri="{C183D7F6-B498-43B3-948B-1728B52AA6E4}">
                  <adec:decorative xmlns:adec="http://schemas.microsoft.com/office/drawing/2017/decorative" val="1"/>
                </a:ext>
              </a:extLst>
            </p:cNvPr>
            <p:cNvSpPr>
              <a:spLocks noChangeArrowheads="1"/>
            </p:cNvSpPr>
            <p:nvPr/>
          </p:nvSpPr>
          <p:spPr bwMode="auto">
            <a:xfrm>
              <a:off x="1813691" y="4150448"/>
              <a:ext cx="838366" cy="314148"/>
            </a:xfrm>
            <a:prstGeom prst="rect">
              <a:avLst/>
            </a:prstGeom>
            <a:noFill/>
            <a:ln>
              <a:noFill/>
            </a:ln>
            <a:extLst>
              <a:ext uri="{909E8E84-426E-40DD-AFC4-6F175D3DCCD1}">
                <a14:hiddenFill xmlns:a14="http://schemas.microsoft.com/office/drawing/2010/main">
                  <a:solidFill>
                    <a:srgbClr val="ECF6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b="1">
                  <a:solidFill>
                    <a:schemeClr val="tx1"/>
                  </a:solidFill>
                  <a:latin typeface="Arial" pitchFamily="34" charset="0"/>
                  <a:ea typeface="ＭＳ Ｐゴシック" pitchFamily="34" charset="-128"/>
                </a:defRPr>
              </a:lvl1pPr>
              <a:lvl2pPr marL="742950" indent="-285750" eaLnBrk="0" hangingPunct="0">
                <a:defRPr b="1">
                  <a:solidFill>
                    <a:schemeClr val="tx1"/>
                  </a:solidFill>
                  <a:latin typeface="Arial" pitchFamily="34" charset="0"/>
                  <a:ea typeface="ＭＳ Ｐゴシック" pitchFamily="34" charset="-128"/>
                </a:defRPr>
              </a:lvl2pPr>
              <a:lvl3pPr marL="1143000" indent="-228600" eaLnBrk="0" hangingPunct="0">
                <a:defRPr b="1">
                  <a:solidFill>
                    <a:schemeClr val="tx1"/>
                  </a:solidFill>
                  <a:latin typeface="Arial" pitchFamily="34" charset="0"/>
                  <a:ea typeface="ＭＳ Ｐゴシック" pitchFamily="34" charset="-128"/>
                </a:defRPr>
              </a:lvl3pPr>
              <a:lvl4pPr marL="1600200" indent="-228600" eaLnBrk="0" hangingPunct="0">
                <a:defRPr b="1">
                  <a:solidFill>
                    <a:schemeClr val="tx1"/>
                  </a:solidFill>
                  <a:latin typeface="Arial" pitchFamily="34" charset="0"/>
                  <a:ea typeface="ＭＳ Ｐゴシック" pitchFamily="34" charset="-128"/>
                </a:defRPr>
              </a:lvl4pPr>
              <a:lvl5pPr marL="2057400" indent="-228600" eaLnBrk="0" hangingPunct="0">
                <a:defRPr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b="1">
                  <a:solidFill>
                    <a:schemeClr val="tx1"/>
                  </a:solidFill>
                  <a:latin typeface="Arial" pitchFamily="34" charset="0"/>
                  <a:ea typeface="ＭＳ Ｐゴシック" pitchFamily="34" charset="-128"/>
                </a:defRPr>
              </a:lvl9pPr>
            </a:lstStyle>
            <a:p>
              <a:pPr algn="ctr" eaLnBrk="1" hangingPunct="1"/>
              <a:r>
                <a:rPr lang="en-US" altLang="en-US" sz="2000" dirty="0"/>
                <a:t>66</a:t>
              </a:r>
              <a:endParaRPr lang="en-US" altLang="en-US" sz="2000" b="0" dirty="0"/>
            </a:p>
          </p:txBody>
        </p:sp>
        <p:sp>
          <p:nvSpPr>
            <p:cNvPr id="29" name="Rectangle 76">
              <a:extLst>
                <a:ext uri="{FF2B5EF4-FFF2-40B4-BE49-F238E27FC236}">
                  <a16:creationId xmlns:a16="http://schemas.microsoft.com/office/drawing/2014/main" id="{8A9BE7AC-16AB-8745-99C7-9DBB7495C044}"/>
                </a:ext>
                <a:ext uri="{C183D7F6-B498-43B3-948B-1728B52AA6E4}">
                  <adec:decorative xmlns:adec="http://schemas.microsoft.com/office/drawing/2017/decorative" val="1"/>
                </a:ext>
              </a:extLst>
            </p:cNvPr>
            <p:cNvSpPr>
              <a:spLocks noChangeArrowheads="1"/>
            </p:cNvSpPr>
            <p:nvPr/>
          </p:nvSpPr>
          <p:spPr bwMode="auto">
            <a:xfrm>
              <a:off x="2913831" y="3626149"/>
              <a:ext cx="838366" cy="307777"/>
            </a:xfrm>
            <a:prstGeom prst="rect">
              <a:avLst/>
            </a:prstGeom>
            <a:noFill/>
            <a:ln>
              <a:noFill/>
            </a:ln>
          </p:spPr>
          <p:txBody>
            <a:bodyPr wrap="square" lIns="0" tIns="0" rIns="0" bIns="0">
              <a:spAutoFit/>
            </a:bodyPr>
            <a:lstStyle>
              <a:lvl1pPr eaLnBrk="0" hangingPunct="0">
                <a:defRPr b="1">
                  <a:solidFill>
                    <a:schemeClr val="tx1"/>
                  </a:solidFill>
                  <a:latin typeface="Arial" pitchFamily="34" charset="0"/>
                  <a:ea typeface="ＭＳ Ｐゴシック" pitchFamily="34" charset="-128"/>
                </a:defRPr>
              </a:lvl1pPr>
              <a:lvl2pPr marL="742950" indent="-285750" eaLnBrk="0" hangingPunct="0">
                <a:defRPr b="1">
                  <a:solidFill>
                    <a:schemeClr val="tx1"/>
                  </a:solidFill>
                  <a:latin typeface="Arial" pitchFamily="34" charset="0"/>
                  <a:ea typeface="ＭＳ Ｐゴシック" pitchFamily="34" charset="-128"/>
                </a:defRPr>
              </a:lvl2pPr>
              <a:lvl3pPr marL="1143000" indent="-228600" eaLnBrk="0" hangingPunct="0">
                <a:defRPr b="1">
                  <a:solidFill>
                    <a:schemeClr val="tx1"/>
                  </a:solidFill>
                  <a:latin typeface="Arial" pitchFamily="34" charset="0"/>
                  <a:ea typeface="ＭＳ Ｐゴシック" pitchFamily="34" charset="-128"/>
                </a:defRPr>
              </a:lvl3pPr>
              <a:lvl4pPr marL="1600200" indent="-228600" eaLnBrk="0" hangingPunct="0">
                <a:defRPr b="1">
                  <a:solidFill>
                    <a:schemeClr val="tx1"/>
                  </a:solidFill>
                  <a:latin typeface="Arial" pitchFamily="34" charset="0"/>
                  <a:ea typeface="ＭＳ Ｐゴシック" pitchFamily="34" charset="-128"/>
                </a:defRPr>
              </a:lvl4pPr>
              <a:lvl5pPr marL="2057400" indent="-228600" eaLnBrk="0" hangingPunct="0">
                <a:defRPr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b="1">
                  <a:solidFill>
                    <a:schemeClr val="tx1"/>
                  </a:solidFill>
                  <a:latin typeface="Arial" pitchFamily="34" charset="0"/>
                  <a:ea typeface="ＭＳ Ｐゴシック" pitchFamily="34" charset="-128"/>
                </a:defRPr>
              </a:lvl9pPr>
            </a:lstStyle>
            <a:p>
              <a:pPr algn="ctr" eaLnBrk="1" hangingPunct="1"/>
              <a:r>
                <a:rPr lang="en-US" altLang="en-US" sz="2000" dirty="0"/>
                <a:t>73</a:t>
              </a:r>
              <a:endParaRPr lang="en-US" altLang="en-US" sz="2000" b="0" dirty="0"/>
            </a:p>
          </p:txBody>
        </p:sp>
        <p:sp>
          <p:nvSpPr>
            <p:cNvPr id="30" name="Rectangle 77">
              <a:extLst>
                <a:ext uri="{FF2B5EF4-FFF2-40B4-BE49-F238E27FC236}">
                  <a16:creationId xmlns:a16="http://schemas.microsoft.com/office/drawing/2014/main" id="{F8BAAA9D-1EDD-4E4F-9E46-6C51B07EF618}"/>
                </a:ext>
                <a:ext uri="{C183D7F6-B498-43B3-948B-1728B52AA6E4}">
                  <adec:decorative xmlns:adec="http://schemas.microsoft.com/office/drawing/2017/decorative" val="1"/>
                </a:ext>
              </a:extLst>
            </p:cNvPr>
            <p:cNvSpPr>
              <a:spLocks noChangeArrowheads="1"/>
            </p:cNvSpPr>
            <p:nvPr/>
          </p:nvSpPr>
          <p:spPr bwMode="auto">
            <a:xfrm>
              <a:off x="4887094" y="2834382"/>
              <a:ext cx="838364" cy="307777"/>
            </a:xfrm>
            <a:prstGeom prst="rect">
              <a:avLst/>
            </a:prstGeom>
            <a:noFill/>
            <a:ln>
              <a:noFill/>
            </a:ln>
          </p:spPr>
          <p:txBody>
            <a:bodyPr wrap="square" lIns="0" tIns="0" rIns="0" bIns="0">
              <a:spAutoFit/>
            </a:bodyPr>
            <a:lstStyle>
              <a:lvl1pPr eaLnBrk="0" hangingPunct="0">
                <a:defRPr b="1">
                  <a:solidFill>
                    <a:schemeClr val="tx1"/>
                  </a:solidFill>
                  <a:latin typeface="Arial" pitchFamily="34" charset="0"/>
                  <a:ea typeface="ＭＳ Ｐゴシック" pitchFamily="34" charset="-128"/>
                </a:defRPr>
              </a:lvl1pPr>
              <a:lvl2pPr marL="742950" indent="-285750" eaLnBrk="0" hangingPunct="0">
                <a:defRPr b="1">
                  <a:solidFill>
                    <a:schemeClr val="tx1"/>
                  </a:solidFill>
                  <a:latin typeface="Arial" pitchFamily="34" charset="0"/>
                  <a:ea typeface="ＭＳ Ｐゴシック" pitchFamily="34" charset="-128"/>
                </a:defRPr>
              </a:lvl2pPr>
              <a:lvl3pPr marL="1143000" indent="-228600" eaLnBrk="0" hangingPunct="0">
                <a:defRPr b="1">
                  <a:solidFill>
                    <a:schemeClr val="tx1"/>
                  </a:solidFill>
                  <a:latin typeface="Arial" pitchFamily="34" charset="0"/>
                  <a:ea typeface="ＭＳ Ｐゴシック" pitchFamily="34" charset="-128"/>
                </a:defRPr>
              </a:lvl3pPr>
              <a:lvl4pPr marL="1600200" indent="-228600" eaLnBrk="0" hangingPunct="0">
                <a:defRPr b="1">
                  <a:solidFill>
                    <a:schemeClr val="tx1"/>
                  </a:solidFill>
                  <a:latin typeface="Arial" pitchFamily="34" charset="0"/>
                  <a:ea typeface="ＭＳ Ｐゴシック" pitchFamily="34" charset="-128"/>
                </a:defRPr>
              </a:lvl4pPr>
              <a:lvl5pPr marL="2057400" indent="-228600" eaLnBrk="0" hangingPunct="0">
                <a:defRPr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b="1">
                  <a:solidFill>
                    <a:schemeClr val="tx1"/>
                  </a:solidFill>
                  <a:latin typeface="Arial" pitchFamily="34" charset="0"/>
                  <a:ea typeface="ＭＳ Ｐゴシック" pitchFamily="34" charset="-128"/>
                </a:defRPr>
              </a:lvl9pPr>
            </a:lstStyle>
            <a:p>
              <a:pPr algn="ctr" eaLnBrk="1" hangingPunct="1"/>
              <a:r>
                <a:rPr lang="en-US" altLang="en-US" sz="2000" dirty="0"/>
                <a:t>84</a:t>
              </a:r>
              <a:endParaRPr lang="en-US" altLang="en-US" sz="2000" b="0" dirty="0"/>
            </a:p>
          </p:txBody>
        </p:sp>
        <p:sp>
          <p:nvSpPr>
            <p:cNvPr id="31" name="Rectangle 80">
              <a:extLst>
                <a:ext uri="{FF2B5EF4-FFF2-40B4-BE49-F238E27FC236}">
                  <a16:creationId xmlns:a16="http://schemas.microsoft.com/office/drawing/2014/main" id="{6A4B3788-220B-A647-A966-6F085EF8D680}"/>
                </a:ext>
                <a:ext uri="{C183D7F6-B498-43B3-948B-1728B52AA6E4}">
                  <adec:decorative xmlns:adec="http://schemas.microsoft.com/office/drawing/2017/decorative" val="1"/>
                </a:ext>
              </a:extLst>
            </p:cNvPr>
            <p:cNvSpPr>
              <a:spLocks noChangeArrowheads="1"/>
            </p:cNvSpPr>
            <p:nvPr/>
          </p:nvSpPr>
          <p:spPr bwMode="auto">
            <a:xfrm>
              <a:off x="5985644" y="2685263"/>
              <a:ext cx="838364" cy="307777"/>
            </a:xfrm>
            <a:prstGeom prst="rect">
              <a:avLst/>
            </a:prstGeom>
            <a:noFill/>
            <a:ln>
              <a:noFill/>
            </a:ln>
            <a:extLst>
              <a:ext uri="{909E8E84-426E-40DD-AFC4-6F175D3DCCD1}">
                <a14:hiddenFill xmlns:a14="http://schemas.microsoft.com/office/drawing/2010/main">
                  <a:solidFill>
                    <a:srgbClr val="ECF6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b="1">
                  <a:solidFill>
                    <a:schemeClr val="tx1"/>
                  </a:solidFill>
                  <a:latin typeface="Arial" pitchFamily="34" charset="0"/>
                  <a:ea typeface="ＭＳ Ｐゴシック" pitchFamily="34" charset="-128"/>
                </a:defRPr>
              </a:lvl1pPr>
              <a:lvl2pPr marL="742950" indent="-285750" eaLnBrk="0" hangingPunct="0">
                <a:defRPr b="1">
                  <a:solidFill>
                    <a:schemeClr val="tx1"/>
                  </a:solidFill>
                  <a:latin typeface="Arial" pitchFamily="34" charset="0"/>
                  <a:ea typeface="ＭＳ Ｐゴシック" pitchFamily="34" charset="-128"/>
                </a:defRPr>
              </a:lvl2pPr>
              <a:lvl3pPr marL="1143000" indent="-228600" eaLnBrk="0" hangingPunct="0">
                <a:defRPr b="1">
                  <a:solidFill>
                    <a:schemeClr val="tx1"/>
                  </a:solidFill>
                  <a:latin typeface="Arial" pitchFamily="34" charset="0"/>
                  <a:ea typeface="ＭＳ Ｐゴシック" pitchFamily="34" charset="-128"/>
                </a:defRPr>
              </a:lvl3pPr>
              <a:lvl4pPr marL="1600200" indent="-228600" eaLnBrk="0" hangingPunct="0">
                <a:defRPr b="1">
                  <a:solidFill>
                    <a:schemeClr val="tx1"/>
                  </a:solidFill>
                  <a:latin typeface="Arial" pitchFamily="34" charset="0"/>
                  <a:ea typeface="ＭＳ Ｐゴシック" pitchFamily="34" charset="-128"/>
                </a:defRPr>
              </a:lvl4pPr>
              <a:lvl5pPr marL="2057400" indent="-228600" eaLnBrk="0" hangingPunct="0">
                <a:defRPr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b="1">
                  <a:solidFill>
                    <a:schemeClr val="tx1"/>
                  </a:solidFill>
                  <a:latin typeface="Arial" pitchFamily="34" charset="0"/>
                  <a:ea typeface="ＭＳ Ｐゴシック" pitchFamily="34" charset="-128"/>
                </a:defRPr>
              </a:lvl9pPr>
            </a:lstStyle>
            <a:p>
              <a:pPr algn="ctr" eaLnBrk="1" hangingPunct="1"/>
              <a:r>
                <a:rPr lang="en-US" altLang="en-US" sz="2000" dirty="0"/>
                <a:t>87</a:t>
              </a:r>
              <a:endParaRPr lang="en-US" altLang="en-US" sz="2000" b="0" dirty="0"/>
            </a:p>
          </p:txBody>
        </p:sp>
        <p:sp>
          <p:nvSpPr>
            <p:cNvPr id="33" name="Rectangle 53">
              <a:extLst>
                <a:ext uri="{FF2B5EF4-FFF2-40B4-BE49-F238E27FC236}">
                  <a16:creationId xmlns:a16="http://schemas.microsoft.com/office/drawing/2014/main" id="{A0B46285-E73C-0943-9723-DF11E0CFB526}"/>
                </a:ext>
                <a:ext uri="{C183D7F6-B498-43B3-948B-1728B52AA6E4}">
                  <adec:decorative xmlns:adec="http://schemas.microsoft.com/office/drawing/2017/decorative" val="1"/>
                </a:ext>
              </a:extLst>
            </p:cNvPr>
            <p:cNvSpPr>
              <a:spLocks noChangeArrowheads="1"/>
            </p:cNvSpPr>
            <p:nvPr/>
          </p:nvSpPr>
          <p:spPr bwMode="auto">
            <a:xfrm>
              <a:off x="4887093" y="3174905"/>
              <a:ext cx="838364" cy="1895996"/>
            </a:xfrm>
            <a:prstGeom prst="rect">
              <a:avLst/>
            </a:prstGeom>
            <a:solidFill>
              <a:srgbClr val="77A3B8"/>
            </a:solidFill>
            <a:ln>
              <a:noFill/>
            </a:ln>
            <a:effectLst/>
          </p:spPr>
          <p:txBody>
            <a:bodyPr/>
            <a:lstStyle/>
            <a:p>
              <a:pPr>
                <a:defRPr/>
              </a:pPr>
              <a:endParaRPr lang="en-US" dirty="0">
                <a:solidFill>
                  <a:srgbClr val="648C1C"/>
                </a:solidFill>
              </a:endParaRPr>
            </a:p>
          </p:txBody>
        </p:sp>
        <p:sp>
          <p:nvSpPr>
            <p:cNvPr id="34" name="Rectangle 55">
              <a:extLst>
                <a:ext uri="{FF2B5EF4-FFF2-40B4-BE49-F238E27FC236}">
                  <a16:creationId xmlns:a16="http://schemas.microsoft.com/office/drawing/2014/main" id="{C74B3BA7-5C1A-C44A-8E0C-B5EDB5B74975}"/>
                </a:ext>
                <a:ext uri="{C183D7F6-B498-43B3-948B-1728B52AA6E4}">
                  <adec:decorative xmlns:adec="http://schemas.microsoft.com/office/drawing/2017/decorative" val="1"/>
                </a:ext>
              </a:extLst>
            </p:cNvPr>
            <p:cNvSpPr>
              <a:spLocks noChangeArrowheads="1"/>
            </p:cNvSpPr>
            <p:nvPr/>
          </p:nvSpPr>
          <p:spPr bwMode="auto">
            <a:xfrm>
              <a:off x="5985643" y="3007592"/>
              <a:ext cx="838364" cy="2063309"/>
            </a:xfrm>
            <a:prstGeom prst="rect">
              <a:avLst/>
            </a:prstGeom>
            <a:solidFill>
              <a:srgbClr val="368727"/>
            </a:solidFill>
            <a:ln>
              <a:noFill/>
            </a:ln>
            <a:effectLst/>
          </p:spPr>
          <p:txBody>
            <a:bodyPr/>
            <a:lstStyle/>
            <a:p>
              <a:pPr>
                <a:defRPr/>
              </a:pPr>
              <a:endParaRPr lang="en-US" dirty="0"/>
            </a:p>
          </p:txBody>
        </p:sp>
        <p:sp>
          <p:nvSpPr>
            <p:cNvPr id="35" name="Rectangle 54">
              <a:extLst>
                <a:ext uri="{FF2B5EF4-FFF2-40B4-BE49-F238E27FC236}">
                  <a16:creationId xmlns:a16="http://schemas.microsoft.com/office/drawing/2014/main" id="{CDFEFC14-70B6-8E45-8353-F478919B9650}"/>
                </a:ext>
                <a:ext uri="{C183D7F6-B498-43B3-948B-1728B52AA6E4}">
                  <adec:decorative xmlns:adec="http://schemas.microsoft.com/office/drawing/2017/decorative" val="1"/>
                </a:ext>
              </a:extLst>
            </p:cNvPr>
            <p:cNvSpPr>
              <a:spLocks noChangeArrowheads="1"/>
            </p:cNvSpPr>
            <p:nvPr/>
          </p:nvSpPr>
          <p:spPr bwMode="auto">
            <a:xfrm>
              <a:off x="2913830" y="3971715"/>
              <a:ext cx="838366" cy="1099186"/>
            </a:xfrm>
            <a:prstGeom prst="rect">
              <a:avLst/>
            </a:prstGeom>
            <a:solidFill>
              <a:srgbClr val="368727"/>
            </a:solidFill>
            <a:ln>
              <a:noFill/>
            </a:ln>
            <a:effectLst/>
          </p:spPr>
          <p:txBody>
            <a:bodyPr/>
            <a:lstStyle/>
            <a:p>
              <a:pPr>
                <a:defRPr/>
              </a:pPr>
              <a:endParaRPr lang="en-US" dirty="0"/>
            </a:p>
          </p:txBody>
        </p:sp>
        <p:sp>
          <p:nvSpPr>
            <p:cNvPr id="36" name="Line 47">
              <a:extLst>
                <a:ext uri="{FF2B5EF4-FFF2-40B4-BE49-F238E27FC236}">
                  <a16:creationId xmlns:a16="http://schemas.microsoft.com/office/drawing/2014/main" id="{CB0078C7-3A83-F14E-B0A6-55E498A3AE6C}"/>
                </a:ext>
                <a:ext uri="{C183D7F6-B498-43B3-948B-1728B52AA6E4}">
                  <adec:decorative xmlns:adec="http://schemas.microsoft.com/office/drawing/2017/decorative" val="1"/>
                </a:ext>
              </a:extLst>
            </p:cNvPr>
            <p:cNvSpPr>
              <a:spLocks noChangeShapeType="1"/>
            </p:cNvSpPr>
            <p:nvPr/>
          </p:nvSpPr>
          <p:spPr bwMode="auto">
            <a:xfrm>
              <a:off x="1283468" y="5059292"/>
              <a:ext cx="8075334" cy="0"/>
            </a:xfrm>
            <a:prstGeom prst="line">
              <a:avLst/>
            </a:prstGeom>
            <a:noFill/>
            <a:ln w="12700">
              <a:solidFill>
                <a:srgbClr val="999999"/>
              </a:solidFill>
              <a:round/>
              <a:headEnd/>
              <a:tailEnd/>
            </a:ln>
            <a:extLst>
              <a:ext uri="{909E8E84-426E-40DD-AFC4-6F175D3DCCD1}">
                <a14:hiddenFill xmlns:a14="http://schemas.microsoft.com/office/drawing/2010/main">
                  <a:noFill/>
                </a14:hiddenFill>
              </a:ext>
            </a:extLst>
          </p:spPr>
          <p:txBody>
            <a:bodyPr/>
            <a:lstStyle/>
            <a:p>
              <a:endParaRPr lang="en-US" dirty="0"/>
            </a:p>
          </p:txBody>
        </p:sp>
        <p:sp>
          <p:nvSpPr>
            <p:cNvPr id="37" name="Rectangle 480">
              <a:extLst>
                <a:ext uri="{FF2B5EF4-FFF2-40B4-BE49-F238E27FC236}">
                  <a16:creationId xmlns:a16="http://schemas.microsoft.com/office/drawing/2014/main" id="{6AAB564D-F862-9541-86BF-43BCB99FF64C}"/>
                </a:ext>
                <a:ext uri="{C183D7F6-B498-43B3-948B-1728B52AA6E4}">
                  <adec:decorative xmlns:adec="http://schemas.microsoft.com/office/drawing/2017/decorative" val="1"/>
                </a:ext>
              </a:extLst>
            </p:cNvPr>
            <p:cNvSpPr>
              <a:spLocks noChangeArrowheads="1"/>
            </p:cNvSpPr>
            <p:nvPr/>
          </p:nvSpPr>
          <p:spPr bwMode="auto">
            <a:xfrm rot="16200000">
              <a:off x="537858" y="3532165"/>
              <a:ext cx="318998"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b="1">
                  <a:solidFill>
                    <a:schemeClr val="tx1"/>
                  </a:solidFill>
                  <a:latin typeface="Arial" pitchFamily="34" charset="0"/>
                  <a:ea typeface="ＭＳ Ｐゴシック" pitchFamily="34" charset="-128"/>
                </a:defRPr>
              </a:lvl1pPr>
              <a:lvl2pPr marL="742950" indent="-285750" eaLnBrk="0" hangingPunct="0">
                <a:defRPr b="1">
                  <a:solidFill>
                    <a:schemeClr val="tx1"/>
                  </a:solidFill>
                  <a:latin typeface="Arial" pitchFamily="34" charset="0"/>
                  <a:ea typeface="ＭＳ Ｐゴシック" pitchFamily="34" charset="-128"/>
                </a:defRPr>
              </a:lvl2pPr>
              <a:lvl3pPr marL="1143000" indent="-228600" eaLnBrk="0" hangingPunct="0">
                <a:defRPr b="1">
                  <a:solidFill>
                    <a:schemeClr val="tx1"/>
                  </a:solidFill>
                  <a:latin typeface="Arial" pitchFamily="34" charset="0"/>
                  <a:ea typeface="ＭＳ Ｐゴシック" pitchFamily="34" charset="-128"/>
                </a:defRPr>
              </a:lvl3pPr>
              <a:lvl4pPr marL="1600200" indent="-228600" eaLnBrk="0" hangingPunct="0">
                <a:defRPr b="1">
                  <a:solidFill>
                    <a:schemeClr val="tx1"/>
                  </a:solidFill>
                  <a:latin typeface="Arial" pitchFamily="34" charset="0"/>
                  <a:ea typeface="ＭＳ Ｐゴシック" pitchFamily="34" charset="-128"/>
                </a:defRPr>
              </a:lvl4pPr>
              <a:lvl5pPr marL="2057400" indent="-228600" eaLnBrk="0" hangingPunct="0">
                <a:defRPr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b="1">
                  <a:solidFill>
                    <a:schemeClr val="tx1"/>
                  </a:solidFill>
                  <a:latin typeface="Arial" pitchFamily="34" charset="0"/>
                  <a:ea typeface="ＭＳ Ｐゴシック" pitchFamily="34" charset="-128"/>
                </a:defRPr>
              </a:lvl9pPr>
            </a:lstStyle>
            <a:p>
              <a:pPr eaLnBrk="1" hangingPunct="1"/>
              <a:r>
                <a:rPr lang="en-US" altLang="en-US" sz="1400" b="0" dirty="0"/>
                <a:t>Age</a:t>
              </a:r>
            </a:p>
          </p:txBody>
        </p:sp>
        <p:cxnSp>
          <p:nvCxnSpPr>
            <p:cNvPr id="38" name="Straight Connector 37">
              <a:extLst>
                <a:ext uri="{FF2B5EF4-FFF2-40B4-BE49-F238E27FC236}">
                  <a16:creationId xmlns:a16="http://schemas.microsoft.com/office/drawing/2014/main" id="{2A1F3731-BC34-984B-85D2-EA099CF4C26E}"/>
                </a:ext>
                <a:ext uri="{C183D7F6-B498-43B3-948B-1728B52AA6E4}">
                  <adec:decorative xmlns:adec="http://schemas.microsoft.com/office/drawing/2017/decorative" val="1"/>
                </a:ext>
              </a:extLst>
            </p:cNvPr>
            <p:cNvCxnSpPr/>
            <p:nvPr/>
          </p:nvCxnSpPr>
          <p:spPr>
            <a:xfrm>
              <a:off x="4201816" y="4965392"/>
              <a:ext cx="0" cy="87804"/>
            </a:xfrm>
            <a:prstGeom prst="line">
              <a:avLst/>
            </a:prstGeom>
            <a:ln w="12700">
              <a:solidFill>
                <a:srgbClr val="999999"/>
              </a:solidFill>
            </a:ln>
          </p:spPr>
          <p:style>
            <a:lnRef idx="1">
              <a:schemeClr val="accent1"/>
            </a:lnRef>
            <a:fillRef idx="0">
              <a:schemeClr val="accent1"/>
            </a:fillRef>
            <a:effectRef idx="0">
              <a:schemeClr val="accent1"/>
            </a:effectRef>
            <a:fontRef idx="minor">
              <a:schemeClr val="tx1"/>
            </a:fontRef>
          </p:style>
        </p:cxnSp>
        <p:sp>
          <p:nvSpPr>
            <p:cNvPr id="41" name="Line 98">
              <a:extLst>
                <a:ext uri="{FF2B5EF4-FFF2-40B4-BE49-F238E27FC236}">
                  <a16:creationId xmlns:a16="http://schemas.microsoft.com/office/drawing/2014/main" id="{28A4883C-CFC0-404B-A345-45E3410DCD8E}"/>
                </a:ext>
                <a:ext uri="{C183D7F6-B498-43B3-948B-1728B52AA6E4}">
                  <adec:decorative xmlns:adec="http://schemas.microsoft.com/office/drawing/2017/decorative" val="1"/>
                </a:ext>
              </a:extLst>
            </p:cNvPr>
            <p:cNvSpPr>
              <a:spLocks noChangeShapeType="1"/>
            </p:cNvSpPr>
            <p:nvPr/>
          </p:nvSpPr>
          <p:spPr bwMode="auto">
            <a:xfrm>
              <a:off x="1273943" y="4464596"/>
              <a:ext cx="8071110" cy="0"/>
            </a:xfrm>
            <a:prstGeom prst="line">
              <a:avLst/>
            </a:prstGeom>
            <a:noFill/>
            <a:ln w="63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dirty="0">
                <a:latin typeface="Arial" charset="0"/>
                <a:ea typeface="ＭＳ Ｐゴシック" charset="0"/>
                <a:cs typeface="ＭＳ Ｐゴシック" charset="0"/>
              </a:endParaRPr>
            </a:p>
          </p:txBody>
        </p:sp>
        <p:sp>
          <p:nvSpPr>
            <p:cNvPr id="40" name="Line 48">
              <a:extLst>
                <a:ext uri="{FF2B5EF4-FFF2-40B4-BE49-F238E27FC236}">
                  <a16:creationId xmlns:a16="http://schemas.microsoft.com/office/drawing/2014/main" id="{84B71556-C903-F748-97C0-CFB226A22B95}"/>
                </a:ext>
                <a:ext uri="{C183D7F6-B498-43B3-948B-1728B52AA6E4}">
                  <adec:decorative xmlns:adec="http://schemas.microsoft.com/office/drawing/2017/decorative" val="1"/>
                </a:ext>
              </a:extLst>
            </p:cNvPr>
            <p:cNvSpPr>
              <a:spLocks noChangeShapeType="1"/>
            </p:cNvSpPr>
            <p:nvPr/>
          </p:nvSpPr>
          <p:spPr bwMode="auto">
            <a:xfrm>
              <a:off x="1283468" y="4144749"/>
              <a:ext cx="8058440" cy="0"/>
            </a:xfrm>
            <a:prstGeom prst="line">
              <a:avLst/>
            </a:prstGeom>
            <a:noFill/>
            <a:ln w="635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dirty="0"/>
            </a:p>
          </p:txBody>
        </p:sp>
        <p:sp>
          <p:nvSpPr>
            <p:cNvPr id="94" name="Rectangle 71">
              <a:extLst>
                <a:ext uri="{FF2B5EF4-FFF2-40B4-BE49-F238E27FC236}">
                  <a16:creationId xmlns:a16="http://schemas.microsoft.com/office/drawing/2014/main" id="{12C79EAA-C6C7-A2F7-CA84-F6333C508B44}"/>
                </a:ext>
                <a:ext uri="{C183D7F6-B498-43B3-948B-1728B52AA6E4}">
                  <adec:decorative xmlns:adec="http://schemas.microsoft.com/office/drawing/2017/decorative" val="1"/>
                </a:ext>
              </a:extLst>
            </p:cNvPr>
            <p:cNvSpPr>
              <a:spLocks noChangeArrowheads="1"/>
            </p:cNvSpPr>
            <p:nvPr/>
          </p:nvSpPr>
          <p:spPr bwMode="auto">
            <a:xfrm>
              <a:off x="5064500" y="5087055"/>
              <a:ext cx="387927"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b="1">
                  <a:solidFill>
                    <a:schemeClr val="tx1"/>
                  </a:solidFill>
                  <a:latin typeface="Arial" pitchFamily="34" charset="0"/>
                  <a:ea typeface="ＭＳ Ｐゴシック" pitchFamily="34" charset="-128"/>
                </a:defRPr>
              </a:lvl1pPr>
              <a:lvl2pPr marL="742950" indent="-285750" eaLnBrk="0" hangingPunct="0">
                <a:defRPr b="1">
                  <a:solidFill>
                    <a:schemeClr val="tx1"/>
                  </a:solidFill>
                  <a:latin typeface="Arial" pitchFamily="34" charset="0"/>
                  <a:ea typeface="ＭＳ Ｐゴシック" pitchFamily="34" charset="-128"/>
                </a:defRPr>
              </a:lvl2pPr>
              <a:lvl3pPr marL="1143000" indent="-228600" eaLnBrk="0" hangingPunct="0">
                <a:defRPr b="1">
                  <a:solidFill>
                    <a:schemeClr val="tx1"/>
                  </a:solidFill>
                  <a:latin typeface="Arial" pitchFamily="34" charset="0"/>
                  <a:ea typeface="ＭＳ Ｐゴシック" pitchFamily="34" charset="-128"/>
                </a:defRPr>
              </a:lvl3pPr>
              <a:lvl4pPr marL="1600200" indent="-228600" eaLnBrk="0" hangingPunct="0">
                <a:defRPr b="1">
                  <a:solidFill>
                    <a:schemeClr val="tx1"/>
                  </a:solidFill>
                  <a:latin typeface="Arial" pitchFamily="34" charset="0"/>
                  <a:ea typeface="ＭＳ Ｐゴシック" pitchFamily="34" charset="-128"/>
                </a:defRPr>
              </a:lvl4pPr>
              <a:lvl5pPr marL="2057400" indent="-228600" eaLnBrk="0" hangingPunct="0">
                <a:defRPr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b="1">
                  <a:solidFill>
                    <a:schemeClr val="tx1"/>
                  </a:solidFill>
                  <a:latin typeface="Arial" pitchFamily="34" charset="0"/>
                  <a:ea typeface="ＭＳ Ｐゴシック" pitchFamily="34" charset="-128"/>
                </a:defRPr>
              </a:lvl9pPr>
            </a:lstStyle>
            <a:p>
              <a:pPr eaLnBrk="1" hangingPunct="1"/>
              <a:r>
                <a:rPr lang="en-US" altLang="en-US" sz="1400" b="0" dirty="0"/>
                <a:t>Male</a:t>
              </a:r>
              <a:endParaRPr lang="en-US" altLang="en-US" sz="1600" b="0" dirty="0"/>
            </a:p>
          </p:txBody>
        </p:sp>
        <p:sp>
          <p:nvSpPr>
            <p:cNvPr id="95" name="Rectangle 73">
              <a:extLst>
                <a:ext uri="{FF2B5EF4-FFF2-40B4-BE49-F238E27FC236}">
                  <a16:creationId xmlns:a16="http://schemas.microsoft.com/office/drawing/2014/main" id="{8FBE3381-ED53-9D6C-D646-E0692D69EBAD}"/>
                </a:ext>
                <a:ext uri="{C183D7F6-B498-43B3-948B-1728B52AA6E4}">
                  <adec:decorative xmlns:adec="http://schemas.microsoft.com/office/drawing/2017/decorative" val="1"/>
                </a:ext>
              </a:extLst>
            </p:cNvPr>
            <p:cNvSpPr>
              <a:spLocks noChangeArrowheads="1"/>
            </p:cNvSpPr>
            <p:nvPr/>
          </p:nvSpPr>
          <p:spPr bwMode="auto">
            <a:xfrm>
              <a:off x="6133423" y="5087055"/>
              <a:ext cx="596317"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b="1">
                  <a:solidFill>
                    <a:schemeClr val="tx1"/>
                  </a:solidFill>
                  <a:latin typeface="Arial" pitchFamily="34" charset="0"/>
                  <a:ea typeface="ＭＳ Ｐゴシック" pitchFamily="34" charset="-128"/>
                </a:defRPr>
              </a:lvl1pPr>
              <a:lvl2pPr marL="742950" indent="-285750" eaLnBrk="0" hangingPunct="0">
                <a:defRPr b="1">
                  <a:solidFill>
                    <a:schemeClr val="tx1"/>
                  </a:solidFill>
                  <a:latin typeface="Arial" pitchFamily="34" charset="0"/>
                  <a:ea typeface="ＭＳ Ｐゴシック" pitchFamily="34" charset="-128"/>
                </a:defRPr>
              </a:lvl2pPr>
              <a:lvl3pPr marL="1143000" indent="-228600" eaLnBrk="0" hangingPunct="0">
                <a:defRPr b="1">
                  <a:solidFill>
                    <a:schemeClr val="tx1"/>
                  </a:solidFill>
                  <a:latin typeface="Arial" pitchFamily="34" charset="0"/>
                  <a:ea typeface="ＭＳ Ｐゴシック" pitchFamily="34" charset="-128"/>
                </a:defRPr>
              </a:lvl3pPr>
              <a:lvl4pPr marL="1600200" indent="-228600" eaLnBrk="0" hangingPunct="0">
                <a:defRPr b="1">
                  <a:solidFill>
                    <a:schemeClr val="tx1"/>
                  </a:solidFill>
                  <a:latin typeface="Arial" pitchFamily="34" charset="0"/>
                  <a:ea typeface="ＭＳ Ｐゴシック" pitchFamily="34" charset="-128"/>
                </a:defRPr>
              </a:lvl4pPr>
              <a:lvl5pPr marL="2057400" indent="-228600" eaLnBrk="0" hangingPunct="0">
                <a:defRPr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b="1">
                  <a:solidFill>
                    <a:schemeClr val="tx1"/>
                  </a:solidFill>
                  <a:latin typeface="Arial" pitchFamily="34" charset="0"/>
                  <a:ea typeface="ＭＳ Ｐゴシック" pitchFamily="34" charset="-128"/>
                </a:defRPr>
              </a:lvl9pPr>
            </a:lstStyle>
            <a:p>
              <a:pPr eaLnBrk="1" hangingPunct="1"/>
              <a:r>
                <a:rPr lang="en-US" altLang="en-US" sz="1400" b="0" dirty="0"/>
                <a:t>Female</a:t>
              </a:r>
              <a:endParaRPr lang="en-US" altLang="en-US" sz="1600" b="0" dirty="0"/>
            </a:p>
          </p:txBody>
        </p:sp>
      </p:grpSp>
      <p:sp>
        <p:nvSpPr>
          <p:cNvPr id="93" name="Text Box 21">
            <a:extLst>
              <a:ext uri="{FF2B5EF4-FFF2-40B4-BE49-F238E27FC236}">
                <a16:creationId xmlns:a16="http://schemas.microsoft.com/office/drawing/2014/main" id="{D5F8B6E7-A877-A4B2-4328-E9C399BA140C}"/>
              </a:ext>
            </a:extLst>
          </p:cNvPr>
          <p:cNvSpPr txBox="1">
            <a:spLocks noChangeArrowheads="1"/>
          </p:cNvSpPr>
          <p:nvPr/>
        </p:nvSpPr>
        <p:spPr bwMode="auto">
          <a:xfrm>
            <a:off x="420111" y="6159031"/>
            <a:ext cx="9046109" cy="246221"/>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37160" tIns="45720" rIns="91440" bIns="45720" anchor="b">
            <a:spAutoFit/>
          </a:bodyPr>
          <a:lstStyle>
            <a:lvl1pPr algn="l" eaLnBrk="0" hangingPunct="0">
              <a:spcBef>
                <a:spcPct val="20000"/>
              </a:spcBef>
              <a:buClr>
                <a:srgbClr val="524E86"/>
              </a:buClr>
              <a:buSzPct val="120000"/>
              <a:buChar char="•"/>
              <a:defRPr>
                <a:solidFill>
                  <a:schemeClr val="tx1"/>
                </a:solidFill>
                <a:latin typeface="Arial" pitchFamily="34" charset="0"/>
              </a:defRPr>
            </a:lvl1pPr>
            <a:lvl2pPr marL="742950" indent="-285750" algn="l" eaLnBrk="0" hangingPunct="0">
              <a:spcBef>
                <a:spcPct val="20000"/>
              </a:spcBef>
              <a:buClr>
                <a:srgbClr val="524E86"/>
              </a:buClr>
              <a:buSzPct val="80000"/>
              <a:buFont typeface="Wingdings" pitchFamily="2" charset="2"/>
              <a:buChar char="§"/>
              <a:defRPr>
                <a:solidFill>
                  <a:schemeClr val="tx1"/>
                </a:solidFill>
                <a:latin typeface="Arial" pitchFamily="34" charset="0"/>
              </a:defRPr>
            </a:lvl2pPr>
            <a:lvl3pPr marL="1143000" indent="-228600" algn="l" eaLnBrk="0" hangingPunct="0">
              <a:spcBef>
                <a:spcPct val="20000"/>
              </a:spcBef>
              <a:buClr>
                <a:srgbClr val="524E86"/>
              </a:buClr>
              <a:buFont typeface="Arial" pitchFamily="34" charset="0"/>
              <a:buChar char="–"/>
              <a:defRPr sz="1600">
                <a:solidFill>
                  <a:schemeClr val="tx1"/>
                </a:solidFill>
                <a:latin typeface="Arial" pitchFamily="34" charset="0"/>
              </a:defRPr>
            </a:lvl3pPr>
            <a:lvl4pPr marL="1600200" indent="-228600" algn="l" eaLnBrk="0" hangingPunct="0">
              <a:spcBef>
                <a:spcPct val="20000"/>
              </a:spcBef>
              <a:buClr>
                <a:srgbClr val="524E86"/>
              </a:buClr>
              <a:buChar char="•"/>
              <a:defRPr sz="1600">
                <a:solidFill>
                  <a:schemeClr val="tx1"/>
                </a:solidFill>
                <a:latin typeface="Arial" pitchFamily="34" charset="0"/>
              </a:defRPr>
            </a:lvl4pPr>
            <a:lvl5pPr marL="2057400" indent="-228600" algn="l" eaLnBrk="0" hangingPunct="0">
              <a:spcBef>
                <a:spcPct val="20000"/>
              </a:spcBef>
              <a:buClr>
                <a:srgbClr val="524E86"/>
              </a:buClr>
              <a:buFont typeface="Wingdings" pitchFamily="2" charset="2"/>
              <a:buChar char="§"/>
              <a:defRPr sz="1400">
                <a:solidFill>
                  <a:schemeClr val="tx1"/>
                </a:solidFill>
                <a:latin typeface="Arial" pitchFamily="34" charset="0"/>
              </a:defRPr>
            </a:lvl5pPr>
            <a:lvl6pPr marL="25146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6pPr>
            <a:lvl7pPr marL="29718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7pPr>
            <a:lvl8pPr marL="34290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8pPr>
            <a:lvl9pPr marL="38862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9pPr>
          </a:lstStyle>
          <a:p>
            <a:pPr eaLnBrk="1" hangingPunct="1">
              <a:spcBef>
                <a:spcPct val="0"/>
              </a:spcBef>
              <a:buClrTx/>
              <a:buSzTx/>
              <a:buFontTx/>
              <a:buNone/>
            </a:pPr>
            <a:r>
              <a:rPr lang="en-US" altLang="en-US" sz="1000" dirty="0"/>
              <a:t>Source: Social Security Administration Life Expectancy Calculator, 2025. Figure assumes a person is in good health.</a:t>
            </a:r>
          </a:p>
        </p:txBody>
      </p:sp>
      <p:sp>
        <p:nvSpPr>
          <p:cNvPr id="92" name="Slide Number Placeholder 91">
            <a:extLst>
              <a:ext uri="{FF2B5EF4-FFF2-40B4-BE49-F238E27FC236}">
                <a16:creationId xmlns:a16="http://schemas.microsoft.com/office/drawing/2014/main" id="{F7096EC0-C588-168E-B0A5-529937FCEDD8}"/>
              </a:ext>
              <a:ext uri="{C183D7F6-B498-43B3-948B-1728B52AA6E4}">
                <adec:decorative xmlns:adec="http://schemas.microsoft.com/office/drawing/2017/decorative" val="1"/>
              </a:ext>
            </a:extLst>
          </p:cNvPr>
          <p:cNvSpPr>
            <a:spLocks noGrp="1"/>
          </p:cNvSpPr>
          <p:nvPr>
            <p:ph type="sldNum" sz="quarter" idx="14"/>
          </p:nvPr>
        </p:nvSpPr>
        <p:spPr/>
        <p:txBody>
          <a:bodyPr/>
          <a:lstStyle/>
          <a:p>
            <a:pPr>
              <a:defRPr/>
            </a:pPr>
            <a:fld id="{E6474CC2-1230-4213-AD1A-4B2FEEABA7A1}" type="slidenum">
              <a:rPr lang="en-US" smtClean="0"/>
              <a:pPr>
                <a:defRPr/>
              </a:pPr>
              <a:t>6</a:t>
            </a:fld>
            <a:endParaRPr lang="en-US" dirty="0"/>
          </a:p>
        </p:txBody>
      </p:sp>
      <p:pic>
        <p:nvPicPr>
          <p:cNvPr id="3" name="Picture 2">
            <a:extLst>
              <a:ext uri="{FF2B5EF4-FFF2-40B4-BE49-F238E27FC236}">
                <a16:creationId xmlns:a16="http://schemas.microsoft.com/office/drawing/2014/main" id="{BE53CCF9-D76E-5B77-F314-6D225E3CF475}"/>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10188575" y="6280637"/>
            <a:ext cx="1553526" cy="382313"/>
          </a:xfrm>
          <a:prstGeom prst="rect">
            <a:avLst/>
          </a:prstGeom>
        </p:spPr>
      </p:pic>
      <p:sp>
        <p:nvSpPr>
          <p:cNvPr id="5" name="Footer Placeholder 3">
            <a:extLst>
              <a:ext uri="{FF2B5EF4-FFF2-40B4-BE49-F238E27FC236}">
                <a16:creationId xmlns:a16="http://schemas.microsoft.com/office/drawing/2014/main" id="{F45C1FBB-9C2D-F107-4847-C141BB4F0B8B}"/>
              </a:ext>
              <a:ext uri="{C183D7F6-B498-43B3-948B-1728B52AA6E4}">
                <adec:decorative xmlns:adec="http://schemas.microsoft.com/office/drawing/2017/decorative" val="1"/>
              </a:ext>
            </a:extLst>
          </p:cNvPr>
          <p:cNvSpPr>
            <a:spLocks noGrp="1"/>
          </p:cNvSpPr>
          <p:nvPr>
            <p:ph type="ftr" sz="quarter" idx="15"/>
          </p:nvPr>
        </p:nvSpPr>
        <p:spPr>
          <a:xfrm>
            <a:off x="426722" y="6382514"/>
            <a:ext cx="5245100" cy="273264"/>
          </a:xfrm>
        </p:spPr>
        <p:txBody>
          <a:bodyPr/>
          <a:lstStyle/>
          <a:p>
            <a:pPr algn="l"/>
            <a:r>
              <a:rPr lang="en-US" dirty="0"/>
              <a:t>For investors.</a:t>
            </a:r>
          </a:p>
          <a:p>
            <a:pPr algn="l"/>
            <a:r>
              <a:rPr lang="en-US" sz="800" dirty="0"/>
              <a:t>662964.38.0</a:t>
            </a:r>
          </a:p>
        </p:txBody>
      </p:sp>
    </p:spTree>
    <p:custDataLst>
      <p:tags r:id="rId1"/>
    </p:custDataLst>
    <p:extLst>
      <p:ext uri="{BB962C8B-B14F-4D97-AF65-F5344CB8AC3E}">
        <p14:creationId xmlns:p14="http://schemas.microsoft.com/office/powerpoint/2010/main" val="16843167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22820" y="228600"/>
            <a:ext cx="10918280" cy="1324118"/>
          </a:xfrm>
        </p:spPr>
        <p:txBody>
          <a:bodyPr/>
          <a:lstStyle/>
          <a:p>
            <a:r>
              <a:rPr lang="en-US" dirty="0"/>
              <a:t>Social Security by the numbers</a:t>
            </a:r>
            <a:br>
              <a:rPr lang="en-US" dirty="0"/>
            </a:br>
            <a:r>
              <a:rPr lang="en-US" sz="2000" b="1" dirty="0">
                <a:solidFill>
                  <a:srgbClr val="368727"/>
                </a:solidFill>
              </a:rPr>
              <a:t>In 2025, an average of almost 69 million Americans per month received a Social Security benefit, totaling about $1.6 trillion dollars in benefits paid during the year.</a:t>
            </a:r>
            <a:r>
              <a:rPr lang="en-US" sz="2000" b="1" baseline="30000" dirty="0">
                <a:solidFill>
                  <a:srgbClr val="368727"/>
                </a:solidFill>
              </a:rPr>
              <a:t>1</a:t>
            </a:r>
            <a:endParaRPr lang="en-US" baseline="30000" dirty="0">
              <a:solidFill>
                <a:srgbClr val="368727"/>
              </a:solidFill>
            </a:endParaRPr>
          </a:p>
        </p:txBody>
      </p:sp>
      <p:sp>
        <p:nvSpPr>
          <p:cNvPr id="22" name="Rectangle 21">
            <a:extLst>
              <a:ext uri="{FF2B5EF4-FFF2-40B4-BE49-F238E27FC236}">
                <a16:creationId xmlns:a16="http://schemas.microsoft.com/office/drawing/2014/main" id="{D514051E-DB91-9B49-9040-B8A2706EAD7F}"/>
              </a:ext>
            </a:extLst>
          </p:cNvPr>
          <p:cNvSpPr/>
          <p:nvPr/>
        </p:nvSpPr>
        <p:spPr>
          <a:xfrm>
            <a:off x="473553" y="1953527"/>
            <a:ext cx="6955948" cy="369332"/>
          </a:xfrm>
          <a:prstGeom prst="rect">
            <a:avLst/>
          </a:prstGeom>
        </p:spPr>
        <p:txBody>
          <a:bodyPr wrap="square">
            <a:spAutoFit/>
          </a:bodyPr>
          <a:lstStyle/>
          <a:p>
            <a:pPr lvl="0" defTabSz="914218" fontAlgn="auto">
              <a:spcBef>
                <a:spcPts val="0"/>
              </a:spcBef>
              <a:spcAft>
                <a:spcPts val="0"/>
              </a:spcAft>
            </a:pPr>
            <a:r>
              <a:rPr lang="en-US" sz="1800" b="1" dirty="0">
                <a:ea typeface="+mn-ea"/>
                <a:cs typeface="Arial" panose="020B0604020202020204" pitchFamily="34" charset="0"/>
              </a:rPr>
              <a:t>SO, WHO’S TAKING THEIR BENEFITS WHEN?</a:t>
            </a:r>
            <a:r>
              <a:rPr lang="en-US" sz="1800" b="1" baseline="30000" dirty="0">
                <a:ea typeface="+mn-ea"/>
                <a:cs typeface="Arial" panose="020B0604020202020204" pitchFamily="34" charset="0"/>
              </a:rPr>
              <a:t>2</a:t>
            </a:r>
          </a:p>
        </p:txBody>
      </p:sp>
      <p:sp>
        <p:nvSpPr>
          <p:cNvPr id="21" name="Rectangle 20">
            <a:extLst>
              <a:ext uri="{FF2B5EF4-FFF2-40B4-BE49-F238E27FC236}">
                <a16:creationId xmlns:a16="http://schemas.microsoft.com/office/drawing/2014/main" id="{4E5C338F-526E-9848-9E97-6F40A2287FD6}"/>
              </a:ext>
              <a:ext uri="{C183D7F6-B498-43B3-948B-1728B52AA6E4}">
                <adec:decorative xmlns:adec="http://schemas.microsoft.com/office/drawing/2017/decorative" val="1"/>
              </a:ext>
            </a:extLst>
          </p:cNvPr>
          <p:cNvSpPr/>
          <p:nvPr/>
        </p:nvSpPr>
        <p:spPr>
          <a:xfrm>
            <a:off x="573544" y="2363684"/>
            <a:ext cx="5245101" cy="91510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a:extLst>
              <a:ext uri="{FF2B5EF4-FFF2-40B4-BE49-F238E27FC236}">
                <a16:creationId xmlns:a16="http://schemas.microsoft.com/office/drawing/2014/main" id="{621B804F-B5E5-1907-AAD0-3A2AAE68069B}"/>
              </a:ext>
            </a:extLst>
          </p:cNvPr>
          <p:cNvSpPr/>
          <p:nvPr/>
        </p:nvSpPr>
        <p:spPr>
          <a:xfrm>
            <a:off x="652783" y="2439458"/>
            <a:ext cx="2353305" cy="726609"/>
          </a:xfrm>
          <a:prstGeom prst="rect">
            <a:avLst/>
          </a:prstGeom>
        </p:spPr>
        <p:txBody>
          <a:bodyPr wrap="square">
            <a:spAutoFit/>
          </a:bodyPr>
          <a:lstStyle/>
          <a:p>
            <a:pPr defTabSz="914218" fontAlgn="auto">
              <a:lnSpc>
                <a:spcPct val="120000"/>
              </a:lnSpc>
              <a:spcBef>
                <a:spcPts val="0"/>
              </a:spcBef>
              <a:spcAft>
                <a:spcPts val="0"/>
              </a:spcAft>
            </a:pPr>
            <a:r>
              <a:rPr lang="en-US" sz="1800" b="1" dirty="0">
                <a:solidFill>
                  <a:srgbClr val="004F6B"/>
                </a:solidFill>
                <a:latin typeface="Arial"/>
                <a:ea typeface="+mn-ea"/>
              </a:rPr>
              <a:t>35% </a:t>
            </a:r>
            <a:r>
              <a:rPr lang="en-US" sz="1800" dirty="0">
                <a:solidFill>
                  <a:srgbClr val="004F6B"/>
                </a:solidFill>
                <a:latin typeface="Arial"/>
                <a:ea typeface="+mn-ea"/>
              </a:rPr>
              <a:t>of men and </a:t>
            </a:r>
            <a:br>
              <a:rPr lang="en-US" sz="1800" dirty="0">
                <a:solidFill>
                  <a:srgbClr val="004F6B"/>
                </a:solidFill>
                <a:latin typeface="Arial"/>
                <a:ea typeface="+mn-ea"/>
              </a:rPr>
            </a:br>
            <a:r>
              <a:rPr lang="en-US" sz="1800" b="1" dirty="0">
                <a:solidFill>
                  <a:srgbClr val="004F6B"/>
                </a:solidFill>
                <a:latin typeface="Arial"/>
                <a:ea typeface="+mn-ea"/>
              </a:rPr>
              <a:t>37%</a:t>
            </a:r>
            <a:r>
              <a:rPr lang="en-US" sz="1800" dirty="0">
                <a:solidFill>
                  <a:srgbClr val="004F6B"/>
                </a:solidFill>
                <a:latin typeface="Arial"/>
                <a:ea typeface="+mn-ea"/>
              </a:rPr>
              <a:t> of women</a:t>
            </a:r>
          </a:p>
        </p:txBody>
      </p:sp>
      <p:sp>
        <p:nvSpPr>
          <p:cNvPr id="42" name="Rectangle 41">
            <a:extLst>
              <a:ext uri="{FF2B5EF4-FFF2-40B4-BE49-F238E27FC236}">
                <a16:creationId xmlns:a16="http://schemas.microsoft.com/office/drawing/2014/main" id="{8C7D9BBB-6D95-974C-9040-E8659542B3FB}"/>
              </a:ext>
            </a:extLst>
          </p:cNvPr>
          <p:cNvSpPr/>
          <p:nvPr/>
        </p:nvSpPr>
        <p:spPr>
          <a:xfrm>
            <a:off x="2623676" y="2610850"/>
            <a:ext cx="2547576" cy="369332"/>
          </a:xfrm>
          <a:prstGeom prst="rect">
            <a:avLst/>
          </a:prstGeom>
        </p:spPr>
        <p:txBody>
          <a:bodyPr wrap="square">
            <a:spAutoFit/>
          </a:bodyPr>
          <a:lstStyle/>
          <a:p>
            <a:pPr lvl="0" algn="r" defTabSz="914218" fontAlgn="auto">
              <a:spcBef>
                <a:spcPts val="0"/>
              </a:spcBef>
              <a:spcAft>
                <a:spcPts val="0"/>
              </a:spcAft>
            </a:pPr>
            <a:r>
              <a:rPr lang="en-US" sz="1800" dirty="0">
                <a:solidFill>
                  <a:srgbClr val="004F6B"/>
                </a:solidFill>
                <a:latin typeface="Arial"/>
                <a:ea typeface="+mn-ea"/>
              </a:rPr>
              <a:t>take benefits at</a:t>
            </a:r>
          </a:p>
        </p:txBody>
      </p:sp>
      <p:sp>
        <p:nvSpPr>
          <p:cNvPr id="39" name="Oval 38">
            <a:extLst>
              <a:ext uri="{FF2B5EF4-FFF2-40B4-BE49-F238E27FC236}">
                <a16:creationId xmlns:a16="http://schemas.microsoft.com/office/drawing/2014/main" id="{AF4330BC-2E90-8645-BDD3-60B918A58707}"/>
              </a:ext>
              <a:ext uri="{C183D7F6-B498-43B3-948B-1728B52AA6E4}">
                <adec:decorative xmlns:adec="http://schemas.microsoft.com/office/drawing/2017/decorative" val="1"/>
              </a:ext>
            </a:extLst>
          </p:cNvPr>
          <p:cNvSpPr/>
          <p:nvPr/>
        </p:nvSpPr>
        <p:spPr>
          <a:xfrm>
            <a:off x="5340859" y="2309606"/>
            <a:ext cx="988504" cy="988504"/>
          </a:xfrm>
          <a:prstGeom prst="ellipse">
            <a:avLst/>
          </a:prstGeom>
          <a:solidFill>
            <a:schemeClr val="bg1"/>
          </a:solidFill>
          <a:ln w="571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Text Box 42">
            <a:extLst>
              <a:ext uri="{FF2B5EF4-FFF2-40B4-BE49-F238E27FC236}">
                <a16:creationId xmlns:a16="http://schemas.microsoft.com/office/drawing/2014/main" id="{1F70D268-157C-1A4A-B265-AE92F055FD8E}"/>
              </a:ext>
            </a:extLst>
          </p:cNvPr>
          <p:cNvSpPr txBox="1">
            <a:spLocks noChangeArrowheads="1"/>
          </p:cNvSpPr>
          <p:nvPr/>
        </p:nvSpPr>
        <p:spPr bwMode="auto">
          <a:xfrm>
            <a:off x="5383204" y="2521793"/>
            <a:ext cx="907621" cy="618631"/>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lnSpc>
                <a:spcPct val="90000"/>
              </a:lnSpc>
              <a:defRPr/>
            </a:pPr>
            <a:r>
              <a:rPr lang="en-US" sz="1600" b="1" cap="all" dirty="0">
                <a:solidFill>
                  <a:srgbClr val="004F6B"/>
                </a:solidFill>
                <a:latin typeface="Arial" charset="0"/>
                <a:ea typeface="ＭＳ Ｐゴシック" charset="0"/>
                <a:cs typeface="ＭＳ Ｐゴシック" charset="0"/>
              </a:rPr>
              <a:t>age </a:t>
            </a:r>
            <a:br>
              <a:rPr lang="en-US" sz="1600" b="1" cap="all" dirty="0">
                <a:solidFill>
                  <a:srgbClr val="004F6B"/>
                </a:solidFill>
                <a:latin typeface="Arial" charset="0"/>
                <a:ea typeface="ＭＳ Ｐゴシック" charset="0"/>
                <a:cs typeface="ＭＳ Ｐゴシック" charset="0"/>
              </a:rPr>
            </a:br>
            <a:r>
              <a:rPr kumimoji="0" lang="en-US" sz="2200" b="1" i="0" u="none" strike="noStrike" kern="1200" cap="none" spc="0" normalizeH="0" baseline="0" noProof="0" dirty="0">
                <a:ln>
                  <a:noFill/>
                </a:ln>
                <a:solidFill>
                  <a:srgbClr val="004F6B"/>
                </a:solidFill>
                <a:effectLst/>
                <a:uLnTx/>
                <a:uFillTx/>
                <a:latin typeface="Arial" charset="0"/>
                <a:ea typeface="ＭＳ Ｐゴシック" charset="0"/>
                <a:cs typeface="ＭＳ Ｐゴシック" charset="0"/>
              </a:rPr>
              <a:t>62-64</a:t>
            </a:r>
          </a:p>
        </p:txBody>
      </p:sp>
      <p:sp>
        <p:nvSpPr>
          <p:cNvPr id="19" name="Rectangle 18">
            <a:extLst>
              <a:ext uri="{FF2B5EF4-FFF2-40B4-BE49-F238E27FC236}">
                <a16:creationId xmlns:a16="http://schemas.microsoft.com/office/drawing/2014/main" id="{772B75BF-B39D-0842-8FC6-1970753F199C}"/>
              </a:ext>
              <a:ext uri="{C183D7F6-B498-43B3-948B-1728B52AA6E4}">
                <adec:decorative xmlns:adec="http://schemas.microsoft.com/office/drawing/2017/decorative" val="1"/>
              </a:ext>
            </a:extLst>
          </p:cNvPr>
          <p:cNvSpPr/>
          <p:nvPr/>
        </p:nvSpPr>
        <p:spPr>
          <a:xfrm>
            <a:off x="573545" y="3494329"/>
            <a:ext cx="5355768" cy="93995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DE5C8AF1-5FEC-C00E-8E81-D83EE4AF5B09}"/>
              </a:ext>
            </a:extLst>
          </p:cNvPr>
          <p:cNvSpPr/>
          <p:nvPr/>
        </p:nvSpPr>
        <p:spPr>
          <a:xfrm>
            <a:off x="652783" y="3582458"/>
            <a:ext cx="2353305" cy="726609"/>
          </a:xfrm>
          <a:prstGeom prst="rect">
            <a:avLst/>
          </a:prstGeom>
        </p:spPr>
        <p:txBody>
          <a:bodyPr wrap="square">
            <a:spAutoFit/>
          </a:bodyPr>
          <a:lstStyle/>
          <a:p>
            <a:pPr defTabSz="914218" fontAlgn="auto">
              <a:lnSpc>
                <a:spcPct val="120000"/>
              </a:lnSpc>
              <a:spcBef>
                <a:spcPts val="0"/>
              </a:spcBef>
              <a:spcAft>
                <a:spcPts val="0"/>
              </a:spcAft>
            </a:pPr>
            <a:r>
              <a:rPr lang="en-US" sz="1800" b="1" dirty="0">
                <a:solidFill>
                  <a:srgbClr val="368727"/>
                </a:solidFill>
                <a:latin typeface="Arial"/>
                <a:ea typeface="+mn-ea"/>
              </a:rPr>
              <a:t>57% </a:t>
            </a:r>
            <a:r>
              <a:rPr lang="en-US" sz="1800" dirty="0">
                <a:solidFill>
                  <a:srgbClr val="368727"/>
                </a:solidFill>
                <a:latin typeface="Arial"/>
                <a:ea typeface="+mn-ea"/>
              </a:rPr>
              <a:t>of men and </a:t>
            </a:r>
            <a:br>
              <a:rPr lang="en-US" sz="1800" dirty="0">
                <a:solidFill>
                  <a:srgbClr val="368727"/>
                </a:solidFill>
                <a:latin typeface="Arial"/>
                <a:ea typeface="+mn-ea"/>
              </a:rPr>
            </a:br>
            <a:r>
              <a:rPr lang="en-US" sz="1800" b="1" dirty="0">
                <a:solidFill>
                  <a:srgbClr val="368727"/>
                </a:solidFill>
                <a:latin typeface="Arial"/>
                <a:ea typeface="+mn-ea"/>
              </a:rPr>
              <a:t>54%</a:t>
            </a:r>
            <a:r>
              <a:rPr lang="en-US" sz="1800" dirty="0">
                <a:solidFill>
                  <a:srgbClr val="368727"/>
                </a:solidFill>
                <a:latin typeface="Arial"/>
                <a:ea typeface="+mn-ea"/>
              </a:rPr>
              <a:t> of women</a:t>
            </a:r>
          </a:p>
        </p:txBody>
      </p:sp>
      <p:sp>
        <p:nvSpPr>
          <p:cNvPr id="43" name="Rectangle 42">
            <a:extLst>
              <a:ext uri="{FF2B5EF4-FFF2-40B4-BE49-F238E27FC236}">
                <a16:creationId xmlns:a16="http://schemas.microsoft.com/office/drawing/2014/main" id="{4B2119BC-4F3D-D744-B706-86B281DF569C}"/>
              </a:ext>
            </a:extLst>
          </p:cNvPr>
          <p:cNvSpPr/>
          <p:nvPr/>
        </p:nvSpPr>
        <p:spPr>
          <a:xfrm>
            <a:off x="2623676" y="3730418"/>
            <a:ext cx="2547576" cy="369332"/>
          </a:xfrm>
          <a:prstGeom prst="rect">
            <a:avLst/>
          </a:prstGeom>
        </p:spPr>
        <p:txBody>
          <a:bodyPr wrap="square">
            <a:spAutoFit/>
          </a:bodyPr>
          <a:lstStyle/>
          <a:p>
            <a:pPr lvl="0" algn="r" defTabSz="914218" fontAlgn="auto">
              <a:spcBef>
                <a:spcPts val="0"/>
              </a:spcBef>
              <a:spcAft>
                <a:spcPts val="0"/>
              </a:spcAft>
            </a:pPr>
            <a:r>
              <a:rPr lang="en-US" sz="1800" dirty="0">
                <a:solidFill>
                  <a:srgbClr val="368727"/>
                </a:solidFill>
                <a:latin typeface="Arial"/>
                <a:ea typeface="+mn-ea"/>
              </a:rPr>
              <a:t>take benefits at</a:t>
            </a:r>
          </a:p>
        </p:txBody>
      </p:sp>
      <p:sp>
        <p:nvSpPr>
          <p:cNvPr id="31" name="Oval 30">
            <a:extLst>
              <a:ext uri="{FF2B5EF4-FFF2-40B4-BE49-F238E27FC236}">
                <a16:creationId xmlns:a16="http://schemas.microsoft.com/office/drawing/2014/main" id="{5547371E-CA9B-8B41-90AF-2FCE8119DF23}"/>
              </a:ext>
              <a:ext uri="{C183D7F6-B498-43B3-948B-1728B52AA6E4}">
                <adec:decorative xmlns:adec="http://schemas.microsoft.com/office/drawing/2017/decorative" val="1"/>
              </a:ext>
            </a:extLst>
          </p:cNvPr>
          <p:cNvSpPr/>
          <p:nvPr/>
        </p:nvSpPr>
        <p:spPr>
          <a:xfrm>
            <a:off x="5341918" y="3443892"/>
            <a:ext cx="993428" cy="993428"/>
          </a:xfrm>
          <a:prstGeom prst="ellipse">
            <a:avLst/>
          </a:prstGeom>
          <a:solidFill>
            <a:schemeClr val="bg1"/>
          </a:solidFill>
          <a:ln w="571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Text Box 42">
            <a:extLst>
              <a:ext uri="{FF2B5EF4-FFF2-40B4-BE49-F238E27FC236}">
                <a16:creationId xmlns:a16="http://schemas.microsoft.com/office/drawing/2014/main" id="{4568C71B-4E32-B244-87C7-1724A6A91F00}"/>
              </a:ext>
            </a:extLst>
          </p:cNvPr>
          <p:cNvSpPr txBox="1">
            <a:spLocks noChangeArrowheads="1"/>
          </p:cNvSpPr>
          <p:nvPr/>
        </p:nvSpPr>
        <p:spPr bwMode="auto">
          <a:xfrm>
            <a:off x="5383082" y="3649346"/>
            <a:ext cx="907621" cy="618631"/>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marL="0" marR="0" lvl="0" indent="0" algn="ctr" defTabSz="914400" rtl="0" eaLnBrk="1" fontAlgn="base" latinLnBrk="0" hangingPunct="1">
              <a:lnSpc>
                <a:spcPct val="90000"/>
              </a:lnSpc>
              <a:spcBef>
                <a:spcPct val="0"/>
              </a:spcBef>
              <a:spcAft>
                <a:spcPct val="0"/>
              </a:spcAft>
              <a:buClrTx/>
              <a:buSzTx/>
              <a:buFontTx/>
              <a:buNone/>
              <a:tabLst/>
              <a:defRPr/>
            </a:pPr>
            <a:r>
              <a:rPr kumimoji="0" lang="en-US" sz="1600" b="1" i="0" u="none" strike="noStrike" kern="1200" cap="all" spc="0" normalizeH="0" baseline="0" noProof="0" dirty="0">
                <a:ln>
                  <a:noFill/>
                </a:ln>
                <a:solidFill>
                  <a:srgbClr val="368727"/>
                </a:solidFill>
                <a:effectLst/>
                <a:uLnTx/>
                <a:uFillTx/>
                <a:latin typeface="Arial" charset="0"/>
                <a:ea typeface="ＭＳ Ｐゴシック" charset="0"/>
                <a:cs typeface="ＭＳ Ｐゴシック" charset="0"/>
              </a:rPr>
              <a:t>age </a:t>
            </a:r>
            <a:br>
              <a:rPr kumimoji="0" lang="en-US" sz="1600" b="1" i="0" u="none" strike="noStrike" kern="1200" cap="all" spc="0" normalizeH="0" baseline="0" noProof="0" dirty="0">
                <a:ln>
                  <a:noFill/>
                </a:ln>
                <a:solidFill>
                  <a:srgbClr val="368727"/>
                </a:solidFill>
                <a:effectLst/>
                <a:uLnTx/>
                <a:uFillTx/>
                <a:latin typeface="Arial" charset="0"/>
                <a:ea typeface="ＭＳ Ｐゴシック" charset="0"/>
                <a:cs typeface="ＭＳ Ｐゴシック" charset="0"/>
              </a:rPr>
            </a:br>
            <a:r>
              <a:rPr kumimoji="0" lang="en-US" sz="2200" b="1" i="0" u="none" strike="noStrike" kern="1200" cap="none" spc="0" normalizeH="0" baseline="0" noProof="0" dirty="0">
                <a:ln>
                  <a:noFill/>
                </a:ln>
                <a:solidFill>
                  <a:srgbClr val="368727"/>
                </a:solidFill>
                <a:effectLst/>
                <a:uLnTx/>
                <a:uFillTx/>
                <a:latin typeface="Arial" charset="0"/>
                <a:ea typeface="ＭＳ Ｐゴシック" charset="0"/>
                <a:cs typeface="ＭＳ Ｐゴシック" charset="0"/>
              </a:rPr>
              <a:t>65-69</a:t>
            </a:r>
          </a:p>
        </p:txBody>
      </p:sp>
      <p:sp>
        <p:nvSpPr>
          <p:cNvPr id="20" name="Rectangle 19">
            <a:extLst>
              <a:ext uri="{FF2B5EF4-FFF2-40B4-BE49-F238E27FC236}">
                <a16:creationId xmlns:a16="http://schemas.microsoft.com/office/drawing/2014/main" id="{AE7447FB-40A4-6B49-B53E-311C5C2D3DAB}"/>
              </a:ext>
              <a:ext uri="{C183D7F6-B498-43B3-948B-1728B52AA6E4}">
                <adec:decorative xmlns:adec="http://schemas.microsoft.com/office/drawing/2017/decorative" val="1"/>
              </a:ext>
            </a:extLst>
          </p:cNvPr>
          <p:cNvSpPr/>
          <p:nvPr/>
        </p:nvSpPr>
        <p:spPr>
          <a:xfrm>
            <a:off x="573545" y="4656150"/>
            <a:ext cx="5084306" cy="93292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8E93C808-E975-E7CB-E312-10E725B71160}"/>
              </a:ext>
            </a:extLst>
          </p:cNvPr>
          <p:cNvSpPr/>
          <p:nvPr/>
        </p:nvSpPr>
        <p:spPr>
          <a:xfrm>
            <a:off x="652783" y="4782608"/>
            <a:ext cx="2353305" cy="726609"/>
          </a:xfrm>
          <a:prstGeom prst="rect">
            <a:avLst/>
          </a:prstGeom>
        </p:spPr>
        <p:txBody>
          <a:bodyPr wrap="square">
            <a:spAutoFit/>
          </a:bodyPr>
          <a:lstStyle/>
          <a:p>
            <a:pPr defTabSz="914218" fontAlgn="auto">
              <a:lnSpc>
                <a:spcPct val="120000"/>
              </a:lnSpc>
              <a:spcBef>
                <a:spcPts val="0"/>
              </a:spcBef>
              <a:spcAft>
                <a:spcPts val="0"/>
              </a:spcAft>
            </a:pPr>
            <a:r>
              <a:rPr lang="en-US" sz="1800" b="1" dirty="0">
                <a:solidFill>
                  <a:srgbClr val="333F48"/>
                </a:solidFill>
                <a:latin typeface="Arial"/>
                <a:ea typeface="+mn-ea"/>
              </a:rPr>
              <a:t>9% </a:t>
            </a:r>
            <a:r>
              <a:rPr lang="en-US" sz="1800" dirty="0">
                <a:solidFill>
                  <a:srgbClr val="333F48"/>
                </a:solidFill>
                <a:latin typeface="Arial"/>
                <a:ea typeface="+mn-ea"/>
              </a:rPr>
              <a:t>of men and </a:t>
            </a:r>
            <a:br>
              <a:rPr lang="en-US" sz="1800" dirty="0">
                <a:solidFill>
                  <a:srgbClr val="333F48"/>
                </a:solidFill>
                <a:latin typeface="Arial"/>
                <a:ea typeface="+mn-ea"/>
              </a:rPr>
            </a:br>
            <a:r>
              <a:rPr lang="en-US" sz="1800" b="1" dirty="0">
                <a:solidFill>
                  <a:srgbClr val="333F48"/>
                </a:solidFill>
                <a:latin typeface="Arial"/>
                <a:ea typeface="+mn-ea"/>
              </a:rPr>
              <a:t>10%</a:t>
            </a:r>
            <a:r>
              <a:rPr lang="en-US" sz="1800" dirty="0">
                <a:solidFill>
                  <a:srgbClr val="333F48"/>
                </a:solidFill>
                <a:latin typeface="Arial"/>
                <a:ea typeface="+mn-ea"/>
              </a:rPr>
              <a:t> of women </a:t>
            </a:r>
          </a:p>
        </p:txBody>
      </p:sp>
      <p:sp>
        <p:nvSpPr>
          <p:cNvPr id="44" name="Rectangle 43">
            <a:extLst>
              <a:ext uri="{FF2B5EF4-FFF2-40B4-BE49-F238E27FC236}">
                <a16:creationId xmlns:a16="http://schemas.microsoft.com/office/drawing/2014/main" id="{B58F2D9D-15FA-E04D-A99F-477AE7C7D90B}"/>
              </a:ext>
            </a:extLst>
          </p:cNvPr>
          <p:cNvSpPr/>
          <p:nvPr/>
        </p:nvSpPr>
        <p:spPr>
          <a:xfrm>
            <a:off x="2623676" y="4935950"/>
            <a:ext cx="2547576" cy="369332"/>
          </a:xfrm>
          <a:prstGeom prst="rect">
            <a:avLst/>
          </a:prstGeom>
        </p:spPr>
        <p:txBody>
          <a:bodyPr wrap="square">
            <a:spAutoFit/>
          </a:bodyPr>
          <a:lstStyle/>
          <a:p>
            <a:pPr lvl="0" algn="r" defTabSz="914218" fontAlgn="auto">
              <a:spcBef>
                <a:spcPts val="0"/>
              </a:spcBef>
              <a:spcAft>
                <a:spcPts val="0"/>
              </a:spcAft>
            </a:pPr>
            <a:r>
              <a:rPr lang="en-US" sz="1800" dirty="0">
                <a:solidFill>
                  <a:srgbClr val="333F48"/>
                </a:solidFill>
                <a:latin typeface="Arial"/>
                <a:ea typeface="+mn-ea"/>
              </a:rPr>
              <a:t>take benefits at</a:t>
            </a:r>
          </a:p>
        </p:txBody>
      </p:sp>
      <p:sp>
        <p:nvSpPr>
          <p:cNvPr id="35" name="Oval 34">
            <a:extLst>
              <a:ext uri="{FF2B5EF4-FFF2-40B4-BE49-F238E27FC236}">
                <a16:creationId xmlns:a16="http://schemas.microsoft.com/office/drawing/2014/main" id="{90296656-ED86-8441-B328-E4CBC79B5CD8}"/>
              </a:ext>
              <a:ext uri="{C183D7F6-B498-43B3-948B-1728B52AA6E4}">
                <adec:decorative xmlns:adec="http://schemas.microsoft.com/office/drawing/2017/decorative" val="1"/>
              </a:ext>
            </a:extLst>
          </p:cNvPr>
          <p:cNvSpPr/>
          <p:nvPr/>
        </p:nvSpPr>
        <p:spPr>
          <a:xfrm>
            <a:off x="5346789" y="4662402"/>
            <a:ext cx="982574" cy="982574"/>
          </a:xfrm>
          <a:prstGeom prst="ellipse">
            <a:avLst/>
          </a:prstGeom>
          <a:solidFill>
            <a:schemeClr val="bg1"/>
          </a:solidFill>
          <a:ln w="571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Text Box 42">
            <a:extLst>
              <a:ext uri="{FF2B5EF4-FFF2-40B4-BE49-F238E27FC236}">
                <a16:creationId xmlns:a16="http://schemas.microsoft.com/office/drawing/2014/main" id="{9B37984A-1BCD-2746-BD1A-D3D0872E54A2}"/>
              </a:ext>
            </a:extLst>
          </p:cNvPr>
          <p:cNvSpPr txBox="1">
            <a:spLocks noChangeArrowheads="1"/>
          </p:cNvSpPr>
          <p:nvPr/>
        </p:nvSpPr>
        <p:spPr bwMode="auto">
          <a:xfrm>
            <a:off x="5486889" y="4865503"/>
            <a:ext cx="686405" cy="618631"/>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marL="0" marR="0" lvl="0" indent="0" algn="ctr" defTabSz="914400" rtl="0" eaLnBrk="1" fontAlgn="base" latinLnBrk="0" hangingPunct="1">
              <a:lnSpc>
                <a:spcPct val="90000"/>
              </a:lnSpc>
              <a:spcBef>
                <a:spcPct val="0"/>
              </a:spcBef>
              <a:spcAft>
                <a:spcPct val="0"/>
              </a:spcAft>
              <a:buClrTx/>
              <a:buSzTx/>
              <a:buFontTx/>
              <a:buNone/>
              <a:tabLst/>
              <a:defRPr/>
            </a:pPr>
            <a:r>
              <a:rPr kumimoji="0" lang="en-US" sz="1600" b="1" i="0" u="none" strike="noStrike" kern="1200" cap="all" spc="0" normalizeH="0" baseline="0" noProof="0" dirty="0">
                <a:ln>
                  <a:noFill/>
                </a:ln>
                <a:solidFill>
                  <a:srgbClr val="333F48"/>
                </a:solidFill>
                <a:effectLst/>
                <a:uLnTx/>
                <a:uFillTx/>
                <a:latin typeface="Arial" charset="0"/>
                <a:ea typeface="ＭＳ Ｐゴシック" charset="0"/>
                <a:cs typeface="ＭＳ Ｐゴシック" charset="0"/>
              </a:rPr>
              <a:t>age </a:t>
            </a:r>
            <a:br>
              <a:rPr kumimoji="0" lang="en-US" sz="1600" b="1" i="0" u="none" strike="noStrike" kern="1200" cap="all" spc="0" normalizeH="0" baseline="0" noProof="0" dirty="0">
                <a:ln>
                  <a:noFill/>
                </a:ln>
                <a:solidFill>
                  <a:srgbClr val="333F48"/>
                </a:solidFill>
                <a:effectLst/>
                <a:uLnTx/>
                <a:uFillTx/>
                <a:latin typeface="Arial" charset="0"/>
                <a:ea typeface="ＭＳ Ｐゴシック" charset="0"/>
                <a:cs typeface="ＭＳ Ｐゴシック" charset="0"/>
              </a:rPr>
            </a:br>
            <a:r>
              <a:rPr kumimoji="0" lang="en-US" sz="2200" b="1" i="0" u="none" strike="noStrike" kern="1200" cap="none" spc="0" normalizeH="0" baseline="0" noProof="0" dirty="0">
                <a:ln>
                  <a:noFill/>
                </a:ln>
                <a:solidFill>
                  <a:srgbClr val="333F48"/>
                </a:solidFill>
                <a:effectLst/>
                <a:uLnTx/>
                <a:uFillTx/>
                <a:latin typeface="Arial" charset="0"/>
                <a:ea typeface="ＭＳ Ｐゴシック" charset="0"/>
                <a:cs typeface="ＭＳ Ｐゴシック" charset="0"/>
              </a:rPr>
              <a:t>70+</a:t>
            </a:r>
          </a:p>
        </p:txBody>
      </p:sp>
      <p:sp>
        <p:nvSpPr>
          <p:cNvPr id="50" name="Rectangle 49">
            <a:extLst>
              <a:ext uri="{FF2B5EF4-FFF2-40B4-BE49-F238E27FC236}">
                <a16:creationId xmlns:a16="http://schemas.microsoft.com/office/drawing/2014/main" id="{2FB64A4B-8A59-874A-A15B-EB478D02A615}"/>
              </a:ext>
            </a:extLst>
          </p:cNvPr>
          <p:cNvSpPr/>
          <p:nvPr/>
        </p:nvSpPr>
        <p:spPr>
          <a:xfrm>
            <a:off x="7428598" y="2652195"/>
            <a:ext cx="4763402" cy="182516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7663" lvl="1">
              <a:lnSpc>
                <a:spcPct val="110000"/>
              </a:lnSpc>
              <a:spcBef>
                <a:spcPts val="0"/>
              </a:spcBef>
              <a:spcAft>
                <a:spcPts val="0"/>
              </a:spcAft>
              <a:buNone/>
            </a:pPr>
            <a:r>
              <a:rPr lang="en-US" sz="2000" b="1" kern="0" dirty="0">
                <a:solidFill>
                  <a:srgbClr val="333F48"/>
                </a:solidFill>
              </a:rPr>
              <a:t>Delaying benefits beyond FRA could result in an </a:t>
            </a:r>
            <a:br>
              <a:rPr lang="en-US" sz="2000" b="1" kern="0" dirty="0">
                <a:solidFill>
                  <a:srgbClr val="333F48"/>
                </a:solidFill>
              </a:rPr>
            </a:br>
            <a:r>
              <a:rPr lang="en-US" sz="2000" b="1" kern="0" dirty="0">
                <a:solidFill>
                  <a:srgbClr val="368727"/>
                </a:solidFill>
              </a:rPr>
              <a:t>8% increase </a:t>
            </a:r>
            <a:r>
              <a:rPr lang="en-US" sz="2000" b="1" kern="0" dirty="0">
                <a:solidFill>
                  <a:srgbClr val="333F48"/>
                </a:solidFill>
              </a:rPr>
              <a:t>year over year </a:t>
            </a:r>
            <a:br>
              <a:rPr lang="en-US" sz="2000" b="1" kern="0" dirty="0">
                <a:solidFill>
                  <a:srgbClr val="333F48"/>
                </a:solidFill>
              </a:rPr>
            </a:br>
            <a:r>
              <a:rPr lang="en-US" sz="2000" b="1" kern="0" dirty="0">
                <a:solidFill>
                  <a:srgbClr val="333F48"/>
                </a:solidFill>
              </a:rPr>
              <a:t>until age 70</a:t>
            </a:r>
          </a:p>
        </p:txBody>
      </p:sp>
      <p:sp>
        <p:nvSpPr>
          <p:cNvPr id="89" name="Text Box 21">
            <a:extLst>
              <a:ext uri="{FF2B5EF4-FFF2-40B4-BE49-F238E27FC236}">
                <a16:creationId xmlns:a16="http://schemas.microsoft.com/office/drawing/2014/main" id="{E579D1D8-B0EF-4378-698F-9612EBC85735}"/>
              </a:ext>
            </a:extLst>
          </p:cNvPr>
          <p:cNvSpPr txBox="1">
            <a:spLocks noChangeArrowheads="1"/>
          </p:cNvSpPr>
          <p:nvPr/>
        </p:nvSpPr>
        <p:spPr bwMode="auto">
          <a:xfrm>
            <a:off x="420111" y="6002144"/>
            <a:ext cx="9046109" cy="400110"/>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37160" tIns="45720" rIns="91440" bIns="45720" anchor="b">
            <a:spAutoFit/>
          </a:bodyPr>
          <a:lstStyle>
            <a:lvl1pPr algn="l" eaLnBrk="0" hangingPunct="0">
              <a:spcBef>
                <a:spcPct val="20000"/>
              </a:spcBef>
              <a:buClr>
                <a:srgbClr val="524E86"/>
              </a:buClr>
              <a:buSzPct val="120000"/>
              <a:buChar char="•"/>
              <a:defRPr>
                <a:solidFill>
                  <a:schemeClr val="tx1"/>
                </a:solidFill>
                <a:latin typeface="Arial" pitchFamily="34" charset="0"/>
              </a:defRPr>
            </a:lvl1pPr>
            <a:lvl2pPr marL="742950" indent="-285750" algn="l" eaLnBrk="0" hangingPunct="0">
              <a:spcBef>
                <a:spcPct val="20000"/>
              </a:spcBef>
              <a:buClr>
                <a:srgbClr val="524E86"/>
              </a:buClr>
              <a:buSzPct val="80000"/>
              <a:buFont typeface="Wingdings" pitchFamily="2" charset="2"/>
              <a:buChar char="§"/>
              <a:defRPr>
                <a:solidFill>
                  <a:schemeClr val="tx1"/>
                </a:solidFill>
                <a:latin typeface="Arial" pitchFamily="34" charset="0"/>
              </a:defRPr>
            </a:lvl2pPr>
            <a:lvl3pPr marL="1143000" indent="-228600" algn="l" eaLnBrk="0" hangingPunct="0">
              <a:spcBef>
                <a:spcPct val="20000"/>
              </a:spcBef>
              <a:buClr>
                <a:srgbClr val="524E86"/>
              </a:buClr>
              <a:buFont typeface="Arial" pitchFamily="34" charset="0"/>
              <a:buChar char="–"/>
              <a:defRPr sz="1600">
                <a:solidFill>
                  <a:schemeClr val="tx1"/>
                </a:solidFill>
                <a:latin typeface="Arial" pitchFamily="34" charset="0"/>
              </a:defRPr>
            </a:lvl3pPr>
            <a:lvl4pPr marL="1600200" indent="-228600" algn="l" eaLnBrk="0" hangingPunct="0">
              <a:spcBef>
                <a:spcPct val="20000"/>
              </a:spcBef>
              <a:buClr>
                <a:srgbClr val="524E86"/>
              </a:buClr>
              <a:buChar char="•"/>
              <a:defRPr sz="1600">
                <a:solidFill>
                  <a:schemeClr val="tx1"/>
                </a:solidFill>
                <a:latin typeface="Arial" pitchFamily="34" charset="0"/>
              </a:defRPr>
            </a:lvl4pPr>
            <a:lvl5pPr marL="2057400" indent="-228600" algn="l" eaLnBrk="0" hangingPunct="0">
              <a:spcBef>
                <a:spcPct val="20000"/>
              </a:spcBef>
              <a:buClr>
                <a:srgbClr val="524E86"/>
              </a:buClr>
              <a:buFont typeface="Wingdings" pitchFamily="2" charset="2"/>
              <a:buChar char="§"/>
              <a:defRPr sz="1400">
                <a:solidFill>
                  <a:schemeClr val="tx1"/>
                </a:solidFill>
                <a:latin typeface="Arial" pitchFamily="34" charset="0"/>
              </a:defRPr>
            </a:lvl5pPr>
            <a:lvl6pPr marL="25146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6pPr>
            <a:lvl7pPr marL="29718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7pPr>
            <a:lvl8pPr marL="34290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8pPr>
            <a:lvl9pPr marL="38862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9pPr>
          </a:lstStyle>
          <a:p>
            <a:pPr eaLnBrk="1" hangingPunct="1">
              <a:spcBef>
                <a:spcPct val="0"/>
              </a:spcBef>
              <a:buClrTx/>
              <a:buSzTx/>
              <a:buFontTx/>
              <a:buNone/>
            </a:pPr>
            <a:r>
              <a:rPr lang="en-US" altLang="en-US" sz="1000" baseline="30000" dirty="0"/>
              <a:t>1</a:t>
            </a:r>
            <a:r>
              <a:rPr lang="en-US" altLang="en-US" sz="1000" dirty="0"/>
              <a:t> Social Security Administration, </a:t>
            </a:r>
            <a:r>
              <a:rPr lang="en-US" altLang="en-US" sz="1000" dirty="0">
                <a:solidFill>
                  <a:srgbClr val="0F557C"/>
                </a:solidFill>
                <a:hlinkClick r:id="rId4">
                  <a:extLst>
                    <a:ext uri="{A12FA001-AC4F-418D-AE19-62706E023703}">
                      <ahyp:hlinkClr xmlns:ahyp="http://schemas.microsoft.com/office/drawing/2018/hyperlinkcolor" val="tx"/>
                    </a:ext>
                  </a:extLst>
                </a:hlinkClick>
              </a:rPr>
              <a:t>Fact Sheet</a:t>
            </a:r>
            <a:r>
              <a:rPr lang="en-US" altLang="en-US" sz="1000" dirty="0"/>
              <a:t>.</a:t>
            </a:r>
          </a:p>
          <a:p>
            <a:pPr eaLnBrk="1" hangingPunct="1">
              <a:spcBef>
                <a:spcPct val="0"/>
              </a:spcBef>
              <a:buClrTx/>
              <a:buSzTx/>
              <a:buFontTx/>
              <a:buNone/>
            </a:pPr>
            <a:r>
              <a:rPr lang="en-US" altLang="en-US" sz="1000" baseline="30000" dirty="0"/>
              <a:t>2</a:t>
            </a:r>
            <a:r>
              <a:rPr lang="en-US" altLang="en-US" sz="1000" b="1" dirty="0"/>
              <a:t> </a:t>
            </a:r>
            <a:r>
              <a:rPr lang="en-US" altLang="en-US" sz="1000" dirty="0"/>
              <a:t>Social Security Administration </a:t>
            </a:r>
            <a:r>
              <a:rPr lang="en-US" altLang="en-US" sz="1000" dirty="0">
                <a:solidFill>
                  <a:srgbClr val="0F557C"/>
                </a:solidFill>
                <a:hlinkClick r:id="rId5">
                  <a:extLst>
                    <a:ext uri="{A12FA001-AC4F-418D-AE19-62706E023703}">
                      <ahyp:hlinkClr xmlns:ahyp="http://schemas.microsoft.com/office/drawing/2018/hyperlinkcolor" val="tx"/>
                    </a:ext>
                  </a:extLst>
                </a:hlinkClick>
              </a:rPr>
              <a:t>Annual Statistical Supplement</a:t>
            </a:r>
            <a:r>
              <a:rPr lang="en-US" altLang="en-US" sz="1000" dirty="0"/>
              <a:t>, 2025.</a:t>
            </a:r>
          </a:p>
        </p:txBody>
      </p:sp>
      <p:sp>
        <p:nvSpPr>
          <p:cNvPr id="91" name="Slide Number Placeholder 90">
            <a:extLst>
              <a:ext uri="{FF2B5EF4-FFF2-40B4-BE49-F238E27FC236}">
                <a16:creationId xmlns:a16="http://schemas.microsoft.com/office/drawing/2014/main" id="{57BF005F-7F11-51AF-D263-99BE273D52B6}"/>
              </a:ext>
              <a:ext uri="{C183D7F6-B498-43B3-948B-1728B52AA6E4}">
                <adec:decorative xmlns:adec="http://schemas.microsoft.com/office/drawing/2017/decorative" val="1"/>
              </a:ext>
            </a:extLst>
          </p:cNvPr>
          <p:cNvSpPr>
            <a:spLocks noGrp="1"/>
          </p:cNvSpPr>
          <p:nvPr>
            <p:ph type="sldNum" sz="quarter" idx="14"/>
          </p:nvPr>
        </p:nvSpPr>
        <p:spPr/>
        <p:txBody>
          <a:bodyPr/>
          <a:lstStyle/>
          <a:p>
            <a:pPr>
              <a:defRPr/>
            </a:pPr>
            <a:fld id="{E6474CC2-1230-4213-AD1A-4B2FEEABA7A1}" type="slidenum">
              <a:rPr lang="en-US" smtClean="0"/>
              <a:pPr>
                <a:defRPr/>
              </a:pPr>
              <a:t>7</a:t>
            </a:fld>
            <a:endParaRPr lang="en-US" dirty="0"/>
          </a:p>
        </p:txBody>
      </p:sp>
      <p:pic>
        <p:nvPicPr>
          <p:cNvPr id="6" name="Picture 5">
            <a:extLst>
              <a:ext uri="{FF2B5EF4-FFF2-40B4-BE49-F238E27FC236}">
                <a16:creationId xmlns:a16="http://schemas.microsoft.com/office/drawing/2014/main" id="{B02EB7F6-BD0D-719A-9E35-FDFBA289E78D}"/>
              </a:ext>
              <a:ext uri="{C183D7F6-B498-43B3-948B-1728B52AA6E4}">
                <adec:decorative xmlns:adec="http://schemas.microsoft.com/office/drawing/2017/decorative" val="1"/>
              </a:ext>
            </a:extLst>
          </p:cNvPr>
          <p:cNvPicPr>
            <a:picLocks noChangeAspect="1"/>
          </p:cNvPicPr>
          <p:nvPr/>
        </p:nvPicPr>
        <p:blipFill>
          <a:blip r:embed="rId6"/>
          <a:stretch>
            <a:fillRect/>
          </a:stretch>
        </p:blipFill>
        <p:spPr>
          <a:xfrm>
            <a:off x="10188575" y="6280637"/>
            <a:ext cx="1553526" cy="382313"/>
          </a:xfrm>
          <a:prstGeom prst="rect">
            <a:avLst/>
          </a:prstGeom>
        </p:spPr>
      </p:pic>
      <p:sp>
        <p:nvSpPr>
          <p:cNvPr id="10" name="Footer Placeholder 3">
            <a:extLst>
              <a:ext uri="{FF2B5EF4-FFF2-40B4-BE49-F238E27FC236}">
                <a16:creationId xmlns:a16="http://schemas.microsoft.com/office/drawing/2014/main" id="{8C0C405B-9F3D-2DFB-4567-DED73ACDB8D9}"/>
              </a:ext>
              <a:ext uri="{C183D7F6-B498-43B3-948B-1728B52AA6E4}">
                <adec:decorative xmlns:adec="http://schemas.microsoft.com/office/drawing/2017/decorative" val="1"/>
              </a:ext>
            </a:extLst>
          </p:cNvPr>
          <p:cNvSpPr>
            <a:spLocks noGrp="1"/>
          </p:cNvSpPr>
          <p:nvPr>
            <p:ph type="ftr" sz="quarter" idx="15"/>
          </p:nvPr>
        </p:nvSpPr>
        <p:spPr>
          <a:xfrm>
            <a:off x="426722" y="6382514"/>
            <a:ext cx="5245100" cy="273264"/>
          </a:xfrm>
        </p:spPr>
        <p:txBody>
          <a:bodyPr/>
          <a:lstStyle/>
          <a:p>
            <a:pPr algn="l"/>
            <a:r>
              <a:rPr lang="en-US" dirty="0"/>
              <a:t>For investors.</a:t>
            </a:r>
          </a:p>
          <a:p>
            <a:pPr algn="l"/>
            <a:r>
              <a:rPr lang="en-US" sz="800" dirty="0"/>
              <a:t>662964.38.0</a:t>
            </a:r>
          </a:p>
        </p:txBody>
      </p:sp>
    </p:spTree>
    <p:custDataLst>
      <p:tags r:id="rId1"/>
    </p:custDataLst>
    <p:extLst>
      <p:ext uri="{BB962C8B-B14F-4D97-AF65-F5344CB8AC3E}">
        <p14:creationId xmlns:p14="http://schemas.microsoft.com/office/powerpoint/2010/main" val="19398216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Social Security and working</a:t>
            </a:r>
            <a:br>
              <a:rPr lang="en-US" dirty="0"/>
            </a:br>
            <a:r>
              <a:rPr lang="en-US" sz="2000" b="1" dirty="0">
                <a:solidFill>
                  <a:srgbClr val="368727"/>
                </a:solidFill>
              </a:rPr>
              <a:t>Working while taking Social Security has its drawbacks</a:t>
            </a:r>
            <a:endParaRPr lang="en-US" baseline="30000" dirty="0">
              <a:solidFill>
                <a:srgbClr val="368727"/>
              </a:solidFill>
            </a:endParaRPr>
          </a:p>
        </p:txBody>
      </p:sp>
      <p:graphicFrame>
        <p:nvGraphicFramePr>
          <p:cNvPr id="70" name="Table 70">
            <a:extLst>
              <a:ext uri="{FF2B5EF4-FFF2-40B4-BE49-F238E27FC236}">
                <a16:creationId xmlns:a16="http://schemas.microsoft.com/office/drawing/2014/main" id="{1101BA5A-8ECC-13F7-745F-6350571118E4}"/>
              </a:ext>
            </a:extLst>
          </p:cNvPr>
          <p:cNvGraphicFramePr>
            <a:graphicFrameLocks noGrp="1"/>
          </p:cNvGraphicFramePr>
          <p:nvPr>
            <p:extLst>
              <p:ext uri="{D42A27DB-BD31-4B8C-83A1-F6EECF244321}">
                <p14:modId xmlns:p14="http://schemas.microsoft.com/office/powerpoint/2010/main" val="583666394"/>
              </p:ext>
            </p:extLst>
          </p:nvPr>
        </p:nvGraphicFramePr>
        <p:xfrm>
          <a:off x="603007" y="2285968"/>
          <a:ext cx="10719495" cy="2131568"/>
        </p:xfrm>
        <a:graphic>
          <a:graphicData uri="http://schemas.openxmlformats.org/drawingml/2006/table">
            <a:tbl>
              <a:tblPr firstRow="1" firstCol="1" bandRow="1">
                <a:tableStyleId>{5C22544A-7EE6-4342-B048-85BDC9FD1C3A}</a:tableStyleId>
              </a:tblPr>
              <a:tblGrid>
                <a:gridCol w="3573165">
                  <a:extLst>
                    <a:ext uri="{9D8B030D-6E8A-4147-A177-3AD203B41FA5}">
                      <a16:colId xmlns:a16="http://schemas.microsoft.com/office/drawing/2014/main" val="2870832127"/>
                    </a:ext>
                  </a:extLst>
                </a:gridCol>
                <a:gridCol w="3573165">
                  <a:extLst>
                    <a:ext uri="{9D8B030D-6E8A-4147-A177-3AD203B41FA5}">
                      <a16:colId xmlns:a16="http://schemas.microsoft.com/office/drawing/2014/main" val="3270002140"/>
                    </a:ext>
                  </a:extLst>
                </a:gridCol>
                <a:gridCol w="3573165">
                  <a:extLst>
                    <a:ext uri="{9D8B030D-6E8A-4147-A177-3AD203B41FA5}">
                      <a16:colId xmlns:a16="http://schemas.microsoft.com/office/drawing/2014/main" val="3063013940"/>
                    </a:ext>
                  </a:extLst>
                </a:gridCol>
              </a:tblGrid>
              <a:tr h="370840">
                <a:tc>
                  <a:txBody>
                    <a:bodyPr/>
                    <a:lstStyle/>
                    <a:p>
                      <a:r>
                        <a:rPr lang="en-US" sz="1600" dirty="0"/>
                        <a:t>When Retiring</a:t>
                      </a:r>
                    </a:p>
                  </a:txBody>
                  <a:tcPr anchor="ctr">
                    <a:lnL w="12700" cmpd="sng">
                      <a:noFill/>
                    </a:lnL>
                    <a:lnR w="9525" cap="flat" cmpd="sng" algn="ctr">
                      <a:solidFill>
                        <a:schemeClr val="bg1"/>
                      </a:solidFill>
                      <a:prstDash val="solid"/>
                      <a:round/>
                      <a:headEnd type="none" w="med" len="med"/>
                      <a:tailEnd type="none" w="med" len="med"/>
                    </a:lnR>
                    <a:lnT w="12700" cmpd="sng">
                      <a:noFill/>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333F48"/>
                    </a:solidFill>
                  </a:tcPr>
                </a:tc>
                <a:tc>
                  <a:txBody>
                    <a:bodyPr/>
                    <a:lstStyle/>
                    <a:p>
                      <a:pPr algn="ctr"/>
                      <a:r>
                        <a:rPr lang="en-US" sz="1600" dirty="0"/>
                        <a:t>Limits</a:t>
                      </a: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12700" cmpd="sng">
                      <a:noFill/>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333F48"/>
                    </a:solidFill>
                  </a:tcPr>
                </a:tc>
                <a:tc>
                  <a:txBody>
                    <a:bodyPr/>
                    <a:lstStyle/>
                    <a:p>
                      <a:pPr algn="ctr"/>
                      <a:r>
                        <a:rPr lang="en-US" sz="1600" dirty="0"/>
                        <a:t>Consequences</a:t>
                      </a:r>
                    </a:p>
                  </a:txBody>
                  <a:tcPr anchor="ctr">
                    <a:lnL w="9525" cap="flat" cmpd="sng" algn="ctr">
                      <a:solidFill>
                        <a:schemeClr val="bg1"/>
                      </a:solidFill>
                      <a:prstDash val="solid"/>
                      <a:round/>
                      <a:headEnd type="none" w="med" len="med"/>
                      <a:tailEnd type="none" w="med" len="med"/>
                    </a:lnL>
                    <a:lnR w="12700" cmpd="sng">
                      <a:noFill/>
                    </a:lnR>
                    <a:lnT w="12700" cmpd="sng">
                      <a:noFill/>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333F48"/>
                    </a:solidFill>
                  </a:tcPr>
                </a:tc>
                <a:extLst>
                  <a:ext uri="{0D108BD9-81ED-4DB2-BD59-A6C34878D82A}">
                    <a16:rowId xmlns:a16="http://schemas.microsoft.com/office/drawing/2014/main" val="2651364396"/>
                  </a:ext>
                </a:extLst>
              </a:tr>
              <a:tr h="370840">
                <a:tc>
                  <a:txBody>
                    <a:bodyPr/>
                    <a:lstStyle/>
                    <a:p>
                      <a:r>
                        <a:rPr lang="en-US" sz="1600" dirty="0">
                          <a:solidFill>
                            <a:schemeClr val="tx1"/>
                          </a:solidFill>
                        </a:rPr>
                        <a:t>Before FRA</a:t>
                      </a:r>
                    </a:p>
                  </a:txBody>
                  <a:tcPr anchor="ctr">
                    <a:lnL w="12700" cmpd="sng">
                      <a:noFill/>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ctr" defTabSz="914400" rtl="0" eaLnBrk="0" fontAlgn="base" latinLnBrk="0" hangingPunct="0">
                        <a:lnSpc>
                          <a:spcPct val="90000"/>
                        </a:lnSpc>
                        <a:spcBef>
                          <a:spcPct val="20000"/>
                        </a:spcBef>
                        <a:spcAft>
                          <a:spcPct val="0"/>
                        </a:spcAft>
                        <a:buClr>
                          <a:srgbClr val="298FC2"/>
                        </a:buClr>
                        <a:buSzTx/>
                        <a:buFontTx/>
                        <a:buNone/>
                        <a:tabLst/>
                        <a:defRPr/>
                      </a:pPr>
                      <a:r>
                        <a:rPr kumimoji="0" lang="en-US" sz="2000" b="1" i="0" u="none" strike="noStrike" kern="1200" cap="none" spc="0" normalizeH="0" baseline="0" noProof="0" dirty="0">
                          <a:ln>
                            <a:noFill/>
                          </a:ln>
                          <a:solidFill>
                            <a:srgbClr val="368727"/>
                          </a:solidFill>
                          <a:effectLst/>
                          <a:uLnTx/>
                          <a:uFillTx/>
                          <a:latin typeface="Arial" charset="0"/>
                          <a:ea typeface="Geneva" charset="0"/>
                          <a:cs typeface="+mn-cs"/>
                        </a:rPr>
                        <a:t>$24,480</a:t>
                      </a:r>
                      <a:br>
                        <a:rPr kumimoji="0" lang="en-US" sz="1800" b="1" i="0" u="none" strike="noStrike" kern="1200" cap="none" spc="0" normalizeH="0" baseline="0" noProof="0" dirty="0">
                          <a:ln>
                            <a:noFill/>
                          </a:ln>
                          <a:solidFill>
                            <a:srgbClr val="298FC2"/>
                          </a:solidFill>
                          <a:effectLst/>
                          <a:uLnTx/>
                          <a:uFillTx/>
                          <a:latin typeface="Arial" charset="0"/>
                          <a:ea typeface="Geneva" charset="0"/>
                          <a:cs typeface="+mn-cs"/>
                        </a:rPr>
                      </a:br>
                      <a:r>
                        <a:rPr kumimoji="0" lang="en-US" sz="1600" b="1" i="0" u="none" strike="noStrike" kern="1200" cap="none" spc="0" normalizeH="0" baseline="0" noProof="0" dirty="0">
                          <a:ln>
                            <a:noFill/>
                          </a:ln>
                          <a:solidFill>
                            <a:srgbClr val="000000"/>
                          </a:solidFill>
                          <a:effectLst/>
                          <a:uLnTx/>
                          <a:uFillTx/>
                          <a:latin typeface="Arial" charset="0"/>
                          <a:ea typeface="Geneva" charset="0"/>
                          <a:cs typeface="+mn-cs"/>
                        </a:rPr>
                        <a:t>per year for 2026</a:t>
                      </a: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l" defTabSz="914400" rtl="0" eaLnBrk="0" fontAlgn="base" latinLnBrk="0" hangingPunct="0">
                        <a:lnSpc>
                          <a:spcPct val="90000"/>
                        </a:lnSpc>
                        <a:spcBef>
                          <a:spcPct val="20000"/>
                        </a:spcBef>
                        <a:spcAft>
                          <a:spcPct val="0"/>
                        </a:spcAft>
                        <a:buClr>
                          <a:srgbClr val="298FC2"/>
                        </a:buClr>
                        <a:buSzTx/>
                        <a:buFontTx/>
                        <a:buNone/>
                        <a:tabLst>
                          <a:tab pos="120650" algn="l"/>
                          <a:tab pos="300038" algn="l"/>
                          <a:tab pos="1035050" algn="l"/>
                        </a:tabLst>
                        <a:defRPr/>
                      </a:pPr>
                      <a:r>
                        <a:rPr kumimoji="0" lang="en-US" sz="1600" b="1" i="0" u="none" strike="noStrike" kern="1200" cap="none" spc="0" normalizeH="0" baseline="0" noProof="0" dirty="0">
                          <a:ln>
                            <a:noFill/>
                          </a:ln>
                          <a:solidFill>
                            <a:srgbClr val="000000"/>
                          </a:solidFill>
                          <a:effectLst/>
                          <a:uLnTx/>
                          <a:uFillTx/>
                          <a:latin typeface="Arial" charset="0"/>
                          <a:ea typeface="Geneva" charset="0"/>
                          <a:cs typeface="+mn-cs"/>
                        </a:rPr>
                        <a:t>For every </a:t>
                      </a:r>
                      <a:r>
                        <a:rPr kumimoji="0" lang="en-US" sz="2000" b="1" i="0" u="none" strike="noStrike" kern="1200" cap="none" spc="0" normalizeH="0" baseline="0" noProof="0" dirty="0">
                          <a:ln>
                            <a:noFill/>
                          </a:ln>
                          <a:solidFill>
                            <a:srgbClr val="368727"/>
                          </a:solidFill>
                          <a:effectLst/>
                          <a:uLnTx/>
                          <a:uFillTx/>
                          <a:latin typeface="Arial" charset="0"/>
                          <a:ea typeface="Geneva" charset="0"/>
                          <a:cs typeface="+mn-cs"/>
                        </a:rPr>
                        <a:t>$2</a:t>
                      </a:r>
                      <a:r>
                        <a:rPr kumimoji="0" lang="en-US" sz="1600" b="1" i="0" u="none" strike="noStrike" kern="1200" cap="none" spc="0" normalizeH="0" baseline="0" noProof="0" dirty="0">
                          <a:ln>
                            <a:noFill/>
                          </a:ln>
                          <a:solidFill>
                            <a:srgbClr val="368727"/>
                          </a:solidFill>
                          <a:effectLst/>
                          <a:uLnTx/>
                          <a:uFillTx/>
                          <a:latin typeface="Arial" charset="0"/>
                          <a:ea typeface="Geneva" charset="0"/>
                          <a:cs typeface="+mn-cs"/>
                        </a:rPr>
                        <a:t> </a:t>
                      </a:r>
                      <a:r>
                        <a:rPr kumimoji="0" lang="en-US" sz="1600" b="1" i="0" u="none" strike="noStrike" kern="1200" cap="none" spc="0" normalizeH="0" baseline="0" noProof="0" dirty="0">
                          <a:ln>
                            <a:noFill/>
                          </a:ln>
                          <a:solidFill>
                            <a:srgbClr val="000000"/>
                          </a:solidFill>
                          <a:effectLst/>
                          <a:uLnTx/>
                          <a:uFillTx/>
                          <a:latin typeface="Arial" charset="0"/>
                          <a:ea typeface="Geneva" charset="0"/>
                          <a:cs typeface="+mn-cs"/>
                        </a:rPr>
                        <a:t>over the limit, </a:t>
                      </a:r>
                      <a:r>
                        <a:rPr kumimoji="0" lang="en-US" sz="2000" b="1" i="0" u="none" strike="noStrike" kern="1200" cap="none" spc="0" normalizeH="0" baseline="0" noProof="0" dirty="0">
                          <a:ln>
                            <a:noFill/>
                          </a:ln>
                          <a:solidFill>
                            <a:srgbClr val="368727"/>
                          </a:solidFill>
                          <a:effectLst/>
                          <a:uLnTx/>
                          <a:uFillTx/>
                          <a:latin typeface="Arial" charset="0"/>
                          <a:ea typeface="Geneva" charset="0"/>
                          <a:cs typeface="+mn-cs"/>
                        </a:rPr>
                        <a:t>$1 </a:t>
                      </a:r>
                      <a:r>
                        <a:rPr kumimoji="0" lang="en-US" sz="1600" b="1" i="0" u="none" strike="noStrike" kern="1200" cap="none" spc="0" normalizeH="0" baseline="0" noProof="0" dirty="0">
                          <a:ln>
                            <a:noFill/>
                          </a:ln>
                          <a:solidFill>
                            <a:srgbClr val="000000"/>
                          </a:solidFill>
                          <a:effectLst/>
                          <a:uLnTx/>
                          <a:uFillTx/>
                          <a:latin typeface="Arial" charset="0"/>
                          <a:ea typeface="Geneva" charset="0"/>
                          <a:cs typeface="+mn-cs"/>
                        </a:rPr>
                        <a:t>is withheld</a:t>
                      </a:r>
                    </a:p>
                  </a:txBody>
                  <a:tcPr anchor="ctr">
                    <a:lnL w="9525" cap="flat" cmpd="sng" algn="ctr">
                      <a:solidFill>
                        <a:schemeClr val="bg1"/>
                      </a:solidFill>
                      <a:prstDash val="solid"/>
                      <a:round/>
                      <a:headEnd type="none" w="med" len="med"/>
                      <a:tailEnd type="none" w="med" len="med"/>
                    </a:lnL>
                    <a:lnR w="12700" cmpd="sng">
                      <a:noFill/>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096401640"/>
                  </a:ext>
                </a:extLst>
              </a:tr>
              <a:tr h="370840">
                <a:tc>
                  <a:txBody>
                    <a:bodyPr/>
                    <a:lstStyle/>
                    <a:p>
                      <a:r>
                        <a:rPr lang="en-US" sz="1600" dirty="0">
                          <a:solidFill>
                            <a:schemeClr val="tx1"/>
                          </a:solidFill>
                        </a:rPr>
                        <a:t>Year turning FRA</a:t>
                      </a:r>
                    </a:p>
                  </a:txBody>
                  <a:tcPr anchor="ctr">
                    <a:lnL w="12700" cmpd="sng">
                      <a:noFill/>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ctr" defTabSz="914400" rtl="0" eaLnBrk="0" fontAlgn="base" latinLnBrk="0" hangingPunct="0">
                        <a:lnSpc>
                          <a:spcPct val="90000"/>
                        </a:lnSpc>
                        <a:spcBef>
                          <a:spcPct val="20000"/>
                        </a:spcBef>
                        <a:spcAft>
                          <a:spcPct val="0"/>
                        </a:spcAft>
                        <a:buClr>
                          <a:srgbClr val="298FC2"/>
                        </a:buClr>
                        <a:buSzTx/>
                        <a:buFontTx/>
                        <a:buNone/>
                        <a:tabLst>
                          <a:tab pos="120650" algn="l"/>
                          <a:tab pos="300038" algn="l"/>
                          <a:tab pos="1035050" algn="l"/>
                        </a:tabLst>
                        <a:defRPr/>
                      </a:pPr>
                      <a:r>
                        <a:rPr kumimoji="0" lang="en-US" sz="2000" b="1" i="0" u="none" strike="noStrike" kern="1200" cap="none" spc="0" normalizeH="0" baseline="0" noProof="0" dirty="0">
                          <a:ln>
                            <a:noFill/>
                          </a:ln>
                          <a:solidFill>
                            <a:srgbClr val="368727"/>
                          </a:solidFill>
                          <a:effectLst/>
                          <a:uLnTx/>
                          <a:uFillTx/>
                          <a:latin typeface="Arial" charset="0"/>
                          <a:ea typeface="Geneva" charset="0"/>
                          <a:cs typeface="+mn-cs"/>
                        </a:rPr>
                        <a:t>$65,160</a:t>
                      </a:r>
                      <a:br>
                        <a:rPr kumimoji="0" lang="en-US" sz="1800" b="1" i="0" u="none" strike="noStrike" kern="1200" cap="none" spc="0" normalizeH="0" baseline="0" noProof="0" dirty="0">
                          <a:ln>
                            <a:noFill/>
                          </a:ln>
                          <a:solidFill>
                            <a:srgbClr val="298FC2"/>
                          </a:solidFill>
                          <a:effectLst/>
                          <a:uLnTx/>
                          <a:uFillTx/>
                          <a:latin typeface="Arial" charset="0"/>
                          <a:ea typeface="Geneva" charset="0"/>
                          <a:cs typeface="+mn-cs"/>
                        </a:rPr>
                      </a:br>
                      <a:r>
                        <a:rPr kumimoji="0" lang="en-US" sz="1600" b="1" i="0" u="none" strike="noStrike" kern="1200" cap="none" spc="0" normalizeH="0" baseline="0" noProof="0" dirty="0">
                          <a:ln>
                            <a:noFill/>
                          </a:ln>
                          <a:solidFill>
                            <a:srgbClr val="000000"/>
                          </a:solidFill>
                          <a:effectLst/>
                          <a:uLnTx/>
                          <a:uFillTx/>
                          <a:latin typeface="Arial" charset="0"/>
                          <a:ea typeface="Geneva" charset="0"/>
                          <a:cs typeface="+mn-cs"/>
                        </a:rPr>
                        <a:t>per year for 2026</a:t>
                      </a: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l" defTabSz="914400" rtl="0" eaLnBrk="0" fontAlgn="base" latinLnBrk="0" hangingPunct="0">
                        <a:lnSpc>
                          <a:spcPct val="90000"/>
                        </a:lnSpc>
                        <a:spcBef>
                          <a:spcPct val="20000"/>
                        </a:spcBef>
                        <a:spcAft>
                          <a:spcPct val="0"/>
                        </a:spcAft>
                        <a:buClr>
                          <a:srgbClr val="298FC2"/>
                        </a:buClr>
                        <a:buSzTx/>
                        <a:buFontTx/>
                        <a:buNone/>
                        <a:tabLst>
                          <a:tab pos="120650" algn="l"/>
                          <a:tab pos="300038" algn="l"/>
                          <a:tab pos="1035050" algn="l"/>
                        </a:tabLst>
                        <a:defRPr/>
                      </a:pPr>
                      <a:r>
                        <a:rPr kumimoji="0" lang="en-US" sz="1600" b="1" i="0" u="none" strike="noStrike" kern="1200" cap="none" spc="0" normalizeH="0" baseline="0" noProof="0" dirty="0">
                          <a:ln>
                            <a:noFill/>
                          </a:ln>
                          <a:solidFill>
                            <a:srgbClr val="000000"/>
                          </a:solidFill>
                          <a:effectLst/>
                          <a:uLnTx/>
                          <a:uFillTx/>
                          <a:latin typeface="Arial" charset="0"/>
                          <a:ea typeface="Geneva" charset="0"/>
                          <a:cs typeface="+mn-cs"/>
                        </a:rPr>
                        <a:t>For every </a:t>
                      </a:r>
                      <a:r>
                        <a:rPr kumimoji="0" lang="en-US" sz="2000" b="1" i="0" u="none" strike="noStrike" kern="1200" cap="none" spc="0" normalizeH="0" baseline="0" noProof="0" dirty="0">
                          <a:ln>
                            <a:noFill/>
                          </a:ln>
                          <a:solidFill>
                            <a:srgbClr val="368727"/>
                          </a:solidFill>
                          <a:effectLst/>
                          <a:uLnTx/>
                          <a:uFillTx/>
                          <a:latin typeface="Arial" charset="0"/>
                          <a:ea typeface="Geneva" charset="0"/>
                          <a:cs typeface="+mn-cs"/>
                        </a:rPr>
                        <a:t>$3</a:t>
                      </a:r>
                      <a:r>
                        <a:rPr kumimoji="0" lang="en-US" sz="1600" b="1" i="0" u="none" strike="noStrike" kern="1200" cap="none" spc="0" normalizeH="0" baseline="0" noProof="0" dirty="0">
                          <a:ln>
                            <a:noFill/>
                          </a:ln>
                          <a:solidFill>
                            <a:srgbClr val="368727"/>
                          </a:solidFill>
                          <a:effectLst/>
                          <a:uLnTx/>
                          <a:uFillTx/>
                          <a:latin typeface="Arial" charset="0"/>
                          <a:ea typeface="Geneva" charset="0"/>
                          <a:cs typeface="+mn-cs"/>
                        </a:rPr>
                        <a:t> </a:t>
                      </a:r>
                      <a:r>
                        <a:rPr kumimoji="0" lang="en-US" sz="1600" b="1" i="0" u="none" strike="noStrike" kern="1200" cap="none" spc="0" normalizeH="0" baseline="0" noProof="0" dirty="0">
                          <a:ln>
                            <a:noFill/>
                          </a:ln>
                          <a:solidFill>
                            <a:srgbClr val="000000"/>
                          </a:solidFill>
                          <a:effectLst/>
                          <a:uLnTx/>
                          <a:uFillTx/>
                          <a:latin typeface="Arial" charset="0"/>
                          <a:ea typeface="Geneva" charset="0"/>
                          <a:cs typeface="+mn-cs"/>
                        </a:rPr>
                        <a:t>over the limit, </a:t>
                      </a:r>
                      <a:r>
                        <a:rPr kumimoji="0" lang="en-US" sz="2000" b="1" i="0" u="none" strike="noStrike" kern="1200" cap="none" spc="0" normalizeH="0" baseline="0" noProof="0" dirty="0">
                          <a:ln>
                            <a:noFill/>
                          </a:ln>
                          <a:solidFill>
                            <a:srgbClr val="368727"/>
                          </a:solidFill>
                          <a:effectLst/>
                          <a:uLnTx/>
                          <a:uFillTx/>
                          <a:latin typeface="Arial" charset="0"/>
                          <a:ea typeface="Geneva" charset="0"/>
                          <a:cs typeface="+mn-cs"/>
                        </a:rPr>
                        <a:t>$1 </a:t>
                      </a:r>
                      <a:br>
                        <a:rPr kumimoji="0" lang="en-US" sz="2000" b="1" i="0" u="none" strike="noStrike" kern="1200" cap="none" spc="0" normalizeH="0" baseline="0" noProof="0" dirty="0">
                          <a:ln>
                            <a:noFill/>
                          </a:ln>
                          <a:solidFill>
                            <a:srgbClr val="000000"/>
                          </a:solidFill>
                          <a:effectLst/>
                          <a:uLnTx/>
                          <a:uFillTx/>
                          <a:latin typeface="Arial" charset="0"/>
                          <a:ea typeface="Geneva" charset="0"/>
                          <a:cs typeface="+mn-cs"/>
                        </a:rPr>
                      </a:br>
                      <a:r>
                        <a:rPr kumimoji="0" lang="en-US" sz="1600" b="1" i="0" u="none" strike="noStrike" kern="1200" cap="none" spc="0" normalizeH="0" baseline="0" noProof="0" dirty="0">
                          <a:ln>
                            <a:noFill/>
                          </a:ln>
                          <a:solidFill>
                            <a:srgbClr val="000000"/>
                          </a:solidFill>
                          <a:effectLst/>
                          <a:uLnTx/>
                          <a:uFillTx/>
                          <a:latin typeface="Arial" charset="0"/>
                          <a:ea typeface="Geneva" charset="0"/>
                          <a:cs typeface="+mn-cs"/>
                        </a:rPr>
                        <a:t>is withheld from benefits until </a:t>
                      </a:r>
                      <a:br>
                        <a:rPr kumimoji="0" lang="en-US" sz="1600" b="1" i="0" u="none" strike="noStrike" kern="1200" cap="none" spc="0" normalizeH="0" baseline="0" noProof="0" dirty="0">
                          <a:ln>
                            <a:noFill/>
                          </a:ln>
                          <a:solidFill>
                            <a:srgbClr val="000000"/>
                          </a:solidFill>
                          <a:effectLst/>
                          <a:uLnTx/>
                          <a:uFillTx/>
                          <a:latin typeface="Arial" charset="0"/>
                          <a:ea typeface="Geneva" charset="0"/>
                          <a:cs typeface="+mn-cs"/>
                        </a:rPr>
                      </a:br>
                      <a:r>
                        <a:rPr kumimoji="0" lang="en-US" sz="1600" b="1" i="0" u="none" strike="noStrike" kern="1200" cap="none" spc="0" normalizeH="0" baseline="0" noProof="0" dirty="0">
                          <a:ln>
                            <a:noFill/>
                          </a:ln>
                          <a:solidFill>
                            <a:srgbClr val="000000"/>
                          </a:solidFill>
                          <a:effectLst/>
                          <a:uLnTx/>
                          <a:uFillTx/>
                          <a:latin typeface="Arial" charset="0"/>
                          <a:ea typeface="Geneva" charset="0"/>
                          <a:cs typeface="+mn-cs"/>
                        </a:rPr>
                        <a:t>the month they reach FRA</a:t>
                      </a:r>
                    </a:p>
                  </a:txBody>
                  <a:tcPr anchor="ctr">
                    <a:lnL w="9525" cap="flat" cmpd="sng" algn="ctr">
                      <a:solidFill>
                        <a:schemeClr val="bg1"/>
                      </a:solidFill>
                      <a:prstDash val="solid"/>
                      <a:round/>
                      <a:headEnd type="none" w="med" len="med"/>
                      <a:tailEnd type="none" w="med" len="med"/>
                    </a:lnL>
                    <a:lnR w="12700" cmpd="sng">
                      <a:noFill/>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169366016"/>
                  </a:ext>
                </a:extLst>
              </a:tr>
              <a:tr h="370840">
                <a:tc>
                  <a:txBody>
                    <a:bodyPr/>
                    <a:lstStyle/>
                    <a:p>
                      <a:r>
                        <a:rPr lang="en-US" sz="1600" dirty="0">
                          <a:solidFill>
                            <a:schemeClr val="tx1"/>
                          </a:solidFill>
                        </a:rPr>
                        <a:t>After FRA</a:t>
                      </a:r>
                    </a:p>
                  </a:txBody>
                  <a:tcPr anchor="ctr">
                    <a:lnL w="12700" cmpd="sng">
                      <a:noFill/>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0" marR="0" lvl="0" indent="0" algn="ctr" defTabSz="914400" rtl="0" eaLnBrk="0" fontAlgn="base" latinLnBrk="0" hangingPunct="0">
                        <a:lnSpc>
                          <a:spcPct val="90000"/>
                        </a:lnSpc>
                        <a:spcBef>
                          <a:spcPct val="20000"/>
                        </a:spcBef>
                        <a:spcAft>
                          <a:spcPct val="0"/>
                        </a:spcAft>
                        <a:buClr>
                          <a:srgbClr val="298FC2"/>
                        </a:buClr>
                        <a:buSzTx/>
                        <a:buFontTx/>
                        <a:buNone/>
                        <a:tabLst>
                          <a:tab pos="120650" algn="l"/>
                          <a:tab pos="300038" algn="l"/>
                          <a:tab pos="1035050" algn="l"/>
                        </a:tabLst>
                        <a:defRPr/>
                      </a:pPr>
                      <a:r>
                        <a:rPr kumimoji="0" lang="en-US" sz="1600" b="1" i="0" u="none" strike="noStrike" kern="1200" cap="none" spc="0" normalizeH="0" baseline="0" noProof="0" dirty="0">
                          <a:ln>
                            <a:noFill/>
                          </a:ln>
                          <a:solidFill>
                            <a:srgbClr val="000000"/>
                          </a:solidFill>
                          <a:effectLst/>
                          <a:uLnTx/>
                          <a:uFillTx/>
                          <a:latin typeface="Arial" charset="0"/>
                          <a:ea typeface="Geneva" charset="0"/>
                          <a:cs typeface="+mn-cs"/>
                        </a:rPr>
                        <a:t>None</a:t>
                      </a: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0" marR="0" lvl="0" indent="0" algn="l" defTabSz="914400" rtl="0" eaLnBrk="0" fontAlgn="base" latinLnBrk="0" hangingPunct="0">
                        <a:lnSpc>
                          <a:spcPct val="90000"/>
                        </a:lnSpc>
                        <a:spcBef>
                          <a:spcPct val="20000"/>
                        </a:spcBef>
                        <a:spcAft>
                          <a:spcPct val="0"/>
                        </a:spcAft>
                        <a:buClr>
                          <a:srgbClr val="298FC2"/>
                        </a:buClr>
                        <a:buSzTx/>
                        <a:buFontTx/>
                        <a:buNone/>
                        <a:tabLst>
                          <a:tab pos="120650" algn="l"/>
                          <a:tab pos="300038" algn="l"/>
                          <a:tab pos="1035050" algn="l"/>
                        </a:tabLst>
                        <a:defRPr/>
                      </a:pPr>
                      <a:r>
                        <a:rPr kumimoji="0" lang="en-US" sz="1600" b="1" i="0" u="none" strike="noStrike" kern="1200" cap="none" spc="0" normalizeH="0" baseline="0" noProof="0" dirty="0">
                          <a:ln>
                            <a:noFill/>
                          </a:ln>
                          <a:solidFill>
                            <a:srgbClr val="000000"/>
                          </a:solidFill>
                          <a:effectLst/>
                          <a:uLnTx/>
                          <a:uFillTx/>
                          <a:latin typeface="Arial" charset="0"/>
                          <a:ea typeface="Geneva" charset="0"/>
                          <a:cs typeface="+mn-cs"/>
                        </a:rPr>
                        <a:t>No limit on earnings</a:t>
                      </a:r>
                    </a:p>
                  </a:txBody>
                  <a:tcPr anchor="ctr">
                    <a:lnL w="9525" cap="flat" cmpd="sng" algn="ctr">
                      <a:solidFill>
                        <a:schemeClr val="bg1"/>
                      </a:solidFill>
                      <a:prstDash val="solid"/>
                      <a:round/>
                      <a:headEnd type="none" w="med" len="med"/>
                      <a:tailEnd type="none" w="med" len="med"/>
                    </a:lnL>
                    <a:lnR w="12700" cmpd="sng">
                      <a:noFill/>
                    </a:lnR>
                    <a:lnT w="9525"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608777267"/>
                  </a:ext>
                </a:extLst>
              </a:tr>
            </a:tbl>
          </a:graphicData>
        </a:graphic>
      </p:graphicFrame>
      <p:sp>
        <p:nvSpPr>
          <p:cNvPr id="67" name="Text Box 21">
            <a:extLst>
              <a:ext uri="{FF2B5EF4-FFF2-40B4-BE49-F238E27FC236}">
                <a16:creationId xmlns:a16="http://schemas.microsoft.com/office/drawing/2014/main" id="{D28C8EEE-4148-23F3-57D9-D1764DDFD93A}"/>
              </a:ext>
            </a:extLst>
          </p:cNvPr>
          <p:cNvSpPr txBox="1">
            <a:spLocks noChangeArrowheads="1"/>
          </p:cNvSpPr>
          <p:nvPr/>
        </p:nvSpPr>
        <p:spPr bwMode="auto">
          <a:xfrm>
            <a:off x="420111" y="6160938"/>
            <a:ext cx="9046109" cy="246221"/>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37160" tIns="45720" rIns="91440" bIns="45720" anchor="b">
            <a:spAutoFit/>
          </a:bodyPr>
          <a:lstStyle>
            <a:lvl1pPr algn="l" eaLnBrk="0" hangingPunct="0">
              <a:spcBef>
                <a:spcPct val="20000"/>
              </a:spcBef>
              <a:buClr>
                <a:srgbClr val="524E86"/>
              </a:buClr>
              <a:buSzPct val="120000"/>
              <a:buChar char="•"/>
              <a:defRPr>
                <a:solidFill>
                  <a:schemeClr val="tx1"/>
                </a:solidFill>
                <a:latin typeface="Arial" pitchFamily="34" charset="0"/>
              </a:defRPr>
            </a:lvl1pPr>
            <a:lvl2pPr marL="742950" indent="-285750" algn="l" eaLnBrk="0" hangingPunct="0">
              <a:spcBef>
                <a:spcPct val="20000"/>
              </a:spcBef>
              <a:buClr>
                <a:srgbClr val="524E86"/>
              </a:buClr>
              <a:buSzPct val="80000"/>
              <a:buFont typeface="Wingdings" pitchFamily="2" charset="2"/>
              <a:buChar char="§"/>
              <a:defRPr>
                <a:solidFill>
                  <a:schemeClr val="tx1"/>
                </a:solidFill>
                <a:latin typeface="Arial" pitchFamily="34" charset="0"/>
              </a:defRPr>
            </a:lvl2pPr>
            <a:lvl3pPr marL="1143000" indent="-228600" algn="l" eaLnBrk="0" hangingPunct="0">
              <a:spcBef>
                <a:spcPct val="20000"/>
              </a:spcBef>
              <a:buClr>
                <a:srgbClr val="524E86"/>
              </a:buClr>
              <a:buFont typeface="Arial" pitchFamily="34" charset="0"/>
              <a:buChar char="–"/>
              <a:defRPr sz="1600">
                <a:solidFill>
                  <a:schemeClr val="tx1"/>
                </a:solidFill>
                <a:latin typeface="Arial" pitchFamily="34" charset="0"/>
              </a:defRPr>
            </a:lvl3pPr>
            <a:lvl4pPr marL="1600200" indent="-228600" algn="l" eaLnBrk="0" hangingPunct="0">
              <a:spcBef>
                <a:spcPct val="20000"/>
              </a:spcBef>
              <a:buClr>
                <a:srgbClr val="524E86"/>
              </a:buClr>
              <a:buChar char="•"/>
              <a:defRPr sz="1600">
                <a:solidFill>
                  <a:schemeClr val="tx1"/>
                </a:solidFill>
                <a:latin typeface="Arial" pitchFamily="34" charset="0"/>
              </a:defRPr>
            </a:lvl4pPr>
            <a:lvl5pPr marL="2057400" indent="-228600" algn="l" eaLnBrk="0" hangingPunct="0">
              <a:spcBef>
                <a:spcPct val="20000"/>
              </a:spcBef>
              <a:buClr>
                <a:srgbClr val="524E86"/>
              </a:buClr>
              <a:buFont typeface="Wingdings" pitchFamily="2" charset="2"/>
              <a:buChar char="§"/>
              <a:defRPr sz="1400">
                <a:solidFill>
                  <a:schemeClr val="tx1"/>
                </a:solidFill>
                <a:latin typeface="Arial" pitchFamily="34" charset="0"/>
              </a:defRPr>
            </a:lvl5pPr>
            <a:lvl6pPr marL="25146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6pPr>
            <a:lvl7pPr marL="29718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7pPr>
            <a:lvl8pPr marL="34290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8pPr>
            <a:lvl9pPr marL="38862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9pPr>
          </a:lstStyle>
          <a:p>
            <a:pPr eaLnBrk="1" hangingPunct="1">
              <a:spcBef>
                <a:spcPct val="0"/>
              </a:spcBef>
              <a:buClrTx/>
              <a:buSzTx/>
              <a:buFontTx/>
              <a:buNone/>
            </a:pPr>
            <a:r>
              <a:rPr lang="en-US" altLang="en-US" sz="1000" dirty="0"/>
              <a:t>Source: Social Security Administration, </a:t>
            </a:r>
            <a:r>
              <a:rPr lang="en-US" altLang="en-US" sz="1000" dirty="0">
                <a:solidFill>
                  <a:srgbClr val="0F557C"/>
                </a:solidFill>
                <a:hlinkClick r:id="rId4">
                  <a:extLst>
                    <a:ext uri="{A12FA001-AC4F-418D-AE19-62706E023703}">
                      <ahyp:hlinkClr xmlns:ahyp="http://schemas.microsoft.com/office/drawing/2018/hyperlinkcolor" val="tx"/>
                    </a:ext>
                  </a:extLst>
                </a:hlinkClick>
              </a:rPr>
              <a:t>Cost-of-Living Adjustment (COLA) Information for 2026</a:t>
            </a:r>
            <a:r>
              <a:rPr lang="en-US" altLang="en-US" sz="1000" dirty="0"/>
              <a:t>.</a:t>
            </a:r>
          </a:p>
        </p:txBody>
      </p:sp>
      <p:sp>
        <p:nvSpPr>
          <p:cNvPr id="69" name="Slide Number Placeholder 68">
            <a:extLst>
              <a:ext uri="{FF2B5EF4-FFF2-40B4-BE49-F238E27FC236}">
                <a16:creationId xmlns:a16="http://schemas.microsoft.com/office/drawing/2014/main" id="{3D2C8D43-B19F-D08E-2656-DF19B99F8D11}"/>
              </a:ext>
              <a:ext uri="{C183D7F6-B498-43B3-948B-1728B52AA6E4}">
                <adec:decorative xmlns:adec="http://schemas.microsoft.com/office/drawing/2017/decorative" val="1"/>
              </a:ext>
            </a:extLst>
          </p:cNvPr>
          <p:cNvSpPr>
            <a:spLocks noGrp="1"/>
          </p:cNvSpPr>
          <p:nvPr>
            <p:ph type="sldNum" sz="quarter" idx="14"/>
          </p:nvPr>
        </p:nvSpPr>
        <p:spPr/>
        <p:txBody>
          <a:bodyPr/>
          <a:lstStyle/>
          <a:p>
            <a:pPr>
              <a:defRPr/>
            </a:pPr>
            <a:fld id="{E6474CC2-1230-4213-AD1A-4B2FEEABA7A1}" type="slidenum">
              <a:rPr lang="en-US" smtClean="0"/>
              <a:pPr>
                <a:defRPr/>
              </a:pPr>
              <a:t>8</a:t>
            </a:fld>
            <a:endParaRPr lang="en-US" dirty="0"/>
          </a:p>
        </p:txBody>
      </p:sp>
      <p:pic>
        <p:nvPicPr>
          <p:cNvPr id="2" name="Picture 1">
            <a:extLst>
              <a:ext uri="{FF2B5EF4-FFF2-40B4-BE49-F238E27FC236}">
                <a16:creationId xmlns:a16="http://schemas.microsoft.com/office/drawing/2014/main" id="{15B3D786-F658-F724-F140-1BB98428AF97}"/>
              </a:ext>
              <a:ext uri="{C183D7F6-B498-43B3-948B-1728B52AA6E4}">
                <adec:decorative xmlns:adec="http://schemas.microsoft.com/office/drawing/2017/decorative" val="1"/>
              </a:ext>
            </a:extLst>
          </p:cNvPr>
          <p:cNvPicPr>
            <a:picLocks noChangeAspect="1"/>
          </p:cNvPicPr>
          <p:nvPr/>
        </p:nvPicPr>
        <p:blipFill>
          <a:blip r:embed="rId5"/>
          <a:stretch>
            <a:fillRect/>
          </a:stretch>
        </p:blipFill>
        <p:spPr>
          <a:xfrm>
            <a:off x="10188575" y="6280637"/>
            <a:ext cx="1553526" cy="382313"/>
          </a:xfrm>
          <a:prstGeom prst="rect">
            <a:avLst/>
          </a:prstGeom>
        </p:spPr>
      </p:pic>
      <p:sp>
        <p:nvSpPr>
          <p:cNvPr id="4" name="Footer Placeholder 3">
            <a:extLst>
              <a:ext uri="{FF2B5EF4-FFF2-40B4-BE49-F238E27FC236}">
                <a16:creationId xmlns:a16="http://schemas.microsoft.com/office/drawing/2014/main" id="{0DBFB7DD-37D8-9838-46C2-BA25342429F3}"/>
              </a:ext>
              <a:ext uri="{C183D7F6-B498-43B3-948B-1728B52AA6E4}">
                <adec:decorative xmlns:adec="http://schemas.microsoft.com/office/drawing/2017/decorative" val="1"/>
              </a:ext>
            </a:extLst>
          </p:cNvPr>
          <p:cNvSpPr>
            <a:spLocks noGrp="1"/>
          </p:cNvSpPr>
          <p:nvPr>
            <p:ph type="ftr" sz="quarter" idx="15"/>
          </p:nvPr>
        </p:nvSpPr>
        <p:spPr>
          <a:xfrm>
            <a:off x="426722" y="6382514"/>
            <a:ext cx="5245100" cy="273264"/>
          </a:xfrm>
        </p:spPr>
        <p:txBody>
          <a:bodyPr/>
          <a:lstStyle/>
          <a:p>
            <a:pPr algn="l"/>
            <a:r>
              <a:rPr lang="en-US" dirty="0"/>
              <a:t>For investors.</a:t>
            </a:r>
          </a:p>
          <a:p>
            <a:pPr algn="l"/>
            <a:r>
              <a:rPr lang="en-US" sz="800" dirty="0"/>
              <a:t>662964.38.0</a:t>
            </a:r>
          </a:p>
        </p:txBody>
      </p:sp>
    </p:spTree>
    <p:custDataLst>
      <p:tags r:id="rId1"/>
    </p:custDataLst>
    <p:extLst>
      <p:ext uri="{BB962C8B-B14F-4D97-AF65-F5344CB8AC3E}">
        <p14:creationId xmlns:p14="http://schemas.microsoft.com/office/powerpoint/2010/main" val="23183531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Provisional income</a:t>
            </a:r>
            <a:br>
              <a:rPr lang="en-US" dirty="0"/>
            </a:br>
            <a:r>
              <a:rPr lang="en-US" sz="2000" b="1" dirty="0">
                <a:solidFill>
                  <a:srgbClr val="368727"/>
                </a:solidFill>
              </a:rPr>
              <a:t>Federal tax on benefits</a:t>
            </a:r>
            <a:endParaRPr lang="en-US" baseline="30000" dirty="0">
              <a:solidFill>
                <a:srgbClr val="368727"/>
              </a:solidFill>
            </a:endParaRPr>
          </a:p>
        </p:txBody>
      </p:sp>
      <p:sp>
        <p:nvSpPr>
          <p:cNvPr id="12" name="Rectangle 11">
            <a:extLst>
              <a:ext uri="{FF2B5EF4-FFF2-40B4-BE49-F238E27FC236}">
                <a16:creationId xmlns:a16="http://schemas.microsoft.com/office/drawing/2014/main" id="{9F2A2FCF-E98A-6B41-AE84-59A3985C9F46}"/>
              </a:ext>
            </a:extLst>
          </p:cNvPr>
          <p:cNvSpPr/>
          <p:nvPr/>
        </p:nvSpPr>
        <p:spPr>
          <a:xfrm>
            <a:off x="556348" y="1811785"/>
            <a:ext cx="3582118" cy="78569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ts val="300"/>
              </a:spcBef>
              <a:spcAft>
                <a:spcPct val="0"/>
              </a:spcAft>
              <a:buClr>
                <a:srgbClr val="298FC2"/>
              </a:buClr>
              <a:buSzTx/>
              <a:buFontTx/>
              <a:buNone/>
              <a:tabLst/>
              <a:defRPr/>
            </a:pPr>
            <a:r>
              <a:rPr kumimoji="0" lang="en-US" sz="1600" b="1" i="0" u="none" strike="noStrike" kern="1200" cap="none" spc="0" normalizeH="0" baseline="0" noProof="0" dirty="0">
                <a:ln>
                  <a:noFill/>
                </a:ln>
                <a:solidFill>
                  <a:srgbClr val="368727"/>
                </a:solidFill>
                <a:effectLst/>
                <a:uLnTx/>
                <a:uFillTx/>
                <a:latin typeface="Arial" charset="0"/>
                <a:ea typeface="Geneva" charset="0"/>
                <a:cs typeface="ＭＳ Ｐゴシック" charset="0"/>
              </a:rPr>
              <a:t>Provisional Income (PI)</a:t>
            </a:r>
            <a:endParaRPr kumimoji="0" lang="en-US" sz="1400" b="0" i="0" u="none" strike="noStrike" kern="1200" cap="none" spc="0" normalizeH="0" baseline="0" noProof="0" dirty="0">
              <a:ln>
                <a:noFill/>
              </a:ln>
              <a:solidFill>
                <a:srgbClr val="368727"/>
              </a:solidFill>
              <a:effectLst/>
              <a:uLnTx/>
              <a:uFillTx/>
              <a:latin typeface="Arial" charset="0"/>
              <a:ea typeface="Geneva" charset="0"/>
              <a:cs typeface="ＭＳ Ｐゴシック" charset="0"/>
            </a:endParaRPr>
          </a:p>
        </p:txBody>
      </p:sp>
      <p:sp>
        <p:nvSpPr>
          <p:cNvPr id="20" name="Down Arrow 19">
            <a:extLst>
              <a:ext uri="{FF2B5EF4-FFF2-40B4-BE49-F238E27FC236}">
                <a16:creationId xmlns:a16="http://schemas.microsoft.com/office/drawing/2014/main" id="{21DDEDFB-3EBB-3447-AED0-7AE55192AA8E}"/>
              </a:ext>
              <a:ext uri="{C183D7F6-B498-43B3-948B-1728B52AA6E4}">
                <adec:decorative xmlns:adec="http://schemas.microsoft.com/office/drawing/2017/decorative" val="1"/>
              </a:ext>
            </a:extLst>
          </p:cNvPr>
          <p:cNvSpPr/>
          <p:nvPr/>
        </p:nvSpPr>
        <p:spPr>
          <a:xfrm rot="16200000">
            <a:off x="4172430" y="2005525"/>
            <a:ext cx="339579" cy="407507"/>
          </a:xfrm>
          <a:prstGeom prst="downArrow">
            <a:avLst>
              <a:gd name="adj1" fmla="val 50000"/>
              <a:gd name="adj2" fmla="val 60000"/>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 name="Rectangle 16">
            <a:extLst>
              <a:ext uri="{FF2B5EF4-FFF2-40B4-BE49-F238E27FC236}">
                <a16:creationId xmlns:a16="http://schemas.microsoft.com/office/drawing/2014/main" id="{935BB4E1-AF7C-5545-A7E9-2D8F188CF439}"/>
              </a:ext>
              <a:ext uri="{C183D7F6-B498-43B3-948B-1728B52AA6E4}">
                <adec:decorative xmlns:adec="http://schemas.microsoft.com/office/drawing/2017/decorative" val="1"/>
              </a:ext>
            </a:extLst>
          </p:cNvPr>
          <p:cNvSpPr/>
          <p:nvPr/>
        </p:nvSpPr>
        <p:spPr>
          <a:xfrm>
            <a:off x="4799269" y="1779825"/>
            <a:ext cx="4959580" cy="817656"/>
          </a:xfrm>
          <a:prstGeom prst="rect">
            <a:avLst/>
          </a:prstGeom>
          <a:noFill/>
          <a:ln w="38100" cmpd="sng">
            <a:solidFill>
              <a:schemeClr val="tx2">
                <a:lumMod val="10000"/>
                <a:lumOff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Text Box 131">
            <a:extLst>
              <a:ext uri="{FF2B5EF4-FFF2-40B4-BE49-F238E27FC236}">
                <a16:creationId xmlns:a16="http://schemas.microsoft.com/office/drawing/2014/main" id="{B43AF46C-EBEC-574D-B0EF-A7E74357C225}"/>
              </a:ext>
            </a:extLst>
          </p:cNvPr>
          <p:cNvSpPr txBox="1">
            <a:spLocks noChangeArrowheads="1"/>
          </p:cNvSpPr>
          <p:nvPr/>
        </p:nvSpPr>
        <p:spPr bwMode="auto">
          <a:xfrm>
            <a:off x="5149399" y="1874169"/>
            <a:ext cx="1928813" cy="677621"/>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algn="ctr" eaLnBrk="1" hangingPunct="1">
              <a:lnSpc>
                <a:spcPct val="90000"/>
              </a:lnSpc>
              <a:defRPr/>
            </a:pPr>
            <a:r>
              <a:rPr lang="en-US" sz="1400" dirty="0">
                <a:solidFill>
                  <a:srgbClr val="333F48"/>
                </a:solidFill>
              </a:rPr>
              <a:t>Modified </a:t>
            </a:r>
            <a:br>
              <a:rPr lang="en-US" sz="1400" dirty="0">
                <a:solidFill>
                  <a:srgbClr val="333F48"/>
                </a:solidFill>
              </a:rPr>
            </a:br>
            <a:r>
              <a:rPr lang="en-US" sz="1400" dirty="0">
                <a:solidFill>
                  <a:srgbClr val="333F48"/>
                </a:solidFill>
              </a:rPr>
              <a:t>Adjusted </a:t>
            </a:r>
          </a:p>
          <a:p>
            <a:pPr algn="ctr" eaLnBrk="1" hangingPunct="1">
              <a:lnSpc>
                <a:spcPct val="90000"/>
              </a:lnSpc>
              <a:defRPr/>
            </a:pPr>
            <a:r>
              <a:rPr lang="en-US" sz="1400" dirty="0">
                <a:solidFill>
                  <a:srgbClr val="333F48"/>
                </a:solidFill>
              </a:rPr>
              <a:t>Gross Income</a:t>
            </a:r>
          </a:p>
        </p:txBody>
      </p:sp>
      <p:sp>
        <p:nvSpPr>
          <p:cNvPr id="19" name="Text Box 179">
            <a:extLst>
              <a:ext uri="{FF2B5EF4-FFF2-40B4-BE49-F238E27FC236}">
                <a16:creationId xmlns:a16="http://schemas.microsoft.com/office/drawing/2014/main" id="{C4C56FCC-DF71-0044-B4BC-7C131F696E47}"/>
              </a:ext>
            </a:extLst>
          </p:cNvPr>
          <p:cNvSpPr txBox="1">
            <a:spLocks noChangeArrowheads="1"/>
          </p:cNvSpPr>
          <p:nvPr/>
        </p:nvSpPr>
        <p:spPr bwMode="auto">
          <a:xfrm>
            <a:off x="7064042" y="1930597"/>
            <a:ext cx="381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marL="342900" indent="-342900" eaLnBrk="0" hangingPunct="0">
              <a:defRPr sz="1600">
                <a:solidFill>
                  <a:schemeClr val="tx1"/>
                </a:solidFill>
                <a:latin typeface="Arial" charset="0"/>
                <a:ea typeface="ＭＳ Ｐゴシック" charset="0"/>
                <a:cs typeface="ＭＳ Ｐゴシック" charset="0"/>
              </a:defRPr>
            </a:lvl1pPr>
            <a:lvl2pPr eaLnBrk="0" hangingPunct="0">
              <a:defRPr sz="1600">
                <a:solidFill>
                  <a:schemeClr val="tx1"/>
                </a:solidFill>
                <a:latin typeface="Arial" charset="0"/>
                <a:ea typeface="ＭＳ Ｐゴシック" charset="0"/>
                <a:cs typeface="ＭＳ Ｐゴシック" charset="0"/>
              </a:defRPr>
            </a:lvl2pPr>
            <a:lvl3pPr eaLnBrk="0" hangingPunct="0">
              <a:defRPr sz="1600">
                <a:solidFill>
                  <a:schemeClr val="tx1"/>
                </a:solidFill>
                <a:latin typeface="Arial" charset="0"/>
                <a:ea typeface="ＭＳ Ｐゴシック" charset="0"/>
                <a:cs typeface="ＭＳ Ｐゴシック" charset="0"/>
              </a:defRPr>
            </a:lvl3pPr>
            <a:lvl4pPr eaLnBrk="0" hangingPunct="0">
              <a:defRPr sz="1600">
                <a:solidFill>
                  <a:schemeClr val="tx1"/>
                </a:solidFill>
                <a:latin typeface="Arial" charset="0"/>
                <a:ea typeface="ＭＳ Ｐゴシック" charset="0"/>
                <a:cs typeface="ＭＳ Ｐゴシック" charset="0"/>
              </a:defRPr>
            </a:lvl4pPr>
            <a:lvl5pPr eaLnBrk="0" hangingPunct="0">
              <a:defRPr sz="1600">
                <a:solidFill>
                  <a:schemeClr val="tx1"/>
                </a:solidFill>
                <a:latin typeface="Arial" charset="0"/>
                <a:ea typeface="ＭＳ Ｐゴシック" charset="0"/>
                <a:cs typeface="ＭＳ Ｐゴシック" charset="0"/>
              </a:defRPr>
            </a:lvl5pPr>
            <a:lvl6pPr eaLnBrk="0" fontAlgn="base" hangingPunct="0">
              <a:spcBef>
                <a:spcPct val="0"/>
              </a:spcBef>
              <a:spcAft>
                <a:spcPct val="0"/>
              </a:spcAft>
              <a:defRPr sz="1600">
                <a:solidFill>
                  <a:schemeClr val="tx1"/>
                </a:solidFill>
                <a:latin typeface="Arial" charset="0"/>
                <a:ea typeface="ＭＳ Ｐゴシック" charset="0"/>
                <a:cs typeface="ＭＳ Ｐゴシック" charset="0"/>
              </a:defRPr>
            </a:lvl6pPr>
            <a:lvl7pPr eaLnBrk="0" fontAlgn="base" hangingPunct="0">
              <a:spcBef>
                <a:spcPct val="0"/>
              </a:spcBef>
              <a:spcAft>
                <a:spcPct val="0"/>
              </a:spcAft>
              <a:defRPr sz="1600">
                <a:solidFill>
                  <a:schemeClr val="tx1"/>
                </a:solidFill>
                <a:latin typeface="Arial" charset="0"/>
                <a:ea typeface="ＭＳ Ｐゴシック" charset="0"/>
                <a:cs typeface="ＭＳ Ｐゴシック" charset="0"/>
              </a:defRPr>
            </a:lvl7pPr>
            <a:lvl8pPr eaLnBrk="0" fontAlgn="base" hangingPunct="0">
              <a:spcBef>
                <a:spcPct val="0"/>
              </a:spcBef>
              <a:spcAft>
                <a:spcPct val="0"/>
              </a:spcAft>
              <a:defRPr sz="1600">
                <a:solidFill>
                  <a:schemeClr val="tx1"/>
                </a:solidFill>
                <a:latin typeface="Arial" charset="0"/>
                <a:ea typeface="ＭＳ Ｐゴシック" charset="0"/>
                <a:cs typeface="ＭＳ Ｐゴシック" charset="0"/>
              </a:defRPr>
            </a:lvl8pPr>
            <a:lvl9pPr eaLnBrk="0" fontAlgn="base" hangingPunct="0">
              <a:spcBef>
                <a:spcPct val="0"/>
              </a:spcBef>
              <a:spcAft>
                <a:spcPct val="0"/>
              </a:spcAft>
              <a:defRPr sz="1600">
                <a:solidFill>
                  <a:schemeClr val="tx1"/>
                </a:solidFill>
                <a:latin typeface="Arial" charset="0"/>
                <a:ea typeface="ＭＳ Ｐゴシック" charset="0"/>
                <a:cs typeface="ＭＳ Ｐゴシック" charset="0"/>
              </a:defRPr>
            </a:lvl9pPr>
          </a:lstStyle>
          <a:p>
            <a:pPr eaLnBrk="1" hangingPunct="1">
              <a:spcBef>
                <a:spcPct val="50000"/>
              </a:spcBef>
              <a:buFont typeface="Symbol" charset="0"/>
              <a:buNone/>
              <a:defRPr/>
            </a:pPr>
            <a:r>
              <a:rPr lang="en-US" sz="2800" b="1" dirty="0">
                <a:solidFill>
                  <a:srgbClr val="368727"/>
                </a:solidFill>
              </a:rPr>
              <a:t>+</a:t>
            </a:r>
          </a:p>
        </p:txBody>
      </p:sp>
      <p:sp>
        <p:nvSpPr>
          <p:cNvPr id="18" name="Text Box 131">
            <a:extLst>
              <a:ext uri="{FF2B5EF4-FFF2-40B4-BE49-F238E27FC236}">
                <a16:creationId xmlns:a16="http://schemas.microsoft.com/office/drawing/2014/main" id="{0A9CB990-766C-A84D-9591-AE6A0991F9BF}"/>
              </a:ext>
            </a:extLst>
          </p:cNvPr>
          <p:cNvSpPr txBox="1">
            <a:spLocks noChangeArrowheads="1"/>
          </p:cNvSpPr>
          <p:nvPr/>
        </p:nvSpPr>
        <p:spPr bwMode="auto">
          <a:xfrm>
            <a:off x="7584803" y="1766212"/>
            <a:ext cx="1928813" cy="816121"/>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400" b="1">
                <a:solidFill>
                  <a:schemeClr val="tx1"/>
                </a:solidFill>
                <a:latin typeface="Arial" pitchFamily="34" charset="0"/>
                <a:ea typeface="ＭＳ Ｐゴシック" pitchFamily="34" charset="-128"/>
              </a:defRPr>
            </a:lvl1pPr>
            <a:lvl2pPr marL="742950" indent="-285750" eaLnBrk="0" hangingPunct="0">
              <a:defRPr sz="2400" b="1">
                <a:solidFill>
                  <a:schemeClr val="tx1"/>
                </a:solidFill>
                <a:latin typeface="Arial" pitchFamily="34" charset="0"/>
                <a:ea typeface="ＭＳ Ｐゴシック" pitchFamily="34" charset="-128"/>
              </a:defRPr>
            </a:lvl2pPr>
            <a:lvl3pPr marL="1143000" indent="-228600" eaLnBrk="0" hangingPunct="0">
              <a:defRPr sz="2400" b="1">
                <a:solidFill>
                  <a:schemeClr val="tx1"/>
                </a:solidFill>
                <a:latin typeface="Arial" pitchFamily="34" charset="0"/>
                <a:ea typeface="ＭＳ Ｐゴシック" pitchFamily="34" charset="-128"/>
              </a:defRPr>
            </a:lvl3pPr>
            <a:lvl4pPr marL="1600200" indent="-228600" eaLnBrk="0" hangingPunct="0">
              <a:defRPr sz="2400" b="1">
                <a:solidFill>
                  <a:schemeClr val="tx1"/>
                </a:solidFill>
                <a:latin typeface="Arial" pitchFamily="34" charset="0"/>
                <a:ea typeface="ＭＳ Ｐゴシック" pitchFamily="34" charset="-128"/>
              </a:defRPr>
            </a:lvl4pPr>
            <a:lvl5pPr marL="2057400" indent="-228600" eaLnBrk="0" hangingPunct="0">
              <a:defRPr sz="2400"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b="1">
                <a:solidFill>
                  <a:schemeClr val="tx1"/>
                </a:solidFill>
                <a:latin typeface="Arial" pitchFamily="34" charset="0"/>
                <a:ea typeface="ＭＳ Ｐゴシック" pitchFamily="34" charset="-128"/>
              </a:defRPr>
            </a:lvl9pPr>
          </a:lstStyle>
          <a:p>
            <a:pPr algn="ctr" eaLnBrk="1" hangingPunct="1">
              <a:lnSpc>
                <a:spcPct val="90000"/>
              </a:lnSpc>
              <a:defRPr/>
            </a:pPr>
            <a:r>
              <a:rPr lang="en-US" dirty="0">
                <a:solidFill>
                  <a:srgbClr val="333F48"/>
                </a:solidFill>
              </a:rPr>
              <a:t>½ </a:t>
            </a:r>
          </a:p>
          <a:p>
            <a:pPr algn="ctr" eaLnBrk="1" hangingPunct="1">
              <a:lnSpc>
                <a:spcPct val="90000"/>
              </a:lnSpc>
              <a:defRPr/>
            </a:pPr>
            <a:r>
              <a:rPr lang="en-US" sz="1400" dirty="0">
                <a:solidFill>
                  <a:srgbClr val="333F48"/>
                </a:solidFill>
              </a:rPr>
              <a:t>Social Security Benefits</a:t>
            </a:r>
          </a:p>
        </p:txBody>
      </p:sp>
      <p:graphicFrame>
        <p:nvGraphicFramePr>
          <p:cNvPr id="76" name="Table 76">
            <a:extLst>
              <a:ext uri="{FF2B5EF4-FFF2-40B4-BE49-F238E27FC236}">
                <a16:creationId xmlns:a16="http://schemas.microsoft.com/office/drawing/2014/main" id="{2B536262-6FFD-AB99-F4AD-0CF9B0750A07}"/>
              </a:ext>
            </a:extLst>
          </p:cNvPr>
          <p:cNvGraphicFramePr>
            <a:graphicFrameLocks noGrp="1"/>
          </p:cNvGraphicFramePr>
          <p:nvPr>
            <p:extLst>
              <p:ext uri="{D42A27DB-BD31-4B8C-83A1-F6EECF244321}">
                <p14:modId xmlns:p14="http://schemas.microsoft.com/office/powerpoint/2010/main" val="568381209"/>
              </p:ext>
            </p:extLst>
          </p:nvPr>
        </p:nvGraphicFramePr>
        <p:xfrm>
          <a:off x="556348" y="2955667"/>
          <a:ext cx="9202500" cy="2148324"/>
        </p:xfrm>
        <a:graphic>
          <a:graphicData uri="http://schemas.openxmlformats.org/drawingml/2006/table">
            <a:tbl>
              <a:tblPr firstRow="1" firstCol="1" bandRow="1">
                <a:tableStyleId>{5C22544A-7EE6-4342-B048-85BDC9FD1C3A}</a:tableStyleId>
              </a:tblPr>
              <a:tblGrid>
                <a:gridCol w="3067500">
                  <a:extLst>
                    <a:ext uri="{9D8B030D-6E8A-4147-A177-3AD203B41FA5}">
                      <a16:colId xmlns:a16="http://schemas.microsoft.com/office/drawing/2014/main" val="1503805627"/>
                    </a:ext>
                  </a:extLst>
                </a:gridCol>
                <a:gridCol w="3067500">
                  <a:extLst>
                    <a:ext uri="{9D8B030D-6E8A-4147-A177-3AD203B41FA5}">
                      <a16:colId xmlns:a16="http://schemas.microsoft.com/office/drawing/2014/main" val="2426011525"/>
                    </a:ext>
                  </a:extLst>
                </a:gridCol>
                <a:gridCol w="3067500">
                  <a:extLst>
                    <a:ext uri="{9D8B030D-6E8A-4147-A177-3AD203B41FA5}">
                      <a16:colId xmlns:a16="http://schemas.microsoft.com/office/drawing/2014/main" val="1671493336"/>
                    </a:ext>
                  </a:extLst>
                </a:gridCol>
              </a:tblGrid>
              <a:tr h="537081">
                <a:tc>
                  <a:txBody>
                    <a:bodyPr/>
                    <a:lstStyle/>
                    <a:p>
                      <a:pPr marL="0" marR="0" lvl="0" indent="0" algn="ctr" defTabSz="914400" rtl="0" eaLnBrk="0" fontAlgn="base" latinLnBrk="0" hangingPunct="0">
                        <a:lnSpc>
                          <a:spcPct val="100000"/>
                        </a:lnSpc>
                        <a:spcBef>
                          <a:spcPct val="20000"/>
                        </a:spcBef>
                        <a:spcAft>
                          <a:spcPct val="0"/>
                        </a:spcAft>
                        <a:buClr>
                          <a:srgbClr val="298FC2"/>
                        </a:buClr>
                        <a:buSzTx/>
                        <a:buFontTx/>
                        <a:buNone/>
                        <a:tabLst>
                          <a:tab pos="120650" algn="l"/>
                          <a:tab pos="300038" algn="l"/>
                          <a:tab pos="1035050" algn="l"/>
                        </a:tabLst>
                        <a:defRPr/>
                      </a:pPr>
                      <a:r>
                        <a:rPr kumimoji="0" lang="en-US" sz="1400" b="1" i="0" u="none" strike="noStrike" kern="1200" cap="none" spc="0" normalizeH="0" baseline="0" noProof="0" dirty="0">
                          <a:ln>
                            <a:noFill/>
                          </a:ln>
                          <a:solidFill>
                            <a:srgbClr val="FFFFFF"/>
                          </a:solidFill>
                          <a:effectLst/>
                          <a:uLnTx/>
                          <a:uFillTx/>
                          <a:latin typeface="Arial" pitchFamily="34" charset="0"/>
                          <a:ea typeface="Geneva" pitchFamily="125" charset="-128"/>
                          <a:cs typeface="+mn-cs"/>
                        </a:rPr>
                        <a:t>Percentage of </a:t>
                      </a:r>
                      <a:br>
                        <a:rPr kumimoji="0" lang="en-US" sz="1400" b="1" i="0" u="none" strike="noStrike" kern="1200" cap="none" spc="0" normalizeH="0" baseline="0" noProof="0" dirty="0">
                          <a:ln>
                            <a:noFill/>
                          </a:ln>
                          <a:solidFill>
                            <a:srgbClr val="FFFFFF"/>
                          </a:solidFill>
                          <a:effectLst/>
                          <a:uLnTx/>
                          <a:uFillTx/>
                          <a:latin typeface="Arial" pitchFamily="34" charset="0"/>
                          <a:ea typeface="Geneva" pitchFamily="125" charset="-128"/>
                          <a:cs typeface="+mn-cs"/>
                        </a:rPr>
                      </a:br>
                      <a:r>
                        <a:rPr kumimoji="0" lang="en-US" sz="1400" b="1" i="0" u="none" strike="noStrike" kern="1200" cap="none" spc="0" normalizeH="0" baseline="0" noProof="0" dirty="0">
                          <a:ln>
                            <a:noFill/>
                          </a:ln>
                          <a:solidFill>
                            <a:srgbClr val="FFFFFF"/>
                          </a:solidFill>
                          <a:effectLst/>
                          <a:uLnTx/>
                          <a:uFillTx/>
                          <a:latin typeface="Arial" pitchFamily="34" charset="0"/>
                          <a:ea typeface="Geneva" pitchFamily="125" charset="-128"/>
                          <a:cs typeface="+mn-cs"/>
                        </a:rPr>
                        <a:t>Benefits Subject to Tax</a:t>
                      </a:r>
                    </a:p>
                  </a:txBody>
                  <a:tcPr anchor="ctr">
                    <a:lnL w="12700" cmpd="sng">
                      <a:noFill/>
                    </a:lnL>
                    <a:lnR w="9525" cap="flat" cmpd="sng" algn="ctr">
                      <a:solidFill>
                        <a:schemeClr val="bg1"/>
                      </a:solidFill>
                      <a:prstDash val="solid"/>
                      <a:round/>
                      <a:headEnd type="none" w="med" len="med"/>
                      <a:tailEnd type="none" w="med" len="med"/>
                    </a:lnR>
                    <a:lnT w="12700" cmpd="sng">
                      <a:noFill/>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333F48"/>
                    </a:solidFill>
                  </a:tcPr>
                </a:tc>
                <a:tc>
                  <a:txBody>
                    <a:bodyPr/>
                    <a:lstStyle/>
                    <a:p>
                      <a:pPr marL="0" marR="0" lvl="0" indent="0" algn="ctr" defTabSz="914400" rtl="0" eaLnBrk="0" fontAlgn="base" latinLnBrk="0" hangingPunct="0">
                        <a:lnSpc>
                          <a:spcPct val="100000"/>
                        </a:lnSpc>
                        <a:spcBef>
                          <a:spcPct val="20000"/>
                        </a:spcBef>
                        <a:spcAft>
                          <a:spcPct val="0"/>
                        </a:spcAft>
                        <a:buClr>
                          <a:srgbClr val="298FC2"/>
                        </a:buClr>
                        <a:buSzTx/>
                        <a:buFontTx/>
                        <a:buNone/>
                        <a:tabLst>
                          <a:tab pos="120650" algn="l"/>
                          <a:tab pos="300038" algn="l"/>
                          <a:tab pos="1035050" algn="l"/>
                        </a:tabLst>
                        <a:defRPr/>
                      </a:pPr>
                      <a:r>
                        <a:rPr kumimoji="0" lang="en-US" sz="1400" b="1" i="0" u="none" strike="noStrike" kern="1200" cap="none" spc="0" normalizeH="0" baseline="0" noProof="0" dirty="0">
                          <a:ln>
                            <a:noFill/>
                          </a:ln>
                          <a:solidFill>
                            <a:srgbClr val="FFFFFF"/>
                          </a:solidFill>
                          <a:effectLst/>
                          <a:uLnTx/>
                          <a:uFillTx/>
                          <a:latin typeface="Arial" pitchFamily="34" charset="0"/>
                          <a:ea typeface="Geneva" pitchFamily="125" charset="-128"/>
                          <a:cs typeface="+mn-cs"/>
                        </a:rPr>
                        <a:t>Single Filers’ PI </a:t>
                      </a: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12700" cmpd="sng">
                      <a:noFill/>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333F48"/>
                    </a:solidFill>
                  </a:tcPr>
                </a:tc>
                <a:tc>
                  <a:txBody>
                    <a:bodyPr/>
                    <a:lstStyle/>
                    <a:p>
                      <a:pPr marL="0" marR="0" lvl="0" indent="0" algn="ctr" defTabSz="914400" rtl="0" eaLnBrk="0" fontAlgn="base" latinLnBrk="0" hangingPunct="0">
                        <a:lnSpc>
                          <a:spcPct val="100000"/>
                        </a:lnSpc>
                        <a:spcBef>
                          <a:spcPct val="20000"/>
                        </a:spcBef>
                        <a:spcAft>
                          <a:spcPct val="0"/>
                        </a:spcAft>
                        <a:buClr>
                          <a:srgbClr val="298FC2"/>
                        </a:buClr>
                        <a:buSzTx/>
                        <a:buFontTx/>
                        <a:buNone/>
                        <a:tabLst>
                          <a:tab pos="120650" algn="l"/>
                          <a:tab pos="300038" algn="l"/>
                          <a:tab pos="1035050" algn="l"/>
                        </a:tabLst>
                        <a:defRPr/>
                      </a:pPr>
                      <a:r>
                        <a:rPr kumimoji="0" lang="en-US" sz="1400" b="1" i="0" u="none" strike="noStrike" kern="1200" cap="none" spc="0" normalizeH="0" baseline="0" noProof="0" dirty="0">
                          <a:ln>
                            <a:noFill/>
                          </a:ln>
                          <a:solidFill>
                            <a:srgbClr val="FFFFFF"/>
                          </a:solidFill>
                          <a:effectLst/>
                          <a:uLnTx/>
                          <a:uFillTx/>
                          <a:latin typeface="Arial" pitchFamily="34" charset="0"/>
                          <a:ea typeface="Geneva" pitchFamily="125" charset="-128"/>
                          <a:cs typeface="+mn-cs"/>
                        </a:rPr>
                        <a:t>Married Filers’ PI</a:t>
                      </a:r>
                    </a:p>
                  </a:txBody>
                  <a:tcPr anchor="ctr">
                    <a:lnL w="9525" cap="flat" cmpd="sng" algn="ctr">
                      <a:solidFill>
                        <a:schemeClr val="bg1"/>
                      </a:solidFill>
                      <a:prstDash val="solid"/>
                      <a:round/>
                      <a:headEnd type="none" w="med" len="med"/>
                      <a:tailEnd type="none" w="med" len="med"/>
                    </a:lnL>
                    <a:lnR w="12700" cmpd="sng">
                      <a:noFill/>
                    </a:lnR>
                    <a:lnT w="12700" cmpd="sng">
                      <a:noFill/>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333F48"/>
                    </a:solidFill>
                  </a:tcPr>
                </a:tc>
                <a:extLst>
                  <a:ext uri="{0D108BD9-81ED-4DB2-BD59-A6C34878D82A}">
                    <a16:rowId xmlns:a16="http://schemas.microsoft.com/office/drawing/2014/main" val="3359137375"/>
                  </a:ext>
                </a:extLst>
              </a:tr>
              <a:tr h="537081">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0650" algn="l"/>
                          <a:tab pos="300038" algn="l"/>
                          <a:tab pos="1035050" algn="l"/>
                        </a:tabLst>
                        <a:defRPr/>
                      </a:pPr>
                      <a:r>
                        <a:rPr kumimoji="0" lang="en-US" sz="1800" b="1" i="0" u="none" strike="noStrike" kern="1200" cap="none" spc="0" normalizeH="0" baseline="0" noProof="0" dirty="0">
                          <a:ln>
                            <a:noFill/>
                          </a:ln>
                          <a:solidFill>
                            <a:srgbClr val="000000"/>
                          </a:solidFill>
                          <a:effectLst/>
                          <a:uLnTx/>
                          <a:uFillTx/>
                          <a:latin typeface="Arial" pitchFamily="34" charset="0"/>
                          <a:ea typeface="Geneva" pitchFamily="125" charset="-128"/>
                          <a:cs typeface="+mn-cs"/>
                        </a:rPr>
                        <a:t>0%</a:t>
                      </a:r>
                    </a:p>
                  </a:txBody>
                  <a:tcPr anchor="ctr">
                    <a:lnL w="12700" cmpd="sng">
                      <a:noFill/>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ctr" defTabSz="914400" rtl="0" eaLnBrk="0" fontAlgn="base" latinLnBrk="0" hangingPunct="0">
                        <a:lnSpc>
                          <a:spcPct val="100000"/>
                        </a:lnSpc>
                        <a:spcBef>
                          <a:spcPct val="20000"/>
                        </a:spcBef>
                        <a:spcAft>
                          <a:spcPct val="0"/>
                        </a:spcAft>
                        <a:buClr>
                          <a:srgbClr val="298FC2"/>
                        </a:buClr>
                        <a:buSzTx/>
                        <a:buFontTx/>
                        <a:buNone/>
                        <a:tabLst>
                          <a:tab pos="120650" algn="l"/>
                          <a:tab pos="300038" algn="l"/>
                          <a:tab pos="1035050" algn="l"/>
                        </a:tabLst>
                        <a:defRPr/>
                      </a:pPr>
                      <a:r>
                        <a:rPr kumimoji="0" lang="en-US" sz="1800" b="1" i="0" u="none" strike="noStrike" kern="1200" cap="none" spc="0" normalizeH="0" baseline="0" noProof="0" dirty="0">
                          <a:ln>
                            <a:noFill/>
                          </a:ln>
                          <a:solidFill>
                            <a:srgbClr val="000000"/>
                          </a:solidFill>
                          <a:effectLst/>
                          <a:uLnTx/>
                          <a:uFillTx/>
                          <a:latin typeface="Arial" pitchFamily="34" charset="0"/>
                          <a:ea typeface="Geneva" pitchFamily="125" charset="-128"/>
                          <a:cs typeface="+mn-cs"/>
                        </a:rPr>
                        <a:t>$25,000</a:t>
                      </a: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ctr" defTabSz="914400" rtl="0" eaLnBrk="0" fontAlgn="base" latinLnBrk="0" hangingPunct="0">
                        <a:lnSpc>
                          <a:spcPct val="100000"/>
                        </a:lnSpc>
                        <a:spcBef>
                          <a:spcPct val="20000"/>
                        </a:spcBef>
                        <a:spcAft>
                          <a:spcPct val="0"/>
                        </a:spcAft>
                        <a:buClr>
                          <a:srgbClr val="298FC2"/>
                        </a:buClr>
                        <a:buSzTx/>
                        <a:buFontTx/>
                        <a:buNone/>
                        <a:tabLst>
                          <a:tab pos="120650" algn="l"/>
                          <a:tab pos="300038" algn="l"/>
                          <a:tab pos="1035050" algn="l"/>
                        </a:tabLst>
                        <a:defRPr/>
                      </a:pPr>
                      <a:r>
                        <a:rPr kumimoji="0" lang="en-US" sz="1800" b="1" i="0" u="none" strike="noStrike" kern="1200" cap="none" spc="0" normalizeH="0" baseline="0" noProof="0" dirty="0">
                          <a:ln>
                            <a:noFill/>
                          </a:ln>
                          <a:solidFill>
                            <a:srgbClr val="000000"/>
                          </a:solidFill>
                          <a:effectLst/>
                          <a:uLnTx/>
                          <a:uFillTx/>
                          <a:latin typeface="Arial" pitchFamily="34" charset="0"/>
                          <a:ea typeface="Geneva" pitchFamily="125" charset="-128"/>
                          <a:cs typeface="+mn-cs"/>
                        </a:rPr>
                        <a:t>$32,000</a:t>
                      </a:r>
                    </a:p>
                  </a:txBody>
                  <a:tcPr anchor="ctr">
                    <a:lnL w="9525" cap="flat" cmpd="sng" algn="ctr">
                      <a:solidFill>
                        <a:schemeClr val="bg1"/>
                      </a:solidFill>
                      <a:prstDash val="solid"/>
                      <a:round/>
                      <a:headEnd type="none" w="med" len="med"/>
                      <a:tailEnd type="none" w="med" len="med"/>
                    </a:lnL>
                    <a:lnR w="12700" cmpd="sng">
                      <a:noFill/>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001322372"/>
                  </a:ext>
                </a:extLst>
              </a:tr>
              <a:tr h="537081">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0650" algn="l"/>
                          <a:tab pos="300038" algn="l"/>
                          <a:tab pos="1035050" algn="l"/>
                        </a:tabLst>
                        <a:defRPr/>
                      </a:pPr>
                      <a:r>
                        <a:rPr kumimoji="0" lang="en-US" sz="1800" b="1" i="0" u="none" strike="noStrike" kern="1200" cap="none" spc="0" normalizeH="0" baseline="0" noProof="0" dirty="0">
                          <a:ln>
                            <a:noFill/>
                          </a:ln>
                          <a:solidFill>
                            <a:srgbClr val="000000"/>
                          </a:solidFill>
                          <a:effectLst/>
                          <a:uLnTx/>
                          <a:uFillTx/>
                          <a:latin typeface="Arial" pitchFamily="34" charset="0"/>
                          <a:ea typeface="Geneva" pitchFamily="125" charset="-128"/>
                          <a:cs typeface="+mn-cs"/>
                        </a:rPr>
                        <a:t>Up to 50%</a:t>
                      </a:r>
                    </a:p>
                  </a:txBody>
                  <a:tcPr anchor="ctr">
                    <a:lnL w="12700" cmpd="sng">
                      <a:noFill/>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ctr" defTabSz="914400" rtl="0" eaLnBrk="0" fontAlgn="base" latinLnBrk="0" hangingPunct="0">
                        <a:lnSpc>
                          <a:spcPct val="100000"/>
                        </a:lnSpc>
                        <a:spcBef>
                          <a:spcPct val="20000"/>
                        </a:spcBef>
                        <a:spcAft>
                          <a:spcPct val="0"/>
                        </a:spcAft>
                        <a:buClr>
                          <a:srgbClr val="298FC2"/>
                        </a:buClr>
                        <a:buSzTx/>
                        <a:buFontTx/>
                        <a:buNone/>
                        <a:tabLst>
                          <a:tab pos="120650" algn="l"/>
                          <a:tab pos="300038" algn="l"/>
                          <a:tab pos="1035050" algn="l"/>
                        </a:tabLst>
                        <a:defRPr/>
                      </a:pPr>
                      <a:r>
                        <a:rPr kumimoji="0" lang="en-US" sz="1800" b="1" i="0" u="none" strike="noStrike" kern="1200" cap="none" spc="0" normalizeH="0" baseline="0" noProof="0" dirty="0">
                          <a:ln>
                            <a:noFill/>
                          </a:ln>
                          <a:solidFill>
                            <a:srgbClr val="000000"/>
                          </a:solidFill>
                          <a:effectLst/>
                          <a:uLnTx/>
                          <a:uFillTx/>
                          <a:latin typeface="Arial" pitchFamily="34" charset="0"/>
                          <a:ea typeface="Geneva" pitchFamily="125" charset="-128"/>
                          <a:cs typeface="+mn-cs"/>
                        </a:rPr>
                        <a:t>$25,000–$34,000</a:t>
                      </a: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ctr" defTabSz="914400" rtl="0" eaLnBrk="0" fontAlgn="base" latinLnBrk="0" hangingPunct="0">
                        <a:lnSpc>
                          <a:spcPct val="100000"/>
                        </a:lnSpc>
                        <a:spcBef>
                          <a:spcPct val="20000"/>
                        </a:spcBef>
                        <a:spcAft>
                          <a:spcPct val="0"/>
                        </a:spcAft>
                        <a:buClr>
                          <a:srgbClr val="298FC2"/>
                        </a:buClr>
                        <a:buSzTx/>
                        <a:buFontTx/>
                        <a:buNone/>
                        <a:tabLst>
                          <a:tab pos="120650" algn="l"/>
                          <a:tab pos="300038" algn="l"/>
                          <a:tab pos="1035050" algn="l"/>
                        </a:tabLst>
                        <a:defRPr/>
                      </a:pPr>
                      <a:r>
                        <a:rPr kumimoji="0" lang="en-US" sz="1800" b="1" i="0" u="none" strike="noStrike" kern="1200" cap="none" spc="0" normalizeH="0" baseline="0" noProof="0" dirty="0">
                          <a:ln>
                            <a:noFill/>
                          </a:ln>
                          <a:solidFill>
                            <a:srgbClr val="000000"/>
                          </a:solidFill>
                          <a:effectLst/>
                          <a:uLnTx/>
                          <a:uFillTx/>
                          <a:latin typeface="Arial" pitchFamily="34" charset="0"/>
                          <a:ea typeface="Geneva" pitchFamily="125" charset="-128"/>
                          <a:cs typeface="+mn-cs"/>
                        </a:rPr>
                        <a:t>$32,000–$44,000</a:t>
                      </a:r>
                    </a:p>
                  </a:txBody>
                  <a:tcPr anchor="ctr">
                    <a:lnL w="9525" cap="flat" cmpd="sng" algn="ctr">
                      <a:solidFill>
                        <a:schemeClr val="bg1"/>
                      </a:solidFill>
                      <a:prstDash val="solid"/>
                      <a:round/>
                      <a:headEnd type="none" w="med" len="med"/>
                      <a:tailEnd type="none" w="med" len="med"/>
                    </a:lnL>
                    <a:lnR w="12700" cmpd="sng">
                      <a:noFill/>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979635577"/>
                  </a:ext>
                </a:extLst>
              </a:tr>
              <a:tr h="537081">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0650" algn="l"/>
                          <a:tab pos="300038" algn="l"/>
                          <a:tab pos="1035050" algn="l"/>
                        </a:tabLst>
                        <a:defRPr/>
                      </a:pPr>
                      <a:r>
                        <a:rPr kumimoji="0" lang="en-US" sz="1800" b="1" i="0" u="none" strike="noStrike" kern="1200" cap="none" spc="0" normalizeH="0" baseline="0" noProof="0" dirty="0">
                          <a:ln>
                            <a:noFill/>
                          </a:ln>
                          <a:solidFill>
                            <a:srgbClr val="000000"/>
                          </a:solidFill>
                          <a:effectLst/>
                          <a:uLnTx/>
                          <a:uFillTx/>
                          <a:latin typeface="Arial" pitchFamily="34" charset="0"/>
                          <a:ea typeface="Geneva" pitchFamily="125" charset="-128"/>
                          <a:cs typeface="+mn-cs"/>
                        </a:rPr>
                        <a:t>Up to 85%</a:t>
                      </a:r>
                    </a:p>
                  </a:txBody>
                  <a:tcPr anchor="ctr">
                    <a:lnL w="12700" cmpd="sng">
                      <a:noFill/>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0" marR="0" lvl="0" indent="0" algn="ctr" defTabSz="914400" rtl="0" eaLnBrk="0" fontAlgn="base" latinLnBrk="0" hangingPunct="0">
                        <a:lnSpc>
                          <a:spcPct val="100000"/>
                        </a:lnSpc>
                        <a:spcBef>
                          <a:spcPct val="20000"/>
                        </a:spcBef>
                        <a:spcAft>
                          <a:spcPct val="0"/>
                        </a:spcAft>
                        <a:buClr>
                          <a:srgbClr val="298FC2"/>
                        </a:buClr>
                        <a:buSzTx/>
                        <a:buFontTx/>
                        <a:buNone/>
                        <a:tabLst>
                          <a:tab pos="120650" algn="l"/>
                          <a:tab pos="300038" algn="l"/>
                          <a:tab pos="1035050" algn="l"/>
                        </a:tabLst>
                        <a:defRPr/>
                      </a:pPr>
                      <a:r>
                        <a:rPr kumimoji="0" lang="en-US" sz="1800" b="1" i="0" u="none" strike="noStrike" kern="1200" cap="none" spc="0" normalizeH="0" baseline="0" noProof="0" dirty="0">
                          <a:ln>
                            <a:noFill/>
                          </a:ln>
                          <a:solidFill>
                            <a:srgbClr val="000000"/>
                          </a:solidFill>
                          <a:effectLst/>
                          <a:uLnTx/>
                          <a:uFillTx/>
                          <a:latin typeface="Arial" pitchFamily="34" charset="0"/>
                          <a:ea typeface="Geneva" pitchFamily="125" charset="-128"/>
                          <a:cs typeface="+mn-cs"/>
                        </a:rPr>
                        <a:t>Above $34,000</a:t>
                      </a: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0" marR="0" lvl="0" indent="0" algn="ctr" defTabSz="914400" rtl="0" eaLnBrk="0" fontAlgn="base" latinLnBrk="0" hangingPunct="0">
                        <a:lnSpc>
                          <a:spcPct val="100000"/>
                        </a:lnSpc>
                        <a:spcBef>
                          <a:spcPct val="20000"/>
                        </a:spcBef>
                        <a:spcAft>
                          <a:spcPct val="0"/>
                        </a:spcAft>
                        <a:buClr>
                          <a:srgbClr val="298FC2"/>
                        </a:buClr>
                        <a:buSzTx/>
                        <a:buFontTx/>
                        <a:buNone/>
                        <a:tabLst>
                          <a:tab pos="120650" algn="l"/>
                          <a:tab pos="300038" algn="l"/>
                          <a:tab pos="1035050" algn="l"/>
                        </a:tabLst>
                        <a:defRPr/>
                      </a:pPr>
                      <a:r>
                        <a:rPr kumimoji="0" lang="en-US" sz="1800" b="1" i="0" u="none" strike="noStrike" kern="1200" cap="none" spc="0" normalizeH="0" baseline="0" noProof="0" dirty="0">
                          <a:ln>
                            <a:noFill/>
                          </a:ln>
                          <a:solidFill>
                            <a:srgbClr val="000000"/>
                          </a:solidFill>
                          <a:effectLst/>
                          <a:uLnTx/>
                          <a:uFillTx/>
                          <a:latin typeface="Arial" pitchFamily="34" charset="0"/>
                          <a:ea typeface="Geneva" pitchFamily="125" charset="-128"/>
                          <a:cs typeface="+mn-cs"/>
                        </a:rPr>
                        <a:t>Above $44,000</a:t>
                      </a:r>
                    </a:p>
                  </a:txBody>
                  <a:tcPr anchor="ctr">
                    <a:lnL w="9525" cap="flat" cmpd="sng" algn="ctr">
                      <a:solidFill>
                        <a:schemeClr val="bg1"/>
                      </a:solidFill>
                      <a:prstDash val="solid"/>
                      <a:round/>
                      <a:headEnd type="none" w="med" len="med"/>
                      <a:tailEnd type="none" w="med" len="med"/>
                    </a:lnL>
                    <a:lnR w="12700" cmpd="sng">
                      <a:noFill/>
                    </a:lnR>
                    <a:lnT w="9525"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90823762"/>
                  </a:ext>
                </a:extLst>
              </a:tr>
            </a:tbl>
          </a:graphicData>
        </a:graphic>
      </p:graphicFrame>
      <p:sp>
        <p:nvSpPr>
          <p:cNvPr id="73" name="Text Box 21">
            <a:extLst>
              <a:ext uri="{FF2B5EF4-FFF2-40B4-BE49-F238E27FC236}">
                <a16:creationId xmlns:a16="http://schemas.microsoft.com/office/drawing/2014/main" id="{40917614-1186-B340-96C6-62B515BD3E48}"/>
              </a:ext>
            </a:extLst>
          </p:cNvPr>
          <p:cNvSpPr txBox="1">
            <a:spLocks noChangeArrowheads="1"/>
          </p:cNvSpPr>
          <p:nvPr/>
        </p:nvSpPr>
        <p:spPr bwMode="auto">
          <a:xfrm>
            <a:off x="420111" y="6159762"/>
            <a:ext cx="9046109" cy="246221"/>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37160" tIns="45720" rIns="91440" bIns="45720" anchor="b">
            <a:spAutoFit/>
          </a:bodyPr>
          <a:lstStyle>
            <a:lvl1pPr algn="l" eaLnBrk="0" hangingPunct="0">
              <a:spcBef>
                <a:spcPct val="20000"/>
              </a:spcBef>
              <a:buClr>
                <a:srgbClr val="524E86"/>
              </a:buClr>
              <a:buSzPct val="120000"/>
              <a:buChar char="•"/>
              <a:defRPr>
                <a:solidFill>
                  <a:schemeClr val="tx1"/>
                </a:solidFill>
                <a:latin typeface="Arial" pitchFamily="34" charset="0"/>
              </a:defRPr>
            </a:lvl1pPr>
            <a:lvl2pPr marL="742950" indent="-285750" algn="l" eaLnBrk="0" hangingPunct="0">
              <a:spcBef>
                <a:spcPct val="20000"/>
              </a:spcBef>
              <a:buClr>
                <a:srgbClr val="524E86"/>
              </a:buClr>
              <a:buSzPct val="80000"/>
              <a:buFont typeface="Wingdings" pitchFamily="2" charset="2"/>
              <a:buChar char="§"/>
              <a:defRPr>
                <a:solidFill>
                  <a:schemeClr val="tx1"/>
                </a:solidFill>
                <a:latin typeface="Arial" pitchFamily="34" charset="0"/>
              </a:defRPr>
            </a:lvl2pPr>
            <a:lvl3pPr marL="1143000" indent="-228600" algn="l" eaLnBrk="0" hangingPunct="0">
              <a:spcBef>
                <a:spcPct val="20000"/>
              </a:spcBef>
              <a:buClr>
                <a:srgbClr val="524E86"/>
              </a:buClr>
              <a:buFont typeface="Arial" pitchFamily="34" charset="0"/>
              <a:buChar char="–"/>
              <a:defRPr sz="1600">
                <a:solidFill>
                  <a:schemeClr val="tx1"/>
                </a:solidFill>
                <a:latin typeface="Arial" pitchFamily="34" charset="0"/>
              </a:defRPr>
            </a:lvl3pPr>
            <a:lvl4pPr marL="1600200" indent="-228600" algn="l" eaLnBrk="0" hangingPunct="0">
              <a:spcBef>
                <a:spcPct val="20000"/>
              </a:spcBef>
              <a:buClr>
                <a:srgbClr val="524E86"/>
              </a:buClr>
              <a:buChar char="•"/>
              <a:defRPr sz="1600">
                <a:solidFill>
                  <a:schemeClr val="tx1"/>
                </a:solidFill>
                <a:latin typeface="Arial" pitchFamily="34" charset="0"/>
              </a:defRPr>
            </a:lvl4pPr>
            <a:lvl5pPr marL="2057400" indent="-228600" algn="l" eaLnBrk="0" hangingPunct="0">
              <a:spcBef>
                <a:spcPct val="20000"/>
              </a:spcBef>
              <a:buClr>
                <a:srgbClr val="524E86"/>
              </a:buClr>
              <a:buFont typeface="Wingdings" pitchFamily="2" charset="2"/>
              <a:buChar char="§"/>
              <a:defRPr sz="1400">
                <a:solidFill>
                  <a:schemeClr val="tx1"/>
                </a:solidFill>
                <a:latin typeface="Arial" pitchFamily="34" charset="0"/>
              </a:defRPr>
            </a:lvl5pPr>
            <a:lvl6pPr marL="25146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6pPr>
            <a:lvl7pPr marL="29718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7pPr>
            <a:lvl8pPr marL="34290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8pPr>
            <a:lvl9pPr marL="38862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9pPr>
          </a:lstStyle>
          <a:p>
            <a:pPr eaLnBrk="1" hangingPunct="1">
              <a:spcBef>
                <a:spcPct val="0"/>
              </a:spcBef>
              <a:buClrTx/>
              <a:buSzTx/>
              <a:buNone/>
            </a:pPr>
            <a:r>
              <a:rPr lang="en-US" altLang="en-US" sz="1000" dirty="0"/>
              <a:t>Source: </a:t>
            </a:r>
            <a:r>
              <a:rPr lang="en-US" altLang="en-US" sz="1000" dirty="0">
                <a:solidFill>
                  <a:srgbClr val="0F557C"/>
                </a:solidFill>
                <a:hlinkClick r:id="rId4">
                  <a:extLst>
                    <a:ext uri="{A12FA001-AC4F-418D-AE19-62706E023703}">
                      <ahyp:hlinkClr xmlns:ahyp="http://schemas.microsoft.com/office/drawing/2018/hyperlinkcolor" val="tx"/>
                    </a:ext>
                  </a:extLst>
                </a:hlinkClick>
              </a:rPr>
              <a:t>Social Security Administration</a:t>
            </a:r>
            <a:r>
              <a:rPr lang="en-US" altLang="en-US" sz="1000" dirty="0"/>
              <a:t>, </a:t>
            </a:r>
            <a:r>
              <a:rPr lang="is-IS" sz="1000" dirty="0"/>
              <a:t>2025</a:t>
            </a:r>
            <a:r>
              <a:rPr lang="en-US" altLang="en-US" sz="1000" dirty="0"/>
              <a:t>.</a:t>
            </a:r>
          </a:p>
        </p:txBody>
      </p:sp>
      <p:sp>
        <p:nvSpPr>
          <p:cNvPr id="75" name="Slide Number Placeholder 74">
            <a:extLst>
              <a:ext uri="{FF2B5EF4-FFF2-40B4-BE49-F238E27FC236}">
                <a16:creationId xmlns:a16="http://schemas.microsoft.com/office/drawing/2014/main" id="{28ED74B2-2409-5095-CC95-7DA94C41E030}"/>
              </a:ext>
              <a:ext uri="{C183D7F6-B498-43B3-948B-1728B52AA6E4}">
                <adec:decorative xmlns:adec="http://schemas.microsoft.com/office/drawing/2017/decorative" val="1"/>
              </a:ext>
            </a:extLst>
          </p:cNvPr>
          <p:cNvSpPr>
            <a:spLocks noGrp="1"/>
          </p:cNvSpPr>
          <p:nvPr>
            <p:ph type="sldNum" sz="quarter" idx="14"/>
          </p:nvPr>
        </p:nvSpPr>
        <p:spPr/>
        <p:txBody>
          <a:bodyPr/>
          <a:lstStyle/>
          <a:p>
            <a:pPr>
              <a:defRPr/>
            </a:pPr>
            <a:fld id="{E6474CC2-1230-4213-AD1A-4B2FEEABA7A1}" type="slidenum">
              <a:rPr lang="en-US" smtClean="0"/>
              <a:pPr>
                <a:defRPr/>
              </a:pPr>
              <a:t>9</a:t>
            </a:fld>
            <a:endParaRPr lang="en-US" dirty="0"/>
          </a:p>
        </p:txBody>
      </p:sp>
      <p:pic>
        <p:nvPicPr>
          <p:cNvPr id="3" name="Picture 2">
            <a:extLst>
              <a:ext uri="{FF2B5EF4-FFF2-40B4-BE49-F238E27FC236}">
                <a16:creationId xmlns:a16="http://schemas.microsoft.com/office/drawing/2014/main" id="{2972C666-3EA2-71EF-4401-0015ACD663BB}"/>
              </a:ext>
              <a:ext uri="{C183D7F6-B498-43B3-948B-1728B52AA6E4}">
                <adec:decorative xmlns:adec="http://schemas.microsoft.com/office/drawing/2017/decorative" val="1"/>
              </a:ext>
            </a:extLst>
          </p:cNvPr>
          <p:cNvPicPr>
            <a:picLocks noChangeAspect="1"/>
          </p:cNvPicPr>
          <p:nvPr/>
        </p:nvPicPr>
        <p:blipFill>
          <a:blip r:embed="rId5"/>
          <a:stretch>
            <a:fillRect/>
          </a:stretch>
        </p:blipFill>
        <p:spPr>
          <a:xfrm>
            <a:off x="10188575" y="6280637"/>
            <a:ext cx="1553526" cy="382313"/>
          </a:xfrm>
          <a:prstGeom prst="rect">
            <a:avLst/>
          </a:prstGeom>
        </p:spPr>
      </p:pic>
      <p:sp>
        <p:nvSpPr>
          <p:cNvPr id="4" name="Footer Placeholder 3">
            <a:extLst>
              <a:ext uri="{FF2B5EF4-FFF2-40B4-BE49-F238E27FC236}">
                <a16:creationId xmlns:a16="http://schemas.microsoft.com/office/drawing/2014/main" id="{0DDC6D6D-7C39-ECF7-BBB6-619B280A2EC0}"/>
              </a:ext>
              <a:ext uri="{C183D7F6-B498-43B3-948B-1728B52AA6E4}">
                <adec:decorative xmlns:adec="http://schemas.microsoft.com/office/drawing/2017/decorative" val="1"/>
              </a:ext>
            </a:extLst>
          </p:cNvPr>
          <p:cNvSpPr>
            <a:spLocks noGrp="1"/>
          </p:cNvSpPr>
          <p:nvPr>
            <p:ph type="ftr" sz="quarter" idx="15"/>
          </p:nvPr>
        </p:nvSpPr>
        <p:spPr>
          <a:xfrm>
            <a:off x="426722" y="6382514"/>
            <a:ext cx="5245100" cy="273264"/>
          </a:xfrm>
        </p:spPr>
        <p:txBody>
          <a:bodyPr/>
          <a:lstStyle/>
          <a:p>
            <a:pPr algn="l"/>
            <a:r>
              <a:rPr lang="en-US" dirty="0"/>
              <a:t>For investors.</a:t>
            </a:r>
          </a:p>
          <a:p>
            <a:pPr algn="l"/>
            <a:r>
              <a:rPr lang="en-US" sz="800" dirty="0"/>
              <a:t>662964.38.0</a:t>
            </a:r>
          </a:p>
        </p:txBody>
      </p:sp>
    </p:spTree>
    <p:custDataLst>
      <p:tags r:id="rId1"/>
    </p:custDataLst>
    <p:extLst>
      <p:ext uri="{BB962C8B-B14F-4D97-AF65-F5344CB8AC3E}">
        <p14:creationId xmlns:p14="http://schemas.microsoft.com/office/powerpoint/2010/main" val="14183068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FDSMENUDOCLEVELBTNSTATES" val="&lt;btnStates&gt;&lt;btn tag=&quot;1001&quot; state=&quot;UP&quot;/&gt;&lt;/btnStates&gt;&#10;"/>
  <p:tag name="ARTICULATE_DESIGN_ID_FCCS_ONSCREEN_PRESENTATION_16X9" val="Ft02Y2ka"/>
  <p:tag name="ARTICULATE_PROJECT_OPEN" val="0"/>
  <p:tag name="ARTICULATE_SLIDE_COUNT" val="13"/>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RNRSTYLE" val="TEMP subtitle"/>
</p:tagLst>
</file>

<file path=ppt/tags/tag19.xml><?xml version="1.0" encoding="utf-8"?>
<p:tagLst xmlns:a="http://schemas.openxmlformats.org/drawingml/2006/main" xmlns:r="http://schemas.openxmlformats.org/officeDocument/2006/relationships" xmlns:p="http://schemas.openxmlformats.org/presentationml/2006/main">
  <p:tag name="RNRSTYLE" val="TEMP subtitle"/>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RNRSTYLE" val="TEMP subtitle"/>
</p:tagLst>
</file>

<file path=ppt/tags/tag26.xml><?xml version="1.0" encoding="utf-8"?>
<p:tagLst xmlns:a="http://schemas.openxmlformats.org/drawingml/2006/main" xmlns:r="http://schemas.openxmlformats.org/officeDocument/2006/relationships" xmlns:p="http://schemas.openxmlformats.org/presentationml/2006/main">
  <p:tag name="RNRSTYLE" val="TEMP subtitle"/>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RNRSTYLE" val="TEMP subtitle"/>
</p:tagLst>
</file>

<file path=ppt/tags/tag29.xml><?xml version="1.0" encoding="utf-8"?>
<p:tagLst xmlns:a="http://schemas.openxmlformats.org/drawingml/2006/main" xmlns:r="http://schemas.openxmlformats.org/officeDocument/2006/relationships" xmlns:p="http://schemas.openxmlformats.org/presentationml/2006/main">
  <p:tag name="RNRSTYLE" val="TEMP subtitle"/>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FI_External_Print_Presentation_4x3">
  <a:themeElements>
    <a:clrScheme name="107 Evolution">
      <a:dk1>
        <a:srgbClr val="000000"/>
      </a:dk1>
      <a:lt1>
        <a:srgbClr val="FFFFFF"/>
      </a:lt1>
      <a:dk2>
        <a:srgbClr val="212425"/>
      </a:dk2>
      <a:lt2>
        <a:srgbClr val="333F48"/>
      </a:lt2>
      <a:accent1>
        <a:srgbClr val="298FC2"/>
      </a:accent1>
      <a:accent2>
        <a:srgbClr val="4A7729"/>
      </a:accent2>
      <a:accent3>
        <a:srgbClr val="7A9A01"/>
      </a:accent3>
      <a:accent4>
        <a:srgbClr val="6BA4B8"/>
      </a:accent4>
      <a:accent5>
        <a:srgbClr val="768692"/>
      </a:accent5>
      <a:accent6>
        <a:srgbClr val="9BBDAA"/>
      </a:accent6>
      <a:hlink>
        <a:srgbClr val="298FC2"/>
      </a:hlink>
      <a:folHlink>
        <a:srgbClr val="51284F"/>
      </a:folHlink>
    </a:clrScheme>
    <a:fontScheme name="4_pyramis_external_printed_presentation_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hlink"/>
        </a:solid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Arial" charset="0"/>
            <a:ea typeface="ＭＳ Ｐゴシック" charset="-128"/>
          </a:defRPr>
        </a:defPPr>
      </a:lstStyle>
    </a:spDef>
    <a:lnDef>
      <a:spPr bwMode="auto">
        <a:xfrm>
          <a:off x="0" y="0"/>
          <a:ext cx="1" cy="1"/>
        </a:xfrm>
        <a:custGeom>
          <a:avLst/>
          <a:gdLst/>
          <a:ahLst/>
          <a:cxnLst/>
          <a:rect l="0" t="0" r="0" b="0"/>
          <a:pathLst/>
        </a:custGeom>
        <a:solidFill>
          <a:schemeClr val="hlink"/>
        </a:solid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Arial" charset="0"/>
            <a:ea typeface="ＭＳ Ｐゴシック" charset="-128"/>
          </a:defRPr>
        </a:defPPr>
      </a:lstStyle>
    </a:lnDef>
  </a:objectDefaults>
  <a:extraClrSchemeLst>
    <a:extraClrScheme>
      <a:clrScheme name="4_pyramis_external_printed_presentation_template 1">
        <a:dk1>
          <a:srgbClr val="1A2732"/>
        </a:dk1>
        <a:lt1>
          <a:srgbClr val="FFFFFF"/>
        </a:lt1>
        <a:dk2>
          <a:srgbClr val="D6E1EA"/>
        </a:dk2>
        <a:lt2>
          <a:srgbClr val="B6CADA"/>
        </a:lt2>
        <a:accent1>
          <a:srgbClr val="1A2732"/>
        </a:accent1>
        <a:accent2>
          <a:srgbClr val="5580A3"/>
        </a:accent2>
        <a:accent3>
          <a:srgbClr val="FFFFFF"/>
        </a:accent3>
        <a:accent4>
          <a:srgbClr val="142029"/>
        </a:accent4>
        <a:accent5>
          <a:srgbClr val="ABACAD"/>
        </a:accent5>
        <a:accent6>
          <a:srgbClr val="4C7393"/>
        </a:accent6>
        <a:hlink>
          <a:srgbClr val="81A2BD"/>
        </a:hlink>
        <a:folHlink>
          <a:srgbClr val="42637E"/>
        </a:folHlink>
      </a:clrScheme>
      <a:clrMap bg1="lt1" tx1="dk1" bg2="lt2" tx2="dk2" accent1="accent1" accent2="accent2" accent3="accent3" accent4="accent4" accent5="accent5" accent6="accent6" hlink="hlink" folHlink="folHlink"/>
    </a:extraClrScheme>
    <a:extraClrScheme>
      <a:clrScheme name="4_pyramis_external_printed_presentation_template 2">
        <a:dk1>
          <a:srgbClr val="1A2732"/>
        </a:dk1>
        <a:lt1>
          <a:srgbClr val="FFFFFF"/>
        </a:lt1>
        <a:dk2>
          <a:srgbClr val="1A2732"/>
        </a:dk2>
        <a:lt2>
          <a:srgbClr val="D6E1EA"/>
        </a:lt2>
        <a:accent1>
          <a:srgbClr val="D6E1EA"/>
        </a:accent1>
        <a:accent2>
          <a:srgbClr val="788E78"/>
        </a:accent2>
        <a:accent3>
          <a:srgbClr val="FFFFFF"/>
        </a:accent3>
        <a:accent4>
          <a:srgbClr val="142029"/>
        </a:accent4>
        <a:accent5>
          <a:srgbClr val="E8EEF3"/>
        </a:accent5>
        <a:accent6>
          <a:srgbClr val="6C806C"/>
        </a:accent6>
        <a:hlink>
          <a:srgbClr val="B1C785"/>
        </a:hlink>
        <a:folHlink>
          <a:srgbClr val="6A7029"/>
        </a:folHlink>
      </a:clrScheme>
      <a:clrMap bg1="lt1" tx1="dk1" bg2="lt2" tx2="dk2" accent1="accent1" accent2="accent2" accent3="accent3" accent4="accent4" accent5="accent5" accent6="accent6" hlink="hlink" folHlink="folHlink"/>
    </a:extraClrScheme>
    <a:extraClrScheme>
      <a:clrScheme name="4_pyramis_external_printed_presentation_template 3">
        <a:dk1>
          <a:srgbClr val="788E78"/>
        </a:dk1>
        <a:lt1>
          <a:srgbClr val="FFFFFF"/>
        </a:lt1>
        <a:dk2>
          <a:srgbClr val="1A2732"/>
        </a:dk2>
        <a:lt2>
          <a:srgbClr val="D6E1EA"/>
        </a:lt2>
        <a:accent1>
          <a:srgbClr val="B1C785"/>
        </a:accent1>
        <a:accent2>
          <a:srgbClr val="1A2732"/>
        </a:accent2>
        <a:accent3>
          <a:srgbClr val="FFFFFF"/>
        </a:accent3>
        <a:accent4>
          <a:srgbClr val="657865"/>
        </a:accent4>
        <a:accent5>
          <a:srgbClr val="D5E0C2"/>
        </a:accent5>
        <a:accent6>
          <a:srgbClr val="16222C"/>
        </a:accent6>
        <a:hlink>
          <a:srgbClr val="4C5F6C"/>
        </a:hlink>
        <a:folHlink>
          <a:srgbClr val="81A2BD"/>
        </a:folHlink>
      </a:clrScheme>
      <a:clrMap bg1="lt1" tx1="dk1" bg2="lt2" tx2="dk2" accent1="accent1" accent2="accent2" accent3="accent3" accent4="accent4" accent5="accent5" accent6="accent6" hlink="hlink" folHlink="folHlink"/>
    </a:extraClrScheme>
    <a:extraClrScheme>
      <a:clrScheme name="4_pyramis_external_printed_presentation_template 4">
        <a:dk1>
          <a:srgbClr val="19252F"/>
        </a:dk1>
        <a:lt1>
          <a:srgbClr val="FFFFFF"/>
        </a:lt1>
        <a:dk2>
          <a:srgbClr val="B19401"/>
        </a:dk2>
        <a:lt2>
          <a:srgbClr val="EDE7DD"/>
        </a:lt2>
        <a:accent1>
          <a:srgbClr val="B1C785"/>
        </a:accent1>
        <a:accent2>
          <a:srgbClr val="6A7029"/>
        </a:accent2>
        <a:accent3>
          <a:srgbClr val="FFFFFF"/>
        </a:accent3>
        <a:accent4>
          <a:srgbClr val="141E27"/>
        </a:accent4>
        <a:accent5>
          <a:srgbClr val="D5E0C2"/>
        </a:accent5>
        <a:accent6>
          <a:srgbClr val="5F6524"/>
        </a:accent6>
        <a:hlink>
          <a:srgbClr val="ADBBAD"/>
        </a:hlink>
        <a:folHlink>
          <a:srgbClr val="764200"/>
        </a:folHlink>
      </a:clrScheme>
      <a:clrMap bg1="lt1" tx1="dk1" bg2="lt2" tx2="dk2" accent1="accent1" accent2="accent2" accent3="accent3" accent4="accent4" accent5="accent5" accent6="accent6" hlink="hlink" folHlink="folHlink"/>
    </a:extraClrScheme>
    <a:extraClrScheme>
      <a:clrScheme name="4_pyramis_external_printed_presentation_template 5">
        <a:dk1>
          <a:srgbClr val="1A2732"/>
        </a:dk1>
        <a:lt1>
          <a:srgbClr val="FFFFFF"/>
        </a:lt1>
        <a:dk2>
          <a:srgbClr val="B19401"/>
        </a:dk2>
        <a:lt2>
          <a:srgbClr val="EDE7DD"/>
        </a:lt2>
        <a:accent1>
          <a:srgbClr val="B1C785"/>
        </a:accent1>
        <a:accent2>
          <a:srgbClr val="6A7029"/>
        </a:accent2>
        <a:accent3>
          <a:srgbClr val="FFFFFF"/>
        </a:accent3>
        <a:accent4>
          <a:srgbClr val="142029"/>
        </a:accent4>
        <a:accent5>
          <a:srgbClr val="D5E0C2"/>
        </a:accent5>
        <a:accent6>
          <a:srgbClr val="5F6524"/>
        </a:accent6>
        <a:hlink>
          <a:srgbClr val="AAC3B4"/>
        </a:hlink>
        <a:folHlink>
          <a:srgbClr val="764200"/>
        </a:folHlink>
      </a:clrScheme>
      <a:clrMap bg1="lt1" tx1="dk1" bg2="lt2" tx2="dk2" accent1="accent1" accent2="accent2" accent3="accent3" accent4="accent4" accent5="accent5" accent6="accent6" hlink="hlink" folHlink="folHlink"/>
    </a:extraClrScheme>
    <a:extraClrScheme>
      <a:clrScheme name="4_pyramis_external_printed_presentation_template 6">
        <a:dk1>
          <a:srgbClr val="19252F"/>
        </a:dk1>
        <a:lt1>
          <a:srgbClr val="FFFFFF"/>
        </a:lt1>
        <a:dk2>
          <a:srgbClr val="B19401"/>
        </a:dk2>
        <a:lt2>
          <a:srgbClr val="DCDCCE"/>
        </a:lt2>
        <a:accent1>
          <a:srgbClr val="BDD096"/>
        </a:accent1>
        <a:accent2>
          <a:srgbClr val="6A7029"/>
        </a:accent2>
        <a:accent3>
          <a:srgbClr val="FFFFFF"/>
        </a:accent3>
        <a:accent4>
          <a:srgbClr val="141E27"/>
        </a:accent4>
        <a:accent5>
          <a:srgbClr val="DBE4C9"/>
        </a:accent5>
        <a:accent6>
          <a:srgbClr val="5F6524"/>
        </a:accent6>
        <a:hlink>
          <a:srgbClr val="ADBBAD"/>
        </a:hlink>
        <a:folHlink>
          <a:srgbClr val="462900"/>
        </a:folHlink>
      </a:clrScheme>
      <a:clrMap bg1="lt1" tx1="dk1" bg2="lt2" tx2="dk2" accent1="accent1" accent2="accent2" accent3="accent3" accent4="accent4" accent5="accent5" accent6="accent6" hlink="hlink" folHlink="folHlink"/>
    </a:extraClrScheme>
    <a:extraClrScheme>
      <a:clrScheme name="4_pyramis_external_printed_presentation_template 7">
        <a:dk1>
          <a:srgbClr val="19252F"/>
        </a:dk1>
        <a:lt1>
          <a:srgbClr val="FFFFFF"/>
        </a:lt1>
        <a:dk2>
          <a:srgbClr val="B19401"/>
        </a:dk2>
        <a:lt2>
          <a:srgbClr val="DCDCCE"/>
        </a:lt2>
        <a:accent1>
          <a:srgbClr val="BDD096"/>
        </a:accent1>
        <a:accent2>
          <a:srgbClr val="6A7029"/>
        </a:accent2>
        <a:accent3>
          <a:srgbClr val="FFFFFF"/>
        </a:accent3>
        <a:accent4>
          <a:srgbClr val="141E27"/>
        </a:accent4>
        <a:accent5>
          <a:srgbClr val="DBE4C9"/>
        </a:accent5>
        <a:accent6>
          <a:srgbClr val="5F6524"/>
        </a:accent6>
        <a:hlink>
          <a:srgbClr val="AAC3B4"/>
        </a:hlink>
        <a:folHlink>
          <a:srgbClr val="462900"/>
        </a:folHlink>
      </a:clrScheme>
      <a:clrMap bg1="lt1" tx1="dk1" bg2="lt2" tx2="dk2" accent1="accent1" accent2="accent2" accent3="accent3" accent4="accent4" accent5="accent5" accent6="accent6" hlink="hlink" folHlink="folHlink"/>
    </a:extraClrScheme>
    <a:extraClrScheme>
      <a:clrScheme name="4_pyramis_external_printed_presentation_template 8">
        <a:dk1>
          <a:srgbClr val="1A2732"/>
        </a:dk1>
        <a:lt1>
          <a:srgbClr val="FFFFFF"/>
        </a:lt1>
        <a:dk2>
          <a:srgbClr val="203731"/>
        </a:dk2>
        <a:lt2>
          <a:srgbClr val="A4AEB5"/>
        </a:lt2>
        <a:accent1>
          <a:srgbClr val="51626F"/>
        </a:accent1>
        <a:accent2>
          <a:srgbClr val="3E4519"/>
        </a:accent2>
        <a:accent3>
          <a:srgbClr val="FFFFFF"/>
        </a:accent3>
        <a:accent4>
          <a:srgbClr val="142029"/>
        </a:accent4>
        <a:accent5>
          <a:srgbClr val="B3B7BB"/>
        </a:accent5>
        <a:accent6>
          <a:srgbClr val="373E16"/>
        </a:accent6>
        <a:hlink>
          <a:srgbClr val="ABC785"/>
        </a:hlink>
        <a:folHlink>
          <a:srgbClr val="1A2732"/>
        </a:folHlink>
      </a:clrScheme>
      <a:clrMap bg1="lt1" tx1="dk1" bg2="lt2" tx2="dk2" accent1="accent1" accent2="accent2" accent3="accent3" accent4="accent4" accent5="accent5" accent6="accent6" hlink="hlink" folHlink="folHlink"/>
    </a:extraClrScheme>
    <a:extraClrScheme>
      <a:clrScheme name="4_pyramis_external_printed_presentation_template 9">
        <a:dk1>
          <a:srgbClr val="1A2732"/>
        </a:dk1>
        <a:lt1>
          <a:srgbClr val="FFFFFF"/>
        </a:lt1>
        <a:dk2>
          <a:srgbClr val="203731"/>
        </a:dk2>
        <a:lt2>
          <a:srgbClr val="A7B8B4"/>
        </a:lt2>
        <a:accent1>
          <a:srgbClr val="51626F"/>
        </a:accent1>
        <a:accent2>
          <a:srgbClr val="3E4519"/>
        </a:accent2>
        <a:accent3>
          <a:srgbClr val="FFFFFF"/>
        </a:accent3>
        <a:accent4>
          <a:srgbClr val="142029"/>
        </a:accent4>
        <a:accent5>
          <a:srgbClr val="B3B7BB"/>
        </a:accent5>
        <a:accent6>
          <a:srgbClr val="373E16"/>
        </a:accent6>
        <a:hlink>
          <a:srgbClr val="ABC785"/>
        </a:hlink>
        <a:folHlink>
          <a:srgbClr val="1A2732"/>
        </a:folHlink>
      </a:clrScheme>
      <a:clrMap bg1="lt1" tx1="dk1" bg2="lt2" tx2="dk2" accent1="accent1" accent2="accent2" accent3="accent3" accent4="accent4" accent5="accent5" accent6="accent6" hlink="hlink" folHlink="folHlink"/>
    </a:extraClrScheme>
    <a:extraClrScheme>
      <a:clrScheme name="4_pyramis_external_printed_presentation_template 10">
        <a:dk1>
          <a:srgbClr val="1A2732"/>
        </a:dk1>
        <a:lt1>
          <a:srgbClr val="FFFFFF"/>
        </a:lt1>
        <a:dk2>
          <a:srgbClr val="203731"/>
        </a:dk2>
        <a:lt2>
          <a:srgbClr val="A7B8B4"/>
        </a:lt2>
        <a:accent1>
          <a:srgbClr val="51626F"/>
        </a:accent1>
        <a:accent2>
          <a:srgbClr val="3E4519"/>
        </a:accent2>
        <a:accent3>
          <a:srgbClr val="FFFFFF"/>
        </a:accent3>
        <a:accent4>
          <a:srgbClr val="142029"/>
        </a:accent4>
        <a:accent5>
          <a:srgbClr val="B3B7BB"/>
        </a:accent5>
        <a:accent6>
          <a:srgbClr val="373E16"/>
        </a:accent6>
        <a:hlink>
          <a:srgbClr val="ABC78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1">
        <a:dk1>
          <a:srgbClr val="1A2732"/>
        </a:dk1>
        <a:lt1>
          <a:srgbClr val="FFFFFF"/>
        </a:lt1>
        <a:dk2>
          <a:srgbClr val="203731"/>
        </a:dk2>
        <a:lt2>
          <a:srgbClr val="A4AEB5"/>
        </a:lt2>
        <a:accent1>
          <a:srgbClr val="51626F"/>
        </a:accent1>
        <a:accent2>
          <a:srgbClr val="3E4519"/>
        </a:accent2>
        <a:accent3>
          <a:srgbClr val="FFFFFF"/>
        </a:accent3>
        <a:accent4>
          <a:srgbClr val="142029"/>
        </a:accent4>
        <a:accent5>
          <a:srgbClr val="B3B7BB"/>
        </a:accent5>
        <a:accent6>
          <a:srgbClr val="373E16"/>
        </a:accent6>
        <a:hlink>
          <a:srgbClr val="ABC78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2">
        <a:dk1>
          <a:srgbClr val="172934"/>
        </a:dk1>
        <a:lt1>
          <a:srgbClr val="FFFFFF"/>
        </a:lt1>
        <a:dk2>
          <a:srgbClr val="203731"/>
        </a:dk2>
        <a:lt2>
          <a:srgbClr val="A4AEB5"/>
        </a:lt2>
        <a:accent1>
          <a:srgbClr val="51626F"/>
        </a:accent1>
        <a:accent2>
          <a:srgbClr val="3E4519"/>
        </a:accent2>
        <a:accent3>
          <a:srgbClr val="FFFFFF"/>
        </a:accent3>
        <a:accent4>
          <a:srgbClr val="12212B"/>
        </a:accent4>
        <a:accent5>
          <a:srgbClr val="B3B7BB"/>
        </a:accent5>
        <a:accent6>
          <a:srgbClr val="373E16"/>
        </a:accent6>
        <a:hlink>
          <a:srgbClr val="ABC78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3">
        <a:dk1>
          <a:srgbClr val="172934"/>
        </a:dk1>
        <a:lt1>
          <a:srgbClr val="FFFFFF"/>
        </a:lt1>
        <a:dk2>
          <a:srgbClr val="203731"/>
        </a:dk2>
        <a:lt2>
          <a:srgbClr val="A4AEB5"/>
        </a:lt2>
        <a:accent1>
          <a:srgbClr val="51626F"/>
        </a:accent1>
        <a:accent2>
          <a:srgbClr val="3E4519"/>
        </a:accent2>
        <a:accent3>
          <a:srgbClr val="FFFFFF"/>
        </a:accent3>
        <a:accent4>
          <a:srgbClr val="12212B"/>
        </a:accent4>
        <a:accent5>
          <a:srgbClr val="B3B7BB"/>
        </a:accent5>
        <a:accent6>
          <a:srgbClr val="373E16"/>
        </a:accent6>
        <a:hlink>
          <a:srgbClr val="B4CC9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4">
        <a:dk1>
          <a:srgbClr val="172934"/>
        </a:dk1>
        <a:lt1>
          <a:srgbClr val="FFFFFF"/>
        </a:lt1>
        <a:dk2>
          <a:srgbClr val="203731"/>
        </a:dk2>
        <a:lt2>
          <a:srgbClr val="A4AEB5"/>
        </a:lt2>
        <a:accent1>
          <a:srgbClr val="4C5F6C"/>
        </a:accent1>
        <a:accent2>
          <a:srgbClr val="3E4519"/>
        </a:accent2>
        <a:accent3>
          <a:srgbClr val="FFFFFF"/>
        </a:accent3>
        <a:accent4>
          <a:srgbClr val="12212B"/>
        </a:accent4>
        <a:accent5>
          <a:srgbClr val="B2B6BA"/>
        </a:accent5>
        <a:accent6>
          <a:srgbClr val="373E16"/>
        </a:accent6>
        <a:hlink>
          <a:srgbClr val="B4CC9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5">
        <a:dk1>
          <a:srgbClr val="172934"/>
        </a:dk1>
        <a:lt1>
          <a:srgbClr val="FFFFFF"/>
        </a:lt1>
        <a:dk2>
          <a:srgbClr val="203731"/>
        </a:dk2>
        <a:lt2>
          <a:srgbClr val="5D87A1"/>
        </a:lt2>
        <a:accent1>
          <a:srgbClr val="4C5F6C"/>
        </a:accent1>
        <a:accent2>
          <a:srgbClr val="3E4519"/>
        </a:accent2>
        <a:accent3>
          <a:srgbClr val="FFFFFF"/>
        </a:accent3>
        <a:accent4>
          <a:srgbClr val="12212B"/>
        </a:accent4>
        <a:accent5>
          <a:srgbClr val="B2B6BA"/>
        </a:accent5>
        <a:accent6>
          <a:srgbClr val="373E16"/>
        </a:accent6>
        <a:hlink>
          <a:srgbClr val="B4CC9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6">
        <a:dk1>
          <a:srgbClr val="172934"/>
        </a:dk1>
        <a:lt1>
          <a:srgbClr val="FFFFFF"/>
        </a:lt1>
        <a:dk2>
          <a:srgbClr val="172934"/>
        </a:dk2>
        <a:lt2>
          <a:srgbClr val="5D87A1"/>
        </a:lt2>
        <a:accent1>
          <a:srgbClr val="4C5F6C"/>
        </a:accent1>
        <a:accent2>
          <a:srgbClr val="3E4519"/>
        </a:accent2>
        <a:accent3>
          <a:srgbClr val="FFFFFF"/>
        </a:accent3>
        <a:accent4>
          <a:srgbClr val="12212B"/>
        </a:accent4>
        <a:accent5>
          <a:srgbClr val="B2B6BA"/>
        </a:accent5>
        <a:accent6>
          <a:srgbClr val="373E16"/>
        </a:accent6>
        <a:hlink>
          <a:srgbClr val="B4CC95"/>
        </a:hlink>
        <a:folHlink>
          <a:srgbClr val="857363"/>
        </a:folHlink>
      </a:clrScheme>
      <a:clrMap bg1="lt1" tx1="dk1" bg2="lt2" tx2="dk2" accent1="accent1" accent2="accent2" accent3="accent3" accent4="accent4" accent5="accent5" accent6="accent6" hlink="hlink" folHlink="folHlink"/>
    </a:extraClrScheme>
  </a:extraClrSchemeLst>
  <a:custClrLst>
    <a:custClr name="377-100%">
      <a:srgbClr val="7A9A3D"/>
    </a:custClr>
    <a:custClr name="7689-100%">
      <a:srgbClr val="298FC2"/>
    </a:custClr>
    <a:custClr name="7708-100%">
      <a:srgbClr val="004F6B"/>
    </a:custClr>
    <a:custClr name="5503-100%">
      <a:srgbClr val="8FB6BB"/>
    </a:custClr>
    <a:custClr name="7544-100%">
      <a:srgbClr val="768692"/>
    </a:custClr>
    <a:custClr name="364-100%">
      <a:srgbClr val="4B7838"/>
    </a:custClr>
    <a:custClr name="639-100%">
      <a:srgbClr val="00A3D4"/>
    </a:custClr>
    <a:custClr name="3285-100%">
      <a:srgbClr val="009681"/>
    </a:custClr>
    <a:custClr name="432-100%">
      <a:srgbClr val="333F48"/>
    </a:custClr>
    <a:custClr name="Cool gray-100%">
      <a:srgbClr val="75787B"/>
    </a:custClr>
    <a:custClr name="377-80%">
      <a:srgbClr val="95AE3C"/>
    </a:custClr>
    <a:custClr name="7689-80%">
      <a:srgbClr val="54A5CE"/>
    </a:custClr>
    <a:custClr name="7708-80%">
      <a:srgbClr val="006682"/>
    </a:custClr>
    <a:custClr name="5503-80%">
      <a:srgbClr val="9FC9CF"/>
    </a:custClr>
    <a:custClr name="7544-80%">
      <a:srgbClr val="919EA8"/>
    </a:custClr>
    <a:custClr name="364-80%">
      <a:srgbClr val="6E9254"/>
    </a:custClr>
    <a:custClr name="639-80%">
      <a:srgbClr val="00AFDD"/>
    </a:custClr>
    <a:custClr name="3285-80%">
      <a:srgbClr val="33AB9A"/>
    </a:custClr>
    <a:custClr name="432-80%">
      <a:srgbClr val="5D656D"/>
    </a:custClr>
    <a:custClr name="Cool gray-80%">
      <a:srgbClr val="919395"/>
    </a:custClr>
    <a:custClr name="377-60%">
      <a:srgbClr val="AFC267"/>
    </a:custClr>
    <a:custClr name="7689-60%">
      <a:srgbClr val="7FBCDA"/>
    </a:custClr>
    <a:custClr name="7708-60%">
      <a:srgbClr val="3F829C"/>
    </a:custClr>
    <a:custClr name="5503-60%">
      <a:srgbClr val="B5D4D9"/>
    </a:custClr>
    <a:custClr name="7544-60%">
      <a:srgbClr val="ADB6BE"/>
    </a:custClr>
    <a:custClr name="364-60%">
      <a:srgbClr val="91AD7F"/>
    </a:custClr>
    <a:custClr name="639-60%">
      <a:srgbClr val="4ABFE3"/>
    </a:custClr>
    <a:custClr name="3285-60%">
      <a:srgbClr val="66C0B3"/>
    </a:custClr>
    <a:custClr name="432-60%">
      <a:srgbClr val="858C91"/>
    </a:custClr>
    <a:custClr name="Cool gray-60%">
      <a:srgbClr val="ADAEB0"/>
    </a:custClr>
    <a:custClr name="377-40%">
      <a:srgbClr val="CBD799"/>
    </a:custClr>
    <a:custClr name="7689-40%">
      <a:srgbClr val="A9D2E7"/>
    </a:custClr>
    <a:custClr name="7708-40%">
      <a:srgbClr val="77A3B8"/>
    </a:custClr>
    <a:custClr name="5503-40%">
      <a:srgbClr val="CAE0E3"/>
    </a:custClr>
    <a:custClr name="7544-40%">
      <a:srgbClr val="C8CFD3"/>
    </a:custClr>
    <a:custClr name="364-40%">
      <a:srgbClr val="B7C8A9"/>
    </a:custClr>
    <a:custClr name="639-40%">
      <a:srgbClr val="8DD1EB"/>
    </a:custClr>
    <a:custClr name="3285-40%">
      <a:srgbClr val="99D5CC"/>
    </a:custClr>
    <a:custClr name="432-40%">
      <a:srgbClr val="ADB2B6"/>
    </a:custClr>
    <a:custClr name="Cool gray-40%">
      <a:srgbClr val="C8C9C9"/>
    </a:custClr>
  </a:custClrLst>
  <a:extLst>
    <a:ext uri="{05A4C25C-085E-4340-85A3-A5531E510DB2}">
      <thm15:themeFamily xmlns:thm15="http://schemas.microsoft.com/office/thememl/2012/main" name="FI_16x9_Onscreen_Presentation_Template.potx" id="{3D47BA84-53CB-45DD-8C4C-3D526F4647DC}" vid="{E0B1A5F8-0BDC-4D45-B227-FC069B42229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10.xml.rels><?xml version="1.0" encoding="UTF-8" standalone="yes"?>
<Relationships xmlns="http://schemas.openxmlformats.org/package/2006/relationships"><Relationship Id="rId1" Type="http://schemas.openxmlformats.org/officeDocument/2006/relationships/customXmlProps" Target="itemProps10.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_rels/item8.xml.rels><?xml version="1.0" encoding="UTF-8" standalone="yes"?>
<Relationships xmlns="http://schemas.openxmlformats.org/package/2006/relationships"><Relationship Id="rId1" Type="http://schemas.openxmlformats.org/officeDocument/2006/relationships/customXmlProps" Target="itemProps8.xml"/></Relationships>
</file>

<file path=customXml/_rels/item9.xml.rels><?xml version="1.0" encoding="UTF-8" standalone="yes"?>
<Relationships xmlns="http://schemas.openxmlformats.org/package/2006/relationships"><Relationship Id="rId1" Type="http://schemas.openxmlformats.org/officeDocument/2006/relationships/customXmlProps" Target="itemProps9.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b6c5d0aa-8614-44fe-8710-c00e66470a06">
      <Terms xmlns="http://schemas.microsoft.com/office/infopath/2007/PartnerControls"/>
    </lcf76f155ced4ddcb4097134ff3c332f>
    <TaxCatchAll xmlns="d49932fa-b806-458c-a591-64d6cc339242" xsi:nil="true"/>
  </documentManagement>
</p:properties>
</file>

<file path=customXml/item10.xml><?xml version="1.0" encoding="utf-8"?>
<AllExternalAdhocVariableMapping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D991ADB07F6C964EA1E68DC9A2E47ABB" ma:contentTypeVersion="18" ma:contentTypeDescription="Create a new document." ma:contentTypeScope="" ma:versionID="6d20e4a983d213fda47c7767a30684da">
  <xsd:schema xmlns:xsd="http://www.w3.org/2001/XMLSchema" xmlns:xs="http://www.w3.org/2001/XMLSchema" xmlns:p="http://schemas.microsoft.com/office/2006/metadata/properties" xmlns:ns2="b6c5d0aa-8614-44fe-8710-c00e66470a06" xmlns:ns3="d49932fa-b806-458c-a591-64d6cc339242" targetNamespace="http://schemas.microsoft.com/office/2006/metadata/properties" ma:root="true" ma:fieldsID="ce4eadee00962fc3cb76141374b07e72" ns2:_="" ns3:_="">
    <xsd:import namespace="b6c5d0aa-8614-44fe-8710-c00e66470a06"/>
    <xsd:import namespace="d49932fa-b806-458c-a591-64d6cc339242"/>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LengthInSeconds" minOccurs="0"/>
                <xsd:element ref="ns3:SharedWithUsers" minOccurs="0"/>
                <xsd:element ref="ns3:SharedWithDetails" minOccurs="0"/>
                <xsd:element ref="ns2:lcf76f155ced4ddcb4097134ff3c332f" minOccurs="0"/>
                <xsd:element ref="ns3:TaxCatchAll"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6c5d0aa-8614-44fe-8710-c00e66470a0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da5aa731-3981-4550-91eb-7c8270028580"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49932fa-b806-458c-a591-64d6cc339242"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30c72102-5613-4055-9717-a38e448ca60d}" ma:internalName="TaxCatchAll" ma:showField="CatchAllData" ma:web="d49932fa-b806-458c-a591-64d6cc339242">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VariableListDefinition name="AD_HOC" displayName="AD_HOC" id="0cfa3fcc-43c9-46af-9c61-c45b9d697ff0" isdomainofvalue="False" dataSourceId="e82b4ea1-160b-46f5-bcf6-7e3b5d10a283"/>
</file>

<file path=customXml/item5.xml><?xml version="1.0" encoding="utf-8"?>
<VariableList UniqueId="0cfa3fcc-43c9-46af-9c61-c45b9d697ff0" Name="AD_HOC" ContentType="XML" MajorVersion="0" MinorVersion="1" isLocalCopy="False" IsBaseObject="False" DataSourceId="e82b4ea1-160b-46f5-bcf6-7e3b5d10a283" DataSourceMajorVersion="0" DataSourceMinorVersion="1"/>
</file>

<file path=customXml/item6.xml><?xml version="1.0" encoding="utf-8"?>
<VariableListDefinition name="Computed" displayName="Computed" id="7bd12118-7a5f-4eeb-b443-d14bed95133f" isdomainofvalue="False" dataSourceId="d2f5f92c-f940-40eb-ae76-6596baea238b"/>
</file>

<file path=customXml/item7.xml><?xml version="1.0" encoding="utf-8"?>
<VariableList UniqueId="7bd12118-7a5f-4eeb-b443-d14bed95133f" Name="Computed" ContentType="XML" MajorVersion="0" MinorVersion="1" isLocalCopy="False" IsBaseObject="False" DataSourceId="d2f5f92c-f940-40eb-ae76-6596baea238b" DataSourceMajorVersion="0" DataSourceMinorVersion="1"/>
</file>

<file path=customXml/item8.xml><?xml version="1.0" encoding="utf-8"?>
<VariableListDefinition name="System" displayName="System" id="a90fbf3b-40aa-4ae2-becb-97ee2b4860d4" isdomainofvalue="False" dataSourceId="8b075775-0480-4d50-9c35-cafeef415acf"/>
</file>

<file path=customXml/item9.xml><?xml version="1.0" encoding="utf-8"?>
<VariableList UniqueId="a90fbf3b-40aa-4ae2-becb-97ee2b4860d4" Name="System" ContentType="XML" MajorVersion="0" MinorVersion="1" isLocalCopy="False" IsBaseObject="False" DataSourceId="8b075775-0480-4d50-9c35-cafeef415acf" DataSourceMajorVersion="0" DataSourceMinorVersion="1"/>
</file>

<file path=customXml/itemProps1.xml><?xml version="1.0" encoding="utf-8"?>
<ds:datastoreItem xmlns:ds="http://schemas.openxmlformats.org/officeDocument/2006/customXml" ds:itemID="{415D2F4A-E53C-43DF-ACEB-08A7DEAC5738}">
  <ds:schemaRefs>
    <ds:schemaRef ds:uri="http://purl.org/dc/elements/1.1/"/>
    <ds:schemaRef ds:uri="http://schemas.microsoft.com/office/2006/metadata/properties"/>
    <ds:schemaRef ds:uri="http://purl.org/dc/terms/"/>
    <ds:schemaRef ds:uri="http://schemas.microsoft.com/office/infopath/2007/PartnerControls"/>
    <ds:schemaRef ds:uri="b6c5d0aa-8614-44fe-8710-c00e66470a06"/>
    <ds:schemaRef ds:uri="http://schemas.microsoft.com/office/2006/documentManagement/types"/>
    <ds:schemaRef ds:uri="http://schemas.openxmlformats.org/package/2006/metadata/core-properties"/>
    <ds:schemaRef ds:uri="d49932fa-b806-458c-a591-64d6cc339242"/>
    <ds:schemaRef ds:uri="http://www.w3.org/XML/1998/namespace"/>
    <ds:schemaRef ds:uri="http://purl.org/dc/dcmitype/"/>
  </ds:schemaRefs>
</ds:datastoreItem>
</file>

<file path=customXml/itemProps10.xml><?xml version="1.0" encoding="utf-8"?>
<ds:datastoreItem xmlns:ds="http://schemas.openxmlformats.org/officeDocument/2006/customXml" ds:itemID="{6DAA3064-F2E8-44F4-9DBA-EE4CB9D846B0}">
  <ds:schemaRefs/>
</ds:datastoreItem>
</file>

<file path=customXml/itemProps2.xml><?xml version="1.0" encoding="utf-8"?>
<ds:datastoreItem xmlns:ds="http://schemas.openxmlformats.org/officeDocument/2006/customXml" ds:itemID="{962B3214-B866-4ACC-9E82-C65B603AC999}">
  <ds:schemaRefs>
    <ds:schemaRef ds:uri="http://schemas.microsoft.com/sharepoint/v3/contenttype/forms"/>
  </ds:schemaRefs>
</ds:datastoreItem>
</file>

<file path=customXml/itemProps3.xml><?xml version="1.0" encoding="utf-8"?>
<ds:datastoreItem xmlns:ds="http://schemas.openxmlformats.org/officeDocument/2006/customXml" ds:itemID="{7DFAC9EC-9360-4E9B-B192-28109574FE8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6c5d0aa-8614-44fe-8710-c00e66470a06"/>
    <ds:schemaRef ds:uri="d49932fa-b806-458c-a591-64d6cc33924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1C800410-CAD4-4EC5-87FA-ECFD54A63D4D}">
  <ds:schemaRefs/>
</ds:datastoreItem>
</file>

<file path=customXml/itemProps5.xml><?xml version="1.0" encoding="utf-8"?>
<ds:datastoreItem xmlns:ds="http://schemas.openxmlformats.org/officeDocument/2006/customXml" ds:itemID="{1744A307-2178-4F72-8FDE-30488C5860F9}">
  <ds:schemaRefs/>
</ds:datastoreItem>
</file>

<file path=customXml/itemProps6.xml><?xml version="1.0" encoding="utf-8"?>
<ds:datastoreItem xmlns:ds="http://schemas.openxmlformats.org/officeDocument/2006/customXml" ds:itemID="{7FD9D03C-A223-4116-8FAA-19689043B810}">
  <ds:schemaRefs/>
</ds:datastoreItem>
</file>

<file path=customXml/itemProps7.xml><?xml version="1.0" encoding="utf-8"?>
<ds:datastoreItem xmlns:ds="http://schemas.openxmlformats.org/officeDocument/2006/customXml" ds:itemID="{591A640B-2649-408C-9E00-5F2343BC5FE1}">
  <ds:schemaRefs/>
</ds:datastoreItem>
</file>

<file path=customXml/itemProps8.xml><?xml version="1.0" encoding="utf-8"?>
<ds:datastoreItem xmlns:ds="http://schemas.openxmlformats.org/officeDocument/2006/customXml" ds:itemID="{B9744463-D1EE-428A-AAF4-839BCD301B74}">
  <ds:schemaRefs/>
</ds:datastoreItem>
</file>

<file path=customXml/itemProps9.xml><?xml version="1.0" encoding="utf-8"?>
<ds:datastoreItem xmlns:ds="http://schemas.openxmlformats.org/officeDocument/2006/customXml" ds:itemID="{7756E096-707E-4E3F-89B8-9B73E5266790}">
  <ds:schemaRefs/>
</ds:datastoreItem>
</file>

<file path=docProps/app.xml><?xml version="1.0" encoding="utf-8"?>
<Properties xmlns="http://schemas.openxmlformats.org/officeDocument/2006/extended-properties" xmlns:vt="http://schemas.openxmlformats.org/officeDocument/2006/docPropsVTypes">
  <Template>FI_External_Print_Presentation_4x3</Template>
  <TotalTime>6599</TotalTime>
  <Words>6103</Words>
  <Application>Microsoft Office PowerPoint</Application>
  <PresentationFormat>Widescreen</PresentationFormat>
  <Paragraphs>604</Paragraphs>
  <Slides>30</Slides>
  <Notes>30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30</vt:i4>
      </vt:variant>
    </vt:vector>
  </HeadingPairs>
  <TitlesOfParts>
    <vt:vector size="41" baseType="lpstr">
      <vt:lpstr>ＭＳ Ｐゴシック</vt:lpstr>
      <vt:lpstr>Arial</vt:lpstr>
      <vt:lpstr>Fidelity Sans</vt:lpstr>
      <vt:lpstr>Geneva</vt:lpstr>
      <vt:lpstr>Segoe UI</vt:lpstr>
      <vt:lpstr>Symbol</vt:lpstr>
      <vt:lpstr>Times New Roman</vt:lpstr>
      <vt:lpstr>Webdings</vt:lpstr>
      <vt:lpstr>Wingdings</vt:lpstr>
      <vt:lpstr>ヒラギノ角ゴ Pro W3</vt:lpstr>
      <vt:lpstr>FI_External_Print_Presentation_4x3</vt:lpstr>
      <vt:lpstr>Social Security</vt:lpstr>
      <vt:lpstr>Today’s agenda</vt:lpstr>
      <vt:lpstr>Social Security eligibility and sustainability</vt:lpstr>
      <vt:lpstr>Social Security terms</vt:lpstr>
      <vt:lpstr>The value of waiting: up to 8% per year Can you wait?</vt:lpstr>
      <vt:lpstr>Longevity: We are living longer in retirement Retirement years could exceed working years</vt:lpstr>
      <vt:lpstr>Social Security by the numbers In 2025, an average of almost 69 million Americans per month received a Social Security benefit, totaling about $1.6 trillion dollars in benefits paid during the year.1</vt:lpstr>
      <vt:lpstr>Social Security and working Working while taking Social Security has its drawbacks</vt:lpstr>
      <vt:lpstr>Provisional income Federal tax on benefits</vt:lpstr>
      <vt:lpstr>Provisional income typically includes</vt:lpstr>
      <vt:lpstr>Spousal benefits If you are married and collect early, your spousal benefits are reduced</vt:lpstr>
      <vt:lpstr>Three opportunities to maximize benefits You may be able to boost your Social Security benefits</vt:lpstr>
      <vt:lpstr>Maximizing couples’ benefits strategy Delaying lifetime Social Security survivor benefits</vt:lpstr>
      <vt:lpstr>Opportunities to maximize survivor benefits Important for large differences in benefit amounts and/or life expectancies</vt:lpstr>
      <vt:lpstr>Opportunities to maximize divorced spousal benefits</vt:lpstr>
      <vt:lpstr>Take stock of your funding sources Use your sources of dependable income to cover health care and other essential expenses</vt:lpstr>
      <vt:lpstr>Next steps Meet with your financial representative </vt:lpstr>
      <vt:lpstr>Additional information to consider</vt:lpstr>
      <vt:lpstr>Opportunities to maximize benefits With shorter life expectations, claiming early may maximize benefits</vt:lpstr>
      <vt:lpstr>Maximizing spousal benefits When filing for benefits, a person’s age can make a difference</vt:lpstr>
      <vt:lpstr>Social Security disability eligibility and benefits</vt:lpstr>
      <vt:lpstr>How do I meet earnings requirement for SSDI?</vt:lpstr>
      <vt:lpstr>Who decides if I’m disabled?</vt:lpstr>
      <vt:lpstr>How does work affect my SSDI benefit?</vt:lpstr>
      <vt:lpstr>What happens to my SSDI benefit when I reach FRA?</vt:lpstr>
      <vt:lpstr>Government Pension Offset (GPO) A reduction in spousal or survivor benefits</vt:lpstr>
      <vt:lpstr>Other beneficiaries</vt:lpstr>
      <vt:lpstr>Same-sex marriages Married same-sex couples now get Social Security benefits</vt:lpstr>
      <vt:lpstr>Online resources Social Security Administration website</vt:lpstr>
      <vt:lpstr>For investor use.</vt:lpstr>
    </vt:vector>
  </TitlesOfParts>
  <Company>Fidelity Investments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Social Security</dc:title>
  <dc:subject>Options to help you maximize your benefits</dc:subject>
  <dc:creator>Fidelity Investments</dc:creator>
  <cp:keywords>social security; maximize; benefits</cp:keywords>
  <cp:lastModifiedBy>Oliver, Stephen</cp:lastModifiedBy>
  <cp:revision>197</cp:revision>
  <cp:lastPrinted>2024-12-20T16:39:35Z</cp:lastPrinted>
  <dcterms:created xsi:type="dcterms:W3CDTF">2020-05-18T18:37:56Z</dcterms:created>
  <dcterms:modified xsi:type="dcterms:W3CDTF">2026-01-21T17:34:03Z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viewStatus">
    <vt:lpwstr>Preview Created</vt:lpwstr>
  </property>
  <property fmtid="{D5CDD505-2E9C-101B-9397-08002B2CF9AE}" pid="3" name="UpdateSource">
    <vt:lpwstr>0</vt:lpwstr>
  </property>
  <property fmtid="{D5CDD505-2E9C-101B-9397-08002B2CF9AE}" pid="4" name="Job Number">
    <vt:lpwstr>201007-7986</vt:lpwstr>
  </property>
  <property fmtid="{D5CDD505-2E9C-101B-9397-08002B2CF9AE}" pid="5" name="ContentType">
    <vt:lpwstr>PowerPoint Document</vt:lpwstr>
  </property>
  <property fmtid="{D5CDD505-2E9C-101B-9397-08002B2CF9AE}" pid="6" name="Categories0">
    <vt:lpwstr>13;#|#!Standard Discipline Presentations!#|;#18;#|#!Standard Discipline Presentations!#||#!Pyramis Firm Level!#|;#1;#|#!_internal!#|</vt:lpwstr>
  </property>
  <property fmtid="{D5CDD505-2E9C-101B-9397-08002B2CF9AE}" pid="7" name="Expiration Date0">
    <vt:lpwstr>2010-10-31T00:00:00Z</vt:lpwstr>
  </property>
  <property fmtid="{D5CDD505-2E9C-101B-9397-08002B2CF9AE}" pid="8" name="ContentFileType">
    <vt:lpwstr>Content File</vt:lpwstr>
  </property>
  <property fmtid="{D5CDD505-2E9C-101B-9397-08002B2CF9AE}" pid="9" name="Status">
    <vt:lpwstr>Q2</vt:lpwstr>
  </property>
  <property fmtid="{D5CDD505-2E9C-101B-9397-08002B2CF9AE}" pid="10" name="PreviewPrefix">
    <vt:lpwstr>https://pyramis.xidocs.net/Content/contentpreview/standard discipline presentations/pyramis firm level/Pyramis Overview_1_256_320X240.jpg</vt:lpwstr>
  </property>
  <property fmtid="{D5CDD505-2E9C-101B-9397-08002B2CF9AE}" pid="11" name="LibraryContentId">
    <vt:lpwstr>1249</vt:lpwstr>
  </property>
  <property fmtid="{D5CDD505-2E9C-101B-9397-08002B2CF9AE}" pid="12" name="Content Owner0">
    <vt:lpwstr/>
  </property>
  <property fmtid="{D5CDD505-2E9C-101B-9397-08002B2CF9AE}" pid="13" name="_NewReviewCycle">
    <vt:lpwstr/>
  </property>
  <property fmtid="{D5CDD505-2E9C-101B-9397-08002B2CF9AE}" pid="14" name="ContentTypeId">
    <vt:lpwstr>0x010100D991ADB07F6C964EA1E68DC9A2E47ABB</vt:lpwstr>
  </property>
  <property fmtid="{D5CDD505-2E9C-101B-9397-08002B2CF9AE}" pid="15" name="ArticulateGUID">
    <vt:lpwstr>CBEC8BA9-8E2C-4F43-8280-85EB8683F35C</vt:lpwstr>
  </property>
  <property fmtid="{D5CDD505-2E9C-101B-9397-08002B2CF9AE}" pid="16" name="ArticulatePath">
    <vt:lpwstr>https://brightcarbon.sharepoint.com/sites/Intranet/Projects/EFGH/Fidelity/Templates &amp; Toolkit/FCCS_Onscreen_Presentation_16x9</vt:lpwstr>
  </property>
  <property fmtid="{D5CDD505-2E9C-101B-9397-08002B2CF9AE}" pid="17" name="MediaServiceImageTags">
    <vt:lpwstr/>
  </property>
  <property fmtid="{D5CDD505-2E9C-101B-9397-08002B2CF9AE}" pid="18" name="MSIP_Label_1d85388c-20fd-4b6c-bf81-474f2e2433dd_Enabled">
    <vt:lpwstr>true</vt:lpwstr>
  </property>
  <property fmtid="{D5CDD505-2E9C-101B-9397-08002B2CF9AE}" pid="19" name="MSIP_Label_1d85388c-20fd-4b6c-bf81-474f2e2433dd_SetDate">
    <vt:lpwstr>2025-10-28T12:40:38Z</vt:lpwstr>
  </property>
  <property fmtid="{D5CDD505-2E9C-101B-9397-08002B2CF9AE}" pid="20" name="MSIP_Label_1d85388c-20fd-4b6c-bf81-474f2e2433dd_Method">
    <vt:lpwstr>Privileged</vt:lpwstr>
  </property>
  <property fmtid="{D5CDD505-2E9C-101B-9397-08002B2CF9AE}" pid="21" name="MSIP_Label_1d85388c-20fd-4b6c-bf81-474f2e2433dd_Name">
    <vt:lpwstr>Fidelity Confidential - No footer</vt:lpwstr>
  </property>
  <property fmtid="{D5CDD505-2E9C-101B-9397-08002B2CF9AE}" pid="22" name="MSIP_Label_1d85388c-20fd-4b6c-bf81-474f2e2433dd_SiteId">
    <vt:lpwstr>7521acbc-a68c-41e5-a975-1cf83066dd19</vt:lpwstr>
  </property>
  <property fmtid="{D5CDD505-2E9C-101B-9397-08002B2CF9AE}" pid="23" name="MSIP_Label_1d85388c-20fd-4b6c-bf81-474f2e2433dd_ActionId">
    <vt:lpwstr>414e7d39-42f0-4844-80f8-912b7114a4e0</vt:lpwstr>
  </property>
  <property fmtid="{D5CDD505-2E9C-101B-9397-08002B2CF9AE}" pid="24" name="MSIP_Label_1d85388c-20fd-4b6c-bf81-474f2e2433dd_ContentBits">
    <vt:lpwstr>0</vt:lpwstr>
  </property>
  <property fmtid="{D5CDD505-2E9C-101B-9397-08002B2CF9AE}" pid="25" name="MSIP_Label_1d85388c-20fd-4b6c-bf81-474f2e2433dd_Tag">
    <vt:lpwstr>10, 0, 1, 1</vt:lpwstr>
  </property>
</Properties>
</file>