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notesSlides/notesSlide7.xml" ContentType="application/vnd.openxmlformats-officedocument.presentationml.notesSlide+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4.xml" ContentType="application/vnd.openxmlformats-officedocument.drawingml.chart+xml"/>
  <Override PartName="/ppt/notesSlides/notesSlide10.xml" ContentType="application/vnd.openxmlformats-officedocument.presentationml.notesSlide+xml"/>
  <Override PartName="/ppt/charts/chart5.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4"/>
  </p:sldMasterIdLst>
  <p:notesMasterIdLst>
    <p:notesMasterId r:id="rId29"/>
  </p:notesMasterIdLst>
  <p:handoutMasterIdLst>
    <p:handoutMasterId r:id="rId30"/>
  </p:handoutMasterIdLst>
  <p:sldIdLst>
    <p:sldId id="473" r:id="rId5"/>
    <p:sldId id="298" r:id="rId6"/>
    <p:sldId id="474" r:id="rId7"/>
    <p:sldId id="470" r:id="rId8"/>
    <p:sldId id="301" r:id="rId9"/>
    <p:sldId id="302" r:id="rId10"/>
    <p:sldId id="331" r:id="rId11"/>
    <p:sldId id="304" r:id="rId12"/>
    <p:sldId id="305" r:id="rId13"/>
    <p:sldId id="306" r:id="rId14"/>
    <p:sldId id="307" r:id="rId15"/>
    <p:sldId id="320" r:id="rId16"/>
    <p:sldId id="309" r:id="rId17"/>
    <p:sldId id="310" r:id="rId18"/>
    <p:sldId id="311" r:id="rId19"/>
    <p:sldId id="312" r:id="rId20"/>
    <p:sldId id="313" r:id="rId21"/>
    <p:sldId id="314" r:id="rId22"/>
    <p:sldId id="321" r:id="rId23"/>
    <p:sldId id="316" r:id="rId24"/>
    <p:sldId id="317" r:id="rId25"/>
    <p:sldId id="318" r:id="rId26"/>
    <p:sldId id="319" r:id="rId27"/>
    <p:sldId id="297" r:id="rId28"/>
  </p:sldIdLst>
  <p:sldSz cx="12192000" cy="6858000"/>
  <p:notesSz cx="6985000" cy="9283700"/>
  <p:custDataLst>
    <p:tags r:id="rId31"/>
  </p:custDataLst>
  <p:defaultTextStyle>
    <a:defPPr>
      <a:defRPr lang="en-US"/>
    </a:defPPr>
    <a:lvl1pPr algn="l" rtl="0" fontAlgn="base">
      <a:spcBef>
        <a:spcPct val="0"/>
      </a:spcBef>
      <a:spcAft>
        <a:spcPct val="0"/>
      </a:spcAft>
      <a:defRPr sz="1500" kern="1200">
        <a:solidFill>
          <a:schemeClr val="tx1"/>
        </a:solidFill>
        <a:latin typeface="Arial" pitchFamily="34" charset="0"/>
        <a:ea typeface="ＭＳ Ｐゴシック"/>
        <a:cs typeface="ＭＳ Ｐゴシック"/>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p:defaultTextStyle>
  <p:extLst>
    <p:ext uri="{EFAFB233-063F-42B5-8137-9DF3F51BA10A}">
      <p15:sldGuideLst xmlns:p15="http://schemas.microsoft.com/office/powerpoint/2012/main">
        <p15:guide id="1" orient="horz" pos="4056" userDrawn="1">
          <p15:clr>
            <a:srgbClr val="A4A3A4"/>
          </p15:clr>
        </p15:guide>
        <p15:guide id="3" orient="horz" pos="1392" userDrawn="1">
          <p15:clr>
            <a:srgbClr val="A4A3A4"/>
          </p15:clr>
        </p15:guide>
        <p15:guide id="4" orient="horz" pos="624" userDrawn="1">
          <p15:clr>
            <a:srgbClr val="A4A3A4"/>
          </p15:clr>
        </p15:guide>
        <p15:guide id="5" orient="horz" pos="4176" userDrawn="1">
          <p15:clr>
            <a:srgbClr val="A4A3A4"/>
          </p15:clr>
        </p15:guide>
        <p15:guide id="6" orient="horz" pos="408" userDrawn="1">
          <p15:clr>
            <a:srgbClr val="A4A3A4"/>
          </p15:clr>
        </p15:guide>
        <p15:guide id="7" orient="horz" pos="1560" userDrawn="1">
          <p15:clr>
            <a:srgbClr val="A4A3A4"/>
          </p15:clr>
        </p15:guide>
        <p15:guide id="9" orient="horz" pos="3864" userDrawn="1">
          <p15:clr>
            <a:srgbClr val="A4A3A4"/>
          </p15:clr>
        </p15:guide>
        <p15:guide id="10" orient="horz" pos="3672" userDrawn="1">
          <p15:clr>
            <a:srgbClr val="A4A3A4"/>
          </p15:clr>
        </p15:guide>
        <p15:guide id="11" orient="horz" pos="2448" userDrawn="1">
          <p15:clr>
            <a:srgbClr val="A4A3A4"/>
          </p15:clr>
        </p15:guide>
        <p15:guide id="12" orient="horz" pos="3576" userDrawn="1">
          <p15:clr>
            <a:srgbClr val="A4A3A4"/>
          </p15:clr>
        </p15:guide>
        <p15:guide id="13" pos="7411" userDrawn="1">
          <p15:clr>
            <a:srgbClr val="A4A3A4"/>
          </p15:clr>
        </p15:guide>
        <p15:guide id="15" pos="336" userDrawn="1">
          <p15:clr>
            <a:srgbClr val="A4A3A4"/>
          </p15:clr>
        </p15:guide>
        <p15:guide id="16" pos="672" userDrawn="1">
          <p15:clr>
            <a:srgbClr val="A4A3A4"/>
          </p15:clr>
        </p15:guide>
        <p15:guide id="17" pos="312" userDrawn="1">
          <p15:clr>
            <a:srgbClr val="A4A3A4"/>
          </p15:clr>
        </p15:guide>
        <p15:guide id="18" pos="7392" userDrawn="1">
          <p15:clr>
            <a:srgbClr val="A4A3A4"/>
          </p15:clr>
        </p15:guide>
        <p15:guide id="19" pos="3840" userDrawn="1">
          <p15:clr>
            <a:srgbClr val="A4A3A4"/>
          </p15:clr>
        </p15:guide>
        <p15:guide id="20" pos="3984" userDrawn="1">
          <p15:clr>
            <a:srgbClr val="A4A3A4"/>
          </p15:clr>
        </p15:guide>
        <p15:guide id="21" pos="3696"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EAEDC8F-9D92-87A0-47A0-53F9CFA157A4}" name="Lillian" initials="L" userId="S::a732978@fmr.com::75e5a8ab-b9c5-497c-b1e6-65f9cae777f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ABF4B"/>
    <a:srgbClr val="327B23"/>
    <a:srgbClr val="008572"/>
    <a:srgbClr val="518047"/>
    <a:srgbClr val="368727"/>
    <a:srgbClr val="4D797F"/>
    <a:srgbClr val="247CA8"/>
    <a:srgbClr val="307722"/>
    <a:srgbClr val="609F52"/>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74" autoAdjust="0"/>
    <p:restoredTop sz="96987" autoAdjust="0"/>
  </p:normalViewPr>
  <p:slideViewPr>
    <p:cSldViewPr snapToGrid="0" showGuides="1">
      <p:cViewPr varScale="1">
        <p:scale>
          <a:sx n="111" d="100"/>
          <a:sy n="111" d="100"/>
        </p:scale>
        <p:origin x="528" y="192"/>
      </p:cViewPr>
      <p:guideLst>
        <p:guide orient="horz" pos="4056"/>
        <p:guide orient="horz" pos="1392"/>
        <p:guide orient="horz" pos="624"/>
        <p:guide orient="horz" pos="4176"/>
        <p:guide orient="horz" pos="408"/>
        <p:guide orient="horz" pos="1560"/>
        <p:guide orient="horz" pos="3864"/>
        <p:guide orient="horz" pos="3672"/>
        <p:guide orient="horz" pos="2448"/>
        <p:guide orient="horz" pos="3576"/>
        <p:guide pos="7411"/>
        <p:guide pos="336"/>
        <p:guide pos="672"/>
        <p:guide pos="312"/>
        <p:guide pos="7392"/>
        <p:guide pos="3840"/>
        <p:guide pos="3984"/>
        <p:guide pos="36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ernan, Raymond" userId="9f80c504-f10f-470f-a2c0-4abb6668a53b" providerId="ADAL" clId="{19A413D9-C3D6-4D1F-9C8E-91E1EBB383F5}"/>
    <pc:docChg chg="modSld">
      <pc:chgData name="Kiernan, Raymond" userId="9f80c504-f10f-470f-a2c0-4abb6668a53b" providerId="ADAL" clId="{19A413D9-C3D6-4D1F-9C8E-91E1EBB383F5}" dt="2024-10-17T17:12:06.745" v="1" actId="20577"/>
      <pc:docMkLst>
        <pc:docMk/>
      </pc:docMkLst>
      <pc:sldChg chg="modSp mod">
        <pc:chgData name="Kiernan, Raymond" userId="9f80c504-f10f-470f-a2c0-4abb6668a53b" providerId="ADAL" clId="{19A413D9-C3D6-4D1F-9C8E-91E1EBB383F5}" dt="2024-10-17T17:12:06.745" v="1" actId="20577"/>
        <pc:sldMkLst>
          <pc:docMk/>
          <pc:sldMk cId="1240113009" sldId="297"/>
        </pc:sldMkLst>
        <pc:spChg chg="mod">
          <ac:chgData name="Kiernan, Raymond" userId="9f80c504-f10f-470f-a2c0-4abb6668a53b" providerId="ADAL" clId="{19A413D9-C3D6-4D1F-9C8E-91E1EBB383F5}" dt="2024-10-17T17:12:06.745" v="1" actId="20577"/>
          <ac:spMkLst>
            <pc:docMk/>
            <pc:sldMk cId="1240113009" sldId="297"/>
            <ac:spMk id="10" creationId="{B42CC2ED-FC3E-0469-6A7D-2EB62A23345E}"/>
          </ac:spMkLst>
        </pc:spChg>
      </pc:sldChg>
    </pc:docChg>
  </pc:docChgLst>
  <pc:docChgLst>
    <pc:chgData name="Dunaj, Lillian" userId="75e5a8ab-b9c5-497c-b1e6-65f9cae777f9" providerId="ADAL" clId="{3886F4EE-60AE-4A74-8D57-7ACDB5E752FB}"/>
    <pc:docChg chg="modSld">
      <pc:chgData name="Dunaj, Lillian" userId="75e5a8ab-b9c5-497c-b1e6-65f9cae777f9" providerId="ADAL" clId="{3886F4EE-60AE-4A74-8D57-7ACDB5E752FB}" dt="2024-01-02T14:10:59.829" v="7" actId="20577"/>
      <pc:docMkLst>
        <pc:docMk/>
      </pc:docMkLst>
      <pc:sldChg chg="modSp mod">
        <pc:chgData name="Dunaj, Lillian" userId="75e5a8ab-b9c5-497c-b1e6-65f9cae777f9" providerId="ADAL" clId="{3886F4EE-60AE-4A74-8D57-7ACDB5E752FB}" dt="2024-01-02T14:10:59.829" v="7" actId="20577"/>
        <pc:sldMkLst>
          <pc:docMk/>
          <pc:sldMk cId="1240113009" sldId="297"/>
        </pc:sldMkLst>
        <pc:spChg chg="mod">
          <ac:chgData name="Dunaj, Lillian" userId="75e5a8ab-b9c5-497c-b1e6-65f9cae777f9" providerId="ADAL" clId="{3886F4EE-60AE-4A74-8D57-7ACDB5E752FB}" dt="2024-01-02T14:10:50.870" v="1" actId="20577"/>
          <ac:spMkLst>
            <pc:docMk/>
            <pc:sldMk cId="1240113009" sldId="297"/>
            <ac:spMk id="10" creationId="{B42CC2ED-FC3E-0469-6A7D-2EB62A23345E}"/>
          </ac:spMkLst>
        </pc:spChg>
        <pc:spChg chg="mod">
          <ac:chgData name="Dunaj, Lillian" userId="75e5a8ab-b9c5-497c-b1e6-65f9cae777f9" providerId="ADAL" clId="{3886F4EE-60AE-4A74-8D57-7ACDB5E752FB}" dt="2024-01-02T14:10:59.829" v="7" actId="20577"/>
          <ac:spMkLst>
            <pc:docMk/>
            <pc:sldMk cId="1240113009" sldId="297"/>
            <ac:spMk id="11" creationId="{3F2138B2-C945-FFA4-423D-6C51EFED72FE}"/>
          </ac:spMkLst>
        </pc:spChg>
      </pc:sldChg>
    </pc:docChg>
  </pc:docChgLst>
  <pc:docChgLst>
    <pc:chgData name="Dunaj, Lillian" userId="75e5a8ab-b9c5-497c-b1e6-65f9cae777f9" providerId="ADAL" clId="{B49C3892-09EB-40FE-874C-6F3A55743091}"/>
    <pc:docChg chg="modSld">
      <pc:chgData name="Dunaj, Lillian" userId="75e5a8ab-b9c5-497c-b1e6-65f9cae777f9" providerId="ADAL" clId="{B49C3892-09EB-40FE-874C-6F3A55743091}" dt="2024-11-14T19:23:51.556" v="122" actId="20577"/>
      <pc:docMkLst>
        <pc:docMk/>
      </pc:docMkLst>
      <pc:sldChg chg="modSp mod">
        <pc:chgData name="Dunaj, Lillian" userId="75e5a8ab-b9c5-497c-b1e6-65f9cae777f9" providerId="ADAL" clId="{B49C3892-09EB-40FE-874C-6F3A55743091}" dt="2024-11-13T13:40:12.998" v="91" actId="20577"/>
        <pc:sldMkLst>
          <pc:docMk/>
          <pc:sldMk cId="1240113009" sldId="297"/>
        </pc:sldMkLst>
        <pc:spChg chg="mod">
          <ac:chgData name="Dunaj, Lillian" userId="75e5a8ab-b9c5-497c-b1e6-65f9cae777f9" providerId="ADAL" clId="{B49C3892-09EB-40FE-874C-6F3A55743091}" dt="2024-11-13T13:40:05.331" v="85" actId="20577"/>
          <ac:spMkLst>
            <pc:docMk/>
            <pc:sldMk cId="1240113009" sldId="297"/>
            <ac:spMk id="10" creationId="{B42CC2ED-FC3E-0469-6A7D-2EB62A23345E}"/>
          </ac:spMkLst>
        </pc:spChg>
        <pc:spChg chg="mod">
          <ac:chgData name="Dunaj, Lillian" userId="75e5a8ab-b9c5-497c-b1e6-65f9cae777f9" providerId="ADAL" clId="{B49C3892-09EB-40FE-874C-6F3A55743091}" dt="2024-11-13T13:40:12.998" v="91" actId="20577"/>
          <ac:spMkLst>
            <pc:docMk/>
            <pc:sldMk cId="1240113009" sldId="297"/>
            <ac:spMk id="11" creationId="{3F2138B2-C945-FFA4-423D-6C51EFED72FE}"/>
          </ac:spMkLst>
        </pc:spChg>
      </pc:sldChg>
      <pc:sldChg chg="modSp mod addCm delCm">
        <pc:chgData name="Dunaj, Lillian" userId="75e5a8ab-b9c5-497c-b1e6-65f9cae777f9" providerId="ADAL" clId="{B49C3892-09EB-40FE-874C-6F3A55743091}" dt="2024-11-14T19:23:51.556" v="122" actId="20577"/>
        <pc:sldMkLst>
          <pc:docMk/>
          <pc:sldMk cId="737304935" sldId="305"/>
        </pc:sldMkLst>
        <pc:spChg chg="mod">
          <ac:chgData name="Dunaj, Lillian" userId="75e5a8ab-b9c5-497c-b1e6-65f9cae777f9" providerId="ADAL" clId="{B49C3892-09EB-40FE-874C-6F3A55743091}" dt="2024-11-14T19:21:59.750" v="96" actId="20577"/>
          <ac:spMkLst>
            <pc:docMk/>
            <pc:sldMk cId="737304935" sldId="305"/>
            <ac:spMk id="33" creationId="{00000000-0000-0000-0000-000000000000}"/>
          </ac:spMkLst>
        </pc:spChg>
        <pc:spChg chg="mod">
          <ac:chgData name="Dunaj, Lillian" userId="75e5a8ab-b9c5-497c-b1e6-65f9cae777f9" providerId="ADAL" clId="{B49C3892-09EB-40FE-874C-6F3A55743091}" dt="2024-11-14T19:22:12.109" v="98" actId="20577"/>
          <ac:spMkLst>
            <pc:docMk/>
            <pc:sldMk cId="737304935" sldId="305"/>
            <ac:spMk id="38" creationId="{00000000-0000-0000-0000-000000000000}"/>
          </ac:spMkLst>
        </pc:spChg>
        <pc:spChg chg="mod">
          <ac:chgData name="Dunaj, Lillian" userId="75e5a8ab-b9c5-497c-b1e6-65f9cae777f9" providerId="ADAL" clId="{B49C3892-09EB-40FE-874C-6F3A55743091}" dt="2024-11-14T19:22:24.749" v="102" actId="20577"/>
          <ac:spMkLst>
            <pc:docMk/>
            <pc:sldMk cId="737304935" sldId="305"/>
            <ac:spMk id="39" creationId="{00000000-0000-0000-0000-000000000000}"/>
          </ac:spMkLst>
        </pc:spChg>
        <pc:spChg chg="mod">
          <ac:chgData name="Dunaj, Lillian" userId="75e5a8ab-b9c5-497c-b1e6-65f9cae777f9" providerId="ADAL" clId="{B49C3892-09EB-40FE-874C-6F3A55743091}" dt="2024-11-14T19:22:34.693" v="106" actId="20577"/>
          <ac:spMkLst>
            <pc:docMk/>
            <pc:sldMk cId="737304935" sldId="305"/>
            <ac:spMk id="40" creationId="{00000000-0000-0000-0000-000000000000}"/>
          </ac:spMkLst>
        </pc:spChg>
        <pc:spChg chg="mod">
          <ac:chgData name="Dunaj, Lillian" userId="75e5a8ab-b9c5-497c-b1e6-65f9cae777f9" providerId="ADAL" clId="{B49C3892-09EB-40FE-874C-6F3A55743091}" dt="2024-11-14T19:22:43.202" v="110" actId="20577"/>
          <ac:spMkLst>
            <pc:docMk/>
            <pc:sldMk cId="737304935" sldId="305"/>
            <ac:spMk id="41" creationId="{00000000-0000-0000-0000-000000000000}"/>
          </ac:spMkLst>
        </pc:spChg>
        <pc:spChg chg="mod">
          <ac:chgData name="Dunaj, Lillian" userId="75e5a8ab-b9c5-497c-b1e6-65f9cae777f9" providerId="ADAL" clId="{B49C3892-09EB-40FE-874C-6F3A55743091}" dt="2024-11-14T19:22:55.698" v="112" actId="20577"/>
          <ac:spMkLst>
            <pc:docMk/>
            <pc:sldMk cId="737304935" sldId="305"/>
            <ac:spMk id="42" creationId="{00000000-0000-0000-0000-000000000000}"/>
          </ac:spMkLst>
        </pc:spChg>
        <pc:spChg chg="mod">
          <ac:chgData name="Dunaj, Lillian" userId="75e5a8ab-b9c5-497c-b1e6-65f9cae777f9" providerId="ADAL" clId="{B49C3892-09EB-40FE-874C-6F3A55743091}" dt="2024-11-14T19:23:51.556" v="122" actId="20577"/>
          <ac:spMkLst>
            <pc:docMk/>
            <pc:sldMk cId="737304935" sldId="305"/>
            <ac:spMk id="51" creationId="{857A1BD2-DD74-BD28-572E-A165AA7F613D}"/>
          </ac:spMkLst>
        </pc:spChg>
        <pc:spChg chg="mod">
          <ac:chgData name="Dunaj, Lillian" userId="75e5a8ab-b9c5-497c-b1e6-65f9cae777f9" providerId="ADAL" clId="{B49C3892-09EB-40FE-874C-6F3A55743091}" dt="2024-11-14T19:21:50.461" v="93" actId="20577"/>
          <ac:spMkLst>
            <pc:docMk/>
            <pc:sldMk cId="737304935" sldId="305"/>
            <ac:spMk id="10247" creationId="{00000000-0000-0000-0000-000000000000}"/>
          </ac:spMkLst>
        </pc:spChg>
        <pc:extLst>
          <p:ext xmlns:p="http://schemas.openxmlformats.org/presentationml/2006/main" uri="{D6D511B9-2390-475A-947B-AFAB55BFBCF1}">
            <pc226:cmChg xmlns:pc226="http://schemas.microsoft.com/office/powerpoint/2022/06/main/command" chg="add del">
              <pc226:chgData name="Dunaj, Lillian" userId="75e5a8ab-b9c5-497c-b1e6-65f9cae777f9" providerId="ADAL" clId="{B49C3892-09EB-40FE-874C-6F3A55743091}" dt="2024-11-14T19:21:53.979" v="94"/>
              <pc2:cmMkLst xmlns:pc2="http://schemas.microsoft.com/office/powerpoint/2019/9/main/command">
                <pc:docMk/>
                <pc:sldMk cId="737304935" sldId="305"/>
                <pc2:cmMk id="{E25FBD7B-80A1-49C6-9CB5-FF999C9CE165}"/>
              </pc2:cmMkLst>
            </pc226:cmChg>
          </p:ext>
        </pc:extLst>
      </pc:sldChg>
      <pc:sldChg chg="modSp mod">
        <pc:chgData name="Dunaj, Lillian" userId="75e5a8ab-b9c5-497c-b1e6-65f9cae777f9" providerId="ADAL" clId="{B49C3892-09EB-40FE-874C-6F3A55743091}" dt="2024-11-13T13:39:27.193" v="83" actId="20577"/>
        <pc:sldMkLst>
          <pc:docMk/>
          <pc:sldMk cId="2601895780" sldId="313"/>
        </pc:sldMkLst>
        <pc:spChg chg="mod">
          <ac:chgData name="Dunaj, Lillian" userId="75e5a8ab-b9c5-497c-b1e6-65f9cae777f9" providerId="ADAL" clId="{B49C3892-09EB-40FE-874C-6F3A55743091}" dt="2024-11-13T13:32:44.843" v="4" actId="20577"/>
          <ac:spMkLst>
            <pc:docMk/>
            <pc:sldMk cId="2601895780" sldId="313"/>
            <ac:spMk id="38" creationId="{2473AE01-03ED-13AD-9BFA-6A549B892D42}"/>
          </ac:spMkLst>
        </pc:spChg>
        <pc:graphicFrameChg chg="modGraphic">
          <ac:chgData name="Dunaj, Lillian" userId="75e5a8ab-b9c5-497c-b1e6-65f9cae777f9" providerId="ADAL" clId="{B49C3892-09EB-40FE-874C-6F3A55743091}" dt="2024-11-13T13:39:27.193" v="83" actId="20577"/>
          <ac:graphicFrameMkLst>
            <pc:docMk/>
            <pc:sldMk cId="2601895780" sldId="313"/>
            <ac:graphicFrameMk id="13" creationId="{00000000-0000-0000-0000-000000000000}"/>
          </ac:graphicFrameMkLst>
        </pc:graphicFrameChg>
      </pc:sldChg>
    </pc:docChg>
  </pc:docChgLst>
  <pc:docChgLst>
    <pc:chgData name="Dunaj, Lillian" userId="75e5a8ab-b9c5-497c-b1e6-65f9cae777f9" providerId="ADAL" clId="{B42A3189-078C-4BEE-9559-18B0BECACFA0}"/>
    <pc:docChg chg="modSld">
      <pc:chgData name="Dunaj, Lillian" userId="75e5a8ab-b9c5-497c-b1e6-65f9cae777f9" providerId="ADAL" clId="{B42A3189-078C-4BEE-9559-18B0BECACFA0}" dt="2024-08-27T21:02:16.126" v="52" actId="20577"/>
      <pc:docMkLst>
        <pc:docMk/>
      </pc:docMkLst>
      <pc:sldChg chg="modSp mod">
        <pc:chgData name="Dunaj, Lillian" userId="75e5a8ab-b9c5-497c-b1e6-65f9cae777f9" providerId="ADAL" clId="{B42A3189-078C-4BEE-9559-18B0BECACFA0}" dt="2024-08-27T21:02:16.126" v="52" actId="20577"/>
        <pc:sldMkLst>
          <pc:docMk/>
          <pc:sldMk cId="1240113009" sldId="297"/>
        </pc:sldMkLst>
        <pc:spChg chg="mod">
          <ac:chgData name="Dunaj, Lillian" userId="75e5a8ab-b9c5-497c-b1e6-65f9cae777f9" providerId="ADAL" clId="{B42A3189-078C-4BEE-9559-18B0BECACFA0}" dt="2024-08-27T21:01:28.963" v="42" actId="20577"/>
          <ac:spMkLst>
            <pc:docMk/>
            <pc:sldMk cId="1240113009" sldId="297"/>
            <ac:spMk id="3" creationId="{56993892-4D00-ABB1-10F0-56E24D274E27}"/>
          </ac:spMkLst>
        </pc:spChg>
        <pc:spChg chg="mod">
          <ac:chgData name="Dunaj, Lillian" userId="75e5a8ab-b9c5-497c-b1e6-65f9cae777f9" providerId="ADAL" clId="{B42A3189-078C-4BEE-9559-18B0BECACFA0}" dt="2024-08-27T21:01:55.367" v="46" actId="20577"/>
          <ac:spMkLst>
            <pc:docMk/>
            <pc:sldMk cId="1240113009" sldId="297"/>
            <ac:spMk id="10" creationId="{B42CC2ED-FC3E-0469-6A7D-2EB62A23345E}"/>
          </ac:spMkLst>
        </pc:spChg>
        <pc:spChg chg="mod">
          <ac:chgData name="Dunaj, Lillian" userId="75e5a8ab-b9c5-497c-b1e6-65f9cae777f9" providerId="ADAL" clId="{B42A3189-078C-4BEE-9559-18B0BECACFA0}" dt="2024-08-27T21:02:16.126" v="52" actId="20577"/>
          <ac:spMkLst>
            <pc:docMk/>
            <pc:sldMk cId="1240113009" sldId="297"/>
            <ac:spMk id="11" creationId="{3F2138B2-C945-FFA4-423D-6C51EFED72FE}"/>
          </ac:spMkLst>
        </pc:spChg>
      </pc:sldChg>
      <pc:sldChg chg="modSp mod">
        <pc:chgData name="Dunaj, Lillian" userId="75e5a8ab-b9c5-497c-b1e6-65f9cae777f9" providerId="ADAL" clId="{B42A3189-078C-4BEE-9559-18B0BECACFA0}" dt="2024-08-27T21:00:05.185" v="25" actId="20577"/>
        <pc:sldMkLst>
          <pc:docMk/>
          <pc:sldMk cId="1009132680" sldId="331"/>
        </pc:sldMkLst>
        <pc:spChg chg="mod">
          <ac:chgData name="Dunaj, Lillian" userId="75e5a8ab-b9c5-497c-b1e6-65f9cae777f9" providerId="ADAL" clId="{B42A3189-078C-4BEE-9559-18B0BECACFA0}" dt="2024-08-27T17:28:30.811" v="3" actId="20577"/>
          <ac:spMkLst>
            <pc:docMk/>
            <pc:sldMk cId="1009132680" sldId="331"/>
            <ac:spMk id="8" creationId="{E08A85DF-3BA4-4DA6-878C-B0BA82363BBB}"/>
          </ac:spMkLst>
        </pc:spChg>
        <pc:spChg chg="mod">
          <ac:chgData name="Dunaj, Lillian" userId="75e5a8ab-b9c5-497c-b1e6-65f9cae777f9" providerId="ADAL" clId="{B42A3189-078C-4BEE-9559-18B0BECACFA0}" dt="2024-08-27T20:59:27.403" v="17" actId="20577"/>
          <ac:spMkLst>
            <pc:docMk/>
            <pc:sldMk cId="1009132680" sldId="331"/>
            <ac:spMk id="28" creationId="{0D11FA98-FC20-55A2-7584-458C0B041013}"/>
          </ac:spMkLst>
        </pc:spChg>
        <pc:spChg chg="mod">
          <ac:chgData name="Dunaj, Lillian" userId="75e5a8ab-b9c5-497c-b1e6-65f9cae777f9" providerId="ADAL" clId="{B42A3189-078C-4BEE-9559-18B0BECACFA0}" dt="2024-08-27T21:00:05.185" v="25" actId="20577"/>
          <ac:spMkLst>
            <pc:docMk/>
            <pc:sldMk cId="1009132680" sldId="331"/>
            <ac:spMk id="35" creationId="{B246D20B-31F7-4722-6BDA-6264818C89E1}"/>
          </ac:spMkLst>
        </pc:spChg>
        <pc:spChg chg="mod">
          <ac:chgData name="Dunaj, Lillian" userId="75e5a8ab-b9c5-497c-b1e6-65f9cae777f9" providerId="ADAL" clId="{B42A3189-078C-4BEE-9559-18B0BECACFA0}" dt="2024-08-27T20:59:24.595" v="15" actId="20577"/>
          <ac:spMkLst>
            <pc:docMk/>
            <pc:sldMk cId="1009132680" sldId="331"/>
            <ac:spMk id="36" creationId="{E29D6246-1BD4-5ED7-EB93-AACED7E63011}"/>
          </ac:spMkLst>
        </pc:spChg>
        <pc:spChg chg="mod">
          <ac:chgData name="Dunaj, Lillian" userId="75e5a8ab-b9c5-497c-b1e6-65f9cae777f9" providerId="ADAL" clId="{B42A3189-078C-4BEE-9559-18B0BECACFA0}" dt="2024-08-27T20:59:39.009" v="21" actId="20577"/>
          <ac:spMkLst>
            <pc:docMk/>
            <pc:sldMk cId="1009132680" sldId="331"/>
            <ac:spMk id="40" creationId="{62F6262C-3589-4DF7-9303-CDD0101C0E75}"/>
          </ac:spMkLst>
        </pc:sp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1.xml"/><Relationship Id="rId1" Type="http://schemas.microsoft.com/office/2011/relationships/chartStyle" Target="style1.xm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a:pPr>
            <a:r>
              <a:rPr lang="en-US" sz="1600" dirty="0"/>
              <a:t>SHARE OF INDIVIDUALS AGED 65 AND OLDER THAT</a:t>
            </a:r>
            <a:r>
              <a:rPr lang="en-US" sz="1600" baseline="0" dirty="0"/>
              <a:t> RECEIVED HOUSEHOLD INCOME FROM SELECTED SOURCE (TOP INCOME QUINTILE)</a:t>
            </a:r>
            <a:endParaRPr lang="en-US" sz="1600" dirty="0"/>
          </a:p>
        </c:rich>
      </c:tx>
      <c:layout>
        <c:manualLayout>
          <c:xMode val="edge"/>
          <c:yMode val="edge"/>
          <c:x val="0.11671486725372023"/>
          <c:y val="5.4005166859851329E-2"/>
        </c:manualLayout>
      </c:layout>
      <c:overlay val="0"/>
    </c:title>
    <c:autoTitleDeleted val="0"/>
    <c:plotArea>
      <c:layout>
        <c:manualLayout>
          <c:layoutTarget val="inner"/>
          <c:xMode val="edge"/>
          <c:yMode val="edge"/>
          <c:x val="0"/>
          <c:y val="0.15501250981683229"/>
          <c:w val="1"/>
          <c:h val="0.71734237283887015"/>
        </c:manualLayout>
      </c:layout>
      <c:barChart>
        <c:barDir val="col"/>
        <c:grouping val="clustered"/>
        <c:varyColors val="0"/>
        <c:ser>
          <c:idx val="0"/>
          <c:order val="0"/>
          <c:tx>
            <c:strRef>
              <c:f>Sheet1!$B$1</c:f>
              <c:strCache>
                <c:ptCount val="1"/>
                <c:pt idx="0">
                  <c:v>Sales</c:v>
                </c:pt>
              </c:strCache>
            </c:strRef>
          </c:tx>
          <c:spPr>
            <a:ln>
              <a:solidFill>
                <a:schemeClr val="bg1"/>
              </a:solidFill>
            </a:ln>
            <a:effectLst/>
          </c:spPr>
          <c:invertIfNegative val="0"/>
          <c:dPt>
            <c:idx val="0"/>
            <c:invertIfNegative val="0"/>
            <c:bubble3D val="0"/>
            <c:spPr>
              <a:solidFill>
                <a:srgbClr val="368727"/>
              </a:solidFill>
              <a:ln>
                <a:solidFill>
                  <a:schemeClr val="bg1"/>
                </a:solidFill>
              </a:ln>
              <a:effectLst/>
            </c:spPr>
            <c:extLst>
              <c:ext xmlns:c16="http://schemas.microsoft.com/office/drawing/2014/chart" uri="{C3380CC4-5D6E-409C-BE32-E72D297353CC}">
                <c16:uniqueId val="{00000001-43D0-924C-AA39-9B3B18DEAE49}"/>
              </c:ext>
            </c:extLst>
          </c:dPt>
          <c:dPt>
            <c:idx val="1"/>
            <c:invertIfNegative val="0"/>
            <c:bubble3D val="0"/>
            <c:spPr>
              <a:solidFill>
                <a:srgbClr val="6ABF4B"/>
              </a:solidFill>
              <a:ln>
                <a:solidFill>
                  <a:schemeClr val="bg1"/>
                </a:solidFill>
              </a:ln>
              <a:effectLst/>
            </c:spPr>
            <c:extLst>
              <c:ext xmlns:c16="http://schemas.microsoft.com/office/drawing/2014/chart" uri="{C3380CC4-5D6E-409C-BE32-E72D297353CC}">
                <c16:uniqueId val="{00000003-43D0-924C-AA39-9B3B18DEAE49}"/>
              </c:ext>
            </c:extLst>
          </c:dPt>
          <c:dPt>
            <c:idx val="2"/>
            <c:invertIfNegative val="0"/>
            <c:bubble3D val="0"/>
            <c:spPr>
              <a:solidFill>
                <a:srgbClr val="298FC2"/>
              </a:solidFill>
              <a:ln>
                <a:solidFill>
                  <a:schemeClr val="bg1"/>
                </a:solidFill>
              </a:ln>
              <a:effectLst/>
            </c:spPr>
            <c:extLst>
              <c:ext xmlns:c16="http://schemas.microsoft.com/office/drawing/2014/chart" uri="{C3380CC4-5D6E-409C-BE32-E72D297353CC}">
                <c16:uniqueId val="{00000005-43D0-924C-AA39-9B3B18DEAE49}"/>
              </c:ext>
            </c:extLst>
          </c:dPt>
          <c:dPt>
            <c:idx val="3"/>
            <c:invertIfNegative val="0"/>
            <c:bubble3D val="0"/>
            <c:spPr>
              <a:solidFill>
                <a:srgbClr val="004F6B"/>
              </a:solidFill>
              <a:ln>
                <a:solidFill>
                  <a:schemeClr val="bg1"/>
                </a:solidFill>
              </a:ln>
              <a:effectLst/>
            </c:spPr>
            <c:extLst>
              <c:ext xmlns:c16="http://schemas.microsoft.com/office/drawing/2014/chart" uri="{C3380CC4-5D6E-409C-BE32-E72D297353CC}">
                <c16:uniqueId val="{00000007-43D0-924C-AA39-9B3B18DEAE49}"/>
              </c:ext>
            </c:extLst>
          </c:dPt>
          <c:dPt>
            <c:idx val="4"/>
            <c:invertIfNegative val="0"/>
            <c:bubble3D val="0"/>
            <c:spPr>
              <a:solidFill>
                <a:srgbClr val="768692"/>
              </a:solidFill>
              <a:ln>
                <a:solidFill>
                  <a:schemeClr val="bg1"/>
                </a:solidFill>
              </a:ln>
              <a:effectLst/>
            </c:spPr>
            <c:extLst>
              <c:ext xmlns:c16="http://schemas.microsoft.com/office/drawing/2014/chart" uri="{C3380CC4-5D6E-409C-BE32-E72D297353CC}">
                <c16:uniqueId val="{00000009-43D0-924C-AA39-9B3B18DEAE49}"/>
              </c:ext>
            </c:extLst>
          </c:dPt>
          <c:dPt>
            <c:idx val="5"/>
            <c:invertIfNegative val="0"/>
            <c:bubble3D val="0"/>
            <c:spPr>
              <a:solidFill>
                <a:srgbClr val="768692"/>
              </a:solidFill>
              <a:ln>
                <a:solidFill>
                  <a:schemeClr val="bg1"/>
                </a:solidFill>
              </a:ln>
              <a:effectLst/>
            </c:spPr>
            <c:extLst>
              <c:ext xmlns:c16="http://schemas.microsoft.com/office/drawing/2014/chart" uri="{C3380CC4-5D6E-409C-BE32-E72D297353CC}">
                <c16:uniqueId val="{0000000A-1E88-4ABF-935B-954F61DED405}"/>
              </c:ext>
            </c:extLst>
          </c:dPt>
          <c:dLbls>
            <c:dLbl>
              <c:idx val="0"/>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3D0-924C-AA39-9B3B18DEAE49}"/>
                </c:ext>
              </c:extLst>
            </c:dLbl>
            <c:dLbl>
              <c:idx val="1"/>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43D0-924C-AA39-9B3B18DEAE49}"/>
                </c:ext>
              </c:extLst>
            </c:dLbl>
            <c:dLbl>
              <c:idx val="2"/>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3D0-924C-AA39-9B3B18DEAE49}"/>
                </c:ext>
              </c:extLst>
            </c:dLbl>
            <c:dLbl>
              <c:idx val="3"/>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43D0-924C-AA39-9B3B18DEAE49}"/>
                </c:ext>
              </c:extLst>
            </c:dLbl>
            <c:dLbl>
              <c:idx val="4"/>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43D0-924C-AA39-9B3B18DEAE49}"/>
                </c:ext>
              </c:extLst>
            </c:dLbl>
            <c:dLbl>
              <c:idx val="5"/>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1E88-4ABF-935B-954F61DED405}"/>
                </c:ext>
              </c:extLst>
            </c:dLbl>
            <c:numFmt formatCode="0%" sourceLinked="0"/>
            <c:spPr>
              <a:noFill/>
              <a:ln>
                <a:noFill/>
              </a:ln>
              <a:effectLst/>
            </c:spPr>
            <c:txPr>
              <a:bodyPr wrap="square" lIns="38100" tIns="19050" rIns="38100" bIns="19050" anchor="ctr">
                <a:spAutoFit/>
              </a:bodyPr>
              <a:lstStyle/>
              <a:p>
                <a:pPr>
                  <a:defRPr sz="1600" b="1"/>
                </a:pPr>
                <a:endParaRPr lang="en-US"/>
              </a:p>
            </c:txPr>
            <c:showLegendKey val="0"/>
            <c:showVal val="0"/>
            <c:showCatName val="0"/>
            <c:showSerName val="0"/>
            <c:showPercent val="0"/>
            <c:showBubbleSize val="0"/>
            <c:extLst>
              <c:ext xmlns:c15="http://schemas.microsoft.com/office/drawing/2012/chart" uri="{CE6537A1-D6FC-4f65-9D91-7224C49458BB}">
                <c15:showLeaderLines val="1"/>
              </c:ext>
            </c:extLst>
          </c:dLbls>
          <c:cat>
            <c:strRef>
              <c:f>Sheet1!$A$2:$A$6</c:f>
              <c:strCache>
                <c:ptCount val="5"/>
                <c:pt idx="0">
                  <c:v>Social Security</c:v>
                </c:pt>
                <c:pt idx="1">
                  <c:v>Pensions and Retirement Savings</c:v>
                </c:pt>
                <c:pt idx="2">
                  <c:v>Asset Income</c:v>
                </c:pt>
                <c:pt idx="3">
                  <c:v>Earnings</c:v>
                </c:pt>
                <c:pt idx="4">
                  <c:v>Other Income</c:v>
                </c:pt>
              </c:strCache>
            </c:strRef>
          </c:cat>
          <c:val>
            <c:numRef>
              <c:f>Sheet1!$B$2:$B$6</c:f>
              <c:numCache>
                <c:formatCode>0.00%</c:formatCode>
                <c:ptCount val="5"/>
                <c:pt idx="0">
                  <c:v>0.87</c:v>
                </c:pt>
                <c:pt idx="1">
                  <c:v>0.72399999999999998</c:v>
                </c:pt>
                <c:pt idx="2">
                  <c:v>0.82199999999999995</c:v>
                </c:pt>
                <c:pt idx="3">
                  <c:v>0.67200000000000004</c:v>
                </c:pt>
                <c:pt idx="4">
                  <c:v>0.29599999999999999</c:v>
                </c:pt>
              </c:numCache>
            </c:numRef>
          </c:val>
          <c:extLst>
            <c:ext xmlns:c16="http://schemas.microsoft.com/office/drawing/2014/chart" uri="{C3380CC4-5D6E-409C-BE32-E72D297353CC}">
              <c16:uniqueId val="{0000000A-43D0-924C-AA39-9B3B18DEAE49}"/>
            </c:ext>
          </c:extLst>
        </c:ser>
        <c:dLbls>
          <c:showLegendKey val="0"/>
          <c:showVal val="0"/>
          <c:showCatName val="0"/>
          <c:showSerName val="0"/>
          <c:showPercent val="0"/>
          <c:showBubbleSize val="0"/>
        </c:dLbls>
        <c:gapWidth val="100"/>
        <c:axId val="656008448"/>
        <c:axId val="656006648"/>
      </c:barChart>
      <c:catAx>
        <c:axId val="656008448"/>
        <c:scaling>
          <c:orientation val="minMax"/>
        </c:scaling>
        <c:delete val="0"/>
        <c:axPos val="b"/>
        <c:numFmt formatCode="General" sourceLinked="1"/>
        <c:majorTickMark val="none"/>
        <c:minorTickMark val="none"/>
        <c:tickLblPos val="nextTo"/>
        <c:txPr>
          <a:bodyPr/>
          <a:lstStyle/>
          <a:p>
            <a:pPr>
              <a:defRPr sz="1400"/>
            </a:pPr>
            <a:endParaRPr lang="en-US"/>
          </a:p>
        </c:txPr>
        <c:crossAx val="656006648"/>
        <c:crosses val="autoZero"/>
        <c:auto val="1"/>
        <c:lblAlgn val="ctr"/>
        <c:lblOffset val="100"/>
        <c:noMultiLvlLbl val="0"/>
      </c:catAx>
      <c:valAx>
        <c:axId val="656006648"/>
        <c:scaling>
          <c:orientation val="minMax"/>
        </c:scaling>
        <c:delete val="1"/>
        <c:axPos val="l"/>
        <c:numFmt formatCode="0.00%" sourceLinked="1"/>
        <c:majorTickMark val="out"/>
        <c:minorTickMark val="none"/>
        <c:tickLblPos val="nextTo"/>
        <c:crossAx val="656008448"/>
        <c:crosses val="autoZero"/>
        <c:crossBetween val="between"/>
      </c:valAx>
      <c:spPr>
        <a:noFill/>
        <a:ln w="25372">
          <a:noFill/>
        </a:ln>
      </c:spPr>
    </c:plotArea>
    <c:plotVisOnly val="1"/>
    <c:dispBlanksAs val="gap"/>
    <c:showDLblsOverMax val="0"/>
  </c:chart>
  <c:spPr>
    <a:effectLst/>
  </c:spPr>
  <c:txPr>
    <a:bodyPr/>
    <a:lstStyle/>
    <a:p>
      <a:pPr>
        <a:defRPr sz="1794"/>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504415718254607"/>
          <c:y val="3.5256410256410201E-2"/>
          <c:w val="0.77757932201450475"/>
          <c:h val="0.81089743589743601"/>
        </c:manualLayout>
      </c:layout>
      <c:barChart>
        <c:barDir val="bar"/>
        <c:grouping val="clustered"/>
        <c:varyColors val="0"/>
        <c:ser>
          <c:idx val="0"/>
          <c:order val="0"/>
          <c:tx>
            <c:strRef>
              <c:f>Sheet1!$A$2</c:f>
              <c:strCache>
                <c:ptCount val="1"/>
                <c:pt idx="0">
                  <c:v>25%</c:v>
                </c:pt>
              </c:strCache>
            </c:strRef>
          </c:tx>
          <c:spPr>
            <a:solidFill>
              <a:srgbClr val="327B23"/>
            </a:solidFill>
            <a:ln w="30448">
              <a:noFill/>
            </a:ln>
          </c:spPr>
          <c:invertIfNegative val="0"/>
          <c:cat>
            <c:strRef>
              <c:f>Sheet1!$B$1:$D$1</c:f>
              <c:strCache>
                <c:ptCount val="3"/>
                <c:pt idx="0">
                  <c:v>Both</c:v>
                </c:pt>
                <c:pt idx="1">
                  <c:v>Female age 65</c:v>
                </c:pt>
                <c:pt idx="2">
                  <c:v>Male age 65</c:v>
                </c:pt>
              </c:strCache>
            </c:strRef>
          </c:cat>
          <c:val>
            <c:numRef>
              <c:f>Sheet1!$B$2:$D$2</c:f>
              <c:numCache>
                <c:formatCode>General</c:formatCode>
                <c:ptCount val="3"/>
                <c:pt idx="0">
                  <c:v>98</c:v>
                </c:pt>
                <c:pt idx="1">
                  <c:v>95</c:v>
                </c:pt>
                <c:pt idx="2">
                  <c:v>93</c:v>
                </c:pt>
              </c:numCache>
            </c:numRef>
          </c:val>
          <c:extLst>
            <c:ext xmlns:c16="http://schemas.microsoft.com/office/drawing/2014/chart" uri="{C3380CC4-5D6E-409C-BE32-E72D297353CC}">
              <c16:uniqueId val="{00000000-32A4-2D42-BEED-4CC6CF80C4B8}"/>
            </c:ext>
          </c:extLst>
        </c:ser>
        <c:ser>
          <c:idx val="1"/>
          <c:order val="1"/>
          <c:tx>
            <c:strRef>
              <c:f>Sheet1!$A$3</c:f>
              <c:strCache>
                <c:ptCount val="1"/>
                <c:pt idx="0">
                  <c:v>50%</c:v>
                </c:pt>
              </c:strCache>
            </c:strRef>
          </c:tx>
          <c:spPr>
            <a:solidFill>
              <a:srgbClr val="004F6B"/>
            </a:solidFill>
            <a:ln w="30448">
              <a:noFill/>
            </a:ln>
          </c:spPr>
          <c:invertIfNegative val="0"/>
          <c:dPt>
            <c:idx val="0"/>
            <c:invertIfNegative val="0"/>
            <c:bubble3D val="0"/>
            <c:extLst>
              <c:ext xmlns:c16="http://schemas.microsoft.com/office/drawing/2014/chart" uri="{C3380CC4-5D6E-409C-BE32-E72D297353CC}">
                <c16:uniqueId val="{00000001-32A4-2D42-BEED-4CC6CF80C4B8}"/>
              </c:ext>
            </c:extLst>
          </c:dPt>
          <c:dPt>
            <c:idx val="1"/>
            <c:invertIfNegative val="0"/>
            <c:bubble3D val="0"/>
            <c:extLst>
              <c:ext xmlns:c16="http://schemas.microsoft.com/office/drawing/2014/chart" uri="{C3380CC4-5D6E-409C-BE32-E72D297353CC}">
                <c16:uniqueId val="{00000002-32A4-2D42-BEED-4CC6CF80C4B8}"/>
              </c:ext>
            </c:extLst>
          </c:dPt>
          <c:dPt>
            <c:idx val="2"/>
            <c:invertIfNegative val="0"/>
            <c:bubble3D val="0"/>
            <c:extLst>
              <c:ext xmlns:c16="http://schemas.microsoft.com/office/drawing/2014/chart" uri="{C3380CC4-5D6E-409C-BE32-E72D297353CC}">
                <c16:uniqueId val="{00000003-32A4-2D42-BEED-4CC6CF80C4B8}"/>
              </c:ext>
            </c:extLst>
          </c:dPt>
          <c:cat>
            <c:strRef>
              <c:f>Sheet1!$B$1:$D$1</c:f>
              <c:strCache>
                <c:ptCount val="3"/>
                <c:pt idx="0">
                  <c:v>Both</c:v>
                </c:pt>
                <c:pt idx="1">
                  <c:v>Female age 65</c:v>
                </c:pt>
                <c:pt idx="2">
                  <c:v>Male age 65</c:v>
                </c:pt>
              </c:strCache>
            </c:strRef>
          </c:cat>
          <c:val>
            <c:numRef>
              <c:f>Sheet1!$B$3:$D$3</c:f>
              <c:numCache>
                <c:formatCode>General</c:formatCode>
                <c:ptCount val="3"/>
                <c:pt idx="0">
                  <c:v>93</c:v>
                </c:pt>
                <c:pt idx="1">
                  <c:v>89</c:v>
                </c:pt>
                <c:pt idx="2">
                  <c:v>87</c:v>
                </c:pt>
              </c:numCache>
            </c:numRef>
          </c:val>
          <c:extLst>
            <c:ext xmlns:c16="http://schemas.microsoft.com/office/drawing/2014/chart" uri="{C3380CC4-5D6E-409C-BE32-E72D297353CC}">
              <c16:uniqueId val="{00000004-32A4-2D42-BEED-4CC6CF80C4B8}"/>
            </c:ext>
          </c:extLst>
        </c:ser>
        <c:dLbls>
          <c:showLegendKey val="0"/>
          <c:showVal val="0"/>
          <c:showCatName val="0"/>
          <c:showSerName val="0"/>
          <c:showPercent val="0"/>
          <c:showBubbleSize val="0"/>
        </c:dLbls>
        <c:gapWidth val="152"/>
        <c:overlap val="-15"/>
        <c:axId val="196374528"/>
        <c:axId val="196377216"/>
      </c:barChart>
      <c:catAx>
        <c:axId val="196374528"/>
        <c:scaling>
          <c:orientation val="minMax"/>
        </c:scaling>
        <c:delete val="1"/>
        <c:axPos val="l"/>
        <c:numFmt formatCode="General" sourceLinked="0"/>
        <c:majorTickMark val="out"/>
        <c:minorTickMark val="none"/>
        <c:tickLblPos val="nextTo"/>
        <c:crossAx val="196377216"/>
        <c:crosses val="autoZero"/>
        <c:auto val="1"/>
        <c:lblAlgn val="ctr"/>
        <c:lblOffset val="100"/>
        <c:noMultiLvlLbl val="0"/>
      </c:catAx>
      <c:valAx>
        <c:axId val="196377216"/>
        <c:scaling>
          <c:orientation val="minMax"/>
          <c:max val="100"/>
          <c:min val="65"/>
        </c:scaling>
        <c:delete val="0"/>
        <c:axPos val="b"/>
        <c:numFmt formatCode="General" sourceLinked="1"/>
        <c:majorTickMark val="in"/>
        <c:minorTickMark val="none"/>
        <c:tickLblPos val="nextTo"/>
        <c:spPr>
          <a:ln w="12700">
            <a:solidFill>
              <a:srgbClr val="999999"/>
            </a:solidFill>
            <a:prstDash val="solid"/>
          </a:ln>
        </c:spPr>
        <c:txPr>
          <a:bodyPr rot="0" vert="horz"/>
          <a:lstStyle/>
          <a:p>
            <a:pPr>
              <a:defRPr sz="1050" b="0" i="0" u="none" strike="noStrike" baseline="0">
                <a:solidFill>
                  <a:schemeClr val="tx1"/>
                </a:solidFill>
                <a:latin typeface="Arial"/>
                <a:ea typeface="Arial"/>
                <a:cs typeface="Arial"/>
              </a:defRPr>
            </a:pPr>
            <a:endParaRPr lang="en-US"/>
          </a:p>
        </c:txPr>
        <c:crossAx val="196374528"/>
        <c:crosses val="autoZero"/>
        <c:crossBetween val="between"/>
      </c:valAx>
      <c:spPr>
        <a:noFill/>
        <a:ln w="30448">
          <a:noFill/>
        </a:ln>
      </c:spPr>
    </c:plotArea>
    <c:plotVisOnly val="1"/>
    <c:dispBlanksAs val="gap"/>
    <c:showDLblsOverMax val="0"/>
  </c:chart>
  <c:spPr>
    <a:noFill/>
    <a:ln>
      <a:noFill/>
    </a:ln>
  </c:spPr>
  <c:txPr>
    <a:bodyPr/>
    <a:lstStyle/>
    <a:p>
      <a:pPr>
        <a:defRPr sz="1618" b="1" i="0" u="none" strike="noStrike" baseline="0">
          <a:solidFill>
            <a:schemeClr val="tx1"/>
          </a:solidFill>
          <a:latin typeface="Arial"/>
          <a:ea typeface="Arial"/>
          <a:cs typeface="Arial"/>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7712654220655101E-2"/>
          <c:y val="1.6824633031982113E-3"/>
          <c:w val="0.80661554309708294"/>
          <c:h val="0.99831753669680179"/>
        </c:manualLayout>
      </c:layout>
      <c:doughnutChart>
        <c:varyColors val="1"/>
        <c:ser>
          <c:idx val="0"/>
          <c:order val="0"/>
          <c:tx>
            <c:strRef>
              <c:f>Sheet1!$B$1</c:f>
              <c:strCache>
                <c:ptCount val="1"/>
                <c:pt idx="0">
                  <c:v>Sales</c:v>
                </c:pt>
              </c:strCache>
            </c:strRef>
          </c:tx>
          <c:spPr>
            <a:ln>
              <a:solidFill>
                <a:schemeClr val="bg1"/>
              </a:solidFill>
            </a:ln>
          </c:spPr>
          <c:dPt>
            <c:idx val="0"/>
            <c:bubble3D val="0"/>
            <c:spPr>
              <a:solidFill>
                <a:srgbClr val="368727"/>
              </a:solidFill>
              <a:ln w="19050">
                <a:solidFill>
                  <a:schemeClr val="bg1"/>
                </a:solidFill>
              </a:ln>
              <a:effectLst/>
            </c:spPr>
            <c:extLst>
              <c:ext xmlns:c16="http://schemas.microsoft.com/office/drawing/2014/chart" uri="{C3380CC4-5D6E-409C-BE32-E72D297353CC}">
                <c16:uniqueId val="{00000001-7A1F-4746-91E3-FEB0E8F39AEF}"/>
              </c:ext>
            </c:extLst>
          </c:dPt>
          <c:dPt>
            <c:idx val="1"/>
            <c:bubble3D val="0"/>
            <c:spPr>
              <a:solidFill>
                <a:srgbClr val="298FC2"/>
              </a:solidFill>
              <a:ln w="19050">
                <a:solidFill>
                  <a:schemeClr val="bg1"/>
                </a:solidFill>
              </a:ln>
              <a:effectLst/>
            </c:spPr>
            <c:extLst>
              <c:ext xmlns:c16="http://schemas.microsoft.com/office/drawing/2014/chart" uri="{C3380CC4-5D6E-409C-BE32-E72D297353CC}">
                <c16:uniqueId val="{00000003-7A1F-4746-91E3-FEB0E8F39AEF}"/>
              </c:ext>
            </c:extLst>
          </c:dPt>
          <c:dPt>
            <c:idx val="2"/>
            <c:bubble3D val="0"/>
            <c:spPr>
              <a:solidFill>
                <a:srgbClr val="004F6B"/>
              </a:solidFill>
              <a:ln w="19050">
                <a:solidFill>
                  <a:schemeClr val="bg1"/>
                </a:solidFill>
              </a:ln>
              <a:effectLst/>
            </c:spPr>
            <c:extLst>
              <c:ext xmlns:c16="http://schemas.microsoft.com/office/drawing/2014/chart" uri="{C3380CC4-5D6E-409C-BE32-E72D297353CC}">
                <c16:uniqueId val="{00000005-7A1F-4746-91E3-FEB0E8F39AEF}"/>
              </c:ext>
            </c:extLst>
          </c:dPt>
          <c:dLbls>
            <c:delete val="1"/>
          </c:dLbls>
          <c:cat>
            <c:strRef>
              <c:f>Sheet1!$A$2:$A$4</c:f>
              <c:strCache>
                <c:ptCount val="2"/>
                <c:pt idx="0">
                  <c:v>1st Qtr</c:v>
                </c:pt>
                <c:pt idx="1">
                  <c:v>3rd Qtr</c:v>
                </c:pt>
              </c:strCache>
            </c:strRef>
          </c:cat>
          <c:val>
            <c:numRef>
              <c:f>Sheet1!$B$2:$B$4</c:f>
              <c:numCache>
                <c:formatCode>0%</c:formatCode>
                <c:ptCount val="3"/>
                <c:pt idx="0">
                  <c:v>0.43</c:v>
                </c:pt>
                <c:pt idx="1">
                  <c:v>0.1</c:v>
                </c:pt>
                <c:pt idx="2">
                  <c:v>0.47</c:v>
                </c:pt>
              </c:numCache>
            </c:numRef>
          </c:val>
          <c:extLst>
            <c:ext xmlns:c16="http://schemas.microsoft.com/office/drawing/2014/chart" uri="{C3380CC4-5D6E-409C-BE32-E72D297353CC}">
              <c16:uniqueId val="{00000006-7A1F-4746-91E3-FEB0E8F39AEF}"/>
            </c:ext>
          </c:extLst>
        </c:ser>
        <c:dLbls>
          <c:showLegendKey val="0"/>
          <c:showVal val="1"/>
          <c:showCatName val="0"/>
          <c:showSerName val="0"/>
          <c:showPercent val="0"/>
          <c:showBubbleSize val="0"/>
          <c:showLeaderLines val="1"/>
        </c:dLbls>
        <c:firstSliceAng val="0"/>
        <c:holeSize val="65"/>
      </c:doughnutChart>
      <c:spPr>
        <a:noFill/>
        <a:ln>
          <a:noFill/>
        </a:ln>
        <a:effectLst/>
      </c:spPr>
    </c:plotArea>
    <c:plotVisOnly val="1"/>
    <c:dispBlanksAs val="gap"/>
    <c:showDLblsOverMax val="0"/>
  </c:chart>
  <c:spPr>
    <a:noFill/>
    <a:ln>
      <a:noFill/>
    </a:ln>
    <a:effectLst/>
  </c:spPr>
  <c:txPr>
    <a:bodyPr/>
    <a:lstStyle/>
    <a:p>
      <a:pPr>
        <a:defRPr>
          <a:solidFill>
            <a:schemeClr val="bg1"/>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67741935483871E-2"/>
          <c:y val="6.0606060606060601E-2"/>
          <c:w val="0.93161290322580703"/>
          <c:h val="0.80716253443526198"/>
        </c:manualLayout>
      </c:layout>
      <c:barChart>
        <c:barDir val="col"/>
        <c:grouping val="stacked"/>
        <c:varyColors val="0"/>
        <c:ser>
          <c:idx val="0"/>
          <c:order val="0"/>
          <c:tx>
            <c:strRef>
              <c:f>Sheet1!$A$2</c:f>
              <c:strCache>
                <c:ptCount val="1"/>
              </c:strCache>
            </c:strRef>
          </c:tx>
          <c:spPr>
            <a:solidFill>
              <a:srgbClr val="7A9B3D"/>
            </a:solidFill>
            <a:ln w="16818">
              <a:noFill/>
            </a:ln>
            <a:effectLst/>
          </c:spPr>
          <c:invertIfNegative val="0"/>
          <c:dPt>
            <c:idx val="0"/>
            <c:invertIfNegative val="0"/>
            <c:bubble3D val="0"/>
            <c:spPr>
              <a:solidFill>
                <a:srgbClr val="004F6B"/>
              </a:solidFill>
              <a:ln w="16818">
                <a:noFill/>
              </a:ln>
              <a:effectLst/>
            </c:spPr>
            <c:extLst>
              <c:ext xmlns:c16="http://schemas.microsoft.com/office/drawing/2014/chart" uri="{C3380CC4-5D6E-409C-BE32-E72D297353CC}">
                <c16:uniqueId val="{00000001-CA1F-4F41-9877-988B7001F3D7}"/>
              </c:ext>
            </c:extLst>
          </c:dPt>
          <c:dPt>
            <c:idx val="1"/>
            <c:invertIfNegative val="0"/>
            <c:bubble3D val="0"/>
            <c:spPr>
              <a:solidFill>
                <a:srgbClr val="004F6B"/>
              </a:solidFill>
              <a:ln w="16818">
                <a:noFill/>
              </a:ln>
              <a:effectLst/>
            </c:spPr>
            <c:extLst>
              <c:ext xmlns:c16="http://schemas.microsoft.com/office/drawing/2014/chart" uri="{C3380CC4-5D6E-409C-BE32-E72D297353CC}">
                <c16:uniqueId val="{00000003-CA1F-4F41-9877-988B7001F3D7}"/>
              </c:ext>
            </c:extLst>
          </c:dPt>
          <c:dPt>
            <c:idx val="2"/>
            <c:invertIfNegative val="0"/>
            <c:bubble3D val="0"/>
            <c:spPr>
              <a:solidFill>
                <a:srgbClr val="368727"/>
              </a:solidFill>
              <a:ln w="16818">
                <a:noFill/>
              </a:ln>
              <a:effectLst/>
            </c:spPr>
            <c:extLst>
              <c:ext xmlns:c16="http://schemas.microsoft.com/office/drawing/2014/chart" uri="{C3380CC4-5D6E-409C-BE32-E72D297353CC}">
                <c16:uniqueId val="{00000007-94A9-49BF-83EB-30E5296D9FD9}"/>
              </c:ext>
            </c:extLst>
          </c:dPt>
          <c:dPt>
            <c:idx val="3"/>
            <c:invertIfNegative val="0"/>
            <c:bubble3D val="0"/>
            <c:spPr>
              <a:solidFill>
                <a:srgbClr val="368727"/>
              </a:solidFill>
              <a:ln w="16818">
                <a:noFill/>
              </a:ln>
              <a:effectLst/>
            </c:spPr>
            <c:extLst>
              <c:ext xmlns:c16="http://schemas.microsoft.com/office/drawing/2014/chart" uri="{C3380CC4-5D6E-409C-BE32-E72D297353CC}">
                <c16:uniqueId val="{00000004-94A9-49BF-83EB-30E5296D9FD9}"/>
              </c:ext>
            </c:extLst>
          </c:dPt>
          <c:dPt>
            <c:idx val="4"/>
            <c:invertIfNegative val="0"/>
            <c:bubble3D val="0"/>
            <c:spPr>
              <a:solidFill>
                <a:srgbClr val="368727"/>
              </a:solidFill>
              <a:ln w="16818">
                <a:noFill/>
              </a:ln>
              <a:effectLst/>
            </c:spPr>
            <c:extLst>
              <c:ext xmlns:c16="http://schemas.microsoft.com/office/drawing/2014/chart" uri="{C3380CC4-5D6E-409C-BE32-E72D297353CC}">
                <c16:uniqueId val="{00000005-94A9-49BF-83EB-30E5296D9FD9}"/>
              </c:ext>
            </c:extLst>
          </c:dPt>
          <c:dPt>
            <c:idx val="5"/>
            <c:invertIfNegative val="0"/>
            <c:bubble3D val="0"/>
            <c:spPr>
              <a:solidFill>
                <a:srgbClr val="368727"/>
              </a:solidFill>
              <a:ln w="16818">
                <a:noFill/>
              </a:ln>
              <a:effectLst/>
            </c:spPr>
            <c:extLst>
              <c:ext xmlns:c16="http://schemas.microsoft.com/office/drawing/2014/chart" uri="{C3380CC4-5D6E-409C-BE32-E72D297353CC}">
                <c16:uniqueId val="{00000006-94A9-49BF-83EB-30E5296D9FD9}"/>
              </c:ext>
            </c:extLst>
          </c:dPt>
          <c:cat>
            <c:numRef>
              <c:f>Sheet1!$B$1:$G$1</c:f>
              <c:numCache>
                <c:formatCode>General</c:formatCode>
                <c:ptCount val="6"/>
                <c:pt idx="0">
                  <c:v>2009</c:v>
                </c:pt>
                <c:pt idx="1">
                  <c:v>2010</c:v>
                </c:pt>
                <c:pt idx="2">
                  <c:v>2011</c:v>
                </c:pt>
                <c:pt idx="3">
                  <c:v>2012</c:v>
                </c:pt>
                <c:pt idx="4">
                  <c:v>2013</c:v>
                </c:pt>
                <c:pt idx="5">
                  <c:v>2014</c:v>
                </c:pt>
              </c:numCache>
            </c:numRef>
          </c:cat>
          <c:val>
            <c:numRef>
              <c:f>Sheet1!$B$2:$G$2</c:f>
              <c:numCache>
                <c:formatCode>General</c:formatCode>
                <c:ptCount val="6"/>
                <c:pt idx="0">
                  <c:v>3</c:v>
                </c:pt>
                <c:pt idx="1">
                  <c:v>5.4</c:v>
                </c:pt>
                <c:pt idx="2">
                  <c:v>5.94</c:v>
                </c:pt>
                <c:pt idx="3">
                  <c:v>7.93</c:v>
                </c:pt>
                <c:pt idx="4">
                  <c:v>8.94</c:v>
                </c:pt>
                <c:pt idx="5">
                  <c:v>9.6300000000000008</c:v>
                </c:pt>
              </c:numCache>
            </c:numRef>
          </c:val>
          <c:extLst>
            <c:ext xmlns:c16="http://schemas.microsoft.com/office/drawing/2014/chart" uri="{C3380CC4-5D6E-409C-BE32-E72D297353CC}">
              <c16:uniqueId val="{00000004-CA1F-4F41-9877-988B7001F3D7}"/>
            </c:ext>
          </c:extLst>
        </c:ser>
        <c:ser>
          <c:idx val="4"/>
          <c:order val="1"/>
          <c:tx>
            <c:strRef>
              <c:f>Sheet1!$A$4</c:f>
              <c:strCache>
                <c:ptCount val="1"/>
              </c:strCache>
            </c:strRef>
          </c:tx>
          <c:spPr>
            <a:solidFill>
              <a:schemeClr val="bg2"/>
            </a:solidFill>
            <a:ln w="8408">
              <a:solidFill>
                <a:schemeClr val="tx1"/>
              </a:solidFill>
              <a:prstDash val="solid"/>
            </a:ln>
          </c:spPr>
          <c:invertIfNegative val="0"/>
          <c:dLbls>
            <c:spPr>
              <a:noFill/>
              <a:ln w="16818">
                <a:noFill/>
              </a:ln>
            </c:spPr>
            <c:txPr>
              <a:bodyPr/>
              <a:lstStyle/>
              <a:p>
                <a:pPr>
                  <a:defRPr sz="944" b="1" i="0" u="none" strike="noStrike" baseline="0">
                    <a:solidFill>
                      <a:schemeClr val="tx1"/>
                    </a:solidFill>
                    <a:latin typeface="Arial"/>
                    <a:ea typeface="Arial"/>
                    <a:cs typeface="Aria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Sheet1!$B$1:$G$1</c:f>
              <c:numCache>
                <c:formatCode>General</c:formatCode>
                <c:ptCount val="6"/>
                <c:pt idx="0">
                  <c:v>2009</c:v>
                </c:pt>
                <c:pt idx="1">
                  <c:v>2010</c:v>
                </c:pt>
                <c:pt idx="2">
                  <c:v>2011</c:v>
                </c:pt>
                <c:pt idx="3">
                  <c:v>2012</c:v>
                </c:pt>
                <c:pt idx="4">
                  <c:v>2013</c:v>
                </c:pt>
                <c:pt idx="5">
                  <c:v>2014</c:v>
                </c:pt>
              </c:numCache>
            </c:numRef>
          </c:cat>
          <c:val>
            <c:numRef>
              <c:f>Sheet1!$B$4:$G$4</c:f>
              <c:numCache>
                <c:formatCode>General</c:formatCode>
                <c:ptCount val="6"/>
              </c:numCache>
            </c:numRef>
          </c:val>
          <c:extLst>
            <c:ext xmlns:c16="http://schemas.microsoft.com/office/drawing/2014/chart" uri="{C3380CC4-5D6E-409C-BE32-E72D297353CC}">
              <c16:uniqueId val="{00000005-CA1F-4F41-9877-988B7001F3D7}"/>
            </c:ext>
          </c:extLst>
        </c:ser>
        <c:ser>
          <c:idx val="5"/>
          <c:order val="2"/>
          <c:tx>
            <c:strRef>
              <c:f>Sheet1!$A$5</c:f>
              <c:strCache>
                <c:ptCount val="1"/>
              </c:strCache>
            </c:strRef>
          </c:tx>
          <c:spPr>
            <a:solidFill>
              <a:schemeClr val="tx2"/>
            </a:solidFill>
            <a:ln w="8408">
              <a:solidFill>
                <a:schemeClr val="tx1"/>
              </a:solidFill>
              <a:prstDash val="solid"/>
            </a:ln>
          </c:spPr>
          <c:invertIfNegative val="0"/>
          <c:dLbls>
            <c:spPr>
              <a:noFill/>
              <a:ln w="16818">
                <a:noFill/>
              </a:ln>
            </c:spPr>
            <c:txPr>
              <a:bodyPr/>
              <a:lstStyle/>
              <a:p>
                <a:pPr>
                  <a:defRPr sz="944" b="1" i="0" u="none" strike="noStrike" baseline="0">
                    <a:solidFill>
                      <a:schemeClr val="tx1"/>
                    </a:solidFill>
                    <a:latin typeface="Arial"/>
                    <a:ea typeface="Arial"/>
                    <a:cs typeface="Aria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Sheet1!$B$1:$G$1</c:f>
              <c:numCache>
                <c:formatCode>General</c:formatCode>
                <c:ptCount val="6"/>
                <c:pt idx="0">
                  <c:v>2009</c:v>
                </c:pt>
                <c:pt idx="1">
                  <c:v>2010</c:v>
                </c:pt>
                <c:pt idx="2">
                  <c:v>2011</c:v>
                </c:pt>
                <c:pt idx="3">
                  <c:v>2012</c:v>
                </c:pt>
                <c:pt idx="4">
                  <c:v>2013</c:v>
                </c:pt>
                <c:pt idx="5">
                  <c:v>2014</c:v>
                </c:pt>
              </c:numCache>
            </c:numRef>
          </c:cat>
          <c:val>
            <c:numRef>
              <c:f>Sheet1!$B$5:$G$5</c:f>
              <c:numCache>
                <c:formatCode>General</c:formatCode>
                <c:ptCount val="6"/>
              </c:numCache>
            </c:numRef>
          </c:val>
          <c:extLst>
            <c:ext xmlns:c16="http://schemas.microsoft.com/office/drawing/2014/chart" uri="{C3380CC4-5D6E-409C-BE32-E72D297353CC}">
              <c16:uniqueId val="{00000006-CA1F-4F41-9877-988B7001F3D7}"/>
            </c:ext>
          </c:extLst>
        </c:ser>
        <c:ser>
          <c:idx val="6"/>
          <c:order val="3"/>
          <c:tx>
            <c:strRef>
              <c:f>Sheet1!$A$6</c:f>
              <c:strCache>
                <c:ptCount val="1"/>
              </c:strCache>
            </c:strRef>
          </c:tx>
          <c:spPr>
            <a:solidFill>
              <a:srgbClr val="0066CC"/>
            </a:solidFill>
            <a:ln w="8408">
              <a:solidFill>
                <a:schemeClr val="tx1"/>
              </a:solidFill>
              <a:prstDash val="solid"/>
            </a:ln>
          </c:spPr>
          <c:invertIfNegative val="0"/>
          <c:dLbls>
            <c:spPr>
              <a:noFill/>
              <a:ln w="16818">
                <a:noFill/>
              </a:ln>
            </c:spPr>
            <c:txPr>
              <a:bodyPr/>
              <a:lstStyle/>
              <a:p>
                <a:pPr>
                  <a:defRPr sz="944" b="1" i="0" u="none" strike="noStrike" baseline="0">
                    <a:solidFill>
                      <a:schemeClr val="tx1"/>
                    </a:solidFill>
                    <a:latin typeface="Arial"/>
                    <a:ea typeface="Arial"/>
                    <a:cs typeface="Aria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Sheet1!$B$1:$G$1</c:f>
              <c:numCache>
                <c:formatCode>General</c:formatCode>
                <c:ptCount val="6"/>
                <c:pt idx="0">
                  <c:v>2009</c:v>
                </c:pt>
                <c:pt idx="1">
                  <c:v>2010</c:v>
                </c:pt>
                <c:pt idx="2">
                  <c:v>2011</c:v>
                </c:pt>
                <c:pt idx="3">
                  <c:v>2012</c:v>
                </c:pt>
                <c:pt idx="4">
                  <c:v>2013</c:v>
                </c:pt>
                <c:pt idx="5">
                  <c:v>2014</c:v>
                </c:pt>
              </c:numCache>
            </c:numRef>
          </c:cat>
          <c:val>
            <c:numRef>
              <c:f>Sheet1!$B$6:$G$6</c:f>
              <c:numCache>
                <c:formatCode>General</c:formatCode>
                <c:ptCount val="6"/>
              </c:numCache>
            </c:numRef>
          </c:val>
          <c:extLst>
            <c:ext xmlns:c16="http://schemas.microsoft.com/office/drawing/2014/chart" uri="{C3380CC4-5D6E-409C-BE32-E72D297353CC}">
              <c16:uniqueId val="{00000007-CA1F-4F41-9877-988B7001F3D7}"/>
            </c:ext>
          </c:extLst>
        </c:ser>
        <c:ser>
          <c:idx val="7"/>
          <c:order val="4"/>
          <c:tx>
            <c:strRef>
              <c:f>Sheet1!$A$7</c:f>
              <c:strCache>
                <c:ptCount val="1"/>
              </c:strCache>
            </c:strRef>
          </c:tx>
          <c:spPr>
            <a:solidFill>
              <a:srgbClr val="CCCCFF"/>
            </a:solidFill>
            <a:ln w="8408">
              <a:solidFill>
                <a:schemeClr val="tx1"/>
              </a:solidFill>
              <a:prstDash val="solid"/>
            </a:ln>
          </c:spPr>
          <c:invertIfNegative val="0"/>
          <c:dLbls>
            <c:spPr>
              <a:noFill/>
              <a:ln w="16818">
                <a:noFill/>
              </a:ln>
            </c:spPr>
            <c:txPr>
              <a:bodyPr/>
              <a:lstStyle/>
              <a:p>
                <a:pPr>
                  <a:defRPr sz="944" b="1" i="0" u="none" strike="noStrike" baseline="0">
                    <a:solidFill>
                      <a:schemeClr val="tx1"/>
                    </a:solidFill>
                    <a:latin typeface="Arial"/>
                    <a:ea typeface="Arial"/>
                    <a:cs typeface="Aria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Sheet1!$B$1:$G$1</c:f>
              <c:numCache>
                <c:formatCode>General</c:formatCode>
                <c:ptCount val="6"/>
                <c:pt idx="0">
                  <c:v>2009</c:v>
                </c:pt>
                <c:pt idx="1">
                  <c:v>2010</c:v>
                </c:pt>
                <c:pt idx="2">
                  <c:v>2011</c:v>
                </c:pt>
                <c:pt idx="3">
                  <c:v>2012</c:v>
                </c:pt>
                <c:pt idx="4">
                  <c:v>2013</c:v>
                </c:pt>
                <c:pt idx="5">
                  <c:v>2014</c:v>
                </c:pt>
              </c:numCache>
            </c:numRef>
          </c:cat>
          <c:val>
            <c:numRef>
              <c:f>Sheet1!$B$7:$G$7</c:f>
              <c:numCache>
                <c:formatCode>General</c:formatCode>
                <c:ptCount val="6"/>
              </c:numCache>
            </c:numRef>
          </c:val>
          <c:extLst>
            <c:ext xmlns:c16="http://schemas.microsoft.com/office/drawing/2014/chart" uri="{C3380CC4-5D6E-409C-BE32-E72D297353CC}">
              <c16:uniqueId val="{00000008-CA1F-4F41-9877-988B7001F3D7}"/>
            </c:ext>
          </c:extLst>
        </c:ser>
        <c:dLbls>
          <c:showLegendKey val="0"/>
          <c:showVal val="0"/>
          <c:showCatName val="0"/>
          <c:showSerName val="0"/>
          <c:showPercent val="0"/>
          <c:showBubbleSize val="0"/>
        </c:dLbls>
        <c:gapWidth val="100"/>
        <c:overlap val="100"/>
        <c:axId val="93478912"/>
        <c:axId val="93480448"/>
      </c:barChart>
      <c:catAx>
        <c:axId val="93478912"/>
        <c:scaling>
          <c:orientation val="minMax"/>
        </c:scaling>
        <c:delete val="0"/>
        <c:axPos val="b"/>
        <c:numFmt formatCode="General" sourceLinked="1"/>
        <c:majorTickMark val="none"/>
        <c:minorTickMark val="none"/>
        <c:tickLblPos val="none"/>
        <c:spPr>
          <a:ln w="9525">
            <a:solidFill>
              <a:schemeClr val="bg1">
                <a:lumMod val="50000"/>
              </a:schemeClr>
            </a:solidFill>
            <a:prstDash val="solid"/>
          </a:ln>
          <a:effectLst/>
        </c:spPr>
        <c:txPr>
          <a:bodyPr rot="0" vert="horz"/>
          <a:lstStyle/>
          <a:p>
            <a:pPr>
              <a:defRPr sz="811" b="1" i="0" u="none" strike="noStrike" baseline="0">
                <a:solidFill>
                  <a:schemeClr val="tx1"/>
                </a:solidFill>
                <a:latin typeface="Arial"/>
                <a:ea typeface="Arial"/>
                <a:cs typeface="Arial"/>
              </a:defRPr>
            </a:pPr>
            <a:endParaRPr lang="en-US"/>
          </a:p>
        </c:txPr>
        <c:crossAx val="93480448"/>
        <c:crosses val="autoZero"/>
        <c:auto val="1"/>
        <c:lblAlgn val="ctr"/>
        <c:lblOffset val="100"/>
        <c:tickLblSkip val="1"/>
        <c:tickMarkSkip val="1"/>
        <c:noMultiLvlLbl val="0"/>
      </c:catAx>
      <c:valAx>
        <c:axId val="93480448"/>
        <c:scaling>
          <c:orientation val="minMax"/>
        </c:scaling>
        <c:delete val="1"/>
        <c:axPos val="l"/>
        <c:numFmt formatCode="General" sourceLinked="1"/>
        <c:majorTickMark val="out"/>
        <c:minorTickMark val="none"/>
        <c:tickLblPos val="nextTo"/>
        <c:crossAx val="93478912"/>
        <c:crosses val="autoZero"/>
        <c:crossBetween val="between"/>
      </c:valAx>
      <c:spPr>
        <a:noFill/>
        <a:ln w="25397">
          <a:noFill/>
        </a:ln>
      </c:spPr>
    </c:plotArea>
    <c:plotVisOnly val="1"/>
    <c:dispBlanksAs val="gap"/>
    <c:showDLblsOverMax val="0"/>
  </c:chart>
  <c:spPr>
    <a:noFill/>
    <a:ln>
      <a:noFill/>
    </a:ln>
  </c:spPr>
  <c:txPr>
    <a:bodyPr/>
    <a:lstStyle/>
    <a:p>
      <a:pPr>
        <a:defRPr sz="944" b="1" i="0" u="none" strike="noStrike" baseline="0">
          <a:solidFill>
            <a:schemeClr val="tx1"/>
          </a:solidFill>
          <a:latin typeface="Arial"/>
          <a:ea typeface="Arial"/>
          <a:cs typeface="Arial"/>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074918566775201"/>
          <c:y val="0.21165644171779099"/>
          <c:w val="0.84120521172638396"/>
          <c:h val="0.53220858895705503"/>
        </c:manualLayout>
      </c:layout>
      <c:lineChart>
        <c:grouping val="standard"/>
        <c:varyColors val="0"/>
        <c:ser>
          <c:idx val="2"/>
          <c:order val="0"/>
          <c:tx>
            <c:strRef>
              <c:f>data!$V$10</c:f>
              <c:strCache>
                <c:ptCount val="1"/>
                <c:pt idx="0">
                  <c:v>4%</c:v>
                </c:pt>
              </c:strCache>
            </c:strRef>
          </c:tx>
          <c:spPr>
            <a:ln w="27520">
              <a:solidFill>
                <a:srgbClr val="87B77D"/>
              </a:solidFill>
              <a:prstDash val="solid"/>
            </a:ln>
          </c:spPr>
          <c:marker>
            <c:symbol val="none"/>
          </c:marker>
          <c:cat>
            <c:numRef>
              <c:f>data!$J$12:$J$491</c:f>
              <c:numCache>
                <c:formatCode>mmm\-yy</c:formatCode>
                <c:ptCount val="480"/>
                <c:pt idx="0">
                  <c:v>26299</c:v>
                </c:pt>
                <c:pt idx="1">
                  <c:v>26330</c:v>
                </c:pt>
                <c:pt idx="2">
                  <c:v>26359</c:v>
                </c:pt>
                <c:pt idx="3">
                  <c:v>26390</c:v>
                </c:pt>
                <c:pt idx="4">
                  <c:v>26420</c:v>
                </c:pt>
                <c:pt idx="5">
                  <c:v>26451</c:v>
                </c:pt>
                <c:pt idx="6">
                  <c:v>26481</c:v>
                </c:pt>
                <c:pt idx="7">
                  <c:v>26512</c:v>
                </c:pt>
                <c:pt idx="8">
                  <c:v>26543</c:v>
                </c:pt>
                <c:pt idx="9">
                  <c:v>26573</c:v>
                </c:pt>
                <c:pt idx="10">
                  <c:v>26604</c:v>
                </c:pt>
                <c:pt idx="11">
                  <c:v>26634</c:v>
                </c:pt>
                <c:pt idx="12">
                  <c:v>26665</c:v>
                </c:pt>
                <c:pt idx="13">
                  <c:v>26696</c:v>
                </c:pt>
                <c:pt idx="14">
                  <c:v>26724</c:v>
                </c:pt>
                <c:pt idx="15">
                  <c:v>26755</c:v>
                </c:pt>
                <c:pt idx="16">
                  <c:v>26785</c:v>
                </c:pt>
                <c:pt idx="17">
                  <c:v>26816</c:v>
                </c:pt>
                <c:pt idx="18">
                  <c:v>26846</c:v>
                </c:pt>
                <c:pt idx="19">
                  <c:v>26877</c:v>
                </c:pt>
                <c:pt idx="20">
                  <c:v>26908</c:v>
                </c:pt>
                <c:pt idx="21">
                  <c:v>26938</c:v>
                </c:pt>
                <c:pt idx="22">
                  <c:v>26969</c:v>
                </c:pt>
                <c:pt idx="23">
                  <c:v>26999</c:v>
                </c:pt>
                <c:pt idx="24">
                  <c:v>27030</c:v>
                </c:pt>
                <c:pt idx="25">
                  <c:v>27061</c:v>
                </c:pt>
                <c:pt idx="26">
                  <c:v>27089</c:v>
                </c:pt>
                <c:pt idx="27">
                  <c:v>27120</c:v>
                </c:pt>
                <c:pt idx="28">
                  <c:v>27150</c:v>
                </c:pt>
                <c:pt idx="29">
                  <c:v>27181</c:v>
                </c:pt>
                <c:pt idx="30">
                  <c:v>27211</c:v>
                </c:pt>
                <c:pt idx="31">
                  <c:v>27242</c:v>
                </c:pt>
                <c:pt idx="32">
                  <c:v>27273</c:v>
                </c:pt>
                <c:pt idx="33">
                  <c:v>27303</c:v>
                </c:pt>
                <c:pt idx="34">
                  <c:v>27334</c:v>
                </c:pt>
                <c:pt idx="35">
                  <c:v>27364</c:v>
                </c:pt>
                <c:pt idx="36">
                  <c:v>27395</c:v>
                </c:pt>
                <c:pt idx="37">
                  <c:v>27426</c:v>
                </c:pt>
                <c:pt idx="38">
                  <c:v>27454</c:v>
                </c:pt>
                <c:pt idx="39">
                  <c:v>27485</c:v>
                </c:pt>
                <c:pt idx="40">
                  <c:v>27515</c:v>
                </c:pt>
                <c:pt idx="41">
                  <c:v>27546</c:v>
                </c:pt>
                <c:pt idx="42">
                  <c:v>27576</c:v>
                </c:pt>
                <c:pt idx="43">
                  <c:v>27607</c:v>
                </c:pt>
                <c:pt idx="44">
                  <c:v>27638</c:v>
                </c:pt>
                <c:pt idx="45">
                  <c:v>27668</c:v>
                </c:pt>
                <c:pt idx="46">
                  <c:v>27699</c:v>
                </c:pt>
                <c:pt idx="47">
                  <c:v>27729</c:v>
                </c:pt>
                <c:pt idx="48">
                  <c:v>27760</c:v>
                </c:pt>
                <c:pt idx="49">
                  <c:v>27791</c:v>
                </c:pt>
                <c:pt idx="50">
                  <c:v>27820</c:v>
                </c:pt>
                <c:pt idx="51">
                  <c:v>27851</c:v>
                </c:pt>
                <c:pt idx="52">
                  <c:v>27881</c:v>
                </c:pt>
                <c:pt idx="53">
                  <c:v>27912</c:v>
                </c:pt>
                <c:pt idx="54">
                  <c:v>27942</c:v>
                </c:pt>
                <c:pt idx="55">
                  <c:v>27973</c:v>
                </c:pt>
                <c:pt idx="56">
                  <c:v>28004</c:v>
                </c:pt>
                <c:pt idx="57">
                  <c:v>28034</c:v>
                </c:pt>
                <c:pt idx="58">
                  <c:v>28065</c:v>
                </c:pt>
                <c:pt idx="59">
                  <c:v>28095</c:v>
                </c:pt>
                <c:pt idx="60">
                  <c:v>28126</c:v>
                </c:pt>
                <c:pt idx="61">
                  <c:v>28157</c:v>
                </c:pt>
                <c:pt idx="62">
                  <c:v>28185</c:v>
                </c:pt>
                <c:pt idx="63">
                  <c:v>28216</c:v>
                </c:pt>
                <c:pt idx="64">
                  <c:v>28246</c:v>
                </c:pt>
                <c:pt idx="65">
                  <c:v>28277</c:v>
                </c:pt>
                <c:pt idx="66">
                  <c:v>28307</c:v>
                </c:pt>
                <c:pt idx="67">
                  <c:v>28338</c:v>
                </c:pt>
                <c:pt idx="68">
                  <c:v>28369</c:v>
                </c:pt>
                <c:pt idx="69">
                  <c:v>28399</c:v>
                </c:pt>
                <c:pt idx="70">
                  <c:v>28430</c:v>
                </c:pt>
                <c:pt idx="71">
                  <c:v>28460</c:v>
                </c:pt>
                <c:pt idx="72">
                  <c:v>28491</c:v>
                </c:pt>
                <c:pt idx="73">
                  <c:v>28522</c:v>
                </c:pt>
                <c:pt idx="74">
                  <c:v>28550</c:v>
                </c:pt>
                <c:pt idx="75">
                  <c:v>28581</c:v>
                </c:pt>
                <c:pt idx="76">
                  <c:v>28611</c:v>
                </c:pt>
                <c:pt idx="77">
                  <c:v>28642</c:v>
                </c:pt>
                <c:pt idx="78">
                  <c:v>28672</c:v>
                </c:pt>
                <c:pt idx="79">
                  <c:v>28703</c:v>
                </c:pt>
                <c:pt idx="80">
                  <c:v>28734</c:v>
                </c:pt>
                <c:pt idx="81">
                  <c:v>28764</c:v>
                </c:pt>
                <c:pt idx="82">
                  <c:v>28795</c:v>
                </c:pt>
                <c:pt idx="83">
                  <c:v>28825</c:v>
                </c:pt>
                <c:pt idx="84">
                  <c:v>28856</c:v>
                </c:pt>
                <c:pt idx="85">
                  <c:v>28887</c:v>
                </c:pt>
                <c:pt idx="86">
                  <c:v>28915</c:v>
                </c:pt>
                <c:pt idx="87">
                  <c:v>28946</c:v>
                </c:pt>
                <c:pt idx="88">
                  <c:v>28976</c:v>
                </c:pt>
                <c:pt idx="89">
                  <c:v>29007</c:v>
                </c:pt>
                <c:pt idx="90">
                  <c:v>29037</c:v>
                </c:pt>
                <c:pt idx="91">
                  <c:v>29068</c:v>
                </c:pt>
                <c:pt idx="92">
                  <c:v>29099</c:v>
                </c:pt>
                <c:pt idx="93">
                  <c:v>29129</c:v>
                </c:pt>
                <c:pt idx="94">
                  <c:v>29160</c:v>
                </c:pt>
                <c:pt idx="95">
                  <c:v>29190</c:v>
                </c:pt>
                <c:pt idx="96">
                  <c:v>29221</c:v>
                </c:pt>
                <c:pt idx="97">
                  <c:v>29252</c:v>
                </c:pt>
                <c:pt idx="98">
                  <c:v>29281</c:v>
                </c:pt>
                <c:pt idx="99">
                  <c:v>29312</c:v>
                </c:pt>
                <c:pt idx="100">
                  <c:v>29342</c:v>
                </c:pt>
                <c:pt idx="101">
                  <c:v>29373</c:v>
                </c:pt>
                <c:pt idx="102">
                  <c:v>29403</c:v>
                </c:pt>
                <c:pt idx="103">
                  <c:v>29434</c:v>
                </c:pt>
                <c:pt idx="104">
                  <c:v>29465</c:v>
                </c:pt>
                <c:pt idx="105">
                  <c:v>29495</c:v>
                </c:pt>
                <c:pt idx="106">
                  <c:v>29526</c:v>
                </c:pt>
                <c:pt idx="107">
                  <c:v>29556</c:v>
                </c:pt>
                <c:pt idx="108">
                  <c:v>29587</c:v>
                </c:pt>
                <c:pt idx="109">
                  <c:v>29618</c:v>
                </c:pt>
                <c:pt idx="110">
                  <c:v>29646</c:v>
                </c:pt>
                <c:pt idx="111">
                  <c:v>29677</c:v>
                </c:pt>
                <c:pt idx="112">
                  <c:v>29707</c:v>
                </c:pt>
                <c:pt idx="113">
                  <c:v>29738</c:v>
                </c:pt>
                <c:pt idx="114">
                  <c:v>29768</c:v>
                </c:pt>
                <c:pt idx="115">
                  <c:v>29799</c:v>
                </c:pt>
                <c:pt idx="116">
                  <c:v>29830</c:v>
                </c:pt>
                <c:pt idx="117">
                  <c:v>29860</c:v>
                </c:pt>
                <c:pt idx="118">
                  <c:v>29891</c:v>
                </c:pt>
                <c:pt idx="119">
                  <c:v>29921</c:v>
                </c:pt>
                <c:pt idx="120">
                  <c:v>29952</c:v>
                </c:pt>
                <c:pt idx="121">
                  <c:v>29983</c:v>
                </c:pt>
                <c:pt idx="122">
                  <c:v>30011</c:v>
                </c:pt>
                <c:pt idx="123">
                  <c:v>30042</c:v>
                </c:pt>
                <c:pt idx="124">
                  <c:v>30072</c:v>
                </c:pt>
                <c:pt idx="125">
                  <c:v>30103</c:v>
                </c:pt>
                <c:pt idx="126">
                  <c:v>30133</c:v>
                </c:pt>
                <c:pt idx="127">
                  <c:v>30164</c:v>
                </c:pt>
                <c:pt idx="128">
                  <c:v>30195</c:v>
                </c:pt>
                <c:pt idx="129">
                  <c:v>30225</c:v>
                </c:pt>
                <c:pt idx="130">
                  <c:v>30256</c:v>
                </c:pt>
                <c:pt idx="131">
                  <c:v>30286</c:v>
                </c:pt>
                <c:pt idx="132">
                  <c:v>30317</c:v>
                </c:pt>
                <c:pt idx="133">
                  <c:v>30348</c:v>
                </c:pt>
                <c:pt idx="134">
                  <c:v>30376</c:v>
                </c:pt>
                <c:pt idx="135">
                  <c:v>30407</c:v>
                </c:pt>
                <c:pt idx="136">
                  <c:v>30437</c:v>
                </c:pt>
                <c:pt idx="137">
                  <c:v>30468</c:v>
                </c:pt>
                <c:pt idx="138">
                  <c:v>30498</c:v>
                </c:pt>
                <c:pt idx="139">
                  <c:v>30529</c:v>
                </c:pt>
                <c:pt idx="140">
                  <c:v>30560</c:v>
                </c:pt>
                <c:pt idx="141">
                  <c:v>30590</c:v>
                </c:pt>
                <c:pt idx="142">
                  <c:v>30621</c:v>
                </c:pt>
                <c:pt idx="143">
                  <c:v>30651</c:v>
                </c:pt>
                <c:pt idx="144">
                  <c:v>30682</c:v>
                </c:pt>
                <c:pt idx="145">
                  <c:v>30713</c:v>
                </c:pt>
                <c:pt idx="146">
                  <c:v>30742</c:v>
                </c:pt>
                <c:pt idx="147">
                  <c:v>30773</c:v>
                </c:pt>
                <c:pt idx="148">
                  <c:v>30803</c:v>
                </c:pt>
                <c:pt idx="149">
                  <c:v>30834</c:v>
                </c:pt>
                <c:pt idx="150">
                  <c:v>30864</c:v>
                </c:pt>
                <c:pt idx="151">
                  <c:v>30895</c:v>
                </c:pt>
                <c:pt idx="152">
                  <c:v>30926</c:v>
                </c:pt>
                <c:pt idx="153">
                  <c:v>30956</c:v>
                </c:pt>
                <c:pt idx="154">
                  <c:v>30987</c:v>
                </c:pt>
                <c:pt idx="155">
                  <c:v>31017</c:v>
                </c:pt>
                <c:pt idx="156">
                  <c:v>31048</c:v>
                </c:pt>
                <c:pt idx="157">
                  <c:v>31079</c:v>
                </c:pt>
                <c:pt idx="158">
                  <c:v>31107</c:v>
                </c:pt>
                <c:pt idx="159">
                  <c:v>31138</c:v>
                </c:pt>
                <c:pt idx="160">
                  <c:v>31168</c:v>
                </c:pt>
                <c:pt idx="161">
                  <c:v>31199</c:v>
                </c:pt>
                <c:pt idx="162">
                  <c:v>31229</c:v>
                </c:pt>
                <c:pt idx="163">
                  <c:v>31260</c:v>
                </c:pt>
                <c:pt idx="164">
                  <c:v>31291</c:v>
                </c:pt>
                <c:pt idx="165">
                  <c:v>31321</c:v>
                </c:pt>
                <c:pt idx="166">
                  <c:v>31352</c:v>
                </c:pt>
                <c:pt idx="167">
                  <c:v>31382</c:v>
                </c:pt>
                <c:pt idx="168">
                  <c:v>31413</c:v>
                </c:pt>
                <c:pt idx="169">
                  <c:v>31444</c:v>
                </c:pt>
                <c:pt idx="170">
                  <c:v>31472</c:v>
                </c:pt>
                <c:pt idx="171">
                  <c:v>31503</c:v>
                </c:pt>
                <c:pt idx="172">
                  <c:v>31533</c:v>
                </c:pt>
                <c:pt idx="173">
                  <c:v>31564</c:v>
                </c:pt>
                <c:pt idx="174">
                  <c:v>31594</c:v>
                </c:pt>
                <c:pt idx="175">
                  <c:v>31625</c:v>
                </c:pt>
                <c:pt idx="176">
                  <c:v>31656</c:v>
                </c:pt>
                <c:pt idx="177">
                  <c:v>31686</c:v>
                </c:pt>
                <c:pt idx="178">
                  <c:v>31717</c:v>
                </c:pt>
                <c:pt idx="179">
                  <c:v>31747</c:v>
                </c:pt>
                <c:pt idx="180">
                  <c:v>31778</c:v>
                </c:pt>
                <c:pt idx="181">
                  <c:v>31809</c:v>
                </c:pt>
                <c:pt idx="182">
                  <c:v>31837</c:v>
                </c:pt>
                <c:pt idx="183">
                  <c:v>31868</c:v>
                </c:pt>
                <c:pt idx="184">
                  <c:v>31898</c:v>
                </c:pt>
                <c:pt idx="185">
                  <c:v>31929</c:v>
                </c:pt>
                <c:pt idx="186">
                  <c:v>31959</c:v>
                </c:pt>
                <c:pt idx="187">
                  <c:v>31990</c:v>
                </c:pt>
                <c:pt idx="188">
                  <c:v>32021</c:v>
                </c:pt>
                <c:pt idx="189">
                  <c:v>32051</c:v>
                </c:pt>
                <c:pt idx="190">
                  <c:v>32082</c:v>
                </c:pt>
                <c:pt idx="191">
                  <c:v>32112</c:v>
                </c:pt>
                <c:pt idx="192">
                  <c:v>32143</c:v>
                </c:pt>
                <c:pt idx="193">
                  <c:v>32174</c:v>
                </c:pt>
                <c:pt idx="194">
                  <c:v>32203</c:v>
                </c:pt>
                <c:pt idx="195">
                  <c:v>32234</c:v>
                </c:pt>
                <c:pt idx="196">
                  <c:v>32264</c:v>
                </c:pt>
                <c:pt idx="197">
                  <c:v>32295</c:v>
                </c:pt>
                <c:pt idx="198">
                  <c:v>32325</c:v>
                </c:pt>
                <c:pt idx="199">
                  <c:v>32356</c:v>
                </c:pt>
                <c:pt idx="200">
                  <c:v>32387</c:v>
                </c:pt>
                <c:pt idx="201">
                  <c:v>32417</c:v>
                </c:pt>
                <c:pt idx="202">
                  <c:v>32448</c:v>
                </c:pt>
                <c:pt idx="203">
                  <c:v>32478</c:v>
                </c:pt>
                <c:pt idx="204">
                  <c:v>32509</c:v>
                </c:pt>
                <c:pt idx="205">
                  <c:v>32540</c:v>
                </c:pt>
                <c:pt idx="206">
                  <c:v>32568</c:v>
                </c:pt>
                <c:pt idx="207">
                  <c:v>32599</c:v>
                </c:pt>
                <c:pt idx="208">
                  <c:v>32629</c:v>
                </c:pt>
                <c:pt idx="209">
                  <c:v>32660</c:v>
                </c:pt>
                <c:pt idx="210">
                  <c:v>32690</c:v>
                </c:pt>
                <c:pt idx="211">
                  <c:v>32721</c:v>
                </c:pt>
                <c:pt idx="212">
                  <c:v>32752</c:v>
                </c:pt>
                <c:pt idx="213">
                  <c:v>32782</c:v>
                </c:pt>
                <c:pt idx="214">
                  <c:v>32813</c:v>
                </c:pt>
                <c:pt idx="215">
                  <c:v>32843</c:v>
                </c:pt>
                <c:pt idx="216">
                  <c:v>32874</c:v>
                </c:pt>
                <c:pt idx="217">
                  <c:v>32905</c:v>
                </c:pt>
                <c:pt idx="218">
                  <c:v>32933</c:v>
                </c:pt>
                <c:pt idx="219">
                  <c:v>32964</c:v>
                </c:pt>
                <c:pt idx="220">
                  <c:v>32994</c:v>
                </c:pt>
                <c:pt idx="221">
                  <c:v>33025</c:v>
                </c:pt>
                <c:pt idx="222">
                  <c:v>33055</c:v>
                </c:pt>
                <c:pt idx="223">
                  <c:v>33086</c:v>
                </c:pt>
                <c:pt idx="224">
                  <c:v>33117</c:v>
                </c:pt>
                <c:pt idx="225">
                  <c:v>33147</c:v>
                </c:pt>
                <c:pt idx="226">
                  <c:v>33178</c:v>
                </c:pt>
                <c:pt idx="227">
                  <c:v>33208</c:v>
                </c:pt>
                <c:pt idx="228">
                  <c:v>33239</c:v>
                </c:pt>
                <c:pt idx="229">
                  <c:v>33270</c:v>
                </c:pt>
                <c:pt idx="230">
                  <c:v>33298</c:v>
                </c:pt>
                <c:pt idx="231">
                  <c:v>33329</c:v>
                </c:pt>
                <c:pt idx="232">
                  <c:v>33359</c:v>
                </c:pt>
                <c:pt idx="233">
                  <c:v>33390</c:v>
                </c:pt>
                <c:pt idx="234">
                  <c:v>33420</c:v>
                </c:pt>
                <c:pt idx="235">
                  <c:v>33451</c:v>
                </c:pt>
                <c:pt idx="236">
                  <c:v>33482</c:v>
                </c:pt>
                <c:pt idx="237">
                  <c:v>33512</c:v>
                </c:pt>
                <c:pt idx="238">
                  <c:v>33543</c:v>
                </c:pt>
                <c:pt idx="239">
                  <c:v>33573</c:v>
                </c:pt>
                <c:pt idx="240">
                  <c:v>33604</c:v>
                </c:pt>
                <c:pt idx="241">
                  <c:v>33635</c:v>
                </c:pt>
                <c:pt idx="242">
                  <c:v>33664</c:v>
                </c:pt>
                <c:pt idx="243">
                  <c:v>33695</c:v>
                </c:pt>
                <c:pt idx="244">
                  <c:v>33725</c:v>
                </c:pt>
                <c:pt idx="245">
                  <c:v>33756</c:v>
                </c:pt>
                <c:pt idx="246">
                  <c:v>33786</c:v>
                </c:pt>
                <c:pt idx="247">
                  <c:v>33817</c:v>
                </c:pt>
                <c:pt idx="248">
                  <c:v>33848</c:v>
                </c:pt>
                <c:pt idx="249">
                  <c:v>33878</c:v>
                </c:pt>
                <c:pt idx="250">
                  <c:v>33909</c:v>
                </c:pt>
                <c:pt idx="251">
                  <c:v>33939</c:v>
                </c:pt>
                <c:pt idx="252">
                  <c:v>33970</c:v>
                </c:pt>
                <c:pt idx="253">
                  <c:v>34001</c:v>
                </c:pt>
                <c:pt idx="254">
                  <c:v>34029</c:v>
                </c:pt>
                <c:pt idx="255">
                  <c:v>34060</c:v>
                </c:pt>
                <c:pt idx="256">
                  <c:v>34090</c:v>
                </c:pt>
                <c:pt idx="257">
                  <c:v>34121</c:v>
                </c:pt>
                <c:pt idx="258">
                  <c:v>34151</c:v>
                </c:pt>
                <c:pt idx="259">
                  <c:v>34182</c:v>
                </c:pt>
                <c:pt idx="260">
                  <c:v>34213</c:v>
                </c:pt>
                <c:pt idx="261">
                  <c:v>34243</c:v>
                </c:pt>
                <c:pt idx="262">
                  <c:v>34274</c:v>
                </c:pt>
                <c:pt idx="263">
                  <c:v>34304</c:v>
                </c:pt>
                <c:pt idx="264">
                  <c:v>34335</c:v>
                </c:pt>
                <c:pt idx="265">
                  <c:v>34366</c:v>
                </c:pt>
                <c:pt idx="266">
                  <c:v>34394</c:v>
                </c:pt>
                <c:pt idx="267">
                  <c:v>34425</c:v>
                </c:pt>
                <c:pt idx="268">
                  <c:v>34455</c:v>
                </c:pt>
                <c:pt idx="269">
                  <c:v>34486</c:v>
                </c:pt>
                <c:pt idx="270">
                  <c:v>34516</c:v>
                </c:pt>
                <c:pt idx="271">
                  <c:v>34547</c:v>
                </c:pt>
                <c:pt idx="272">
                  <c:v>34578</c:v>
                </c:pt>
                <c:pt idx="273">
                  <c:v>34608</c:v>
                </c:pt>
                <c:pt idx="274">
                  <c:v>34639</c:v>
                </c:pt>
                <c:pt idx="275">
                  <c:v>34669</c:v>
                </c:pt>
                <c:pt idx="276">
                  <c:v>34700</c:v>
                </c:pt>
                <c:pt idx="277">
                  <c:v>34731</c:v>
                </c:pt>
                <c:pt idx="278">
                  <c:v>34759</c:v>
                </c:pt>
                <c:pt idx="279">
                  <c:v>34790</c:v>
                </c:pt>
                <c:pt idx="280">
                  <c:v>34820</c:v>
                </c:pt>
                <c:pt idx="281">
                  <c:v>34851</c:v>
                </c:pt>
                <c:pt idx="282">
                  <c:v>34881</c:v>
                </c:pt>
                <c:pt idx="283">
                  <c:v>34912</c:v>
                </c:pt>
                <c:pt idx="284">
                  <c:v>34943</c:v>
                </c:pt>
                <c:pt idx="285">
                  <c:v>34973</c:v>
                </c:pt>
                <c:pt idx="286">
                  <c:v>35004</c:v>
                </c:pt>
                <c:pt idx="287">
                  <c:v>35034</c:v>
                </c:pt>
                <c:pt idx="288">
                  <c:v>35065</c:v>
                </c:pt>
                <c:pt idx="289">
                  <c:v>35096</c:v>
                </c:pt>
                <c:pt idx="290">
                  <c:v>35125</c:v>
                </c:pt>
                <c:pt idx="291">
                  <c:v>35156</c:v>
                </c:pt>
                <c:pt idx="292">
                  <c:v>35186</c:v>
                </c:pt>
                <c:pt idx="293">
                  <c:v>35217</c:v>
                </c:pt>
                <c:pt idx="294">
                  <c:v>35247</c:v>
                </c:pt>
                <c:pt idx="295">
                  <c:v>35278</c:v>
                </c:pt>
                <c:pt idx="296">
                  <c:v>35309</c:v>
                </c:pt>
                <c:pt idx="297">
                  <c:v>35339</c:v>
                </c:pt>
                <c:pt idx="298">
                  <c:v>35370</c:v>
                </c:pt>
                <c:pt idx="299">
                  <c:v>35400</c:v>
                </c:pt>
                <c:pt idx="300">
                  <c:v>35431</c:v>
                </c:pt>
                <c:pt idx="301">
                  <c:v>35462</c:v>
                </c:pt>
                <c:pt idx="302">
                  <c:v>35490</c:v>
                </c:pt>
                <c:pt idx="303">
                  <c:v>35521</c:v>
                </c:pt>
                <c:pt idx="304">
                  <c:v>35551</c:v>
                </c:pt>
                <c:pt idx="305">
                  <c:v>35582</c:v>
                </c:pt>
                <c:pt idx="306">
                  <c:v>35612</c:v>
                </c:pt>
                <c:pt idx="307">
                  <c:v>35643</c:v>
                </c:pt>
                <c:pt idx="308">
                  <c:v>35674</c:v>
                </c:pt>
                <c:pt idx="309">
                  <c:v>35704</c:v>
                </c:pt>
                <c:pt idx="310">
                  <c:v>35735</c:v>
                </c:pt>
                <c:pt idx="311">
                  <c:v>35765</c:v>
                </c:pt>
                <c:pt idx="312">
                  <c:v>35796</c:v>
                </c:pt>
                <c:pt idx="313">
                  <c:v>35827</c:v>
                </c:pt>
                <c:pt idx="314">
                  <c:v>35855</c:v>
                </c:pt>
                <c:pt idx="315">
                  <c:v>35886</c:v>
                </c:pt>
                <c:pt idx="316">
                  <c:v>35916</c:v>
                </c:pt>
                <c:pt idx="317">
                  <c:v>35947</c:v>
                </c:pt>
                <c:pt idx="318">
                  <c:v>35977</c:v>
                </c:pt>
                <c:pt idx="319">
                  <c:v>36008</c:v>
                </c:pt>
                <c:pt idx="320">
                  <c:v>36039</c:v>
                </c:pt>
                <c:pt idx="321">
                  <c:v>36069</c:v>
                </c:pt>
                <c:pt idx="322">
                  <c:v>36100</c:v>
                </c:pt>
                <c:pt idx="323">
                  <c:v>36130</c:v>
                </c:pt>
                <c:pt idx="324">
                  <c:v>36161</c:v>
                </c:pt>
                <c:pt idx="325">
                  <c:v>36192</c:v>
                </c:pt>
                <c:pt idx="326">
                  <c:v>36220</c:v>
                </c:pt>
                <c:pt idx="327">
                  <c:v>36251</c:v>
                </c:pt>
                <c:pt idx="328">
                  <c:v>36281</c:v>
                </c:pt>
                <c:pt idx="329">
                  <c:v>36312</c:v>
                </c:pt>
                <c:pt idx="330">
                  <c:v>36342</c:v>
                </c:pt>
                <c:pt idx="331">
                  <c:v>36373</c:v>
                </c:pt>
                <c:pt idx="332">
                  <c:v>36404</c:v>
                </c:pt>
                <c:pt idx="333">
                  <c:v>36434</c:v>
                </c:pt>
                <c:pt idx="334">
                  <c:v>36465</c:v>
                </c:pt>
                <c:pt idx="335">
                  <c:v>36495</c:v>
                </c:pt>
                <c:pt idx="336">
                  <c:v>36526</c:v>
                </c:pt>
                <c:pt idx="337">
                  <c:v>36557</c:v>
                </c:pt>
                <c:pt idx="338">
                  <c:v>36586</c:v>
                </c:pt>
                <c:pt idx="339">
                  <c:v>36617</c:v>
                </c:pt>
                <c:pt idx="340">
                  <c:v>36647</c:v>
                </c:pt>
                <c:pt idx="341">
                  <c:v>36678</c:v>
                </c:pt>
                <c:pt idx="342">
                  <c:v>36708</c:v>
                </c:pt>
                <c:pt idx="343">
                  <c:v>36739</c:v>
                </c:pt>
                <c:pt idx="344">
                  <c:v>36770</c:v>
                </c:pt>
                <c:pt idx="345">
                  <c:v>36800</c:v>
                </c:pt>
                <c:pt idx="346">
                  <c:v>36831</c:v>
                </c:pt>
                <c:pt idx="347">
                  <c:v>36861</c:v>
                </c:pt>
                <c:pt idx="348">
                  <c:v>36892</c:v>
                </c:pt>
                <c:pt idx="349">
                  <c:v>36923</c:v>
                </c:pt>
                <c:pt idx="350">
                  <c:v>36951</c:v>
                </c:pt>
                <c:pt idx="351">
                  <c:v>36982</c:v>
                </c:pt>
                <c:pt idx="352">
                  <c:v>37012</c:v>
                </c:pt>
                <c:pt idx="353">
                  <c:v>37043</c:v>
                </c:pt>
                <c:pt idx="354">
                  <c:v>37073</c:v>
                </c:pt>
                <c:pt idx="355">
                  <c:v>37104</c:v>
                </c:pt>
                <c:pt idx="356">
                  <c:v>37135</c:v>
                </c:pt>
                <c:pt idx="357">
                  <c:v>37165</c:v>
                </c:pt>
                <c:pt idx="358">
                  <c:v>37196</c:v>
                </c:pt>
                <c:pt idx="359">
                  <c:v>37226</c:v>
                </c:pt>
                <c:pt idx="360">
                  <c:v>37257</c:v>
                </c:pt>
                <c:pt idx="361">
                  <c:v>37288</c:v>
                </c:pt>
                <c:pt idx="362">
                  <c:v>37316</c:v>
                </c:pt>
                <c:pt idx="363">
                  <c:v>37347</c:v>
                </c:pt>
                <c:pt idx="364">
                  <c:v>37377</c:v>
                </c:pt>
                <c:pt idx="365">
                  <c:v>37408</c:v>
                </c:pt>
                <c:pt idx="366">
                  <c:v>37438</c:v>
                </c:pt>
                <c:pt idx="367">
                  <c:v>37469</c:v>
                </c:pt>
                <c:pt idx="368">
                  <c:v>37500</c:v>
                </c:pt>
                <c:pt idx="369">
                  <c:v>37530</c:v>
                </c:pt>
                <c:pt idx="370">
                  <c:v>37561</c:v>
                </c:pt>
                <c:pt idx="371">
                  <c:v>37591</c:v>
                </c:pt>
                <c:pt idx="372">
                  <c:v>37622</c:v>
                </c:pt>
                <c:pt idx="373">
                  <c:v>37653</c:v>
                </c:pt>
                <c:pt idx="374">
                  <c:v>37681</c:v>
                </c:pt>
                <c:pt idx="375">
                  <c:v>37712</c:v>
                </c:pt>
                <c:pt idx="376">
                  <c:v>37742</c:v>
                </c:pt>
                <c:pt idx="377">
                  <c:v>37773</c:v>
                </c:pt>
                <c:pt idx="378">
                  <c:v>37803</c:v>
                </c:pt>
                <c:pt idx="379">
                  <c:v>37834</c:v>
                </c:pt>
                <c:pt idx="380">
                  <c:v>37865</c:v>
                </c:pt>
                <c:pt idx="381">
                  <c:v>37895</c:v>
                </c:pt>
                <c:pt idx="382">
                  <c:v>37926</c:v>
                </c:pt>
                <c:pt idx="383">
                  <c:v>37956</c:v>
                </c:pt>
                <c:pt idx="384">
                  <c:v>37987</c:v>
                </c:pt>
                <c:pt idx="385">
                  <c:v>38018</c:v>
                </c:pt>
                <c:pt idx="386">
                  <c:v>38047</c:v>
                </c:pt>
                <c:pt idx="387">
                  <c:v>38078</c:v>
                </c:pt>
                <c:pt idx="388">
                  <c:v>38108</c:v>
                </c:pt>
                <c:pt idx="389">
                  <c:v>38139</c:v>
                </c:pt>
                <c:pt idx="390">
                  <c:v>38169</c:v>
                </c:pt>
                <c:pt idx="391">
                  <c:v>38200</c:v>
                </c:pt>
                <c:pt idx="392">
                  <c:v>38231</c:v>
                </c:pt>
                <c:pt idx="393">
                  <c:v>38261</c:v>
                </c:pt>
                <c:pt idx="394">
                  <c:v>38292</c:v>
                </c:pt>
                <c:pt idx="395">
                  <c:v>38322</c:v>
                </c:pt>
                <c:pt idx="396">
                  <c:v>38353</c:v>
                </c:pt>
                <c:pt idx="397">
                  <c:v>38384</c:v>
                </c:pt>
                <c:pt idx="398">
                  <c:v>38412</c:v>
                </c:pt>
                <c:pt idx="399">
                  <c:v>38443</c:v>
                </c:pt>
                <c:pt idx="400">
                  <c:v>38473</c:v>
                </c:pt>
                <c:pt idx="401">
                  <c:v>38504</c:v>
                </c:pt>
                <c:pt idx="402">
                  <c:v>38534</c:v>
                </c:pt>
                <c:pt idx="403">
                  <c:v>38565</c:v>
                </c:pt>
                <c:pt idx="404">
                  <c:v>38596</c:v>
                </c:pt>
                <c:pt idx="405">
                  <c:v>38626</c:v>
                </c:pt>
                <c:pt idx="406">
                  <c:v>38657</c:v>
                </c:pt>
                <c:pt idx="407">
                  <c:v>38687</c:v>
                </c:pt>
                <c:pt idx="408">
                  <c:v>38718</c:v>
                </c:pt>
                <c:pt idx="409">
                  <c:v>38749</c:v>
                </c:pt>
                <c:pt idx="410">
                  <c:v>38777</c:v>
                </c:pt>
                <c:pt idx="411">
                  <c:v>38808</c:v>
                </c:pt>
                <c:pt idx="412">
                  <c:v>38838</c:v>
                </c:pt>
                <c:pt idx="413">
                  <c:v>38869</c:v>
                </c:pt>
                <c:pt idx="414">
                  <c:v>38899</c:v>
                </c:pt>
                <c:pt idx="415">
                  <c:v>38930</c:v>
                </c:pt>
                <c:pt idx="416">
                  <c:v>38961</c:v>
                </c:pt>
                <c:pt idx="417">
                  <c:v>38991</c:v>
                </c:pt>
                <c:pt idx="418">
                  <c:v>39022</c:v>
                </c:pt>
                <c:pt idx="419">
                  <c:v>39052</c:v>
                </c:pt>
                <c:pt idx="420">
                  <c:v>39083</c:v>
                </c:pt>
                <c:pt idx="421">
                  <c:v>39114</c:v>
                </c:pt>
                <c:pt idx="422">
                  <c:v>39142</c:v>
                </c:pt>
                <c:pt idx="423">
                  <c:v>39173</c:v>
                </c:pt>
                <c:pt idx="424">
                  <c:v>39203</c:v>
                </c:pt>
                <c:pt idx="425">
                  <c:v>39234</c:v>
                </c:pt>
                <c:pt idx="426">
                  <c:v>39264</c:v>
                </c:pt>
                <c:pt idx="427">
                  <c:v>39295</c:v>
                </c:pt>
                <c:pt idx="428">
                  <c:v>39326</c:v>
                </c:pt>
                <c:pt idx="429">
                  <c:v>39356</c:v>
                </c:pt>
                <c:pt idx="430">
                  <c:v>39387</c:v>
                </c:pt>
                <c:pt idx="431">
                  <c:v>39417</c:v>
                </c:pt>
                <c:pt idx="432">
                  <c:v>39448</c:v>
                </c:pt>
                <c:pt idx="433">
                  <c:v>39479</c:v>
                </c:pt>
                <c:pt idx="434">
                  <c:v>39508</c:v>
                </c:pt>
                <c:pt idx="435">
                  <c:v>39539</c:v>
                </c:pt>
                <c:pt idx="436">
                  <c:v>39569</c:v>
                </c:pt>
                <c:pt idx="437">
                  <c:v>39600</c:v>
                </c:pt>
                <c:pt idx="438">
                  <c:v>39630</c:v>
                </c:pt>
                <c:pt idx="439">
                  <c:v>39661</c:v>
                </c:pt>
                <c:pt idx="440">
                  <c:v>39692</c:v>
                </c:pt>
                <c:pt idx="441">
                  <c:v>39722</c:v>
                </c:pt>
                <c:pt idx="442">
                  <c:v>39753</c:v>
                </c:pt>
                <c:pt idx="443">
                  <c:v>39783</c:v>
                </c:pt>
                <c:pt idx="444">
                  <c:v>39814</c:v>
                </c:pt>
                <c:pt idx="445">
                  <c:v>39845</c:v>
                </c:pt>
                <c:pt idx="446">
                  <c:v>39873</c:v>
                </c:pt>
                <c:pt idx="447">
                  <c:v>39904</c:v>
                </c:pt>
                <c:pt idx="448">
                  <c:v>39934</c:v>
                </c:pt>
                <c:pt idx="449">
                  <c:v>39965</c:v>
                </c:pt>
                <c:pt idx="450">
                  <c:v>39995</c:v>
                </c:pt>
                <c:pt idx="451">
                  <c:v>40026</c:v>
                </c:pt>
                <c:pt idx="452">
                  <c:v>40057</c:v>
                </c:pt>
                <c:pt idx="453">
                  <c:v>40087</c:v>
                </c:pt>
                <c:pt idx="454">
                  <c:v>40118</c:v>
                </c:pt>
                <c:pt idx="455">
                  <c:v>40148</c:v>
                </c:pt>
                <c:pt idx="456">
                  <c:v>40179</c:v>
                </c:pt>
                <c:pt idx="457">
                  <c:v>40210</c:v>
                </c:pt>
                <c:pt idx="458">
                  <c:v>40238</c:v>
                </c:pt>
                <c:pt idx="459">
                  <c:v>40269</c:v>
                </c:pt>
                <c:pt idx="460">
                  <c:v>40299</c:v>
                </c:pt>
                <c:pt idx="461">
                  <c:v>40330</c:v>
                </c:pt>
                <c:pt idx="462">
                  <c:v>40360</c:v>
                </c:pt>
                <c:pt idx="463">
                  <c:v>40391</c:v>
                </c:pt>
                <c:pt idx="464">
                  <c:v>40422</c:v>
                </c:pt>
                <c:pt idx="465">
                  <c:v>40452</c:v>
                </c:pt>
                <c:pt idx="466">
                  <c:v>40483</c:v>
                </c:pt>
                <c:pt idx="467">
                  <c:v>40513</c:v>
                </c:pt>
                <c:pt idx="468">
                  <c:v>40544</c:v>
                </c:pt>
                <c:pt idx="469">
                  <c:v>40575</c:v>
                </c:pt>
                <c:pt idx="470">
                  <c:v>40603</c:v>
                </c:pt>
                <c:pt idx="471">
                  <c:v>40634</c:v>
                </c:pt>
                <c:pt idx="472">
                  <c:v>40664</c:v>
                </c:pt>
                <c:pt idx="473">
                  <c:v>40695</c:v>
                </c:pt>
                <c:pt idx="474">
                  <c:v>40725</c:v>
                </c:pt>
                <c:pt idx="475">
                  <c:v>40756</c:v>
                </c:pt>
                <c:pt idx="476">
                  <c:v>40787</c:v>
                </c:pt>
                <c:pt idx="477">
                  <c:v>40817</c:v>
                </c:pt>
                <c:pt idx="478">
                  <c:v>40848</c:v>
                </c:pt>
                <c:pt idx="479">
                  <c:v>40878</c:v>
                </c:pt>
              </c:numCache>
            </c:numRef>
          </c:cat>
          <c:val>
            <c:numRef>
              <c:f>data!$N$11:$N$491</c:f>
              <c:numCache>
                <c:formatCode>_("$"* #,##0.00_);_("$"* \(#,##0.00\);_("$"* "-"??_);_(@_)</c:formatCode>
                <c:ptCount val="481"/>
                <c:pt idx="0">
                  <c:v>500000</c:v>
                </c:pt>
                <c:pt idx="1">
                  <c:v>505436.28333333338</c:v>
                </c:pt>
                <c:pt idx="2">
                  <c:v>511741.26798477507</c:v>
                </c:pt>
                <c:pt idx="3">
                  <c:v>512352.60819526698</c:v>
                </c:pt>
                <c:pt idx="4">
                  <c:v>512568.07758864341</c:v>
                </c:pt>
                <c:pt idx="5">
                  <c:v>516988.87646571483</c:v>
                </c:pt>
                <c:pt idx="6">
                  <c:v>511063.15187568957</c:v>
                </c:pt>
                <c:pt idx="7">
                  <c:v>510769.18319755734</c:v>
                </c:pt>
                <c:pt idx="8">
                  <c:v>519512.23911203432</c:v>
                </c:pt>
                <c:pt idx="9">
                  <c:v>517345.09514536551</c:v>
                </c:pt>
                <c:pt idx="10">
                  <c:v>518926.04682792921</c:v>
                </c:pt>
                <c:pt idx="11">
                  <c:v>531420.91326199484</c:v>
                </c:pt>
                <c:pt idx="12">
                  <c:v>537472.59461518505</c:v>
                </c:pt>
                <c:pt idx="13">
                  <c:v>531568.86846866296</c:v>
                </c:pt>
                <c:pt idx="14">
                  <c:v>519615.45868538233</c:v>
                </c:pt>
                <c:pt idx="15">
                  <c:v>519027.81903119653</c:v>
                </c:pt>
                <c:pt idx="16">
                  <c:v>508624.26547826978</c:v>
                </c:pt>
                <c:pt idx="17">
                  <c:v>504730.48088693741</c:v>
                </c:pt>
                <c:pt idx="18">
                  <c:v>501788.14312313346</c:v>
                </c:pt>
                <c:pt idx="19">
                  <c:v>504661.08615448815</c:v>
                </c:pt>
                <c:pt idx="20">
                  <c:v>500327.1063871978</c:v>
                </c:pt>
                <c:pt idx="21">
                  <c:v>514236.25697029161</c:v>
                </c:pt>
                <c:pt idx="22">
                  <c:v>513844.18613908702</c:v>
                </c:pt>
                <c:pt idx="23">
                  <c:v>485787.5029316037</c:v>
                </c:pt>
                <c:pt idx="24">
                  <c:v>489469.53670317825</c:v>
                </c:pt>
                <c:pt idx="25">
                  <c:v>485993.01468384283</c:v>
                </c:pt>
                <c:pt idx="26">
                  <c:v>485525.16543634032</c:v>
                </c:pt>
                <c:pt idx="27">
                  <c:v>474491.69742197567</c:v>
                </c:pt>
                <c:pt idx="28">
                  <c:v>461166.58625064662</c:v>
                </c:pt>
                <c:pt idx="29">
                  <c:v>455690.19231998682</c:v>
                </c:pt>
                <c:pt idx="30">
                  <c:v>449477.49515436881</c:v>
                </c:pt>
                <c:pt idx="31">
                  <c:v>430878.01657644397</c:v>
                </c:pt>
                <c:pt idx="32">
                  <c:v>411080.59602212877</c:v>
                </c:pt>
                <c:pt idx="33">
                  <c:v>390581.47095448145</c:v>
                </c:pt>
                <c:pt idx="34">
                  <c:v>422796.69044077967</c:v>
                </c:pt>
                <c:pt idx="35">
                  <c:v>415479.47447777138</c:v>
                </c:pt>
                <c:pt idx="36">
                  <c:v>413065.89066795568</c:v>
                </c:pt>
                <c:pt idx="37">
                  <c:v>437926.92713013774</c:v>
                </c:pt>
                <c:pt idx="38">
                  <c:v>453350.86017128982</c:v>
                </c:pt>
                <c:pt idx="39">
                  <c:v>455698.43578051333</c:v>
                </c:pt>
                <c:pt idx="40">
                  <c:v>461606.71788268146</c:v>
                </c:pt>
                <c:pt idx="41">
                  <c:v>476202.94190160313</c:v>
                </c:pt>
                <c:pt idx="42">
                  <c:v>485758.12358101091</c:v>
                </c:pt>
                <c:pt idx="43">
                  <c:v>467236.31799365341</c:v>
                </c:pt>
                <c:pt idx="44">
                  <c:v>461735.08088637807</c:v>
                </c:pt>
                <c:pt idx="45">
                  <c:v>452385.78205701406</c:v>
                </c:pt>
                <c:pt idx="46">
                  <c:v>471452.67241500237</c:v>
                </c:pt>
                <c:pt idx="47">
                  <c:v>476618.76448879222</c:v>
                </c:pt>
                <c:pt idx="48">
                  <c:v>476084.87890423986</c:v>
                </c:pt>
                <c:pt idx="49">
                  <c:v>503681.45584791235</c:v>
                </c:pt>
                <c:pt idx="50">
                  <c:v>501818.2040900031</c:v>
                </c:pt>
                <c:pt idx="51">
                  <c:v>509445.69113515894</c:v>
                </c:pt>
                <c:pt idx="52">
                  <c:v>507236.87246657303</c:v>
                </c:pt>
                <c:pt idx="53">
                  <c:v>500349.50975950161</c:v>
                </c:pt>
                <c:pt idx="54">
                  <c:v>512137.26593531173</c:v>
                </c:pt>
                <c:pt idx="55">
                  <c:v>510766.08662067656</c:v>
                </c:pt>
                <c:pt idx="56">
                  <c:v>512881.91115991905</c:v>
                </c:pt>
                <c:pt idx="57">
                  <c:v>518650.31615612976</c:v>
                </c:pt>
                <c:pt idx="58">
                  <c:v>514250.4189998678</c:v>
                </c:pt>
                <c:pt idx="59">
                  <c:v>518480.36467795708</c:v>
                </c:pt>
                <c:pt idx="60">
                  <c:v>530870.03715910274</c:v>
                </c:pt>
                <c:pt idx="61">
                  <c:v>511680.46296230942</c:v>
                </c:pt>
                <c:pt idx="62">
                  <c:v>506606.65150033083</c:v>
                </c:pt>
                <c:pt idx="63">
                  <c:v>502510.66727097926</c:v>
                </c:pt>
                <c:pt idx="64">
                  <c:v>501665.3675586863</c:v>
                </c:pt>
                <c:pt idx="65">
                  <c:v>496797.24444709858</c:v>
                </c:pt>
                <c:pt idx="66">
                  <c:v>508380.82965795224</c:v>
                </c:pt>
                <c:pt idx="67">
                  <c:v>502312.90293566155</c:v>
                </c:pt>
                <c:pt idx="68">
                  <c:v>496883.78549589065</c:v>
                </c:pt>
                <c:pt idx="69">
                  <c:v>494913.89433046436</c:v>
                </c:pt>
                <c:pt idx="70">
                  <c:v>481206.0559279992</c:v>
                </c:pt>
                <c:pt idx="71">
                  <c:v>489363.85721118673</c:v>
                </c:pt>
                <c:pt idx="72">
                  <c:v>487809.76474610518</c:v>
                </c:pt>
                <c:pt idx="73">
                  <c:v>471230.27557567001</c:v>
                </c:pt>
                <c:pt idx="74">
                  <c:v>465426.00445658626</c:v>
                </c:pt>
                <c:pt idx="75">
                  <c:v>470233.42385053838</c:v>
                </c:pt>
                <c:pt idx="76">
                  <c:v>488826.72356226138</c:v>
                </c:pt>
                <c:pt idx="77">
                  <c:v>489776.77764294634</c:v>
                </c:pt>
                <c:pt idx="78">
                  <c:v>483282.77801003202</c:v>
                </c:pt>
                <c:pt idx="79">
                  <c:v>496332.60434751998</c:v>
                </c:pt>
                <c:pt idx="80">
                  <c:v>503943.38477917894</c:v>
                </c:pt>
                <c:pt idx="81">
                  <c:v>501519.06456476153</c:v>
                </c:pt>
                <c:pt idx="82">
                  <c:v>474585.80186560453</c:v>
                </c:pt>
                <c:pt idx="83">
                  <c:v>480105.82919749175</c:v>
                </c:pt>
                <c:pt idx="84">
                  <c:v>483092.88533385255</c:v>
                </c:pt>
                <c:pt idx="85">
                  <c:v>491954.50956744712</c:v>
                </c:pt>
                <c:pt idx="86">
                  <c:v>481401.69939314655</c:v>
                </c:pt>
                <c:pt idx="87">
                  <c:v>494997.65109811205</c:v>
                </c:pt>
                <c:pt idx="88">
                  <c:v>494107.9940558513</c:v>
                </c:pt>
                <c:pt idx="89">
                  <c:v>491307.90504020936</c:v>
                </c:pt>
                <c:pt idx="90">
                  <c:v>502902.26304410957</c:v>
                </c:pt>
                <c:pt idx="91">
                  <c:v>502889.66431335325</c:v>
                </c:pt>
                <c:pt idx="92">
                  <c:v>513838.43647282012</c:v>
                </c:pt>
                <c:pt idx="93">
                  <c:v>512035.23712521896</c:v>
                </c:pt>
                <c:pt idx="94">
                  <c:v>483076.77288818243</c:v>
                </c:pt>
                <c:pt idx="95">
                  <c:v>499939.78903631162</c:v>
                </c:pt>
                <c:pt idx="96">
                  <c:v>503877.28371387132</c:v>
                </c:pt>
                <c:pt idx="97">
                  <c:v>513827.04489094106</c:v>
                </c:pt>
                <c:pt idx="98">
                  <c:v>498739.06020215712</c:v>
                </c:pt>
                <c:pt idx="99">
                  <c:v>474391.36863595201</c:v>
                </c:pt>
                <c:pt idx="100">
                  <c:v>504661.47397222591</c:v>
                </c:pt>
                <c:pt idx="101">
                  <c:v>525865.8692227318</c:v>
                </c:pt>
                <c:pt idx="102">
                  <c:v>529031.00812748389</c:v>
                </c:pt>
                <c:pt idx="103">
                  <c:v>541592.02051125781</c:v>
                </c:pt>
                <c:pt idx="104">
                  <c:v>533742.77970990865</c:v>
                </c:pt>
                <c:pt idx="105">
                  <c:v>537451.7634636797</c:v>
                </c:pt>
                <c:pt idx="106">
                  <c:v>536292.38816618221</c:v>
                </c:pt>
                <c:pt idx="107">
                  <c:v>563366.82944419724</c:v>
                </c:pt>
                <c:pt idx="108">
                  <c:v>555622.02901479159</c:v>
                </c:pt>
                <c:pt idx="109">
                  <c:v>541240.76304599107</c:v>
                </c:pt>
                <c:pt idx="110">
                  <c:v>538827.19741609029</c:v>
                </c:pt>
                <c:pt idx="111">
                  <c:v>551828.15260981687</c:v>
                </c:pt>
                <c:pt idx="112">
                  <c:v>538192.11470059375</c:v>
                </c:pt>
                <c:pt idx="113">
                  <c:v>542150.07339786272</c:v>
                </c:pt>
                <c:pt idx="114">
                  <c:v>538361.81730836222</c:v>
                </c:pt>
                <c:pt idx="115">
                  <c:v>529736.67999895569</c:v>
                </c:pt>
                <c:pt idx="116">
                  <c:v>508264.97101089079</c:v>
                </c:pt>
                <c:pt idx="117">
                  <c:v>495737.6072163895</c:v>
                </c:pt>
                <c:pt idx="118">
                  <c:v>517758.16842877585</c:v>
                </c:pt>
                <c:pt idx="119">
                  <c:v>538857.39742607088</c:v>
                </c:pt>
                <c:pt idx="120">
                  <c:v>525335.85822797765</c:v>
                </c:pt>
                <c:pt idx="121">
                  <c:v>518706.57637488906</c:v>
                </c:pt>
                <c:pt idx="122">
                  <c:v>505160.89101763489</c:v>
                </c:pt>
                <c:pt idx="123">
                  <c:v>501157.29020986025</c:v>
                </c:pt>
                <c:pt idx="124">
                  <c:v>514249.43885058252</c:v>
                </c:pt>
                <c:pt idx="125">
                  <c:v>506546.77892824548</c:v>
                </c:pt>
                <c:pt idx="126">
                  <c:v>496002.29279445834</c:v>
                </c:pt>
                <c:pt idx="127">
                  <c:v>496457.18374187517</c:v>
                </c:pt>
                <c:pt idx="128">
                  <c:v>533638.82182418252</c:v>
                </c:pt>
                <c:pt idx="129">
                  <c:v>539819.3494485555</c:v>
                </c:pt>
                <c:pt idx="130">
                  <c:v>578023.58796286141</c:v>
                </c:pt>
                <c:pt idx="131">
                  <c:v>588918.31052679673</c:v>
                </c:pt>
                <c:pt idx="132">
                  <c:v>594787.21431499464</c:v>
                </c:pt>
                <c:pt idx="133">
                  <c:v>601759.132649687</c:v>
                </c:pt>
                <c:pt idx="134">
                  <c:v>612057.19716905511</c:v>
                </c:pt>
                <c:pt idx="135">
                  <c:v>618457.36359480722</c:v>
                </c:pt>
                <c:pt idx="136">
                  <c:v>644771.08691242512</c:v>
                </c:pt>
                <c:pt idx="137">
                  <c:v>636384.99382647627</c:v>
                </c:pt>
                <c:pt idx="138">
                  <c:v>645358.32681414147</c:v>
                </c:pt>
                <c:pt idx="139">
                  <c:v>626581.16544412007</c:v>
                </c:pt>
                <c:pt idx="140">
                  <c:v>630352.89460162295</c:v>
                </c:pt>
                <c:pt idx="141">
                  <c:v>638985.86568482977</c:v>
                </c:pt>
                <c:pt idx="142">
                  <c:v>631580.28616943443</c:v>
                </c:pt>
                <c:pt idx="143">
                  <c:v>637887.93252151937</c:v>
                </c:pt>
                <c:pt idx="144">
                  <c:v>633502.84787854913</c:v>
                </c:pt>
                <c:pt idx="145">
                  <c:v>632310.9359666059</c:v>
                </c:pt>
                <c:pt idx="146">
                  <c:v>616633.86879579211</c:v>
                </c:pt>
                <c:pt idx="147">
                  <c:v>617348.01146553364</c:v>
                </c:pt>
                <c:pt idx="148">
                  <c:v>615740.72559309553</c:v>
                </c:pt>
                <c:pt idx="149">
                  <c:v>589449.63961414329</c:v>
                </c:pt>
                <c:pt idx="150">
                  <c:v>594537.68941281864</c:v>
                </c:pt>
                <c:pt idx="151">
                  <c:v>595902.19484972802</c:v>
                </c:pt>
                <c:pt idx="152">
                  <c:v>628097.50773729139</c:v>
                </c:pt>
                <c:pt idx="153">
                  <c:v>629528.52286453999</c:v>
                </c:pt>
                <c:pt idx="154">
                  <c:v>636367.09856102988</c:v>
                </c:pt>
                <c:pt idx="155">
                  <c:v>634234.99887516175</c:v>
                </c:pt>
                <c:pt idx="156">
                  <c:v>642033.69506934297</c:v>
                </c:pt>
                <c:pt idx="157">
                  <c:v>668124.76774868474</c:v>
                </c:pt>
                <c:pt idx="158">
                  <c:v>664013.47781251988</c:v>
                </c:pt>
                <c:pt idx="159">
                  <c:v>665142.73486288672</c:v>
                </c:pt>
                <c:pt idx="160">
                  <c:v>667259.84621926455</c:v>
                </c:pt>
                <c:pt idx="161">
                  <c:v>696822.09514476708</c:v>
                </c:pt>
                <c:pt idx="162">
                  <c:v>701418.74101945315</c:v>
                </c:pt>
                <c:pt idx="163">
                  <c:v>695313.2205759153</c:v>
                </c:pt>
                <c:pt idx="164">
                  <c:v>693324.83949468669</c:v>
                </c:pt>
                <c:pt idx="165">
                  <c:v>681357.29730615462</c:v>
                </c:pt>
                <c:pt idx="166">
                  <c:v>697049.21762037801</c:v>
                </c:pt>
                <c:pt idx="167">
                  <c:v>723461.46921278327</c:v>
                </c:pt>
                <c:pt idx="168">
                  <c:v>743836.7109805604</c:v>
                </c:pt>
                <c:pt idx="169">
                  <c:v>743905.89186267671</c:v>
                </c:pt>
                <c:pt idx="170">
                  <c:v>776345.51657768164</c:v>
                </c:pt>
                <c:pt idx="171">
                  <c:v>804384.32359685481</c:v>
                </c:pt>
                <c:pt idx="172">
                  <c:v>798023.03809577168</c:v>
                </c:pt>
                <c:pt idx="173">
                  <c:v>809064.85926628974</c:v>
                </c:pt>
                <c:pt idx="174">
                  <c:v>820721.42552104511</c:v>
                </c:pt>
                <c:pt idx="175">
                  <c:v>798516.65664919803</c:v>
                </c:pt>
                <c:pt idx="176">
                  <c:v>832790.85409862804</c:v>
                </c:pt>
                <c:pt idx="177">
                  <c:v>790831.53034692584</c:v>
                </c:pt>
                <c:pt idx="178">
                  <c:v>813835.8051086911</c:v>
                </c:pt>
                <c:pt idx="179">
                  <c:v>823763.79936644435</c:v>
                </c:pt>
                <c:pt idx="180">
                  <c:v>809041.61281326332</c:v>
                </c:pt>
                <c:pt idx="181">
                  <c:v>862673.53507119289</c:v>
                </c:pt>
                <c:pt idx="182">
                  <c:v>878391.85049125156</c:v>
                </c:pt>
                <c:pt idx="183">
                  <c:v>885127.68981684104</c:v>
                </c:pt>
                <c:pt idx="184">
                  <c:v>868439.62887748051</c:v>
                </c:pt>
                <c:pt idx="185">
                  <c:v>867356.90991945262</c:v>
                </c:pt>
                <c:pt idx="186">
                  <c:v>889073.94754569873</c:v>
                </c:pt>
                <c:pt idx="187">
                  <c:v>907911.8271593526</c:v>
                </c:pt>
                <c:pt idx="188">
                  <c:v>919833.63990856067</c:v>
                </c:pt>
                <c:pt idx="189">
                  <c:v>900322.06197731872</c:v>
                </c:pt>
                <c:pt idx="190">
                  <c:v>810090.56479574984</c:v>
                </c:pt>
                <c:pt idx="191">
                  <c:v>775205.98987653782</c:v>
                </c:pt>
                <c:pt idx="192">
                  <c:v>802316.19171195372</c:v>
                </c:pt>
                <c:pt idx="193">
                  <c:v>825129.06359623687</c:v>
                </c:pt>
                <c:pt idx="194">
                  <c:v>844250.36140453059</c:v>
                </c:pt>
                <c:pt idx="195">
                  <c:v>824251.7578839612</c:v>
                </c:pt>
                <c:pt idx="196">
                  <c:v>822910.77345868305</c:v>
                </c:pt>
                <c:pt idx="197">
                  <c:v>820167.08752730885</c:v>
                </c:pt>
                <c:pt idx="198">
                  <c:v>840779.18937127851</c:v>
                </c:pt>
                <c:pt idx="199">
                  <c:v>833164.26777359319</c:v>
                </c:pt>
                <c:pt idx="200">
                  <c:v>814767.3801017385</c:v>
                </c:pt>
                <c:pt idx="201">
                  <c:v>834089.60341940424</c:v>
                </c:pt>
                <c:pt idx="202">
                  <c:v>846073.75433782965</c:v>
                </c:pt>
                <c:pt idx="203">
                  <c:v>831785.41252234601</c:v>
                </c:pt>
                <c:pt idx="204">
                  <c:v>834641.94951929955</c:v>
                </c:pt>
                <c:pt idx="205">
                  <c:v>864441.56975401507</c:v>
                </c:pt>
                <c:pt idx="206">
                  <c:v>847548.03336428339</c:v>
                </c:pt>
                <c:pt idx="207">
                  <c:v>854857.29138552083</c:v>
                </c:pt>
                <c:pt idx="208">
                  <c:v>880057.41140676965</c:v>
                </c:pt>
                <c:pt idx="209">
                  <c:v>900919.46188727906</c:v>
                </c:pt>
                <c:pt idx="210">
                  <c:v>905772.5245168031</c:v>
                </c:pt>
                <c:pt idx="211">
                  <c:v>950535.27565484471</c:v>
                </c:pt>
                <c:pt idx="212">
                  <c:v>946019.47759311902</c:v>
                </c:pt>
                <c:pt idx="213">
                  <c:v>942350.99533134419</c:v>
                </c:pt>
                <c:pt idx="214">
                  <c:v>935878.72307256737</c:v>
                </c:pt>
                <c:pt idx="215">
                  <c:v>944304.13375579636</c:v>
                </c:pt>
                <c:pt idx="216">
                  <c:v>951377.20918755466</c:v>
                </c:pt>
                <c:pt idx="217">
                  <c:v>910906.78809577902</c:v>
                </c:pt>
                <c:pt idx="218">
                  <c:v>912377.90720215219</c:v>
                </c:pt>
                <c:pt idx="219">
                  <c:v>919854.36703535891</c:v>
                </c:pt>
                <c:pt idx="220">
                  <c:v>901069.7073749383</c:v>
                </c:pt>
                <c:pt idx="221">
                  <c:v>949803.84371709335</c:v>
                </c:pt>
                <c:pt idx="222">
                  <c:v>947576.40617542574</c:v>
                </c:pt>
                <c:pt idx="223">
                  <c:v>948032.29867714283</c:v>
                </c:pt>
                <c:pt idx="224">
                  <c:v>897085.51492129103</c:v>
                </c:pt>
                <c:pt idx="225">
                  <c:v>873591.76449799794</c:v>
                </c:pt>
                <c:pt idx="226">
                  <c:v>873149.15397780703</c:v>
                </c:pt>
                <c:pt idx="227">
                  <c:v>903069.84355180396</c:v>
                </c:pt>
                <c:pt idx="228">
                  <c:v>916376.16544188396</c:v>
                </c:pt>
                <c:pt idx="229">
                  <c:v>935581.02728204057</c:v>
                </c:pt>
                <c:pt idx="230">
                  <c:v>965854.63282382768</c:v>
                </c:pt>
                <c:pt idx="231">
                  <c:v>973196.06757231406</c:v>
                </c:pt>
                <c:pt idx="232">
                  <c:v>974142.14732651599</c:v>
                </c:pt>
                <c:pt idx="233">
                  <c:v>992281.33329012885</c:v>
                </c:pt>
                <c:pt idx="234">
                  <c:v>963622.48711728398</c:v>
                </c:pt>
                <c:pt idx="235">
                  <c:v>986114.75778959424</c:v>
                </c:pt>
                <c:pt idx="236">
                  <c:v>1002367.2284723234</c:v>
                </c:pt>
                <c:pt idx="237">
                  <c:v>997712.09557477362</c:v>
                </c:pt>
                <c:pt idx="238">
                  <c:v>1004605.9382726148</c:v>
                </c:pt>
                <c:pt idx="239">
                  <c:v>984288.41616340354</c:v>
                </c:pt>
                <c:pt idx="240">
                  <c:v>1045775.1364030917</c:v>
                </c:pt>
                <c:pt idx="241">
                  <c:v>1022644.5294163451</c:v>
                </c:pt>
                <c:pt idx="242">
                  <c:v>1024773.3227117179</c:v>
                </c:pt>
                <c:pt idx="243">
                  <c:v>1006198.859233793</c:v>
                </c:pt>
                <c:pt idx="244">
                  <c:v>1019450.1016797028</c:v>
                </c:pt>
                <c:pt idx="245">
                  <c:v>1025869.1653749759</c:v>
                </c:pt>
                <c:pt idx="246">
                  <c:v>1020345.7976915189</c:v>
                </c:pt>
                <c:pt idx="247">
                  <c:v>1045424.082734081</c:v>
                </c:pt>
                <c:pt idx="248">
                  <c:v>1035713.408588637</c:v>
                </c:pt>
                <c:pt idx="249">
                  <c:v>1044257.7006912893</c:v>
                </c:pt>
                <c:pt idx="250">
                  <c:v>1033054.0044681168</c:v>
                </c:pt>
                <c:pt idx="251">
                  <c:v>1041473.2909195634</c:v>
                </c:pt>
                <c:pt idx="252">
                  <c:v>1048915.8215917812</c:v>
                </c:pt>
                <c:pt idx="253">
                  <c:v>1058576.7452892794</c:v>
                </c:pt>
                <c:pt idx="254">
                  <c:v>1070449.8208700034</c:v>
                </c:pt>
                <c:pt idx="255">
                  <c:v>1078281.3603099147</c:v>
                </c:pt>
                <c:pt idx="256">
                  <c:v>1063318.7747264619</c:v>
                </c:pt>
                <c:pt idx="257">
                  <c:v>1071662.1264203524</c:v>
                </c:pt>
                <c:pt idx="258">
                  <c:v>1076482.2083202072</c:v>
                </c:pt>
                <c:pt idx="259">
                  <c:v>1068573.4155516943</c:v>
                </c:pt>
                <c:pt idx="260">
                  <c:v>1092858.8800694756</c:v>
                </c:pt>
                <c:pt idx="261">
                  <c:v>1085652.2793701405</c:v>
                </c:pt>
                <c:pt idx="262">
                  <c:v>1091786.8186835432</c:v>
                </c:pt>
                <c:pt idx="263">
                  <c:v>1076965.8186341394</c:v>
                </c:pt>
                <c:pt idx="264">
                  <c:v>1079318.3357568351</c:v>
                </c:pt>
                <c:pt idx="265">
                  <c:v>1097702.1290148902</c:v>
                </c:pt>
                <c:pt idx="266">
                  <c:v>1065850.2884855724</c:v>
                </c:pt>
                <c:pt idx="267">
                  <c:v>1026030.6237073524</c:v>
                </c:pt>
                <c:pt idx="268">
                  <c:v>1022694.988497217</c:v>
                </c:pt>
                <c:pt idx="269">
                  <c:v>1025290.9775626771</c:v>
                </c:pt>
                <c:pt idx="270">
                  <c:v>1005801.6989069693</c:v>
                </c:pt>
                <c:pt idx="271">
                  <c:v>1023527.7108672089</c:v>
                </c:pt>
                <c:pt idx="272">
                  <c:v>1039767.0126216564</c:v>
                </c:pt>
                <c:pt idx="273">
                  <c:v>1014995.3740333975</c:v>
                </c:pt>
                <c:pt idx="274">
                  <c:v>1020000.2032435506</c:v>
                </c:pt>
                <c:pt idx="275">
                  <c:v>992739.11174879572</c:v>
                </c:pt>
                <c:pt idx="276">
                  <c:v>996472.93599248677</c:v>
                </c:pt>
                <c:pt idx="277">
                  <c:v>1011017.9833199135</c:v>
                </c:pt>
                <c:pt idx="278">
                  <c:v>1034411.0676569904</c:v>
                </c:pt>
                <c:pt idx="279">
                  <c:v>1046671.6307555635</c:v>
                </c:pt>
                <c:pt idx="280">
                  <c:v>1062232.5508726004</c:v>
                </c:pt>
                <c:pt idx="281">
                  <c:v>1093281.0374760763</c:v>
                </c:pt>
                <c:pt idx="282">
                  <c:v>1103941.5502889189</c:v>
                </c:pt>
                <c:pt idx="283">
                  <c:v>1115940.7307340126</c:v>
                </c:pt>
                <c:pt idx="284">
                  <c:v>1115619.5320504718</c:v>
                </c:pt>
                <c:pt idx="285">
                  <c:v>1136121.0650037527</c:v>
                </c:pt>
                <c:pt idx="286">
                  <c:v>1133937.726255646</c:v>
                </c:pt>
                <c:pt idx="287">
                  <c:v>1159867.8629503015</c:v>
                </c:pt>
                <c:pt idx="288">
                  <c:v>1169332.9142428357</c:v>
                </c:pt>
                <c:pt idx="289">
                  <c:v>1184006.3474015573</c:v>
                </c:pt>
                <c:pt idx="290">
                  <c:v>1177372.5174903523</c:v>
                </c:pt>
                <c:pt idx="291">
                  <c:v>1171631.6713078641</c:v>
                </c:pt>
                <c:pt idx="292">
                  <c:v>1172124.0374439626</c:v>
                </c:pt>
                <c:pt idx="293">
                  <c:v>1179912.4877430515</c:v>
                </c:pt>
                <c:pt idx="294">
                  <c:v>1181990.207107642</c:v>
                </c:pt>
                <c:pt idx="295">
                  <c:v>1151027.7732210762</c:v>
                </c:pt>
                <c:pt idx="296">
                  <c:v>1157113.2927341482</c:v>
                </c:pt>
                <c:pt idx="297">
                  <c:v>1190949.5424134855</c:v>
                </c:pt>
                <c:pt idx="298">
                  <c:v>1210068.4028277758</c:v>
                </c:pt>
                <c:pt idx="299">
                  <c:v>1257289.8678553537</c:v>
                </c:pt>
                <c:pt idx="300">
                  <c:v>1235178.6104936479</c:v>
                </c:pt>
                <c:pt idx="301">
                  <c:v>1268880.6318830464</c:v>
                </c:pt>
                <c:pt idx="302">
                  <c:v>1268154.8689410298</c:v>
                </c:pt>
                <c:pt idx="303">
                  <c:v>1230067.1784427802</c:v>
                </c:pt>
                <c:pt idx="304">
                  <c:v>1268108.4794217851</c:v>
                </c:pt>
                <c:pt idx="305">
                  <c:v>1305096.3892931754</c:v>
                </c:pt>
                <c:pt idx="306">
                  <c:v>1333580.2878737033</c:v>
                </c:pt>
                <c:pt idx="307">
                  <c:v>1394682.1188855569</c:v>
                </c:pt>
                <c:pt idx="308">
                  <c:v>1344530.600427527</c:v>
                </c:pt>
                <c:pt idx="309">
                  <c:v>1383551.7952387612</c:v>
                </c:pt>
                <c:pt idx="310">
                  <c:v>1362804.7410585671</c:v>
                </c:pt>
                <c:pt idx="311">
                  <c:v>1388255.2191539523</c:v>
                </c:pt>
                <c:pt idx="312">
                  <c:v>1400203.2697138116</c:v>
                </c:pt>
                <c:pt idx="313">
                  <c:v>1412134.9305858403</c:v>
                </c:pt>
                <c:pt idx="314">
                  <c:v>1454865.820837335</c:v>
                </c:pt>
                <c:pt idx="315">
                  <c:v>1487616.7368547674</c:v>
                </c:pt>
                <c:pt idx="316">
                  <c:v>1492795.4176850908</c:v>
                </c:pt>
                <c:pt idx="317">
                  <c:v>1478150.7111632824</c:v>
                </c:pt>
                <c:pt idx="318">
                  <c:v>1506823.9079125295</c:v>
                </c:pt>
                <c:pt idx="319">
                  <c:v>1494390.7699578495</c:v>
                </c:pt>
                <c:pt idx="320">
                  <c:v>1396569.2322791724</c:v>
                </c:pt>
                <c:pt idx="321">
                  <c:v>1453720.3965143368</c:v>
                </c:pt>
                <c:pt idx="322">
                  <c:v>1509061.7156379018</c:v>
                </c:pt>
                <c:pt idx="323">
                  <c:v>1542710.8912743588</c:v>
                </c:pt>
                <c:pt idx="324">
                  <c:v>1583353.9156157186</c:v>
                </c:pt>
                <c:pt idx="325">
                  <c:v>1613860.7189652973</c:v>
                </c:pt>
                <c:pt idx="326">
                  <c:v>1565750.1648787037</c:v>
                </c:pt>
                <c:pt idx="327">
                  <c:v>1596475.2404100385</c:v>
                </c:pt>
                <c:pt idx="328">
                  <c:v>1622601.5657964491</c:v>
                </c:pt>
                <c:pt idx="329">
                  <c:v>1587685.3779942608</c:v>
                </c:pt>
                <c:pt idx="330">
                  <c:v>1627666.79436961</c:v>
                </c:pt>
                <c:pt idx="331">
                  <c:v>1595806.6371196359</c:v>
                </c:pt>
                <c:pt idx="332">
                  <c:v>1586693.6598404557</c:v>
                </c:pt>
                <c:pt idx="333">
                  <c:v>1564972.3865437123</c:v>
                </c:pt>
                <c:pt idx="334">
                  <c:v>1607787.6639589728</c:v>
                </c:pt>
                <c:pt idx="335">
                  <c:v>1617357.7072969032</c:v>
                </c:pt>
                <c:pt idx="336">
                  <c:v>1655742.8044088618</c:v>
                </c:pt>
                <c:pt idx="337">
                  <c:v>1604475.4550113752</c:v>
                </c:pt>
                <c:pt idx="338">
                  <c:v>1588155.6892250068</c:v>
                </c:pt>
                <c:pt idx="339">
                  <c:v>1672624.6215797423</c:v>
                </c:pt>
                <c:pt idx="340">
                  <c:v>1638403.1418417937</c:v>
                </c:pt>
                <c:pt idx="341">
                  <c:v>1618893.8522052343</c:v>
                </c:pt>
                <c:pt idx="342">
                  <c:v>1644931.4122237584</c:v>
                </c:pt>
                <c:pt idx="343">
                  <c:v>1630590.7272083908</c:v>
                </c:pt>
                <c:pt idx="344">
                  <c:v>1683778.0857240399</c:v>
                </c:pt>
                <c:pt idx="345">
                  <c:v>1639637.7497140232</c:v>
                </c:pt>
                <c:pt idx="346">
                  <c:v>1635219.7761482589</c:v>
                </c:pt>
                <c:pt idx="347">
                  <c:v>1575907.2301972278</c:v>
                </c:pt>
                <c:pt idx="348">
                  <c:v>1586953.1182413676</c:v>
                </c:pt>
                <c:pt idx="349">
                  <c:v>1615135.8953960894</c:v>
                </c:pt>
                <c:pt idx="350">
                  <c:v>1541814.8503148179</c:v>
                </c:pt>
                <c:pt idx="351">
                  <c:v>1491156.9335411827</c:v>
                </c:pt>
                <c:pt idx="352">
                  <c:v>1535754.1334608069</c:v>
                </c:pt>
                <c:pt idx="353">
                  <c:v>1533793.4794795751</c:v>
                </c:pt>
                <c:pt idx="354">
                  <c:v>1512376.6331830092</c:v>
                </c:pt>
                <c:pt idx="355">
                  <c:v>1513116.6010708236</c:v>
                </c:pt>
                <c:pt idx="356">
                  <c:v>1464781.9698946204</c:v>
                </c:pt>
                <c:pt idx="357">
                  <c:v>1413697.8962410302</c:v>
                </c:pt>
                <c:pt idx="358">
                  <c:v>1430436.0190986381</c:v>
                </c:pt>
                <c:pt idx="359">
                  <c:v>1468564.6576585614</c:v>
                </c:pt>
                <c:pt idx="360">
                  <c:v>1463181.5398210981</c:v>
                </c:pt>
                <c:pt idx="361">
                  <c:v>1447628.599634822</c:v>
                </c:pt>
                <c:pt idx="362">
                  <c:v>1432918.4131883031</c:v>
                </c:pt>
                <c:pt idx="363">
                  <c:v>1438990.597310131</c:v>
                </c:pt>
                <c:pt idx="364">
                  <c:v>1402088.9716186137</c:v>
                </c:pt>
                <c:pt idx="365">
                  <c:v>1396433.1034776221</c:v>
                </c:pt>
                <c:pt idx="366">
                  <c:v>1349005.0513159276</c:v>
                </c:pt>
                <c:pt idx="367">
                  <c:v>1303999.6419102978</c:v>
                </c:pt>
                <c:pt idx="368">
                  <c:v>1309863.216469496</c:v>
                </c:pt>
                <c:pt idx="369">
                  <c:v>1246648.3725080686</c:v>
                </c:pt>
                <c:pt idx="370">
                  <c:v>1293139.8633692653</c:v>
                </c:pt>
                <c:pt idx="371">
                  <c:v>1315230.1160492606</c:v>
                </c:pt>
                <c:pt idx="372">
                  <c:v>1284033.769967899</c:v>
                </c:pt>
                <c:pt idx="373">
                  <c:v>1255429.6657972254</c:v>
                </c:pt>
                <c:pt idx="374">
                  <c:v>1247738.0016212019</c:v>
                </c:pt>
                <c:pt idx="375">
                  <c:v>1246139.7841407689</c:v>
                </c:pt>
                <c:pt idx="376">
                  <c:v>1290795.8678189367</c:v>
                </c:pt>
                <c:pt idx="377">
                  <c:v>1331549.6871068021</c:v>
                </c:pt>
                <c:pt idx="378">
                  <c:v>1330915.4760311865</c:v>
                </c:pt>
                <c:pt idx="379">
                  <c:v>1318284.7373609759</c:v>
                </c:pt>
                <c:pt idx="380">
                  <c:v>1322323.7604872242</c:v>
                </c:pt>
                <c:pt idx="381">
                  <c:v>1324203.3628838409</c:v>
                </c:pt>
                <c:pt idx="382">
                  <c:v>1347079.1461177953</c:v>
                </c:pt>
                <c:pt idx="383">
                  <c:v>1344821.9898962195</c:v>
                </c:pt>
                <c:pt idx="384">
                  <c:v>1378548.0782420863</c:v>
                </c:pt>
                <c:pt idx="385">
                  <c:v>1386699.7944484144</c:v>
                </c:pt>
                <c:pt idx="386">
                  <c:v>1395772.3251338853</c:v>
                </c:pt>
                <c:pt idx="387">
                  <c:v>1383385.8295254156</c:v>
                </c:pt>
                <c:pt idx="388">
                  <c:v>1346552.8608255652</c:v>
                </c:pt>
                <c:pt idx="389">
                  <c:v>1345581.1073634501</c:v>
                </c:pt>
                <c:pt idx="390">
                  <c:v>1353691.670572117</c:v>
                </c:pt>
                <c:pt idx="391">
                  <c:v>1328147.9660671502</c:v>
                </c:pt>
                <c:pt idx="392">
                  <c:v>1333640.0541227011</c:v>
                </c:pt>
                <c:pt idx="393">
                  <c:v>1333959.1339249094</c:v>
                </c:pt>
                <c:pt idx="394">
                  <c:v>1340028.7969207091</c:v>
                </c:pt>
                <c:pt idx="395">
                  <c:v>1352831.9640073341</c:v>
                </c:pt>
                <c:pt idx="396">
                  <c:v>1371914.0257067746</c:v>
                </c:pt>
                <c:pt idx="397">
                  <c:v>1349155.1270388027</c:v>
                </c:pt>
                <c:pt idx="398">
                  <c:v>1349832.0174079188</c:v>
                </c:pt>
                <c:pt idx="399">
                  <c:v>1328325.5995912198</c:v>
                </c:pt>
                <c:pt idx="400">
                  <c:v>1317034.5674210878</c:v>
                </c:pt>
                <c:pt idx="401">
                  <c:v>1335846.5860994938</c:v>
                </c:pt>
                <c:pt idx="402">
                  <c:v>1331508.0410230709</c:v>
                </c:pt>
                <c:pt idx="403">
                  <c:v>1341046.0129866276</c:v>
                </c:pt>
                <c:pt idx="404">
                  <c:v>1336054.5900919496</c:v>
                </c:pt>
                <c:pt idx="405">
                  <c:v>1327277.0030633993</c:v>
                </c:pt>
                <c:pt idx="406">
                  <c:v>1305192.2042030452</c:v>
                </c:pt>
                <c:pt idx="407">
                  <c:v>1325261.5588190046</c:v>
                </c:pt>
                <c:pt idx="408">
                  <c:v>1321137.6065312102</c:v>
                </c:pt>
                <c:pt idx="409">
                  <c:v>1329211.1977127248</c:v>
                </c:pt>
                <c:pt idx="410">
                  <c:v>1322507.0391385858</c:v>
                </c:pt>
                <c:pt idx="411">
                  <c:v>1320202.1310941684</c:v>
                </c:pt>
                <c:pt idx="412">
                  <c:v>1321007.5935402336</c:v>
                </c:pt>
                <c:pt idx="413">
                  <c:v>1294165.0148623688</c:v>
                </c:pt>
                <c:pt idx="414">
                  <c:v>1288503.5185635414</c:v>
                </c:pt>
                <c:pt idx="415">
                  <c:v>1291213.1028757608</c:v>
                </c:pt>
                <c:pt idx="416">
                  <c:v>1305861.4098046441</c:v>
                </c:pt>
                <c:pt idx="417">
                  <c:v>1319058.2724334709</c:v>
                </c:pt>
                <c:pt idx="418">
                  <c:v>1335574.7081978663</c:v>
                </c:pt>
                <c:pt idx="419">
                  <c:v>1345356.9389930379</c:v>
                </c:pt>
                <c:pt idx="420">
                  <c:v>1343542.7026238539</c:v>
                </c:pt>
                <c:pt idx="421">
                  <c:v>1345058.514989479</c:v>
                </c:pt>
                <c:pt idx="422">
                  <c:v>1333364.9548090009</c:v>
                </c:pt>
                <c:pt idx="423">
                  <c:v>1334471.5536348056</c:v>
                </c:pt>
                <c:pt idx="424">
                  <c:v>1358837.7063818434</c:v>
                </c:pt>
                <c:pt idx="425">
                  <c:v>1369220.2494252715</c:v>
                </c:pt>
                <c:pt idx="426">
                  <c:v>1350612.7381466872</c:v>
                </c:pt>
                <c:pt idx="427">
                  <c:v>1331263.6998062134</c:v>
                </c:pt>
                <c:pt idx="428">
                  <c:v>1343252.1072483074</c:v>
                </c:pt>
                <c:pt idx="429">
                  <c:v>1363471.9564881495</c:v>
                </c:pt>
                <c:pt idx="430">
                  <c:v>1363715.0867894974</c:v>
                </c:pt>
                <c:pt idx="431">
                  <c:v>1350427.673133268</c:v>
                </c:pt>
                <c:pt idx="432">
                  <c:v>1340243.7940489724</c:v>
                </c:pt>
                <c:pt idx="433">
                  <c:v>1305940.8935596524</c:v>
                </c:pt>
                <c:pt idx="434">
                  <c:v>1288593.9485283028</c:v>
                </c:pt>
                <c:pt idx="435">
                  <c:v>1281261.7377737195</c:v>
                </c:pt>
                <c:pt idx="436">
                  <c:v>1289056.8832135249</c:v>
                </c:pt>
                <c:pt idx="437">
                  <c:v>1284601.7131142889</c:v>
                </c:pt>
                <c:pt idx="438">
                  <c:v>1225784.7209864478</c:v>
                </c:pt>
                <c:pt idx="439">
                  <c:v>1215126.7779062905</c:v>
                </c:pt>
                <c:pt idx="440">
                  <c:v>1220271.0100010582</c:v>
                </c:pt>
                <c:pt idx="441">
                  <c:v>1161397.080992433</c:v>
                </c:pt>
                <c:pt idx="442">
                  <c:v>1061942.8291086496</c:v>
                </c:pt>
                <c:pt idx="443">
                  <c:v>1033375.1062555524</c:v>
                </c:pt>
                <c:pt idx="444">
                  <c:v>1036900.1854266628</c:v>
                </c:pt>
                <c:pt idx="445">
                  <c:v>977946.20815103699</c:v>
                </c:pt>
                <c:pt idx="446">
                  <c:v>914167.06941796152</c:v>
                </c:pt>
                <c:pt idx="447">
                  <c:v>952465.72384179896</c:v>
                </c:pt>
                <c:pt idx="448">
                  <c:v>983167.15987115796</c:v>
                </c:pt>
                <c:pt idx="449">
                  <c:v>996881.63403497683</c:v>
                </c:pt>
                <c:pt idx="450">
                  <c:v>986200.66326269065</c:v>
                </c:pt>
                <c:pt idx="451">
                  <c:v>1017017.1349052259</c:v>
                </c:pt>
                <c:pt idx="452">
                  <c:v>1030625.0073380674</c:v>
                </c:pt>
                <c:pt idx="453">
                  <c:v>1044235.5693125153</c:v>
                </c:pt>
                <c:pt idx="454">
                  <c:v>1027079.6787959571</c:v>
                </c:pt>
                <c:pt idx="455">
                  <c:v>1056724.5365046605</c:v>
                </c:pt>
                <c:pt idx="456">
                  <c:v>1048022.4053505589</c:v>
                </c:pt>
                <c:pt idx="457">
                  <c:v>1028566.1112775579</c:v>
                </c:pt>
                <c:pt idx="458">
                  <c:v>1038650.2361463151</c:v>
                </c:pt>
                <c:pt idx="459">
                  <c:v>1057573.4264075523</c:v>
                </c:pt>
                <c:pt idx="460">
                  <c:v>1061103.0695836563</c:v>
                </c:pt>
                <c:pt idx="461">
                  <c:v>1016337.0843710288</c:v>
                </c:pt>
                <c:pt idx="462">
                  <c:v>986162.06076993921</c:v>
                </c:pt>
                <c:pt idx="463">
                  <c:v>1018132.2876862136</c:v>
                </c:pt>
                <c:pt idx="464">
                  <c:v>991553.21973414568</c:v>
                </c:pt>
                <c:pt idx="465">
                  <c:v>1028918.9742953964</c:v>
                </c:pt>
                <c:pt idx="466">
                  <c:v>1042274.4095498566</c:v>
                </c:pt>
                <c:pt idx="467">
                  <c:v>1030069.3329135892</c:v>
                </c:pt>
                <c:pt idx="468">
                  <c:v>1048585.7824703713</c:v>
                </c:pt>
                <c:pt idx="469">
                  <c:v>1052180.4729216916</c:v>
                </c:pt>
                <c:pt idx="470">
                  <c:v>1061303.4775539085</c:v>
                </c:pt>
                <c:pt idx="471">
                  <c:v>1052570.4631004666</c:v>
                </c:pt>
                <c:pt idx="472">
                  <c:v>1059171.8318154551</c:v>
                </c:pt>
                <c:pt idx="473">
                  <c:v>1044163.9695095619</c:v>
                </c:pt>
                <c:pt idx="474">
                  <c:v>1026324.3560724925</c:v>
                </c:pt>
                <c:pt idx="475">
                  <c:v>1006852.6651027936</c:v>
                </c:pt>
                <c:pt idx="476">
                  <c:v>970473.77082636335</c:v>
                </c:pt>
                <c:pt idx="477">
                  <c:v>927186.40061502613</c:v>
                </c:pt>
                <c:pt idx="478">
                  <c:v>968739.4239906799</c:v>
                </c:pt>
                <c:pt idx="479">
                  <c:v>958464.22645591886</c:v>
                </c:pt>
                <c:pt idx="480">
                  <c:v>954239.22221479658</c:v>
                </c:pt>
              </c:numCache>
            </c:numRef>
          </c:val>
          <c:smooth val="0"/>
          <c:extLst>
            <c:ext xmlns:c16="http://schemas.microsoft.com/office/drawing/2014/chart" uri="{C3380CC4-5D6E-409C-BE32-E72D297353CC}">
              <c16:uniqueId val="{00000000-DF23-A946-9D09-73E6B3285B2D}"/>
            </c:ext>
          </c:extLst>
        </c:ser>
        <c:ser>
          <c:idx val="1"/>
          <c:order val="1"/>
          <c:tx>
            <c:strRef>
              <c:f>data!$X$10</c:f>
              <c:strCache>
                <c:ptCount val="1"/>
                <c:pt idx="0">
                  <c:v>5%</c:v>
                </c:pt>
              </c:strCache>
            </c:strRef>
          </c:tx>
          <c:spPr>
            <a:ln w="27520">
              <a:solidFill>
                <a:srgbClr val="609F52"/>
              </a:solidFill>
              <a:prstDash val="solid"/>
            </a:ln>
          </c:spPr>
          <c:marker>
            <c:symbol val="none"/>
          </c:marker>
          <c:cat>
            <c:numRef>
              <c:f>data!$J$12:$J$491</c:f>
              <c:numCache>
                <c:formatCode>mmm\-yy</c:formatCode>
                <c:ptCount val="480"/>
                <c:pt idx="0">
                  <c:v>26299</c:v>
                </c:pt>
                <c:pt idx="1">
                  <c:v>26330</c:v>
                </c:pt>
                <c:pt idx="2">
                  <c:v>26359</c:v>
                </c:pt>
                <c:pt idx="3">
                  <c:v>26390</c:v>
                </c:pt>
                <c:pt idx="4">
                  <c:v>26420</c:v>
                </c:pt>
                <c:pt idx="5">
                  <c:v>26451</c:v>
                </c:pt>
                <c:pt idx="6">
                  <c:v>26481</c:v>
                </c:pt>
                <c:pt idx="7">
                  <c:v>26512</c:v>
                </c:pt>
                <c:pt idx="8">
                  <c:v>26543</c:v>
                </c:pt>
                <c:pt idx="9">
                  <c:v>26573</c:v>
                </c:pt>
                <c:pt idx="10">
                  <c:v>26604</c:v>
                </c:pt>
                <c:pt idx="11">
                  <c:v>26634</c:v>
                </c:pt>
                <c:pt idx="12">
                  <c:v>26665</c:v>
                </c:pt>
                <c:pt idx="13">
                  <c:v>26696</c:v>
                </c:pt>
                <c:pt idx="14">
                  <c:v>26724</c:v>
                </c:pt>
                <c:pt idx="15">
                  <c:v>26755</c:v>
                </c:pt>
                <c:pt idx="16">
                  <c:v>26785</c:v>
                </c:pt>
                <c:pt idx="17">
                  <c:v>26816</c:v>
                </c:pt>
                <c:pt idx="18">
                  <c:v>26846</c:v>
                </c:pt>
                <c:pt idx="19">
                  <c:v>26877</c:v>
                </c:pt>
                <c:pt idx="20">
                  <c:v>26908</c:v>
                </c:pt>
                <c:pt idx="21">
                  <c:v>26938</c:v>
                </c:pt>
                <c:pt idx="22">
                  <c:v>26969</c:v>
                </c:pt>
                <c:pt idx="23">
                  <c:v>26999</c:v>
                </c:pt>
                <c:pt idx="24">
                  <c:v>27030</c:v>
                </c:pt>
                <c:pt idx="25">
                  <c:v>27061</c:v>
                </c:pt>
                <c:pt idx="26">
                  <c:v>27089</c:v>
                </c:pt>
                <c:pt idx="27">
                  <c:v>27120</c:v>
                </c:pt>
                <c:pt idx="28">
                  <c:v>27150</c:v>
                </c:pt>
                <c:pt idx="29">
                  <c:v>27181</c:v>
                </c:pt>
                <c:pt idx="30">
                  <c:v>27211</c:v>
                </c:pt>
                <c:pt idx="31">
                  <c:v>27242</c:v>
                </c:pt>
                <c:pt idx="32">
                  <c:v>27273</c:v>
                </c:pt>
                <c:pt idx="33">
                  <c:v>27303</c:v>
                </c:pt>
                <c:pt idx="34">
                  <c:v>27334</c:v>
                </c:pt>
                <c:pt idx="35">
                  <c:v>27364</c:v>
                </c:pt>
                <c:pt idx="36">
                  <c:v>27395</c:v>
                </c:pt>
                <c:pt idx="37">
                  <c:v>27426</c:v>
                </c:pt>
                <c:pt idx="38">
                  <c:v>27454</c:v>
                </c:pt>
                <c:pt idx="39">
                  <c:v>27485</c:v>
                </c:pt>
                <c:pt idx="40">
                  <c:v>27515</c:v>
                </c:pt>
                <c:pt idx="41">
                  <c:v>27546</c:v>
                </c:pt>
                <c:pt idx="42">
                  <c:v>27576</c:v>
                </c:pt>
                <c:pt idx="43">
                  <c:v>27607</c:v>
                </c:pt>
                <c:pt idx="44">
                  <c:v>27638</c:v>
                </c:pt>
                <c:pt idx="45">
                  <c:v>27668</c:v>
                </c:pt>
                <c:pt idx="46">
                  <c:v>27699</c:v>
                </c:pt>
                <c:pt idx="47">
                  <c:v>27729</c:v>
                </c:pt>
                <c:pt idx="48">
                  <c:v>27760</c:v>
                </c:pt>
                <c:pt idx="49">
                  <c:v>27791</c:v>
                </c:pt>
                <c:pt idx="50">
                  <c:v>27820</c:v>
                </c:pt>
                <c:pt idx="51">
                  <c:v>27851</c:v>
                </c:pt>
                <c:pt idx="52">
                  <c:v>27881</c:v>
                </c:pt>
                <c:pt idx="53">
                  <c:v>27912</c:v>
                </c:pt>
                <c:pt idx="54">
                  <c:v>27942</c:v>
                </c:pt>
                <c:pt idx="55">
                  <c:v>27973</c:v>
                </c:pt>
                <c:pt idx="56">
                  <c:v>28004</c:v>
                </c:pt>
                <c:pt idx="57">
                  <c:v>28034</c:v>
                </c:pt>
                <c:pt idx="58">
                  <c:v>28065</c:v>
                </c:pt>
                <c:pt idx="59">
                  <c:v>28095</c:v>
                </c:pt>
                <c:pt idx="60">
                  <c:v>28126</c:v>
                </c:pt>
                <c:pt idx="61">
                  <c:v>28157</c:v>
                </c:pt>
                <c:pt idx="62">
                  <c:v>28185</c:v>
                </c:pt>
                <c:pt idx="63">
                  <c:v>28216</c:v>
                </c:pt>
                <c:pt idx="64">
                  <c:v>28246</c:v>
                </c:pt>
                <c:pt idx="65">
                  <c:v>28277</c:v>
                </c:pt>
                <c:pt idx="66">
                  <c:v>28307</c:v>
                </c:pt>
                <c:pt idx="67">
                  <c:v>28338</c:v>
                </c:pt>
                <c:pt idx="68">
                  <c:v>28369</c:v>
                </c:pt>
                <c:pt idx="69">
                  <c:v>28399</c:v>
                </c:pt>
                <c:pt idx="70">
                  <c:v>28430</c:v>
                </c:pt>
                <c:pt idx="71">
                  <c:v>28460</c:v>
                </c:pt>
                <c:pt idx="72">
                  <c:v>28491</c:v>
                </c:pt>
                <c:pt idx="73">
                  <c:v>28522</c:v>
                </c:pt>
                <c:pt idx="74">
                  <c:v>28550</c:v>
                </c:pt>
                <c:pt idx="75">
                  <c:v>28581</c:v>
                </c:pt>
                <c:pt idx="76">
                  <c:v>28611</c:v>
                </c:pt>
                <c:pt idx="77">
                  <c:v>28642</c:v>
                </c:pt>
                <c:pt idx="78">
                  <c:v>28672</c:v>
                </c:pt>
                <c:pt idx="79">
                  <c:v>28703</c:v>
                </c:pt>
                <c:pt idx="80">
                  <c:v>28734</c:v>
                </c:pt>
                <c:pt idx="81">
                  <c:v>28764</c:v>
                </c:pt>
                <c:pt idx="82">
                  <c:v>28795</c:v>
                </c:pt>
                <c:pt idx="83">
                  <c:v>28825</c:v>
                </c:pt>
                <c:pt idx="84">
                  <c:v>28856</c:v>
                </c:pt>
                <c:pt idx="85">
                  <c:v>28887</c:v>
                </c:pt>
                <c:pt idx="86">
                  <c:v>28915</c:v>
                </c:pt>
                <c:pt idx="87">
                  <c:v>28946</c:v>
                </c:pt>
                <c:pt idx="88">
                  <c:v>28976</c:v>
                </c:pt>
                <c:pt idx="89">
                  <c:v>29007</c:v>
                </c:pt>
                <c:pt idx="90">
                  <c:v>29037</c:v>
                </c:pt>
                <c:pt idx="91">
                  <c:v>29068</c:v>
                </c:pt>
                <c:pt idx="92">
                  <c:v>29099</c:v>
                </c:pt>
                <c:pt idx="93">
                  <c:v>29129</c:v>
                </c:pt>
                <c:pt idx="94">
                  <c:v>29160</c:v>
                </c:pt>
                <c:pt idx="95">
                  <c:v>29190</c:v>
                </c:pt>
                <c:pt idx="96">
                  <c:v>29221</c:v>
                </c:pt>
                <c:pt idx="97">
                  <c:v>29252</c:v>
                </c:pt>
                <c:pt idx="98">
                  <c:v>29281</c:v>
                </c:pt>
                <c:pt idx="99">
                  <c:v>29312</c:v>
                </c:pt>
                <c:pt idx="100">
                  <c:v>29342</c:v>
                </c:pt>
                <c:pt idx="101">
                  <c:v>29373</c:v>
                </c:pt>
                <c:pt idx="102">
                  <c:v>29403</c:v>
                </c:pt>
                <c:pt idx="103">
                  <c:v>29434</c:v>
                </c:pt>
                <c:pt idx="104">
                  <c:v>29465</c:v>
                </c:pt>
                <c:pt idx="105">
                  <c:v>29495</c:v>
                </c:pt>
                <c:pt idx="106">
                  <c:v>29526</c:v>
                </c:pt>
                <c:pt idx="107">
                  <c:v>29556</c:v>
                </c:pt>
                <c:pt idx="108">
                  <c:v>29587</c:v>
                </c:pt>
                <c:pt idx="109">
                  <c:v>29618</c:v>
                </c:pt>
                <c:pt idx="110">
                  <c:v>29646</c:v>
                </c:pt>
                <c:pt idx="111">
                  <c:v>29677</c:v>
                </c:pt>
                <c:pt idx="112">
                  <c:v>29707</c:v>
                </c:pt>
                <c:pt idx="113">
                  <c:v>29738</c:v>
                </c:pt>
                <c:pt idx="114">
                  <c:v>29768</c:v>
                </c:pt>
                <c:pt idx="115">
                  <c:v>29799</c:v>
                </c:pt>
                <c:pt idx="116">
                  <c:v>29830</c:v>
                </c:pt>
                <c:pt idx="117">
                  <c:v>29860</c:v>
                </c:pt>
                <c:pt idx="118">
                  <c:v>29891</c:v>
                </c:pt>
                <c:pt idx="119">
                  <c:v>29921</c:v>
                </c:pt>
                <c:pt idx="120">
                  <c:v>29952</c:v>
                </c:pt>
                <c:pt idx="121">
                  <c:v>29983</c:v>
                </c:pt>
                <c:pt idx="122">
                  <c:v>30011</c:v>
                </c:pt>
                <c:pt idx="123">
                  <c:v>30042</c:v>
                </c:pt>
                <c:pt idx="124">
                  <c:v>30072</c:v>
                </c:pt>
                <c:pt idx="125">
                  <c:v>30103</c:v>
                </c:pt>
                <c:pt idx="126">
                  <c:v>30133</c:v>
                </c:pt>
                <c:pt idx="127">
                  <c:v>30164</c:v>
                </c:pt>
                <c:pt idx="128">
                  <c:v>30195</c:v>
                </c:pt>
                <c:pt idx="129">
                  <c:v>30225</c:v>
                </c:pt>
                <c:pt idx="130">
                  <c:v>30256</c:v>
                </c:pt>
                <c:pt idx="131">
                  <c:v>30286</c:v>
                </c:pt>
                <c:pt idx="132">
                  <c:v>30317</c:v>
                </c:pt>
                <c:pt idx="133">
                  <c:v>30348</c:v>
                </c:pt>
                <c:pt idx="134">
                  <c:v>30376</c:v>
                </c:pt>
                <c:pt idx="135">
                  <c:v>30407</c:v>
                </c:pt>
                <c:pt idx="136">
                  <c:v>30437</c:v>
                </c:pt>
                <c:pt idx="137">
                  <c:v>30468</c:v>
                </c:pt>
                <c:pt idx="138">
                  <c:v>30498</c:v>
                </c:pt>
                <c:pt idx="139">
                  <c:v>30529</c:v>
                </c:pt>
                <c:pt idx="140">
                  <c:v>30560</c:v>
                </c:pt>
                <c:pt idx="141">
                  <c:v>30590</c:v>
                </c:pt>
                <c:pt idx="142">
                  <c:v>30621</c:v>
                </c:pt>
                <c:pt idx="143">
                  <c:v>30651</c:v>
                </c:pt>
                <c:pt idx="144">
                  <c:v>30682</c:v>
                </c:pt>
                <c:pt idx="145">
                  <c:v>30713</c:v>
                </c:pt>
                <c:pt idx="146">
                  <c:v>30742</c:v>
                </c:pt>
                <c:pt idx="147">
                  <c:v>30773</c:v>
                </c:pt>
                <c:pt idx="148">
                  <c:v>30803</c:v>
                </c:pt>
                <c:pt idx="149">
                  <c:v>30834</c:v>
                </c:pt>
                <c:pt idx="150">
                  <c:v>30864</c:v>
                </c:pt>
                <c:pt idx="151">
                  <c:v>30895</c:v>
                </c:pt>
                <c:pt idx="152">
                  <c:v>30926</c:v>
                </c:pt>
                <c:pt idx="153">
                  <c:v>30956</c:v>
                </c:pt>
                <c:pt idx="154">
                  <c:v>30987</c:v>
                </c:pt>
                <c:pt idx="155">
                  <c:v>31017</c:v>
                </c:pt>
                <c:pt idx="156">
                  <c:v>31048</c:v>
                </c:pt>
                <c:pt idx="157">
                  <c:v>31079</c:v>
                </c:pt>
                <c:pt idx="158">
                  <c:v>31107</c:v>
                </c:pt>
                <c:pt idx="159">
                  <c:v>31138</c:v>
                </c:pt>
                <c:pt idx="160">
                  <c:v>31168</c:v>
                </c:pt>
                <c:pt idx="161">
                  <c:v>31199</c:v>
                </c:pt>
                <c:pt idx="162">
                  <c:v>31229</c:v>
                </c:pt>
                <c:pt idx="163">
                  <c:v>31260</c:v>
                </c:pt>
                <c:pt idx="164">
                  <c:v>31291</c:v>
                </c:pt>
                <c:pt idx="165">
                  <c:v>31321</c:v>
                </c:pt>
                <c:pt idx="166">
                  <c:v>31352</c:v>
                </c:pt>
                <c:pt idx="167">
                  <c:v>31382</c:v>
                </c:pt>
                <c:pt idx="168">
                  <c:v>31413</c:v>
                </c:pt>
                <c:pt idx="169">
                  <c:v>31444</c:v>
                </c:pt>
                <c:pt idx="170">
                  <c:v>31472</c:v>
                </c:pt>
                <c:pt idx="171">
                  <c:v>31503</c:v>
                </c:pt>
                <c:pt idx="172">
                  <c:v>31533</c:v>
                </c:pt>
                <c:pt idx="173">
                  <c:v>31564</c:v>
                </c:pt>
                <c:pt idx="174">
                  <c:v>31594</c:v>
                </c:pt>
                <c:pt idx="175">
                  <c:v>31625</c:v>
                </c:pt>
                <c:pt idx="176">
                  <c:v>31656</c:v>
                </c:pt>
                <c:pt idx="177">
                  <c:v>31686</c:v>
                </c:pt>
                <c:pt idx="178">
                  <c:v>31717</c:v>
                </c:pt>
                <c:pt idx="179">
                  <c:v>31747</c:v>
                </c:pt>
                <c:pt idx="180">
                  <c:v>31778</c:v>
                </c:pt>
                <c:pt idx="181">
                  <c:v>31809</c:v>
                </c:pt>
                <c:pt idx="182">
                  <c:v>31837</c:v>
                </c:pt>
                <c:pt idx="183">
                  <c:v>31868</c:v>
                </c:pt>
                <c:pt idx="184">
                  <c:v>31898</c:v>
                </c:pt>
                <c:pt idx="185">
                  <c:v>31929</c:v>
                </c:pt>
                <c:pt idx="186">
                  <c:v>31959</c:v>
                </c:pt>
                <c:pt idx="187">
                  <c:v>31990</c:v>
                </c:pt>
                <c:pt idx="188">
                  <c:v>32021</c:v>
                </c:pt>
                <c:pt idx="189">
                  <c:v>32051</c:v>
                </c:pt>
                <c:pt idx="190">
                  <c:v>32082</c:v>
                </c:pt>
                <c:pt idx="191">
                  <c:v>32112</c:v>
                </c:pt>
                <c:pt idx="192">
                  <c:v>32143</c:v>
                </c:pt>
                <c:pt idx="193">
                  <c:v>32174</c:v>
                </c:pt>
                <c:pt idx="194">
                  <c:v>32203</c:v>
                </c:pt>
                <c:pt idx="195">
                  <c:v>32234</c:v>
                </c:pt>
                <c:pt idx="196">
                  <c:v>32264</c:v>
                </c:pt>
                <c:pt idx="197">
                  <c:v>32295</c:v>
                </c:pt>
                <c:pt idx="198">
                  <c:v>32325</c:v>
                </c:pt>
                <c:pt idx="199">
                  <c:v>32356</c:v>
                </c:pt>
                <c:pt idx="200">
                  <c:v>32387</c:v>
                </c:pt>
                <c:pt idx="201">
                  <c:v>32417</c:v>
                </c:pt>
                <c:pt idx="202">
                  <c:v>32448</c:v>
                </c:pt>
                <c:pt idx="203">
                  <c:v>32478</c:v>
                </c:pt>
                <c:pt idx="204">
                  <c:v>32509</c:v>
                </c:pt>
                <c:pt idx="205">
                  <c:v>32540</c:v>
                </c:pt>
                <c:pt idx="206">
                  <c:v>32568</c:v>
                </c:pt>
                <c:pt idx="207">
                  <c:v>32599</c:v>
                </c:pt>
                <c:pt idx="208">
                  <c:v>32629</c:v>
                </c:pt>
                <c:pt idx="209">
                  <c:v>32660</c:v>
                </c:pt>
                <c:pt idx="210">
                  <c:v>32690</c:v>
                </c:pt>
                <c:pt idx="211">
                  <c:v>32721</c:v>
                </c:pt>
                <c:pt idx="212">
                  <c:v>32752</c:v>
                </c:pt>
                <c:pt idx="213">
                  <c:v>32782</c:v>
                </c:pt>
                <c:pt idx="214">
                  <c:v>32813</c:v>
                </c:pt>
                <c:pt idx="215">
                  <c:v>32843</c:v>
                </c:pt>
                <c:pt idx="216">
                  <c:v>32874</c:v>
                </c:pt>
                <c:pt idx="217">
                  <c:v>32905</c:v>
                </c:pt>
                <c:pt idx="218">
                  <c:v>32933</c:v>
                </c:pt>
                <c:pt idx="219">
                  <c:v>32964</c:v>
                </c:pt>
                <c:pt idx="220">
                  <c:v>32994</c:v>
                </c:pt>
                <c:pt idx="221">
                  <c:v>33025</c:v>
                </c:pt>
                <c:pt idx="222">
                  <c:v>33055</c:v>
                </c:pt>
                <c:pt idx="223">
                  <c:v>33086</c:v>
                </c:pt>
                <c:pt idx="224">
                  <c:v>33117</c:v>
                </c:pt>
                <c:pt idx="225">
                  <c:v>33147</c:v>
                </c:pt>
                <c:pt idx="226">
                  <c:v>33178</c:v>
                </c:pt>
                <c:pt idx="227">
                  <c:v>33208</c:v>
                </c:pt>
                <c:pt idx="228">
                  <c:v>33239</c:v>
                </c:pt>
                <c:pt idx="229">
                  <c:v>33270</c:v>
                </c:pt>
                <c:pt idx="230">
                  <c:v>33298</c:v>
                </c:pt>
                <c:pt idx="231">
                  <c:v>33329</c:v>
                </c:pt>
                <c:pt idx="232">
                  <c:v>33359</c:v>
                </c:pt>
                <c:pt idx="233">
                  <c:v>33390</c:v>
                </c:pt>
                <c:pt idx="234">
                  <c:v>33420</c:v>
                </c:pt>
                <c:pt idx="235">
                  <c:v>33451</c:v>
                </c:pt>
                <c:pt idx="236">
                  <c:v>33482</c:v>
                </c:pt>
                <c:pt idx="237">
                  <c:v>33512</c:v>
                </c:pt>
                <c:pt idx="238">
                  <c:v>33543</c:v>
                </c:pt>
                <c:pt idx="239">
                  <c:v>33573</c:v>
                </c:pt>
                <c:pt idx="240">
                  <c:v>33604</c:v>
                </c:pt>
                <c:pt idx="241">
                  <c:v>33635</c:v>
                </c:pt>
                <c:pt idx="242">
                  <c:v>33664</c:v>
                </c:pt>
                <c:pt idx="243">
                  <c:v>33695</c:v>
                </c:pt>
                <c:pt idx="244">
                  <c:v>33725</c:v>
                </c:pt>
                <c:pt idx="245">
                  <c:v>33756</c:v>
                </c:pt>
                <c:pt idx="246">
                  <c:v>33786</c:v>
                </c:pt>
                <c:pt idx="247">
                  <c:v>33817</c:v>
                </c:pt>
                <c:pt idx="248">
                  <c:v>33848</c:v>
                </c:pt>
                <c:pt idx="249">
                  <c:v>33878</c:v>
                </c:pt>
                <c:pt idx="250">
                  <c:v>33909</c:v>
                </c:pt>
                <c:pt idx="251">
                  <c:v>33939</c:v>
                </c:pt>
                <c:pt idx="252">
                  <c:v>33970</c:v>
                </c:pt>
                <c:pt idx="253">
                  <c:v>34001</c:v>
                </c:pt>
                <c:pt idx="254">
                  <c:v>34029</c:v>
                </c:pt>
                <c:pt idx="255">
                  <c:v>34060</c:v>
                </c:pt>
                <c:pt idx="256">
                  <c:v>34090</c:v>
                </c:pt>
                <c:pt idx="257">
                  <c:v>34121</c:v>
                </c:pt>
                <c:pt idx="258">
                  <c:v>34151</c:v>
                </c:pt>
                <c:pt idx="259">
                  <c:v>34182</c:v>
                </c:pt>
                <c:pt idx="260">
                  <c:v>34213</c:v>
                </c:pt>
                <c:pt idx="261">
                  <c:v>34243</c:v>
                </c:pt>
                <c:pt idx="262">
                  <c:v>34274</c:v>
                </c:pt>
                <c:pt idx="263">
                  <c:v>34304</c:v>
                </c:pt>
                <c:pt idx="264">
                  <c:v>34335</c:v>
                </c:pt>
                <c:pt idx="265">
                  <c:v>34366</c:v>
                </c:pt>
                <c:pt idx="266">
                  <c:v>34394</c:v>
                </c:pt>
                <c:pt idx="267">
                  <c:v>34425</c:v>
                </c:pt>
                <c:pt idx="268">
                  <c:v>34455</c:v>
                </c:pt>
                <c:pt idx="269">
                  <c:v>34486</c:v>
                </c:pt>
                <c:pt idx="270">
                  <c:v>34516</c:v>
                </c:pt>
                <c:pt idx="271">
                  <c:v>34547</c:v>
                </c:pt>
                <c:pt idx="272">
                  <c:v>34578</c:v>
                </c:pt>
                <c:pt idx="273">
                  <c:v>34608</c:v>
                </c:pt>
                <c:pt idx="274">
                  <c:v>34639</c:v>
                </c:pt>
                <c:pt idx="275">
                  <c:v>34669</c:v>
                </c:pt>
                <c:pt idx="276">
                  <c:v>34700</c:v>
                </c:pt>
                <c:pt idx="277">
                  <c:v>34731</c:v>
                </c:pt>
                <c:pt idx="278">
                  <c:v>34759</c:v>
                </c:pt>
                <c:pt idx="279">
                  <c:v>34790</c:v>
                </c:pt>
                <c:pt idx="280">
                  <c:v>34820</c:v>
                </c:pt>
                <c:pt idx="281">
                  <c:v>34851</c:v>
                </c:pt>
                <c:pt idx="282">
                  <c:v>34881</c:v>
                </c:pt>
                <c:pt idx="283">
                  <c:v>34912</c:v>
                </c:pt>
                <c:pt idx="284">
                  <c:v>34943</c:v>
                </c:pt>
                <c:pt idx="285">
                  <c:v>34973</c:v>
                </c:pt>
                <c:pt idx="286">
                  <c:v>35004</c:v>
                </c:pt>
                <c:pt idx="287">
                  <c:v>35034</c:v>
                </c:pt>
                <c:pt idx="288">
                  <c:v>35065</c:v>
                </c:pt>
                <c:pt idx="289">
                  <c:v>35096</c:v>
                </c:pt>
                <c:pt idx="290">
                  <c:v>35125</c:v>
                </c:pt>
                <c:pt idx="291">
                  <c:v>35156</c:v>
                </c:pt>
                <c:pt idx="292">
                  <c:v>35186</c:v>
                </c:pt>
                <c:pt idx="293">
                  <c:v>35217</c:v>
                </c:pt>
                <c:pt idx="294">
                  <c:v>35247</c:v>
                </c:pt>
                <c:pt idx="295">
                  <c:v>35278</c:v>
                </c:pt>
                <c:pt idx="296">
                  <c:v>35309</c:v>
                </c:pt>
                <c:pt idx="297">
                  <c:v>35339</c:v>
                </c:pt>
                <c:pt idx="298">
                  <c:v>35370</c:v>
                </c:pt>
                <c:pt idx="299">
                  <c:v>35400</c:v>
                </c:pt>
                <c:pt idx="300">
                  <c:v>35431</c:v>
                </c:pt>
                <c:pt idx="301">
                  <c:v>35462</c:v>
                </c:pt>
                <c:pt idx="302">
                  <c:v>35490</c:v>
                </c:pt>
                <c:pt idx="303">
                  <c:v>35521</c:v>
                </c:pt>
                <c:pt idx="304">
                  <c:v>35551</c:v>
                </c:pt>
                <c:pt idx="305">
                  <c:v>35582</c:v>
                </c:pt>
                <c:pt idx="306">
                  <c:v>35612</c:v>
                </c:pt>
                <c:pt idx="307">
                  <c:v>35643</c:v>
                </c:pt>
                <c:pt idx="308">
                  <c:v>35674</c:v>
                </c:pt>
                <c:pt idx="309">
                  <c:v>35704</c:v>
                </c:pt>
                <c:pt idx="310">
                  <c:v>35735</c:v>
                </c:pt>
                <c:pt idx="311">
                  <c:v>35765</c:v>
                </c:pt>
                <c:pt idx="312">
                  <c:v>35796</c:v>
                </c:pt>
                <c:pt idx="313">
                  <c:v>35827</c:v>
                </c:pt>
                <c:pt idx="314">
                  <c:v>35855</c:v>
                </c:pt>
                <c:pt idx="315">
                  <c:v>35886</c:v>
                </c:pt>
                <c:pt idx="316">
                  <c:v>35916</c:v>
                </c:pt>
                <c:pt idx="317">
                  <c:v>35947</c:v>
                </c:pt>
                <c:pt idx="318">
                  <c:v>35977</c:v>
                </c:pt>
                <c:pt idx="319">
                  <c:v>36008</c:v>
                </c:pt>
                <c:pt idx="320">
                  <c:v>36039</c:v>
                </c:pt>
                <c:pt idx="321">
                  <c:v>36069</c:v>
                </c:pt>
                <c:pt idx="322">
                  <c:v>36100</c:v>
                </c:pt>
                <c:pt idx="323">
                  <c:v>36130</c:v>
                </c:pt>
                <c:pt idx="324">
                  <c:v>36161</c:v>
                </c:pt>
                <c:pt idx="325">
                  <c:v>36192</c:v>
                </c:pt>
                <c:pt idx="326">
                  <c:v>36220</c:v>
                </c:pt>
                <c:pt idx="327">
                  <c:v>36251</c:v>
                </c:pt>
                <c:pt idx="328">
                  <c:v>36281</c:v>
                </c:pt>
                <c:pt idx="329">
                  <c:v>36312</c:v>
                </c:pt>
                <c:pt idx="330">
                  <c:v>36342</c:v>
                </c:pt>
                <c:pt idx="331">
                  <c:v>36373</c:v>
                </c:pt>
                <c:pt idx="332">
                  <c:v>36404</c:v>
                </c:pt>
                <c:pt idx="333">
                  <c:v>36434</c:v>
                </c:pt>
                <c:pt idx="334">
                  <c:v>36465</c:v>
                </c:pt>
                <c:pt idx="335">
                  <c:v>36495</c:v>
                </c:pt>
                <c:pt idx="336">
                  <c:v>36526</c:v>
                </c:pt>
                <c:pt idx="337">
                  <c:v>36557</c:v>
                </c:pt>
                <c:pt idx="338">
                  <c:v>36586</c:v>
                </c:pt>
                <c:pt idx="339">
                  <c:v>36617</c:v>
                </c:pt>
                <c:pt idx="340">
                  <c:v>36647</c:v>
                </c:pt>
                <c:pt idx="341">
                  <c:v>36678</c:v>
                </c:pt>
                <c:pt idx="342">
                  <c:v>36708</c:v>
                </c:pt>
                <c:pt idx="343">
                  <c:v>36739</c:v>
                </c:pt>
                <c:pt idx="344">
                  <c:v>36770</c:v>
                </c:pt>
                <c:pt idx="345">
                  <c:v>36800</c:v>
                </c:pt>
                <c:pt idx="346">
                  <c:v>36831</c:v>
                </c:pt>
                <c:pt idx="347">
                  <c:v>36861</c:v>
                </c:pt>
                <c:pt idx="348">
                  <c:v>36892</c:v>
                </c:pt>
                <c:pt idx="349">
                  <c:v>36923</c:v>
                </c:pt>
                <c:pt idx="350">
                  <c:v>36951</c:v>
                </c:pt>
                <c:pt idx="351">
                  <c:v>36982</c:v>
                </c:pt>
                <c:pt idx="352">
                  <c:v>37012</c:v>
                </c:pt>
                <c:pt idx="353">
                  <c:v>37043</c:v>
                </c:pt>
                <c:pt idx="354">
                  <c:v>37073</c:v>
                </c:pt>
                <c:pt idx="355">
                  <c:v>37104</c:v>
                </c:pt>
                <c:pt idx="356">
                  <c:v>37135</c:v>
                </c:pt>
                <c:pt idx="357">
                  <c:v>37165</c:v>
                </c:pt>
                <c:pt idx="358">
                  <c:v>37196</c:v>
                </c:pt>
                <c:pt idx="359">
                  <c:v>37226</c:v>
                </c:pt>
                <c:pt idx="360">
                  <c:v>37257</c:v>
                </c:pt>
                <c:pt idx="361">
                  <c:v>37288</c:v>
                </c:pt>
                <c:pt idx="362">
                  <c:v>37316</c:v>
                </c:pt>
                <c:pt idx="363">
                  <c:v>37347</c:v>
                </c:pt>
                <c:pt idx="364">
                  <c:v>37377</c:v>
                </c:pt>
                <c:pt idx="365">
                  <c:v>37408</c:v>
                </c:pt>
                <c:pt idx="366">
                  <c:v>37438</c:v>
                </c:pt>
                <c:pt idx="367">
                  <c:v>37469</c:v>
                </c:pt>
                <c:pt idx="368">
                  <c:v>37500</c:v>
                </c:pt>
                <c:pt idx="369">
                  <c:v>37530</c:v>
                </c:pt>
                <c:pt idx="370">
                  <c:v>37561</c:v>
                </c:pt>
                <c:pt idx="371">
                  <c:v>37591</c:v>
                </c:pt>
                <c:pt idx="372">
                  <c:v>37622</c:v>
                </c:pt>
                <c:pt idx="373">
                  <c:v>37653</c:v>
                </c:pt>
                <c:pt idx="374">
                  <c:v>37681</c:v>
                </c:pt>
                <c:pt idx="375">
                  <c:v>37712</c:v>
                </c:pt>
                <c:pt idx="376">
                  <c:v>37742</c:v>
                </c:pt>
                <c:pt idx="377">
                  <c:v>37773</c:v>
                </c:pt>
                <c:pt idx="378">
                  <c:v>37803</c:v>
                </c:pt>
                <c:pt idx="379">
                  <c:v>37834</c:v>
                </c:pt>
                <c:pt idx="380">
                  <c:v>37865</c:v>
                </c:pt>
                <c:pt idx="381">
                  <c:v>37895</c:v>
                </c:pt>
                <c:pt idx="382">
                  <c:v>37926</c:v>
                </c:pt>
                <c:pt idx="383">
                  <c:v>37956</c:v>
                </c:pt>
                <c:pt idx="384">
                  <c:v>37987</c:v>
                </c:pt>
                <c:pt idx="385">
                  <c:v>38018</c:v>
                </c:pt>
                <c:pt idx="386">
                  <c:v>38047</c:v>
                </c:pt>
                <c:pt idx="387">
                  <c:v>38078</c:v>
                </c:pt>
                <c:pt idx="388">
                  <c:v>38108</c:v>
                </c:pt>
                <c:pt idx="389">
                  <c:v>38139</c:v>
                </c:pt>
                <c:pt idx="390">
                  <c:v>38169</c:v>
                </c:pt>
                <c:pt idx="391">
                  <c:v>38200</c:v>
                </c:pt>
                <c:pt idx="392">
                  <c:v>38231</c:v>
                </c:pt>
                <c:pt idx="393">
                  <c:v>38261</c:v>
                </c:pt>
                <c:pt idx="394">
                  <c:v>38292</c:v>
                </c:pt>
                <c:pt idx="395">
                  <c:v>38322</c:v>
                </c:pt>
                <c:pt idx="396">
                  <c:v>38353</c:v>
                </c:pt>
                <c:pt idx="397">
                  <c:v>38384</c:v>
                </c:pt>
                <c:pt idx="398">
                  <c:v>38412</c:v>
                </c:pt>
                <c:pt idx="399">
                  <c:v>38443</c:v>
                </c:pt>
                <c:pt idx="400">
                  <c:v>38473</c:v>
                </c:pt>
                <c:pt idx="401">
                  <c:v>38504</c:v>
                </c:pt>
                <c:pt idx="402">
                  <c:v>38534</c:v>
                </c:pt>
                <c:pt idx="403">
                  <c:v>38565</c:v>
                </c:pt>
                <c:pt idx="404">
                  <c:v>38596</c:v>
                </c:pt>
                <c:pt idx="405">
                  <c:v>38626</c:v>
                </c:pt>
                <c:pt idx="406">
                  <c:v>38657</c:v>
                </c:pt>
                <c:pt idx="407">
                  <c:v>38687</c:v>
                </c:pt>
                <c:pt idx="408">
                  <c:v>38718</c:v>
                </c:pt>
                <c:pt idx="409">
                  <c:v>38749</c:v>
                </c:pt>
                <c:pt idx="410">
                  <c:v>38777</c:v>
                </c:pt>
                <c:pt idx="411">
                  <c:v>38808</c:v>
                </c:pt>
                <c:pt idx="412">
                  <c:v>38838</c:v>
                </c:pt>
                <c:pt idx="413">
                  <c:v>38869</c:v>
                </c:pt>
                <c:pt idx="414">
                  <c:v>38899</c:v>
                </c:pt>
                <c:pt idx="415">
                  <c:v>38930</c:v>
                </c:pt>
                <c:pt idx="416">
                  <c:v>38961</c:v>
                </c:pt>
                <c:pt idx="417">
                  <c:v>38991</c:v>
                </c:pt>
                <c:pt idx="418">
                  <c:v>39022</c:v>
                </c:pt>
                <c:pt idx="419">
                  <c:v>39052</c:v>
                </c:pt>
                <c:pt idx="420">
                  <c:v>39083</c:v>
                </c:pt>
                <c:pt idx="421">
                  <c:v>39114</c:v>
                </c:pt>
                <c:pt idx="422">
                  <c:v>39142</c:v>
                </c:pt>
                <c:pt idx="423">
                  <c:v>39173</c:v>
                </c:pt>
                <c:pt idx="424">
                  <c:v>39203</c:v>
                </c:pt>
                <c:pt idx="425">
                  <c:v>39234</c:v>
                </c:pt>
                <c:pt idx="426">
                  <c:v>39264</c:v>
                </c:pt>
                <c:pt idx="427">
                  <c:v>39295</c:v>
                </c:pt>
                <c:pt idx="428">
                  <c:v>39326</c:v>
                </c:pt>
                <c:pt idx="429">
                  <c:v>39356</c:v>
                </c:pt>
                <c:pt idx="430">
                  <c:v>39387</c:v>
                </c:pt>
                <c:pt idx="431">
                  <c:v>39417</c:v>
                </c:pt>
                <c:pt idx="432">
                  <c:v>39448</c:v>
                </c:pt>
                <c:pt idx="433">
                  <c:v>39479</c:v>
                </c:pt>
                <c:pt idx="434">
                  <c:v>39508</c:v>
                </c:pt>
                <c:pt idx="435">
                  <c:v>39539</c:v>
                </c:pt>
                <c:pt idx="436">
                  <c:v>39569</c:v>
                </c:pt>
                <c:pt idx="437">
                  <c:v>39600</c:v>
                </c:pt>
                <c:pt idx="438">
                  <c:v>39630</c:v>
                </c:pt>
                <c:pt idx="439">
                  <c:v>39661</c:v>
                </c:pt>
                <c:pt idx="440">
                  <c:v>39692</c:v>
                </c:pt>
                <c:pt idx="441">
                  <c:v>39722</c:v>
                </c:pt>
                <c:pt idx="442">
                  <c:v>39753</c:v>
                </c:pt>
                <c:pt idx="443">
                  <c:v>39783</c:v>
                </c:pt>
                <c:pt idx="444">
                  <c:v>39814</c:v>
                </c:pt>
                <c:pt idx="445">
                  <c:v>39845</c:v>
                </c:pt>
                <c:pt idx="446">
                  <c:v>39873</c:v>
                </c:pt>
                <c:pt idx="447">
                  <c:v>39904</c:v>
                </c:pt>
                <c:pt idx="448">
                  <c:v>39934</c:v>
                </c:pt>
                <c:pt idx="449">
                  <c:v>39965</c:v>
                </c:pt>
                <c:pt idx="450">
                  <c:v>39995</c:v>
                </c:pt>
                <c:pt idx="451">
                  <c:v>40026</c:v>
                </c:pt>
                <c:pt idx="452">
                  <c:v>40057</c:v>
                </c:pt>
                <c:pt idx="453">
                  <c:v>40087</c:v>
                </c:pt>
                <c:pt idx="454">
                  <c:v>40118</c:v>
                </c:pt>
                <c:pt idx="455">
                  <c:v>40148</c:v>
                </c:pt>
                <c:pt idx="456">
                  <c:v>40179</c:v>
                </c:pt>
                <c:pt idx="457">
                  <c:v>40210</c:v>
                </c:pt>
                <c:pt idx="458">
                  <c:v>40238</c:v>
                </c:pt>
                <c:pt idx="459">
                  <c:v>40269</c:v>
                </c:pt>
                <c:pt idx="460">
                  <c:v>40299</c:v>
                </c:pt>
                <c:pt idx="461">
                  <c:v>40330</c:v>
                </c:pt>
                <c:pt idx="462">
                  <c:v>40360</c:v>
                </c:pt>
                <c:pt idx="463">
                  <c:v>40391</c:v>
                </c:pt>
                <c:pt idx="464">
                  <c:v>40422</c:v>
                </c:pt>
                <c:pt idx="465">
                  <c:v>40452</c:v>
                </c:pt>
                <c:pt idx="466">
                  <c:v>40483</c:v>
                </c:pt>
                <c:pt idx="467">
                  <c:v>40513</c:v>
                </c:pt>
                <c:pt idx="468">
                  <c:v>40544</c:v>
                </c:pt>
                <c:pt idx="469">
                  <c:v>40575</c:v>
                </c:pt>
                <c:pt idx="470">
                  <c:v>40603</c:v>
                </c:pt>
                <c:pt idx="471">
                  <c:v>40634</c:v>
                </c:pt>
                <c:pt idx="472">
                  <c:v>40664</c:v>
                </c:pt>
                <c:pt idx="473">
                  <c:v>40695</c:v>
                </c:pt>
                <c:pt idx="474">
                  <c:v>40725</c:v>
                </c:pt>
                <c:pt idx="475">
                  <c:v>40756</c:v>
                </c:pt>
                <c:pt idx="476">
                  <c:v>40787</c:v>
                </c:pt>
                <c:pt idx="477">
                  <c:v>40817</c:v>
                </c:pt>
                <c:pt idx="478">
                  <c:v>40848</c:v>
                </c:pt>
                <c:pt idx="479">
                  <c:v>40878</c:v>
                </c:pt>
              </c:numCache>
            </c:numRef>
          </c:cat>
          <c:val>
            <c:numRef>
              <c:f>data!$O$11:$O$491</c:f>
              <c:numCache>
                <c:formatCode>_("$"* #,##0.00_);_("$"* \(#,##0.00\);_("$"* "-"??_);_(@_)</c:formatCode>
                <c:ptCount val="481"/>
                <c:pt idx="0">
                  <c:v>500000</c:v>
                </c:pt>
                <c:pt idx="1">
                  <c:v>505019.61666666676</c:v>
                </c:pt>
                <c:pt idx="2">
                  <c:v>510901.02360977506</c:v>
                </c:pt>
                <c:pt idx="3">
                  <c:v>511089.57211356069</c:v>
                </c:pt>
                <c:pt idx="4">
                  <c:v>510880.6587074062</c:v>
                </c:pt>
                <c:pt idx="5">
                  <c:v>514860.63536978251</c:v>
                </c:pt>
                <c:pt idx="6">
                  <c:v>508530.27231678949</c:v>
                </c:pt>
                <c:pt idx="7">
                  <c:v>507806.2752251678</c:v>
                </c:pt>
                <c:pt idx="8">
                  <c:v>516063.96706683346</c:v>
                </c:pt>
                <c:pt idx="9">
                  <c:v>513474.44417127833</c:v>
                </c:pt>
                <c:pt idx="10">
                  <c:v>514603.6242227013</c:v>
                </c:pt>
                <c:pt idx="11">
                  <c:v>526551.62286830705</c:v>
                </c:pt>
                <c:pt idx="12">
                  <c:v>532102.58191665157</c:v>
                </c:pt>
                <c:pt idx="13">
                  <c:v>525809.73778341676</c:v>
                </c:pt>
                <c:pt idx="14">
                  <c:v>513534.86490362143</c:v>
                </c:pt>
                <c:pt idx="15">
                  <c:v>512498.44343656913</c:v>
                </c:pt>
                <c:pt idx="16">
                  <c:v>501764.31370095361</c:v>
                </c:pt>
                <c:pt idx="17">
                  <c:v>497456.7874599768</c:v>
                </c:pt>
                <c:pt idx="18">
                  <c:v>494086.09503487247</c:v>
                </c:pt>
                <c:pt idx="19">
                  <c:v>496439.28027206822</c:v>
                </c:pt>
                <c:pt idx="20">
                  <c:v>491697.47691081284</c:v>
                </c:pt>
                <c:pt idx="21">
                  <c:v>504877.88915024203</c:v>
                </c:pt>
                <c:pt idx="22">
                  <c:v>504000.92842255748</c:v>
                </c:pt>
                <c:pt idx="23">
                  <c:v>475983.91202991945</c:v>
                </c:pt>
                <c:pt idx="24">
                  <c:v>479088.29579298722</c:v>
                </c:pt>
                <c:pt idx="25">
                  <c:v>475176.9436706492</c:v>
                </c:pt>
                <c:pt idx="26">
                  <c:v>474204.55699140613</c:v>
                </c:pt>
                <c:pt idx="27">
                  <c:v>462904.73094987002</c:v>
                </c:pt>
                <c:pt idx="28">
                  <c:v>449373.34030260378</c:v>
                </c:pt>
                <c:pt idx="29">
                  <c:v>443500.09815094294</c:v>
                </c:pt>
                <c:pt idx="30">
                  <c:v>436908.41106084432</c:v>
                </c:pt>
                <c:pt idx="31">
                  <c:v>418276.20103100932</c:v>
                </c:pt>
                <c:pt idx="32">
                  <c:v>398498.23862027866</c:v>
                </c:pt>
                <c:pt idx="33">
                  <c:v>378057.05118709931</c:v>
                </c:pt>
                <c:pt idx="34">
                  <c:v>408659.92160991917</c:v>
                </c:pt>
                <c:pt idx="35">
                  <c:v>401000.23014880624</c:v>
                </c:pt>
                <c:pt idx="36">
                  <c:v>398075.68104374933</c:v>
                </c:pt>
                <c:pt idx="37">
                  <c:v>421432.15675017121</c:v>
                </c:pt>
                <c:pt idx="38">
                  <c:v>435667.167655411</c:v>
                </c:pt>
                <c:pt idx="39">
                  <c:v>437308.0628101133</c:v>
                </c:pt>
                <c:pt idx="40">
                  <c:v>442357.56644158129</c:v>
                </c:pt>
                <c:pt idx="41">
                  <c:v>455718.75113115233</c:v>
                </c:pt>
                <c:pt idx="42">
                  <c:v>464230.93648685841</c:v>
                </c:pt>
                <c:pt idx="43">
                  <c:v>445889.99564984615</c:v>
                </c:pt>
                <c:pt idx="44">
                  <c:v>439990.34611217829</c:v>
                </c:pt>
                <c:pt idx="45">
                  <c:v>430426.49135103071</c:v>
                </c:pt>
                <c:pt idx="46">
                  <c:v>447906.58276049222</c:v>
                </c:pt>
                <c:pt idx="47">
                  <c:v>452146.22192664276</c:v>
                </c:pt>
                <c:pt idx="48">
                  <c:v>450964.10494042758</c:v>
                </c:pt>
                <c:pt idx="49">
                  <c:v>476422.84382563166</c:v>
                </c:pt>
                <c:pt idx="50">
                  <c:v>473974.0391227181</c:v>
                </c:pt>
                <c:pt idx="51">
                  <c:v>480487.17150456458</c:v>
                </c:pt>
                <c:pt idx="52">
                  <c:v>477708.0463195006</c:v>
                </c:pt>
                <c:pt idx="53">
                  <c:v>470519.73688475654</c:v>
                </c:pt>
                <c:pt idx="54">
                  <c:v>480895.45078754157</c:v>
                </c:pt>
                <c:pt idx="55">
                  <c:v>478891.67372274387</c:v>
                </c:pt>
                <c:pt idx="56">
                  <c:v>480151.75717333856</c:v>
                </c:pt>
                <c:pt idx="57">
                  <c:v>484821.6737910721</c:v>
                </c:pt>
                <c:pt idx="58">
                  <c:v>479972.12137712369</c:v>
                </c:pt>
                <c:pt idx="59">
                  <c:v>483177.12773110287</c:v>
                </c:pt>
                <c:pt idx="60">
                  <c:v>493974.68946687784</c:v>
                </c:pt>
                <c:pt idx="61">
                  <c:v>475364.80547421525</c:v>
                </c:pt>
                <c:pt idx="62">
                  <c:v>469889.29543995636</c:v>
                </c:pt>
                <c:pt idx="63">
                  <c:v>465316.94444164046</c:v>
                </c:pt>
                <c:pt idx="64">
                  <c:v>463752.46360482607</c:v>
                </c:pt>
                <c:pt idx="65">
                  <c:v>458460.56719655427</c:v>
                </c:pt>
                <c:pt idx="66">
                  <c:v>468350.29245635075</c:v>
                </c:pt>
                <c:pt idx="67">
                  <c:v>461950.99079836847</c:v>
                </c:pt>
                <c:pt idx="68">
                  <c:v>456141.40062023373</c:v>
                </c:pt>
                <c:pt idx="69">
                  <c:v>453509.10793593066</c:v>
                </c:pt>
                <c:pt idx="70">
                  <c:v>440116.85711031937</c:v>
                </c:pt>
                <c:pt idx="71">
                  <c:v>446740.28890913894</c:v>
                </c:pt>
                <c:pt idx="72">
                  <c:v>444475.38212043687</c:v>
                </c:pt>
                <c:pt idx="73">
                  <c:v>428514.98360803758</c:v>
                </c:pt>
                <c:pt idx="74">
                  <c:v>422373.93020013941</c:v>
                </c:pt>
                <c:pt idx="75">
                  <c:v>425863.01862940064</c:v>
                </c:pt>
                <c:pt idx="76">
                  <c:v>441817.4441938817</c:v>
                </c:pt>
                <c:pt idx="77">
                  <c:v>441779.07600585389</c:v>
                </c:pt>
                <c:pt idx="78">
                  <c:v>435010.72633706714</c:v>
                </c:pt>
                <c:pt idx="79">
                  <c:v>445831.92523817398</c:v>
                </c:pt>
                <c:pt idx="80">
                  <c:v>451731.56786783488</c:v>
                </c:pt>
                <c:pt idx="81">
                  <c:v>448611.92621012963</c:v>
                </c:pt>
                <c:pt idx="82">
                  <c:v>423561.66867141932</c:v>
                </c:pt>
                <c:pt idx="83">
                  <c:v>427516.74748273991</c:v>
                </c:pt>
                <c:pt idx="84">
                  <c:v>429194.28504468524</c:v>
                </c:pt>
                <c:pt idx="85">
                  <c:v>436073.95146308665</c:v>
                </c:pt>
                <c:pt idx="86">
                  <c:v>425712.14842604176</c:v>
                </c:pt>
                <c:pt idx="87">
                  <c:v>436709.93420114566</c:v>
                </c:pt>
                <c:pt idx="88">
                  <c:v>434883.91327574814</c:v>
                </c:pt>
                <c:pt idx="89">
                  <c:v>431360.3367676143</c:v>
                </c:pt>
                <c:pt idx="90">
                  <c:v>440461.61798332102</c:v>
                </c:pt>
                <c:pt idx="91">
                  <c:v>439355.86034382693</c:v>
                </c:pt>
                <c:pt idx="92">
                  <c:v>447806.03328991437</c:v>
                </c:pt>
                <c:pt idx="93">
                  <c:v>445101.49335891742</c:v>
                </c:pt>
                <c:pt idx="94">
                  <c:v>418776.96096065344</c:v>
                </c:pt>
                <c:pt idx="95">
                  <c:v>432226.29842232476</c:v>
                </c:pt>
                <c:pt idx="96">
                  <c:v>434443.25879685022</c:v>
                </c:pt>
                <c:pt idx="97">
                  <c:v>441814.86301115807</c:v>
                </c:pt>
                <c:pt idx="98">
                  <c:v>427609.61063386418</c:v>
                </c:pt>
                <c:pt idx="99">
                  <c:v>405477.71469016094</c:v>
                </c:pt>
                <c:pt idx="100">
                  <c:v>430067.24663540925</c:v>
                </c:pt>
                <c:pt idx="101">
                  <c:v>446831.30290604825</c:v>
                </c:pt>
                <c:pt idx="102">
                  <c:v>448193.46969841968</c:v>
                </c:pt>
                <c:pt idx="103">
                  <c:v>457484.80753154308</c:v>
                </c:pt>
                <c:pt idx="104">
                  <c:v>449494.75473075657</c:v>
                </c:pt>
                <c:pt idx="105">
                  <c:v>451241.14596772194</c:v>
                </c:pt>
                <c:pt idx="106">
                  <c:v>448869.15736444324</c:v>
                </c:pt>
                <c:pt idx="107">
                  <c:v>470110.30828711507</c:v>
                </c:pt>
                <c:pt idx="108">
                  <c:v>462206.16012445634</c:v>
                </c:pt>
                <c:pt idx="109">
                  <c:v>448779.96352943848</c:v>
                </c:pt>
                <c:pt idx="110">
                  <c:v>445294.45878796151</c:v>
                </c:pt>
                <c:pt idx="111">
                  <c:v>454529.18137533386</c:v>
                </c:pt>
                <c:pt idx="112">
                  <c:v>441767.29899810726</c:v>
                </c:pt>
                <c:pt idx="113">
                  <c:v>443465.88334067771</c:v>
                </c:pt>
                <c:pt idx="114">
                  <c:v>438793.73282355943</c:v>
                </c:pt>
                <c:pt idx="115">
                  <c:v>430166.14825850079</c:v>
                </c:pt>
                <c:pt idx="116">
                  <c:v>411103.21682387032</c:v>
                </c:pt>
                <c:pt idx="117">
                  <c:v>399319.0979010567</c:v>
                </c:pt>
                <c:pt idx="118">
                  <c:v>415375.91516917781</c:v>
                </c:pt>
                <c:pt idx="119">
                  <c:v>430606.18498379673</c:v>
                </c:pt>
                <c:pt idx="120">
                  <c:v>418087.40831414278</c:v>
                </c:pt>
                <c:pt idx="121">
                  <c:v>411080.60978548654</c:v>
                </c:pt>
                <c:pt idx="122">
                  <c:v>398595.69639468699</c:v>
                </c:pt>
                <c:pt idx="123">
                  <c:v>393667.99110161979</c:v>
                </c:pt>
                <c:pt idx="124">
                  <c:v>402171.77729179733</c:v>
                </c:pt>
                <c:pt idx="125">
                  <c:v>394346.66432427132</c:v>
                </c:pt>
                <c:pt idx="126">
                  <c:v>384305.01719109819</c:v>
                </c:pt>
                <c:pt idx="127">
                  <c:v>382787.82276239613</c:v>
                </c:pt>
                <c:pt idx="128">
                  <c:v>409561.47453743417</c:v>
                </c:pt>
                <c:pt idx="129">
                  <c:v>412392.15070302814</c:v>
                </c:pt>
                <c:pt idx="130">
                  <c:v>439647.93393787282</c:v>
                </c:pt>
                <c:pt idx="131">
                  <c:v>445985.81466430076</c:v>
                </c:pt>
                <c:pt idx="132">
                  <c:v>448471.76927626325</c:v>
                </c:pt>
                <c:pt idx="133">
                  <c:v>451765.0500944361</c:v>
                </c:pt>
                <c:pt idx="134">
                  <c:v>457515.00474198483</c:v>
                </c:pt>
                <c:pt idx="135">
                  <c:v>460304.40615757107</c:v>
                </c:pt>
                <c:pt idx="136">
                  <c:v>477880.22059816332</c:v>
                </c:pt>
                <c:pt idx="137">
                  <c:v>469628.99948814488</c:v>
                </c:pt>
                <c:pt idx="138">
                  <c:v>474191.3393169379</c:v>
                </c:pt>
                <c:pt idx="139">
                  <c:v>458314.93615678046</c:v>
                </c:pt>
                <c:pt idx="140">
                  <c:v>458972.49242762709</c:v>
                </c:pt>
                <c:pt idx="141">
                  <c:v>463136.46883009031</c:v>
                </c:pt>
                <c:pt idx="142">
                  <c:v>455622.88138597837</c:v>
                </c:pt>
                <c:pt idx="143">
                  <c:v>458007.58701634075</c:v>
                </c:pt>
                <c:pt idx="144">
                  <c:v>452675.91952478921</c:v>
                </c:pt>
                <c:pt idx="145">
                  <c:v>449624.03539643489</c:v>
                </c:pt>
                <c:pt idx="146">
                  <c:v>436249.48436013784</c:v>
                </c:pt>
                <c:pt idx="147">
                  <c:v>434502.61959791777</c:v>
                </c:pt>
                <c:pt idx="148">
                  <c:v>431098.95959098981</c:v>
                </c:pt>
                <c:pt idx="149">
                  <c:v>410392.82471763657</c:v>
                </c:pt>
                <c:pt idx="150">
                  <c:v>411613.28570381424</c:v>
                </c:pt>
                <c:pt idx="151">
                  <c:v>410212.04552033514</c:v>
                </c:pt>
                <c:pt idx="152">
                  <c:v>430004.83275559306</c:v>
                </c:pt>
                <c:pt idx="153">
                  <c:v>428588.5637359962</c:v>
                </c:pt>
                <c:pt idx="154">
                  <c:v>430820.67571112543</c:v>
                </c:pt>
                <c:pt idx="155">
                  <c:v>426931.1689642577</c:v>
                </c:pt>
                <c:pt idx="156">
                  <c:v>429718.27190436999</c:v>
                </c:pt>
                <c:pt idx="157">
                  <c:v>444700.75107873272</c:v>
                </c:pt>
                <c:pt idx="158">
                  <c:v>439463.20490043686</c:v>
                </c:pt>
                <c:pt idx="159">
                  <c:v>437683.01562652999</c:v>
                </c:pt>
                <c:pt idx="160">
                  <c:v>436521.02053556917</c:v>
                </c:pt>
                <c:pt idx="161">
                  <c:v>453278.49685451819</c:v>
                </c:pt>
                <c:pt idx="162">
                  <c:v>453660.6561198876</c:v>
                </c:pt>
                <c:pt idx="163">
                  <c:v>447079.51381886675</c:v>
                </c:pt>
                <c:pt idx="164">
                  <c:v>443148.13742696057</c:v>
                </c:pt>
                <c:pt idx="165">
                  <c:v>432823.53792879108</c:v>
                </c:pt>
                <c:pt idx="166">
                  <c:v>440090.73001091328</c:v>
                </c:pt>
                <c:pt idx="167">
                  <c:v>454040.13464744645</c:v>
                </c:pt>
                <c:pt idx="168">
                  <c:v>464075.33997860266</c:v>
                </c:pt>
                <c:pt idx="169">
                  <c:v>461343.18217612093</c:v>
                </c:pt>
                <c:pt idx="170">
                  <c:v>478660.66623724916</c:v>
                </c:pt>
                <c:pt idx="171">
                  <c:v>493139.46637856914</c:v>
                </c:pt>
                <c:pt idx="172">
                  <c:v>486428.33938158542</c:v>
                </c:pt>
                <c:pt idx="173">
                  <c:v>490338.06203535083</c:v>
                </c:pt>
                <c:pt idx="174">
                  <c:v>494557.78488903743</c:v>
                </c:pt>
                <c:pt idx="175">
                  <c:v>478303.29595855623</c:v>
                </c:pt>
                <c:pt idx="176">
                  <c:v>495942.20573238377</c:v>
                </c:pt>
                <c:pt idx="177">
                  <c:v>468043.02927504602</c:v>
                </c:pt>
                <c:pt idx="178">
                  <c:v>478715.44351510023</c:v>
                </c:pt>
                <c:pt idx="179">
                  <c:v>481594.09052155539</c:v>
                </c:pt>
                <c:pt idx="180">
                  <c:v>470007.11337084562</c:v>
                </c:pt>
                <c:pt idx="181">
                  <c:v>498164.99139386066</c:v>
                </c:pt>
                <c:pt idx="182">
                  <c:v>504208.78103881516</c:v>
                </c:pt>
                <c:pt idx="183">
                  <c:v>505014.763533914</c:v>
                </c:pt>
                <c:pt idx="184">
                  <c:v>492403.35896550701</c:v>
                </c:pt>
                <c:pt idx="185">
                  <c:v>488666.69892825821</c:v>
                </c:pt>
                <c:pt idx="186">
                  <c:v>497753.50618648721</c:v>
                </c:pt>
                <c:pt idx="187">
                  <c:v>505122.17235582334</c:v>
                </c:pt>
                <c:pt idx="188">
                  <c:v>508554.41780562222</c:v>
                </c:pt>
                <c:pt idx="189">
                  <c:v>494532.41130327719</c:v>
                </c:pt>
                <c:pt idx="190">
                  <c:v>441702.3914203404</c:v>
                </c:pt>
                <c:pt idx="191">
                  <c:v>419386.85050410603</c:v>
                </c:pt>
                <c:pt idx="192">
                  <c:v>430734.11086086661</c:v>
                </c:pt>
                <c:pt idx="193">
                  <c:v>439643.72645189631</c:v>
                </c:pt>
                <c:pt idx="194">
                  <c:v>446466.46227434854</c:v>
                </c:pt>
                <c:pt idx="195">
                  <c:v>432497.64468453772</c:v>
                </c:pt>
                <c:pt idx="196">
                  <c:v>428367.01646149647</c:v>
                </c:pt>
                <c:pt idx="197">
                  <c:v>423474.36744131177</c:v>
                </c:pt>
                <c:pt idx="198">
                  <c:v>430620.56592235615</c:v>
                </c:pt>
                <c:pt idx="199">
                  <c:v>423189.2791155295</c:v>
                </c:pt>
                <c:pt idx="200">
                  <c:v>410278.44907789334</c:v>
                </c:pt>
                <c:pt idx="201">
                  <c:v>416405.54065788363</c:v>
                </c:pt>
                <c:pt idx="202">
                  <c:v>418740.55432417092</c:v>
                </c:pt>
                <c:pt idx="203">
                  <c:v>407987.86261553131</c:v>
                </c:pt>
                <c:pt idx="204">
                  <c:v>405683.25238908519</c:v>
                </c:pt>
                <c:pt idx="205">
                  <c:v>416433.96199342696</c:v>
                </c:pt>
                <c:pt idx="206">
                  <c:v>404522.3146952219</c:v>
                </c:pt>
                <c:pt idx="207">
                  <c:v>404199.98270556144</c:v>
                </c:pt>
                <c:pt idx="208">
                  <c:v>412260.30432591535</c:v>
                </c:pt>
                <c:pt idx="209">
                  <c:v>418130.99845092389</c:v>
                </c:pt>
                <c:pt idx="210">
                  <c:v>416437.3750511625</c:v>
                </c:pt>
                <c:pt idx="211">
                  <c:v>433039.97248624836</c:v>
                </c:pt>
                <c:pt idx="212">
                  <c:v>426974.466962267</c:v>
                </c:pt>
                <c:pt idx="213">
                  <c:v>421282.66355569795</c:v>
                </c:pt>
                <c:pt idx="214">
                  <c:v>414318.45447699656</c:v>
                </c:pt>
                <c:pt idx="215">
                  <c:v>413935.98328851437</c:v>
                </c:pt>
                <c:pt idx="216">
                  <c:v>412891.96042744489</c:v>
                </c:pt>
                <c:pt idx="217">
                  <c:v>391154.66916865658</c:v>
                </c:pt>
                <c:pt idx="218">
                  <c:v>387546.31618037971</c:v>
                </c:pt>
                <c:pt idx="219">
                  <c:v>386437.88898320915</c:v>
                </c:pt>
                <c:pt idx="220">
                  <c:v>374214.40128316515</c:v>
                </c:pt>
                <c:pt idx="221">
                  <c:v>390089.92324037012</c:v>
                </c:pt>
                <c:pt idx="222">
                  <c:v>384777.09902595391</c:v>
                </c:pt>
                <c:pt idx="223">
                  <c:v>380515.93680184294</c:v>
                </c:pt>
                <c:pt idx="224">
                  <c:v>355578.9975905646</c:v>
                </c:pt>
                <c:pt idx="225">
                  <c:v>341710.54155540711</c:v>
                </c:pt>
                <c:pt idx="226">
                  <c:v>336915.04995570047</c:v>
                </c:pt>
                <c:pt idx="227">
                  <c:v>343781.41204586183</c:v>
                </c:pt>
                <c:pt idx="228">
                  <c:v>344129.35049341078</c:v>
                </c:pt>
                <c:pt idx="229">
                  <c:v>346595.94651462155</c:v>
                </c:pt>
                <c:pt idx="230">
                  <c:v>353009.60242032591</c:v>
                </c:pt>
                <c:pt idx="231">
                  <c:v>350856.98118193948</c:v>
                </c:pt>
                <c:pt idx="232">
                  <c:v>346327.8409777967</c:v>
                </c:pt>
                <c:pt idx="233">
                  <c:v>347871.85114014242</c:v>
                </c:pt>
                <c:pt idx="234">
                  <c:v>332878.14758134412</c:v>
                </c:pt>
                <c:pt idx="235">
                  <c:v>335658.52653812396</c:v>
                </c:pt>
                <c:pt idx="236">
                  <c:v>336165.8802797026</c:v>
                </c:pt>
                <c:pt idx="237">
                  <c:v>329537.40829783137</c:v>
                </c:pt>
                <c:pt idx="238">
                  <c:v>326696.60661574523</c:v>
                </c:pt>
                <c:pt idx="239">
                  <c:v>314935.7339723453</c:v>
                </c:pt>
                <c:pt idx="240">
                  <c:v>329411.29469921638</c:v>
                </c:pt>
                <c:pt idx="241">
                  <c:v>316895.85029437457</c:v>
                </c:pt>
                <c:pt idx="242">
                  <c:v>312289.81434339029</c:v>
                </c:pt>
                <c:pt idx="243">
                  <c:v>301315.77149445517</c:v>
                </c:pt>
                <c:pt idx="244">
                  <c:v>299913.65518641524</c:v>
                </c:pt>
                <c:pt idx="245">
                  <c:v>296394.24789675733</c:v>
                </c:pt>
                <c:pt idx="246">
                  <c:v>289352.97260656569</c:v>
                </c:pt>
                <c:pt idx="247">
                  <c:v>290969.45409615501</c:v>
                </c:pt>
                <c:pt idx="248">
                  <c:v>282729.7012634874</c:v>
                </c:pt>
                <c:pt idx="249">
                  <c:v>279478.79985279142</c:v>
                </c:pt>
                <c:pt idx="250">
                  <c:v>270850.49108581862</c:v>
                </c:pt>
                <c:pt idx="251">
                  <c:v>267376.81229355902</c:v>
                </c:pt>
                <c:pt idx="252">
                  <c:v>263567.01705465978</c:v>
                </c:pt>
                <c:pt idx="253">
                  <c:v>260246.7013474369</c:v>
                </c:pt>
                <c:pt idx="254">
                  <c:v>257358.01833325851</c:v>
                </c:pt>
                <c:pt idx="255">
                  <c:v>253381.39937674638</c:v>
                </c:pt>
                <c:pt idx="256">
                  <c:v>243953.7922537924</c:v>
                </c:pt>
                <c:pt idx="257">
                  <c:v>239907.4398625723</c:v>
                </c:pt>
                <c:pt idx="258">
                  <c:v>234985.13827164212</c:v>
                </c:pt>
                <c:pt idx="259">
                  <c:v>227216.40653347457</c:v>
                </c:pt>
                <c:pt idx="260">
                  <c:v>226304.91389892806</c:v>
                </c:pt>
                <c:pt idx="261">
                  <c:v>218687.68232013023</c:v>
                </c:pt>
                <c:pt idx="262">
                  <c:v>213752.58133352274</c:v>
                </c:pt>
                <c:pt idx="263">
                  <c:v>204621.16717177577</c:v>
                </c:pt>
                <c:pt idx="264">
                  <c:v>198799.93472516871</c:v>
                </c:pt>
                <c:pt idx="265">
                  <c:v>195883.50259926735</c:v>
                </c:pt>
                <c:pt idx="266">
                  <c:v>183845.69598215533</c:v>
                </c:pt>
                <c:pt idx="267">
                  <c:v>170566.2202471107</c:v>
                </c:pt>
                <c:pt idx="268">
                  <c:v>163541.46557755317</c:v>
                </c:pt>
                <c:pt idx="269">
                  <c:v>157439.74007732968</c:v>
                </c:pt>
                <c:pt idx="270">
                  <c:v>147887.73999317392</c:v>
                </c:pt>
                <c:pt idx="271">
                  <c:v>143873.39665207802</c:v>
                </c:pt>
                <c:pt idx="272">
                  <c:v>139478.58495996468</c:v>
                </c:pt>
                <c:pt idx="273">
                  <c:v>129412.29998064949</c:v>
                </c:pt>
                <c:pt idx="274">
                  <c:v>123248.74130634853</c:v>
                </c:pt>
                <c:pt idx="275">
                  <c:v>113108.06535832073</c:v>
                </c:pt>
                <c:pt idx="276">
                  <c:v>106635.78470630957</c:v>
                </c:pt>
                <c:pt idx="277">
                  <c:v>101252.57391576889</c:v>
                </c:pt>
                <c:pt idx="278">
                  <c:v>96585.990498810046</c:v>
                </c:pt>
                <c:pt idx="279">
                  <c:v>90651.961225236591</c:v>
                </c:pt>
                <c:pt idx="280">
                  <c:v>84855.869390488209</c:v>
                </c:pt>
                <c:pt idx="281">
                  <c:v>80127.316123924829</c:v>
                </c:pt>
                <c:pt idx="282">
                  <c:v>73644.84709927837</c:v>
                </c:pt>
                <c:pt idx="283">
                  <c:v>67126.521988660679</c:v>
                </c:pt>
                <c:pt idx="284">
                  <c:v>59747.836172093484</c:v>
                </c:pt>
                <c:pt idx="285">
                  <c:v>53426.234255180883</c:v>
                </c:pt>
                <c:pt idx="286">
                  <c:v>45848.849548959217</c:v>
                </c:pt>
                <c:pt idx="287">
                  <c:v>39357.090411378558</c:v>
                </c:pt>
                <c:pt idx="288">
                  <c:v>32102.468592448331</c:v>
                </c:pt>
                <c:pt idx="289">
                  <c:v>24894.111656414716</c:v>
                </c:pt>
                <c:pt idx="290">
                  <c:v>17058.555394044957</c:v>
                </c:pt>
                <c:pt idx="291">
                  <c:v>9213.3117641466088</c:v>
                </c:pt>
                <c:pt idx="292">
                  <c:v>1373.1927833811123</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numCache>
            </c:numRef>
          </c:val>
          <c:smooth val="0"/>
          <c:extLst>
            <c:ext xmlns:c16="http://schemas.microsoft.com/office/drawing/2014/chart" uri="{C3380CC4-5D6E-409C-BE32-E72D297353CC}">
              <c16:uniqueId val="{00000001-DF23-A946-9D09-73E6B3285B2D}"/>
            </c:ext>
          </c:extLst>
        </c:ser>
        <c:ser>
          <c:idx val="0"/>
          <c:order val="2"/>
          <c:tx>
            <c:strRef>
              <c:f>data!$Z$10</c:f>
              <c:strCache>
                <c:ptCount val="1"/>
                <c:pt idx="0">
                  <c:v>6%</c:v>
                </c:pt>
              </c:strCache>
            </c:strRef>
          </c:tx>
          <c:spPr>
            <a:ln w="27520">
              <a:solidFill>
                <a:srgbClr val="368727"/>
              </a:solidFill>
              <a:prstDash val="solid"/>
            </a:ln>
          </c:spPr>
          <c:marker>
            <c:symbol val="none"/>
          </c:marker>
          <c:cat>
            <c:numRef>
              <c:f>data!$J$12:$J$491</c:f>
              <c:numCache>
                <c:formatCode>mmm\-yy</c:formatCode>
                <c:ptCount val="480"/>
                <c:pt idx="0">
                  <c:v>26299</c:v>
                </c:pt>
                <c:pt idx="1">
                  <c:v>26330</c:v>
                </c:pt>
                <c:pt idx="2">
                  <c:v>26359</c:v>
                </c:pt>
                <c:pt idx="3">
                  <c:v>26390</c:v>
                </c:pt>
                <c:pt idx="4">
                  <c:v>26420</c:v>
                </c:pt>
                <c:pt idx="5">
                  <c:v>26451</c:v>
                </c:pt>
                <c:pt idx="6">
                  <c:v>26481</c:v>
                </c:pt>
                <c:pt idx="7">
                  <c:v>26512</c:v>
                </c:pt>
                <c:pt idx="8">
                  <c:v>26543</c:v>
                </c:pt>
                <c:pt idx="9">
                  <c:v>26573</c:v>
                </c:pt>
                <c:pt idx="10">
                  <c:v>26604</c:v>
                </c:pt>
                <c:pt idx="11">
                  <c:v>26634</c:v>
                </c:pt>
                <c:pt idx="12">
                  <c:v>26665</c:v>
                </c:pt>
                <c:pt idx="13">
                  <c:v>26696</c:v>
                </c:pt>
                <c:pt idx="14">
                  <c:v>26724</c:v>
                </c:pt>
                <c:pt idx="15">
                  <c:v>26755</c:v>
                </c:pt>
                <c:pt idx="16">
                  <c:v>26785</c:v>
                </c:pt>
                <c:pt idx="17">
                  <c:v>26816</c:v>
                </c:pt>
                <c:pt idx="18">
                  <c:v>26846</c:v>
                </c:pt>
                <c:pt idx="19">
                  <c:v>26877</c:v>
                </c:pt>
                <c:pt idx="20">
                  <c:v>26908</c:v>
                </c:pt>
                <c:pt idx="21">
                  <c:v>26938</c:v>
                </c:pt>
                <c:pt idx="22">
                  <c:v>26969</c:v>
                </c:pt>
                <c:pt idx="23">
                  <c:v>26999</c:v>
                </c:pt>
                <c:pt idx="24">
                  <c:v>27030</c:v>
                </c:pt>
                <c:pt idx="25">
                  <c:v>27061</c:v>
                </c:pt>
                <c:pt idx="26">
                  <c:v>27089</c:v>
                </c:pt>
                <c:pt idx="27">
                  <c:v>27120</c:v>
                </c:pt>
                <c:pt idx="28">
                  <c:v>27150</c:v>
                </c:pt>
                <c:pt idx="29">
                  <c:v>27181</c:v>
                </c:pt>
                <c:pt idx="30">
                  <c:v>27211</c:v>
                </c:pt>
                <c:pt idx="31">
                  <c:v>27242</c:v>
                </c:pt>
                <c:pt idx="32">
                  <c:v>27273</c:v>
                </c:pt>
                <c:pt idx="33">
                  <c:v>27303</c:v>
                </c:pt>
                <c:pt idx="34">
                  <c:v>27334</c:v>
                </c:pt>
                <c:pt idx="35">
                  <c:v>27364</c:v>
                </c:pt>
                <c:pt idx="36">
                  <c:v>27395</c:v>
                </c:pt>
                <c:pt idx="37">
                  <c:v>27426</c:v>
                </c:pt>
                <c:pt idx="38">
                  <c:v>27454</c:v>
                </c:pt>
                <c:pt idx="39">
                  <c:v>27485</c:v>
                </c:pt>
                <c:pt idx="40">
                  <c:v>27515</c:v>
                </c:pt>
                <c:pt idx="41">
                  <c:v>27546</c:v>
                </c:pt>
                <c:pt idx="42">
                  <c:v>27576</c:v>
                </c:pt>
                <c:pt idx="43">
                  <c:v>27607</c:v>
                </c:pt>
                <c:pt idx="44">
                  <c:v>27638</c:v>
                </c:pt>
                <c:pt idx="45">
                  <c:v>27668</c:v>
                </c:pt>
                <c:pt idx="46">
                  <c:v>27699</c:v>
                </c:pt>
                <c:pt idx="47">
                  <c:v>27729</c:v>
                </c:pt>
                <c:pt idx="48">
                  <c:v>27760</c:v>
                </c:pt>
                <c:pt idx="49">
                  <c:v>27791</c:v>
                </c:pt>
                <c:pt idx="50">
                  <c:v>27820</c:v>
                </c:pt>
                <c:pt idx="51">
                  <c:v>27851</c:v>
                </c:pt>
                <c:pt idx="52">
                  <c:v>27881</c:v>
                </c:pt>
                <c:pt idx="53">
                  <c:v>27912</c:v>
                </c:pt>
                <c:pt idx="54">
                  <c:v>27942</c:v>
                </c:pt>
                <c:pt idx="55">
                  <c:v>27973</c:v>
                </c:pt>
                <c:pt idx="56">
                  <c:v>28004</c:v>
                </c:pt>
                <c:pt idx="57">
                  <c:v>28034</c:v>
                </c:pt>
                <c:pt idx="58">
                  <c:v>28065</c:v>
                </c:pt>
                <c:pt idx="59">
                  <c:v>28095</c:v>
                </c:pt>
                <c:pt idx="60">
                  <c:v>28126</c:v>
                </c:pt>
                <c:pt idx="61">
                  <c:v>28157</c:v>
                </c:pt>
                <c:pt idx="62">
                  <c:v>28185</c:v>
                </c:pt>
                <c:pt idx="63">
                  <c:v>28216</c:v>
                </c:pt>
                <c:pt idx="64">
                  <c:v>28246</c:v>
                </c:pt>
                <c:pt idx="65">
                  <c:v>28277</c:v>
                </c:pt>
                <c:pt idx="66">
                  <c:v>28307</c:v>
                </c:pt>
                <c:pt idx="67">
                  <c:v>28338</c:v>
                </c:pt>
                <c:pt idx="68">
                  <c:v>28369</c:v>
                </c:pt>
                <c:pt idx="69">
                  <c:v>28399</c:v>
                </c:pt>
                <c:pt idx="70">
                  <c:v>28430</c:v>
                </c:pt>
                <c:pt idx="71">
                  <c:v>28460</c:v>
                </c:pt>
                <c:pt idx="72">
                  <c:v>28491</c:v>
                </c:pt>
                <c:pt idx="73">
                  <c:v>28522</c:v>
                </c:pt>
                <c:pt idx="74">
                  <c:v>28550</c:v>
                </c:pt>
                <c:pt idx="75">
                  <c:v>28581</c:v>
                </c:pt>
                <c:pt idx="76">
                  <c:v>28611</c:v>
                </c:pt>
                <c:pt idx="77">
                  <c:v>28642</c:v>
                </c:pt>
                <c:pt idx="78">
                  <c:v>28672</c:v>
                </c:pt>
                <c:pt idx="79">
                  <c:v>28703</c:v>
                </c:pt>
                <c:pt idx="80">
                  <c:v>28734</c:v>
                </c:pt>
                <c:pt idx="81">
                  <c:v>28764</c:v>
                </c:pt>
                <c:pt idx="82">
                  <c:v>28795</c:v>
                </c:pt>
                <c:pt idx="83">
                  <c:v>28825</c:v>
                </c:pt>
                <c:pt idx="84">
                  <c:v>28856</c:v>
                </c:pt>
                <c:pt idx="85">
                  <c:v>28887</c:v>
                </c:pt>
                <c:pt idx="86">
                  <c:v>28915</c:v>
                </c:pt>
                <c:pt idx="87">
                  <c:v>28946</c:v>
                </c:pt>
                <c:pt idx="88">
                  <c:v>28976</c:v>
                </c:pt>
                <c:pt idx="89">
                  <c:v>29007</c:v>
                </c:pt>
                <c:pt idx="90">
                  <c:v>29037</c:v>
                </c:pt>
                <c:pt idx="91">
                  <c:v>29068</c:v>
                </c:pt>
                <c:pt idx="92">
                  <c:v>29099</c:v>
                </c:pt>
                <c:pt idx="93">
                  <c:v>29129</c:v>
                </c:pt>
                <c:pt idx="94">
                  <c:v>29160</c:v>
                </c:pt>
                <c:pt idx="95">
                  <c:v>29190</c:v>
                </c:pt>
                <c:pt idx="96">
                  <c:v>29221</c:v>
                </c:pt>
                <c:pt idx="97">
                  <c:v>29252</c:v>
                </c:pt>
                <c:pt idx="98">
                  <c:v>29281</c:v>
                </c:pt>
                <c:pt idx="99">
                  <c:v>29312</c:v>
                </c:pt>
                <c:pt idx="100">
                  <c:v>29342</c:v>
                </c:pt>
                <c:pt idx="101">
                  <c:v>29373</c:v>
                </c:pt>
                <c:pt idx="102">
                  <c:v>29403</c:v>
                </c:pt>
                <c:pt idx="103">
                  <c:v>29434</c:v>
                </c:pt>
                <c:pt idx="104">
                  <c:v>29465</c:v>
                </c:pt>
                <c:pt idx="105">
                  <c:v>29495</c:v>
                </c:pt>
                <c:pt idx="106">
                  <c:v>29526</c:v>
                </c:pt>
                <c:pt idx="107">
                  <c:v>29556</c:v>
                </c:pt>
                <c:pt idx="108">
                  <c:v>29587</c:v>
                </c:pt>
                <c:pt idx="109">
                  <c:v>29618</c:v>
                </c:pt>
                <c:pt idx="110">
                  <c:v>29646</c:v>
                </c:pt>
                <c:pt idx="111">
                  <c:v>29677</c:v>
                </c:pt>
                <c:pt idx="112">
                  <c:v>29707</c:v>
                </c:pt>
                <c:pt idx="113">
                  <c:v>29738</c:v>
                </c:pt>
                <c:pt idx="114">
                  <c:v>29768</c:v>
                </c:pt>
                <c:pt idx="115">
                  <c:v>29799</c:v>
                </c:pt>
                <c:pt idx="116">
                  <c:v>29830</c:v>
                </c:pt>
                <c:pt idx="117">
                  <c:v>29860</c:v>
                </c:pt>
                <c:pt idx="118">
                  <c:v>29891</c:v>
                </c:pt>
                <c:pt idx="119">
                  <c:v>29921</c:v>
                </c:pt>
                <c:pt idx="120">
                  <c:v>29952</c:v>
                </c:pt>
                <c:pt idx="121">
                  <c:v>29983</c:v>
                </c:pt>
                <c:pt idx="122">
                  <c:v>30011</c:v>
                </c:pt>
                <c:pt idx="123">
                  <c:v>30042</c:v>
                </c:pt>
                <c:pt idx="124">
                  <c:v>30072</c:v>
                </c:pt>
                <c:pt idx="125">
                  <c:v>30103</c:v>
                </c:pt>
                <c:pt idx="126">
                  <c:v>30133</c:v>
                </c:pt>
                <c:pt idx="127">
                  <c:v>30164</c:v>
                </c:pt>
                <c:pt idx="128">
                  <c:v>30195</c:v>
                </c:pt>
                <c:pt idx="129">
                  <c:v>30225</c:v>
                </c:pt>
                <c:pt idx="130">
                  <c:v>30256</c:v>
                </c:pt>
                <c:pt idx="131">
                  <c:v>30286</c:v>
                </c:pt>
                <c:pt idx="132">
                  <c:v>30317</c:v>
                </c:pt>
                <c:pt idx="133">
                  <c:v>30348</c:v>
                </c:pt>
                <c:pt idx="134">
                  <c:v>30376</c:v>
                </c:pt>
                <c:pt idx="135">
                  <c:v>30407</c:v>
                </c:pt>
                <c:pt idx="136">
                  <c:v>30437</c:v>
                </c:pt>
                <c:pt idx="137">
                  <c:v>30468</c:v>
                </c:pt>
                <c:pt idx="138">
                  <c:v>30498</c:v>
                </c:pt>
                <c:pt idx="139">
                  <c:v>30529</c:v>
                </c:pt>
                <c:pt idx="140">
                  <c:v>30560</c:v>
                </c:pt>
                <c:pt idx="141">
                  <c:v>30590</c:v>
                </c:pt>
                <c:pt idx="142">
                  <c:v>30621</c:v>
                </c:pt>
                <c:pt idx="143">
                  <c:v>30651</c:v>
                </c:pt>
                <c:pt idx="144">
                  <c:v>30682</c:v>
                </c:pt>
                <c:pt idx="145">
                  <c:v>30713</c:v>
                </c:pt>
                <c:pt idx="146">
                  <c:v>30742</c:v>
                </c:pt>
                <c:pt idx="147">
                  <c:v>30773</c:v>
                </c:pt>
                <c:pt idx="148">
                  <c:v>30803</c:v>
                </c:pt>
                <c:pt idx="149">
                  <c:v>30834</c:v>
                </c:pt>
                <c:pt idx="150">
                  <c:v>30864</c:v>
                </c:pt>
                <c:pt idx="151">
                  <c:v>30895</c:v>
                </c:pt>
                <c:pt idx="152">
                  <c:v>30926</c:v>
                </c:pt>
                <c:pt idx="153">
                  <c:v>30956</c:v>
                </c:pt>
                <c:pt idx="154">
                  <c:v>30987</c:v>
                </c:pt>
                <c:pt idx="155">
                  <c:v>31017</c:v>
                </c:pt>
                <c:pt idx="156">
                  <c:v>31048</c:v>
                </c:pt>
                <c:pt idx="157">
                  <c:v>31079</c:v>
                </c:pt>
                <c:pt idx="158">
                  <c:v>31107</c:v>
                </c:pt>
                <c:pt idx="159">
                  <c:v>31138</c:v>
                </c:pt>
                <c:pt idx="160">
                  <c:v>31168</c:v>
                </c:pt>
                <c:pt idx="161">
                  <c:v>31199</c:v>
                </c:pt>
                <c:pt idx="162">
                  <c:v>31229</c:v>
                </c:pt>
                <c:pt idx="163">
                  <c:v>31260</c:v>
                </c:pt>
                <c:pt idx="164">
                  <c:v>31291</c:v>
                </c:pt>
                <c:pt idx="165">
                  <c:v>31321</c:v>
                </c:pt>
                <c:pt idx="166">
                  <c:v>31352</c:v>
                </c:pt>
                <c:pt idx="167">
                  <c:v>31382</c:v>
                </c:pt>
                <c:pt idx="168">
                  <c:v>31413</c:v>
                </c:pt>
                <c:pt idx="169">
                  <c:v>31444</c:v>
                </c:pt>
                <c:pt idx="170">
                  <c:v>31472</c:v>
                </c:pt>
                <c:pt idx="171">
                  <c:v>31503</c:v>
                </c:pt>
                <c:pt idx="172">
                  <c:v>31533</c:v>
                </c:pt>
                <c:pt idx="173">
                  <c:v>31564</c:v>
                </c:pt>
                <c:pt idx="174">
                  <c:v>31594</c:v>
                </c:pt>
                <c:pt idx="175">
                  <c:v>31625</c:v>
                </c:pt>
                <c:pt idx="176">
                  <c:v>31656</c:v>
                </c:pt>
                <c:pt idx="177">
                  <c:v>31686</c:v>
                </c:pt>
                <c:pt idx="178">
                  <c:v>31717</c:v>
                </c:pt>
                <c:pt idx="179">
                  <c:v>31747</c:v>
                </c:pt>
                <c:pt idx="180">
                  <c:v>31778</c:v>
                </c:pt>
                <c:pt idx="181">
                  <c:v>31809</c:v>
                </c:pt>
                <c:pt idx="182">
                  <c:v>31837</c:v>
                </c:pt>
                <c:pt idx="183">
                  <c:v>31868</c:v>
                </c:pt>
                <c:pt idx="184">
                  <c:v>31898</c:v>
                </c:pt>
                <c:pt idx="185">
                  <c:v>31929</c:v>
                </c:pt>
                <c:pt idx="186">
                  <c:v>31959</c:v>
                </c:pt>
                <c:pt idx="187">
                  <c:v>31990</c:v>
                </c:pt>
                <c:pt idx="188">
                  <c:v>32021</c:v>
                </c:pt>
                <c:pt idx="189">
                  <c:v>32051</c:v>
                </c:pt>
                <c:pt idx="190">
                  <c:v>32082</c:v>
                </c:pt>
                <c:pt idx="191">
                  <c:v>32112</c:v>
                </c:pt>
                <c:pt idx="192">
                  <c:v>32143</c:v>
                </c:pt>
                <c:pt idx="193">
                  <c:v>32174</c:v>
                </c:pt>
                <c:pt idx="194">
                  <c:v>32203</c:v>
                </c:pt>
                <c:pt idx="195">
                  <c:v>32234</c:v>
                </c:pt>
                <c:pt idx="196">
                  <c:v>32264</c:v>
                </c:pt>
                <c:pt idx="197">
                  <c:v>32295</c:v>
                </c:pt>
                <c:pt idx="198">
                  <c:v>32325</c:v>
                </c:pt>
                <c:pt idx="199">
                  <c:v>32356</c:v>
                </c:pt>
                <c:pt idx="200">
                  <c:v>32387</c:v>
                </c:pt>
                <c:pt idx="201">
                  <c:v>32417</c:v>
                </c:pt>
                <c:pt idx="202">
                  <c:v>32448</c:v>
                </c:pt>
                <c:pt idx="203">
                  <c:v>32478</c:v>
                </c:pt>
                <c:pt idx="204">
                  <c:v>32509</c:v>
                </c:pt>
                <c:pt idx="205">
                  <c:v>32540</c:v>
                </c:pt>
                <c:pt idx="206">
                  <c:v>32568</c:v>
                </c:pt>
                <c:pt idx="207">
                  <c:v>32599</c:v>
                </c:pt>
                <c:pt idx="208">
                  <c:v>32629</c:v>
                </c:pt>
                <c:pt idx="209">
                  <c:v>32660</c:v>
                </c:pt>
                <c:pt idx="210">
                  <c:v>32690</c:v>
                </c:pt>
                <c:pt idx="211">
                  <c:v>32721</c:v>
                </c:pt>
                <c:pt idx="212">
                  <c:v>32752</c:v>
                </c:pt>
                <c:pt idx="213">
                  <c:v>32782</c:v>
                </c:pt>
                <c:pt idx="214">
                  <c:v>32813</c:v>
                </c:pt>
                <c:pt idx="215">
                  <c:v>32843</c:v>
                </c:pt>
                <c:pt idx="216">
                  <c:v>32874</c:v>
                </c:pt>
                <c:pt idx="217">
                  <c:v>32905</c:v>
                </c:pt>
                <c:pt idx="218">
                  <c:v>32933</c:v>
                </c:pt>
                <c:pt idx="219">
                  <c:v>32964</c:v>
                </c:pt>
                <c:pt idx="220">
                  <c:v>32994</c:v>
                </c:pt>
                <c:pt idx="221">
                  <c:v>33025</c:v>
                </c:pt>
                <c:pt idx="222">
                  <c:v>33055</c:v>
                </c:pt>
                <c:pt idx="223">
                  <c:v>33086</c:v>
                </c:pt>
                <c:pt idx="224">
                  <c:v>33117</c:v>
                </c:pt>
                <c:pt idx="225">
                  <c:v>33147</c:v>
                </c:pt>
                <c:pt idx="226">
                  <c:v>33178</c:v>
                </c:pt>
                <c:pt idx="227">
                  <c:v>33208</c:v>
                </c:pt>
                <c:pt idx="228">
                  <c:v>33239</c:v>
                </c:pt>
                <c:pt idx="229">
                  <c:v>33270</c:v>
                </c:pt>
                <c:pt idx="230">
                  <c:v>33298</c:v>
                </c:pt>
                <c:pt idx="231">
                  <c:v>33329</c:v>
                </c:pt>
                <c:pt idx="232">
                  <c:v>33359</c:v>
                </c:pt>
                <c:pt idx="233">
                  <c:v>33390</c:v>
                </c:pt>
                <c:pt idx="234">
                  <c:v>33420</c:v>
                </c:pt>
                <c:pt idx="235">
                  <c:v>33451</c:v>
                </c:pt>
                <c:pt idx="236">
                  <c:v>33482</c:v>
                </c:pt>
                <c:pt idx="237">
                  <c:v>33512</c:v>
                </c:pt>
                <c:pt idx="238">
                  <c:v>33543</c:v>
                </c:pt>
                <c:pt idx="239">
                  <c:v>33573</c:v>
                </c:pt>
                <c:pt idx="240">
                  <c:v>33604</c:v>
                </c:pt>
                <c:pt idx="241">
                  <c:v>33635</c:v>
                </c:pt>
                <c:pt idx="242">
                  <c:v>33664</c:v>
                </c:pt>
                <c:pt idx="243">
                  <c:v>33695</c:v>
                </c:pt>
                <c:pt idx="244">
                  <c:v>33725</c:v>
                </c:pt>
                <c:pt idx="245">
                  <c:v>33756</c:v>
                </c:pt>
                <c:pt idx="246">
                  <c:v>33786</c:v>
                </c:pt>
                <c:pt idx="247">
                  <c:v>33817</c:v>
                </c:pt>
                <c:pt idx="248">
                  <c:v>33848</c:v>
                </c:pt>
                <c:pt idx="249">
                  <c:v>33878</c:v>
                </c:pt>
                <c:pt idx="250">
                  <c:v>33909</c:v>
                </c:pt>
                <c:pt idx="251">
                  <c:v>33939</c:v>
                </c:pt>
                <c:pt idx="252">
                  <c:v>33970</c:v>
                </c:pt>
                <c:pt idx="253">
                  <c:v>34001</c:v>
                </c:pt>
                <c:pt idx="254">
                  <c:v>34029</c:v>
                </c:pt>
                <c:pt idx="255">
                  <c:v>34060</c:v>
                </c:pt>
                <c:pt idx="256">
                  <c:v>34090</c:v>
                </c:pt>
                <c:pt idx="257">
                  <c:v>34121</c:v>
                </c:pt>
                <c:pt idx="258">
                  <c:v>34151</c:v>
                </c:pt>
                <c:pt idx="259">
                  <c:v>34182</c:v>
                </c:pt>
                <c:pt idx="260">
                  <c:v>34213</c:v>
                </c:pt>
                <c:pt idx="261">
                  <c:v>34243</c:v>
                </c:pt>
                <c:pt idx="262">
                  <c:v>34274</c:v>
                </c:pt>
                <c:pt idx="263">
                  <c:v>34304</c:v>
                </c:pt>
                <c:pt idx="264">
                  <c:v>34335</c:v>
                </c:pt>
                <c:pt idx="265">
                  <c:v>34366</c:v>
                </c:pt>
                <c:pt idx="266">
                  <c:v>34394</c:v>
                </c:pt>
                <c:pt idx="267">
                  <c:v>34425</c:v>
                </c:pt>
                <c:pt idx="268">
                  <c:v>34455</c:v>
                </c:pt>
                <c:pt idx="269">
                  <c:v>34486</c:v>
                </c:pt>
                <c:pt idx="270">
                  <c:v>34516</c:v>
                </c:pt>
                <c:pt idx="271">
                  <c:v>34547</c:v>
                </c:pt>
                <c:pt idx="272">
                  <c:v>34578</c:v>
                </c:pt>
                <c:pt idx="273">
                  <c:v>34608</c:v>
                </c:pt>
                <c:pt idx="274">
                  <c:v>34639</c:v>
                </c:pt>
                <c:pt idx="275">
                  <c:v>34669</c:v>
                </c:pt>
                <c:pt idx="276">
                  <c:v>34700</c:v>
                </c:pt>
                <c:pt idx="277">
                  <c:v>34731</c:v>
                </c:pt>
                <c:pt idx="278">
                  <c:v>34759</c:v>
                </c:pt>
                <c:pt idx="279">
                  <c:v>34790</c:v>
                </c:pt>
                <c:pt idx="280">
                  <c:v>34820</c:v>
                </c:pt>
                <c:pt idx="281">
                  <c:v>34851</c:v>
                </c:pt>
                <c:pt idx="282">
                  <c:v>34881</c:v>
                </c:pt>
                <c:pt idx="283">
                  <c:v>34912</c:v>
                </c:pt>
                <c:pt idx="284">
                  <c:v>34943</c:v>
                </c:pt>
                <c:pt idx="285">
                  <c:v>34973</c:v>
                </c:pt>
                <c:pt idx="286">
                  <c:v>35004</c:v>
                </c:pt>
                <c:pt idx="287">
                  <c:v>35034</c:v>
                </c:pt>
                <c:pt idx="288">
                  <c:v>35065</c:v>
                </c:pt>
                <c:pt idx="289">
                  <c:v>35096</c:v>
                </c:pt>
                <c:pt idx="290">
                  <c:v>35125</c:v>
                </c:pt>
                <c:pt idx="291">
                  <c:v>35156</c:v>
                </c:pt>
                <c:pt idx="292">
                  <c:v>35186</c:v>
                </c:pt>
                <c:pt idx="293">
                  <c:v>35217</c:v>
                </c:pt>
                <c:pt idx="294">
                  <c:v>35247</c:v>
                </c:pt>
                <c:pt idx="295">
                  <c:v>35278</c:v>
                </c:pt>
                <c:pt idx="296">
                  <c:v>35309</c:v>
                </c:pt>
                <c:pt idx="297">
                  <c:v>35339</c:v>
                </c:pt>
                <c:pt idx="298">
                  <c:v>35370</c:v>
                </c:pt>
                <c:pt idx="299">
                  <c:v>35400</c:v>
                </c:pt>
                <c:pt idx="300">
                  <c:v>35431</c:v>
                </c:pt>
                <c:pt idx="301">
                  <c:v>35462</c:v>
                </c:pt>
                <c:pt idx="302">
                  <c:v>35490</c:v>
                </c:pt>
                <c:pt idx="303">
                  <c:v>35521</c:v>
                </c:pt>
                <c:pt idx="304">
                  <c:v>35551</c:v>
                </c:pt>
                <c:pt idx="305">
                  <c:v>35582</c:v>
                </c:pt>
                <c:pt idx="306">
                  <c:v>35612</c:v>
                </c:pt>
                <c:pt idx="307">
                  <c:v>35643</c:v>
                </c:pt>
                <c:pt idx="308">
                  <c:v>35674</c:v>
                </c:pt>
                <c:pt idx="309">
                  <c:v>35704</c:v>
                </c:pt>
                <c:pt idx="310">
                  <c:v>35735</c:v>
                </c:pt>
                <c:pt idx="311">
                  <c:v>35765</c:v>
                </c:pt>
                <c:pt idx="312">
                  <c:v>35796</c:v>
                </c:pt>
                <c:pt idx="313">
                  <c:v>35827</c:v>
                </c:pt>
                <c:pt idx="314">
                  <c:v>35855</c:v>
                </c:pt>
                <c:pt idx="315">
                  <c:v>35886</c:v>
                </c:pt>
                <c:pt idx="316">
                  <c:v>35916</c:v>
                </c:pt>
                <c:pt idx="317">
                  <c:v>35947</c:v>
                </c:pt>
                <c:pt idx="318">
                  <c:v>35977</c:v>
                </c:pt>
                <c:pt idx="319">
                  <c:v>36008</c:v>
                </c:pt>
                <c:pt idx="320">
                  <c:v>36039</c:v>
                </c:pt>
                <c:pt idx="321">
                  <c:v>36069</c:v>
                </c:pt>
                <c:pt idx="322">
                  <c:v>36100</c:v>
                </c:pt>
                <c:pt idx="323">
                  <c:v>36130</c:v>
                </c:pt>
                <c:pt idx="324">
                  <c:v>36161</c:v>
                </c:pt>
                <c:pt idx="325">
                  <c:v>36192</c:v>
                </c:pt>
                <c:pt idx="326">
                  <c:v>36220</c:v>
                </c:pt>
                <c:pt idx="327">
                  <c:v>36251</c:v>
                </c:pt>
                <c:pt idx="328">
                  <c:v>36281</c:v>
                </c:pt>
                <c:pt idx="329">
                  <c:v>36312</c:v>
                </c:pt>
                <c:pt idx="330">
                  <c:v>36342</c:v>
                </c:pt>
                <c:pt idx="331">
                  <c:v>36373</c:v>
                </c:pt>
                <c:pt idx="332">
                  <c:v>36404</c:v>
                </c:pt>
                <c:pt idx="333">
                  <c:v>36434</c:v>
                </c:pt>
                <c:pt idx="334">
                  <c:v>36465</c:v>
                </c:pt>
                <c:pt idx="335">
                  <c:v>36495</c:v>
                </c:pt>
                <c:pt idx="336">
                  <c:v>36526</c:v>
                </c:pt>
                <c:pt idx="337">
                  <c:v>36557</c:v>
                </c:pt>
                <c:pt idx="338">
                  <c:v>36586</c:v>
                </c:pt>
                <c:pt idx="339">
                  <c:v>36617</c:v>
                </c:pt>
                <c:pt idx="340">
                  <c:v>36647</c:v>
                </c:pt>
                <c:pt idx="341">
                  <c:v>36678</c:v>
                </c:pt>
                <c:pt idx="342">
                  <c:v>36708</c:v>
                </c:pt>
                <c:pt idx="343">
                  <c:v>36739</c:v>
                </c:pt>
                <c:pt idx="344">
                  <c:v>36770</c:v>
                </c:pt>
                <c:pt idx="345">
                  <c:v>36800</c:v>
                </c:pt>
                <c:pt idx="346">
                  <c:v>36831</c:v>
                </c:pt>
                <c:pt idx="347">
                  <c:v>36861</c:v>
                </c:pt>
                <c:pt idx="348">
                  <c:v>36892</c:v>
                </c:pt>
                <c:pt idx="349">
                  <c:v>36923</c:v>
                </c:pt>
                <c:pt idx="350">
                  <c:v>36951</c:v>
                </c:pt>
                <c:pt idx="351">
                  <c:v>36982</c:v>
                </c:pt>
                <c:pt idx="352">
                  <c:v>37012</c:v>
                </c:pt>
                <c:pt idx="353">
                  <c:v>37043</c:v>
                </c:pt>
                <c:pt idx="354">
                  <c:v>37073</c:v>
                </c:pt>
                <c:pt idx="355">
                  <c:v>37104</c:v>
                </c:pt>
                <c:pt idx="356">
                  <c:v>37135</c:v>
                </c:pt>
                <c:pt idx="357">
                  <c:v>37165</c:v>
                </c:pt>
                <c:pt idx="358">
                  <c:v>37196</c:v>
                </c:pt>
                <c:pt idx="359">
                  <c:v>37226</c:v>
                </c:pt>
                <c:pt idx="360">
                  <c:v>37257</c:v>
                </c:pt>
                <c:pt idx="361">
                  <c:v>37288</c:v>
                </c:pt>
                <c:pt idx="362">
                  <c:v>37316</c:v>
                </c:pt>
                <c:pt idx="363">
                  <c:v>37347</c:v>
                </c:pt>
                <c:pt idx="364">
                  <c:v>37377</c:v>
                </c:pt>
                <c:pt idx="365">
                  <c:v>37408</c:v>
                </c:pt>
                <c:pt idx="366">
                  <c:v>37438</c:v>
                </c:pt>
                <c:pt idx="367">
                  <c:v>37469</c:v>
                </c:pt>
                <c:pt idx="368">
                  <c:v>37500</c:v>
                </c:pt>
                <c:pt idx="369">
                  <c:v>37530</c:v>
                </c:pt>
                <c:pt idx="370">
                  <c:v>37561</c:v>
                </c:pt>
                <c:pt idx="371">
                  <c:v>37591</c:v>
                </c:pt>
                <c:pt idx="372">
                  <c:v>37622</c:v>
                </c:pt>
                <c:pt idx="373">
                  <c:v>37653</c:v>
                </c:pt>
                <c:pt idx="374">
                  <c:v>37681</c:v>
                </c:pt>
                <c:pt idx="375">
                  <c:v>37712</c:v>
                </c:pt>
                <c:pt idx="376">
                  <c:v>37742</c:v>
                </c:pt>
                <c:pt idx="377">
                  <c:v>37773</c:v>
                </c:pt>
                <c:pt idx="378">
                  <c:v>37803</c:v>
                </c:pt>
                <c:pt idx="379">
                  <c:v>37834</c:v>
                </c:pt>
                <c:pt idx="380">
                  <c:v>37865</c:v>
                </c:pt>
                <c:pt idx="381">
                  <c:v>37895</c:v>
                </c:pt>
                <c:pt idx="382">
                  <c:v>37926</c:v>
                </c:pt>
                <c:pt idx="383">
                  <c:v>37956</c:v>
                </c:pt>
                <c:pt idx="384">
                  <c:v>37987</c:v>
                </c:pt>
                <c:pt idx="385">
                  <c:v>38018</c:v>
                </c:pt>
                <c:pt idx="386">
                  <c:v>38047</c:v>
                </c:pt>
                <c:pt idx="387">
                  <c:v>38078</c:v>
                </c:pt>
                <c:pt idx="388">
                  <c:v>38108</c:v>
                </c:pt>
                <c:pt idx="389">
                  <c:v>38139</c:v>
                </c:pt>
                <c:pt idx="390">
                  <c:v>38169</c:v>
                </c:pt>
                <c:pt idx="391">
                  <c:v>38200</c:v>
                </c:pt>
                <c:pt idx="392">
                  <c:v>38231</c:v>
                </c:pt>
                <c:pt idx="393">
                  <c:v>38261</c:v>
                </c:pt>
                <c:pt idx="394">
                  <c:v>38292</c:v>
                </c:pt>
                <c:pt idx="395">
                  <c:v>38322</c:v>
                </c:pt>
                <c:pt idx="396">
                  <c:v>38353</c:v>
                </c:pt>
                <c:pt idx="397">
                  <c:v>38384</c:v>
                </c:pt>
                <c:pt idx="398">
                  <c:v>38412</c:v>
                </c:pt>
                <c:pt idx="399">
                  <c:v>38443</c:v>
                </c:pt>
                <c:pt idx="400">
                  <c:v>38473</c:v>
                </c:pt>
                <c:pt idx="401">
                  <c:v>38504</c:v>
                </c:pt>
                <c:pt idx="402">
                  <c:v>38534</c:v>
                </c:pt>
                <c:pt idx="403">
                  <c:v>38565</c:v>
                </c:pt>
                <c:pt idx="404">
                  <c:v>38596</c:v>
                </c:pt>
                <c:pt idx="405">
                  <c:v>38626</c:v>
                </c:pt>
                <c:pt idx="406">
                  <c:v>38657</c:v>
                </c:pt>
                <c:pt idx="407">
                  <c:v>38687</c:v>
                </c:pt>
                <c:pt idx="408">
                  <c:v>38718</c:v>
                </c:pt>
                <c:pt idx="409">
                  <c:v>38749</c:v>
                </c:pt>
                <c:pt idx="410">
                  <c:v>38777</c:v>
                </c:pt>
                <c:pt idx="411">
                  <c:v>38808</c:v>
                </c:pt>
                <c:pt idx="412">
                  <c:v>38838</c:v>
                </c:pt>
                <c:pt idx="413">
                  <c:v>38869</c:v>
                </c:pt>
                <c:pt idx="414">
                  <c:v>38899</c:v>
                </c:pt>
                <c:pt idx="415">
                  <c:v>38930</c:v>
                </c:pt>
                <c:pt idx="416">
                  <c:v>38961</c:v>
                </c:pt>
                <c:pt idx="417">
                  <c:v>38991</c:v>
                </c:pt>
                <c:pt idx="418">
                  <c:v>39022</c:v>
                </c:pt>
                <c:pt idx="419">
                  <c:v>39052</c:v>
                </c:pt>
                <c:pt idx="420">
                  <c:v>39083</c:v>
                </c:pt>
                <c:pt idx="421">
                  <c:v>39114</c:v>
                </c:pt>
                <c:pt idx="422">
                  <c:v>39142</c:v>
                </c:pt>
                <c:pt idx="423">
                  <c:v>39173</c:v>
                </c:pt>
                <c:pt idx="424">
                  <c:v>39203</c:v>
                </c:pt>
                <c:pt idx="425">
                  <c:v>39234</c:v>
                </c:pt>
                <c:pt idx="426">
                  <c:v>39264</c:v>
                </c:pt>
                <c:pt idx="427">
                  <c:v>39295</c:v>
                </c:pt>
                <c:pt idx="428">
                  <c:v>39326</c:v>
                </c:pt>
                <c:pt idx="429">
                  <c:v>39356</c:v>
                </c:pt>
                <c:pt idx="430">
                  <c:v>39387</c:v>
                </c:pt>
                <c:pt idx="431">
                  <c:v>39417</c:v>
                </c:pt>
                <c:pt idx="432">
                  <c:v>39448</c:v>
                </c:pt>
                <c:pt idx="433">
                  <c:v>39479</c:v>
                </c:pt>
                <c:pt idx="434">
                  <c:v>39508</c:v>
                </c:pt>
                <c:pt idx="435">
                  <c:v>39539</c:v>
                </c:pt>
                <c:pt idx="436">
                  <c:v>39569</c:v>
                </c:pt>
                <c:pt idx="437">
                  <c:v>39600</c:v>
                </c:pt>
                <c:pt idx="438">
                  <c:v>39630</c:v>
                </c:pt>
                <c:pt idx="439">
                  <c:v>39661</c:v>
                </c:pt>
                <c:pt idx="440">
                  <c:v>39692</c:v>
                </c:pt>
                <c:pt idx="441">
                  <c:v>39722</c:v>
                </c:pt>
                <c:pt idx="442">
                  <c:v>39753</c:v>
                </c:pt>
                <c:pt idx="443">
                  <c:v>39783</c:v>
                </c:pt>
                <c:pt idx="444">
                  <c:v>39814</c:v>
                </c:pt>
                <c:pt idx="445">
                  <c:v>39845</c:v>
                </c:pt>
                <c:pt idx="446">
                  <c:v>39873</c:v>
                </c:pt>
                <c:pt idx="447">
                  <c:v>39904</c:v>
                </c:pt>
                <c:pt idx="448">
                  <c:v>39934</c:v>
                </c:pt>
                <c:pt idx="449">
                  <c:v>39965</c:v>
                </c:pt>
                <c:pt idx="450">
                  <c:v>39995</c:v>
                </c:pt>
                <c:pt idx="451">
                  <c:v>40026</c:v>
                </c:pt>
                <c:pt idx="452">
                  <c:v>40057</c:v>
                </c:pt>
                <c:pt idx="453">
                  <c:v>40087</c:v>
                </c:pt>
                <c:pt idx="454">
                  <c:v>40118</c:v>
                </c:pt>
                <c:pt idx="455">
                  <c:v>40148</c:v>
                </c:pt>
                <c:pt idx="456">
                  <c:v>40179</c:v>
                </c:pt>
                <c:pt idx="457">
                  <c:v>40210</c:v>
                </c:pt>
                <c:pt idx="458">
                  <c:v>40238</c:v>
                </c:pt>
                <c:pt idx="459">
                  <c:v>40269</c:v>
                </c:pt>
                <c:pt idx="460">
                  <c:v>40299</c:v>
                </c:pt>
                <c:pt idx="461">
                  <c:v>40330</c:v>
                </c:pt>
                <c:pt idx="462">
                  <c:v>40360</c:v>
                </c:pt>
                <c:pt idx="463">
                  <c:v>40391</c:v>
                </c:pt>
                <c:pt idx="464">
                  <c:v>40422</c:v>
                </c:pt>
                <c:pt idx="465">
                  <c:v>40452</c:v>
                </c:pt>
                <c:pt idx="466">
                  <c:v>40483</c:v>
                </c:pt>
                <c:pt idx="467">
                  <c:v>40513</c:v>
                </c:pt>
                <c:pt idx="468">
                  <c:v>40544</c:v>
                </c:pt>
                <c:pt idx="469">
                  <c:v>40575</c:v>
                </c:pt>
                <c:pt idx="470">
                  <c:v>40603</c:v>
                </c:pt>
                <c:pt idx="471">
                  <c:v>40634</c:v>
                </c:pt>
                <c:pt idx="472">
                  <c:v>40664</c:v>
                </c:pt>
                <c:pt idx="473">
                  <c:v>40695</c:v>
                </c:pt>
                <c:pt idx="474">
                  <c:v>40725</c:v>
                </c:pt>
                <c:pt idx="475">
                  <c:v>40756</c:v>
                </c:pt>
                <c:pt idx="476">
                  <c:v>40787</c:v>
                </c:pt>
                <c:pt idx="477">
                  <c:v>40817</c:v>
                </c:pt>
                <c:pt idx="478">
                  <c:v>40848</c:v>
                </c:pt>
                <c:pt idx="479">
                  <c:v>40878</c:v>
                </c:pt>
              </c:numCache>
            </c:numRef>
          </c:cat>
          <c:val>
            <c:numRef>
              <c:f>data!$P$11:$P$491</c:f>
              <c:numCache>
                <c:formatCode>_("$"* #,##0.00_);_("$"* \(#,##0.00\);_("$"* "-"??_);_(@_)</c:formatCode>
                <c:ptCount val="481"/>
                <c:pt idx="0">
                  <c:v>500000</c:v>
                </c:pt>
                <c:pt idx="1">
                  <c:v>504602.95000000007</c:v>
                </c:pt>
                <c:pt idx="2">
                  <c:v>510060.77923477505</c:v>
                </c:pt>
                <c:pt idx="3">
                  <c:v>509826.53603185451</c:v>
                </c:pt>
                <c:pt idx="4">
                  <c:v>509193.23982616916</c:v>
                </c:pt>
                <c:pt idx="5">
                  <c:v>512732.39427385031</c:v>
                </c:pt>
                <c:pt idx="6">
                  <c:v>505997.39275788958</c:v>
                </c:pt>
                <c:pt idx="7">
                  <c:v>504843.36725277844</c:v>
                </c:pt>
                <c:pt idx="8">
                  <c:v>512615.69502163271</c:v>
                </c:pt>
                <c:pt idx="9">
                  <c:v>509603.79319719126</c:v>
                </c:pt>
                <c:pt idx="10">
                  <c:v>510281.2016174735</c:v>
                </c:pt>
                <c:pt idx="11">
                  <c:v>521682.33247461927</c:v>
                </c:pt>
                <c:pt idx="12">
                  <c:v>526732.56921811809</c:v>
                </c:pt>
                <c:pt idx="13">
                  <c:v>520050.6070981705</c:v>
                </c:pt>
                <c:pt idx="14">
                  <c:v>507454.27112186054</c:v>
                </c:pt>
                <c:pt idx="15">
                  <c:v>505969.06784194167</c:v>
                </c:pt>
                <c:pt idx="16">
                  <c:v>494904.36192363733</c:v>
                </c:pt>
                <c:pt idx="17">
                  <c:v>490183.09403301607</c:v>
                </c:pt>
                <c:pt idx="18">
                  <c:v>486384.04694661143</c:v>
                </c:pt>
                <c:pt idx="19">
                  <c:v>488217.4743896483</c:v>
                </c:pt>
                <c:pt idx="20">
                  <c:v>483067.84743442782</c:v>
                </c:pt>
                <c:pt idx="21">
                  <c:v>495519.52133019245</c:v>
                </c:pt>
                <c:pt idx="22">
                  <c:v>494157.67070602789</c:v>
                </c:pt>
                <c:pt idx="23">
                  <c:v>466180.3211282352</c:v>
                </c:pt>
                <c:pt idx="24">
                  <c:v>468707.05488279613</c:v>
                </c:pt>
                <c:pt idx="25">
                  <c:v>464360.87265745562</c:v>
                </c:pt>
                <c:pt idx="26">
                  <c:v>462883.94854647212</c:v>
                </c:pt>
                <c:pt idx="27">
                  <c:v>451317.76447776455</c:v>
                </c:pt>
                <c:pt idx="28">
                  <c:v>437580.09435456118</c:v>
                </c:pt>
                <c:pt idx="29">
                  <c:v>431310.0039818993</c:v>
                </c:pt>
                <c:pt idx="30">
                  <c:v>424339.32696732006</c:v>
                </c:pt>
                <c:pt idx="31">
                  <c:v>405674.38548557478</c:v>
                </c:pt>
                <c:pt idx="32">
                  <c:v>385915.88121842878</c:v>
                </c:pt>
                <c:pt idx="33">
                  <c:v>365532.63141971745</c:v>
                </c:pt>
                <c:pt idx="34">
                  <c:v>394523.15277905902</c:v>
                </c:pt>
                <c:pt idx="35">
                  <c:v>386520.9858198415</c:v>
                </c:pt>
                <c:pt idx="36">
                  <c:v>383085.47141954338</c:v>
                </c:pt>
                <c:pt idx="37">
                  <c:v>404937.3863702052</c:v>
                </c:pt>
                <c:pt idx="38">
                  <c:v>417983.47513953259</c:v>
                </c:pt>
                <c:pt idx="39">
                  <c:v>418917.68983971374</c:v>
                </c:pt>
                <c:pt idx="40">
                  <c:v>423108.41500048159</c:v>
                </c:pt>
                <c:pt idx="41">
                  <c:v>435234.56036070205</c:v>
                </c:pt>
                <c:pt idx="42">
                  <c:v>442703.74939270649</c:v>
                </c:pt>
                <c:pt idx="43">
                  <c:v>424543.67330603942</c:v>
                </c:pt>
                <c:pt idx="44">
                  <c:v>418245.61133797909</c:v>
                </c:pt>
                <c:pt idx="45">
                  <c:v>408467.20064504788</c:v>
                </c:pt>
                <c:pt idx="46">
                  <c:v>424360.49310598249</c:v>
                </c:pt>
                <c:pt idx="47">
                  <c:v>427673.67936449376</c:v>
                </c:pt>
                <c:pt idx="48">
                  <c:v>425843.33097661583</c:v>
                </c:pt>
                <c:pt idx="49">
                  <c:v>449164.23180335155</c:v>
                </c:pt>
                <c:pt idx="50">
                  <c:v>446129.87415543379</c:v>
                </c:pt>
                <c:pt idx="51">
                  <c:v>451528.65187397099</c:v>
                </c:pt>
                <c:pt idx="52">
                  <c:v>448179.22017242893</c:v>
                </c:pt>
                <c:pt idx="53">
                  <c:v>440689.96401001216</c:v>
                </c:pt>
                <c:pt idx="54">
                  <c:v>449653.63563977217</c:v>
                </c:pt>
                <c:pt idx="55">
                  <c:v>447017.26082481199</c:v>
                </c:pt>
                <c:pt idx="56">
                  <c:v>447421.60318675899</c:v>
                </c:pt>
                <c:pt idx="57">
                  <c:v>450993.03142601543</c:v>
                </c:pt>
                <c:pt idx="58">
                  <c:v>445693.82375438052</c:v>
                </c:pt>
                <c:pt idx="59">
                  <c:v>447873.89078424952</c:v>
                </c:pt>
                <c:pt idx="60">
                  <c:v>457079.34177465399</c:v>
                </c:pt>
                <c:pt idx="61">
                  <c:v>439049.14798612212</c:v>
                </c:pt>
                <c:pt idx="62">
                  <c:v>433171.93937958288</c:v>
                </c:pt>
                <c:pt idx="63">
                  <c:v>428123.22161230264</c:v>
                </c:pt>
                <c:pt idx="64">
                  <c:v>425839.55965096684</c:v>
                </c:pt>
                <c:pt idx="65">
                  <c:v>420123.88994601101</c:v>
                </c:pt>
                <c:pt idx="66">
                  <c:v>428319.75525475043</c:v>
                </c:pt>
                <c:pt idx="67">
                  <c:v>421589.07866107643</c:v>
                </c:pt>
                <c:pt idx="68">
                  <c:v>415399.01574457786</c:v>
                </c:pt>
                <c:pt idx="69">
                  <c:v>412104.32154139795</c:v>
                </c:pt>
                <c:pt idx="70">
                  <c:v>399027.65829264052</c:v>
                </c:pt>
                <c:pt idx="71">
                  <c:v>404116.72060709214</c:v>
                </c:pt>
                <c:pt idx="72">
                  <c:v>401140.99949476955</c:v>
                </c:pt>
                <c:pt idx="73">
                  <c:v>385799.69164040603</c:v>
                </c:pt>
                <c:pt idx="74">
                  <c:v>379321.85594369349</c:v>
                </c:pt>
                <c:pt idx="75">
                  <c:v>381492.61340826383</c:v>
                </c:pt>
                <c:pt idx="76">
                  <c:v>394808.1648255029</c:v>
                </c:pt>
                <c:pt idx="77">
                  <c:v>393781.37436876231</c:v>
                </c:pt>
                <c:pt idx="78">
                  <c:v>386738.67466410325</c:v>
                </c:pt>
                <c:pt idx="79">
                  <c:v>395331.24612882902</c:v>
                </c:pt>
                <c:pt idx="80">
                  <c:v>399519.75095649186</c:v>
                </c:pt>
                <c:pt idx="81">
                  <c:v>395704.78785549867</c:v>
                </c:pt>
                <c:pt idx="82">
                  <c:v>372537.53547723498</c:v>
                </c:pt>
                <c:pt idx="83">
                  <c:v>374927.66576798889</c:v>
                </c:pt>
                <c:pt idx="84">
                  <c:v>375295.68475551868</c:v>
                </c:pt>
                <c:pt idx="85">
                  <c:v>380193.39335872699</c:v>
                </c:pt>
                <c:pt idx="86">
                  <c:v>370022.59745893785</c:v>
                </c:pt>
                <c:pt idx="87">
                  <c:v>378422.2173041802</c:v>
                </c:pt>
                <c:pt idx="88">
                  <c:v>375659.83249564597</c:v>
                </c:pt>
                <c:pt idx="89">
                  <c:v>371412.76849502028</c:v>
                </c:pt>
                <c:pt idx="90">
                  <c:v>378020.97292253352</c:v>
                </c:pt>
                <c:pt idx="91">
                  <c:v>375822.05637430178</c:v>
                </c:pt>
                <c:pt idx="92">
                  <c:v>381773.63010700973</c:v>
                </c:pt>
                <c:pt idx="93">
                  <c:v>378167.74959261698</c:v>
                </c:pt>
                <c:pt idx="94">
                  <c:v>354477.14903312549</c:v>
                </c:pt>
                <c:pt idx="95">
                  <c:v>364512.80780833901</c:v>
                </c:pt>
                <c:pt idx="96">
                  <c:v>365009.23387983016</c:v>
                </c:pt>
                <c:pt idx="97">
                  <c:v>369802.68113137619</c:v>
                </c:pt>
                <c:pt idx="98">
                  <c:v>356480.16106557223</c:v>
                </c:pt>
                <c:pt idx="99">
                  <c:v>336564.0607443708</c:v>
                </c:pt>
                <c:pt idx="100">
                  <c:v>355473.01929859357</c:v>
                </c:pt>
                <c:pt idx="101">
                  <c:v>367796.73658936576</c:v>
                </c:pt>
                <c:pt idx="102">
                  <c:v>367355.93126935646</c:v>
                </c:pt>
                <c:pt idx="103">
                  <c:v>373377.59455182945</c:v>
                </c:pt>
                <c:pt idx="104">
                  <c:v>365246.7297516056</c:v>
                </c:pt>
                <c:pt idx="105">
                  <c:v>365030.52847176528</c:v>
                </c:pt>
                <c:pt idx="106">
                  <c:v>361445.92656270531</c:v>
                </c:pt>
                <c:pt idx="107">
                  <c:v>376853.787130034</c:v>
                </c:pt>
                <c:pt idx="108">
                  <c:v>368790.29123412218</c:v>
                </c:pt>
                <c:pt idx="109">
                  <c:v>356319.16401288687</c:v>
                </c:pt>
                <c:pt idx="110">
                  <c:v>351761.72015983373</c:v>
                </c:pt>
                <c:pt idx="111">
                  <c:v>357230.21014085185</c:v>
                </c:pt>
                <c:pt idx="112">
                  <c:v>345342.48329562176</c:v>
                </c:pt>
                <c:pt idx="113">
                  <c:v>344781.69328349369</c:v>
                </c:pt>
                <c:pt idx="114">
                  <c:v>339225.64833875757</c:v>
                </c:pt>
                <c:pt idx="115">
                  <c:v>330595.61651804682</c:v>
                </c:pt>
                <c:pt idx="116">
                  <c:v>313941.46263685066</c:v>
                </c:pt>
                <c:pt idx="117">
                  <c:v>302900.58858572465</c:v>
                </c:pt>
                <c:pt idx="118">
                  <c:v>312993.66190958046</c:v>
                </c:pt>
                <c:pt idx="119">
                  <c:v>322354.97254152328</c:v>
                </c:pt>
                <c:pt idx="120">
                  <c:v>310838.95840030856</c:v>
                </c:pt>
                <c:pt idx="121">
                  <c:v>303454.64319608459</c:v>
                </c:pt>
                <c:pt idx="122">
                  <c:v>292030.50177173968</c:v>
                </c:pt>
                <c:pt idx="123">
                  <c:v>286178.69199337985</c:v>
                </c:pt>
                <c:pt idx="124">
                  <c:v>290094.11573301267</c:v>
                </c:pt>
                <c:pt idx="125">
                  <c:v>282146.5497202978</c:v>
                </c:pt>
                <c:pt idx="126">
                  <c:v>272607.74158773856</c:v>
                </c:pt>
                <c:pt idx="127">
                  <c:v>269118.46178291767</c:v>
                </c:pt>
                <c:pt idx="128">
                  <c:v>285484.1272506864</c:v>
                </c:pt>
                <c:pt idx="129">
                  <c:v>284964.95195750141</c:v>
                </c:pt>
                <c:pt idx="130">
                  <c:v>301272.27991288481</c:v>
                </c:pt>
                <c:pt idx="131">
                  <c:v>303053.31880180544</c:v>
                </c:pt>
                <c:pt idx="132">
                  <c:v>302156.32423753251</c:v>
                </c:pt>
                <c:pt idx="133">
                  <c:v>301770.96753918589</c:v>
                </c:pt>
                <c:pt idx="134">
                  <c:v>302972.8123149153</c:v>
                </c:pt>
                <c:pt idx="135">
                  <c:v>302151.44872033561</c:v>
                </c:pt>
                <c:pt idx="136">
                  <c:v>310989.35428390221</c:v>
                </c:pt>
                <c:pt idx="137">
                  <c:v>302873.00514981413</c:v>
                </c:pt>
                <c:pt idx="138">
                  <c:v>303024.35181973496</c:v>
                </c:pt>
                <c:pt idx="139">
                  <c:v>290048.70686944161</c:v>
                </c:pt>
                <c:pt idx="140">
                  <c:v>287592.09025363193</c:v>
                </c:pt>
                <c:pt idx="141">
                  <c:v>287287.07197535137</c:v>
                </c:pt>
                <c:pt idx="142">
                  <c:v>279665.47660252283</c:v>
                </c:pt>
                <c:pt idx="143">
                  <c:v>278127.24151116266</c:v>
                </c:pt>
                <c:pt idx="144">
                  <c:v>271848.99117102975</c:v>
                </c:pt>
                <c:pt idx="145">
                  <c:v>266937.13482626446</c:v>
                </c:pt>
                <c:pt idx="146">
                  <c:v>255865.09992448404</c:v>
                </c:pt>
                <c:pt idx="147">
                  <c:v>251657.22773030237</c:v>
                </c:pt>
                <c:pt idx="148">
                  <c:v>246457.19358888455</c:v>
                </c:pt>
                <c:pt idx="149">
                  <c:v>231336.00982113034</c:v>
                </c:pt>
                <c:pt idx="150">
                  <c:v>228688.88199481033</c:v>
                </c:pt>
                <c:pt idx="151">
                  <c:v>224521.89619094273</c:v>
                </c:pt>
                <c:pt idx="152">
                  <c:v>231912.15777389522</c:v>
                </c:pt>
                <c:pt idx="153">
                  <c:v>227648.60460745287</c:v>
                </c:pt>
                <c:pt idx="154">
                  <c:v>225274.25286122141</c:v>
                </c:pt>
                <c:pt idx="155">
                  <c:v>219627.3390533542</c:v>
                </c:pt>
                <c:pt idx="156">
                  <c:v>217402.84873939771</c:v>
                </c:pt>
                <c:pt idx="157">
                  <c:v>221276.73440878131</c:v>
                </c:pt>
                <c:pt idx="158">
                  <c:v>214912.93198835436</c:v>
                </c:pt>
                <c:pt idx="159">
                  <c:v>210223.29639017372</c:v>
                </c:pt>
                <c:pt idx="160">
                  <c:v>205782.19485187432</c:v>
                </c:pt>
                <c:pt idx="161">
                  <c:v>209734.89856426982</c:v>
                </c:pt>
                <c:pt idx="162">
                  <c:v>205902.57122032248</c:v>
                </c:pt>
                <c:pt idx="163">
                  <c:v>198845.80706181872</c:v>
                </c:pt>
                <c:pt idx="164">
                  <c:v>192971.43535923483</c:v>
                </c:pt>
                <c:pt idx="165">
                  <c:v>184289.77855142782</c:v>
                </c:pt>
                <c:pt idx="166">
                  <c:v>183132.24240144881</c:v>
                </c:pt>
                <c:pt idx="167">
                  <c:v>184618.80008210996</c:v>
                </c:pt>
                <c:pt idx="168">
                  <c:v>184313.96897664544</c:v>
                </c:pt>
                <c:pt idx="169">
                  <c:v>178780.47248956558</c:v>
                </c:pt>
                <c:pt idx="170">
                  <c:v>180975.81589681708</c:v>
                </c:pt>
                <c:pt idx="171">
                  <c:v>181894.60916028381</c:v>
                </c:pt>
                <c:pt idx="172">
                  <c:v>174833.64066739945</c:v>
                </c:pt>
                <c:pt idx="173">
                  <c:v>171611.26480441209</c:v>
                </c:pt>
                <c:pt idx="174">
                  <c:v>168394.14425702993</c:v>
                </c:pt>
                <c:pt idx="175">
                  <c:v>158089.93526791458</c:v>
                </c:pt>
                <c:pt idx="176">
                  <c:v>159093.5573661396</c:v>
                </c:pt>
                <c:pt idx="177">
                  <c:v>145254.52820316629</c:v>
                </c:pt>
                <c:pt idx="178">
                  <c:v>143595.08192150941</c:v>
                </c:pt>
                <c:pt idx="179">
                  <c:v>139424.38167666644</c:v>
                </c:pt>
                <c:pt idx="180">
                  <c:v>130972.61392842801</c:v>
                </c:pt>
                <c:pt idx="181">
                  <c:v>133656.44771652843</c:v>
                </c:pt>
                <c:pt idx="182">
                  <c:v>130025.7115863787</c:v>
                </c:pt>
                <c:pt idx="183">
                  <c:v>124901.83725098681</c:v>
                </c:pt>
                <c:pt idx="184">
                  <c:v>116367.08905353343</c:v>
                </c:pt>
                <c:pt idx="185">
                  <c:v>109976.48793706391</c:v>
                </c:pt>
                <c:pt idx="186">
                  <c:v>106433.0648272758</c:v>
                </c:pt>
                <c:pt idx="187">
                  <c:v>102332.51755229429</c:v>
                </c:pt>
                <c:pt idx="188">
                  <c:v>97275.195702683995</c:v>
                </c:pt>
                <c:pt idx="189">
                  <c:v>88742.760629235971</c:v>
                </c:pt>
                <c:pt idx="190">
                  <c:v>73314.218044931142</c:v>
                </c:pt>
                <c:pt idx="191">
                  <c:v>63567.711131674449</c:v>
                </c:pt>
                <c:pt idx="192">
                  <c:v>59152.030009779613</c:v>
                </c:pt>
                <c:pt idx="193">
                  <c:v>54158.38930755599</c:v>
                </c:pt>
                <c:pt idx="194">
                  <c:v>48682.563144166757</c:v>
                </c:pt>
                <c:pt idx="195">
                  <c:v>40743.531485114392</c:v>
                </c:pt>
                <c:pt idx="196">
                  <c:v>33823.259464310016</c:v>
                </c:pt>
                <c:pt idx="197">
                  <c:v>26781.647355314821</c:v>
                </c:pt>
                <c:pt idx="198">
                  <c:v>20461.942473433945</c:v>
                </c:pt>
                <c:pt idx="199">
                  <c:v>13214.290457465924</c:v>
                </c:pt>
                <c:pt idx="200">
                  <c:v>5789.5180540482552</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numCache>
            </c:numRef>
          </c:val>
          <c:smooth val="0"/>
          <c:extLst>
            <c:ext xmlns:c16="http://schemas.microsoft.com/office/drawing/2014/chart" uri="{C3380CC4-5D6E-409C-BE32-E72D297353CC}">
              <c16:uniqueId val="{00000002-DF23-A946-9D09-73E6B3285B2D}"/>
            </c:ext>
          </c:extLst>
        </c:ser>
        <c:ser>
          <c:idx val="7"/>
          <c:order val="3"/>
          <c:tx>
            <c:strRef>
              <c:f>data!$AB$10</c:f>
              <c:strCache>
                <c:ptCount val="1"/>
                <c:pt idx="0">
                  <c:v>7%</c:v>
                </c:pt>
              </c:strCache>
            </c:strRef>
          </c:tx>
          <c:spPr>
            <a:ln w="27520">
              <a:solidFill>
                <a:srgbClr val="009681"/>
              </a:solidFill>
              <a:prstDash val="solid"/>
            </a:ln>
          </c:spPr>
          <c:marker>
            <c:symbol val="none"/>
          </c:marker>
          <c:cat>
            <c:numRef>
              <c:f>data!$J$12:$J$491</c:f>
              <c:numCache>
                <c:formatCode>mmm\-yy</c:formatCode>
                <c:ptCount val="480"/>
                <c:pt idx="0">
                  <c:v>26299</c:v>
                </c:pt>
                <c:pt idx="1">
                  <c:v>26330</c:v>
                </c:pt>
                <c:pt idx="2">
                  <c:v>26359</c:v>
                </c:pt>
                <c:pt idx="3">
                  <c:v>26390</c:v>
                </c:pt>
                <c:pt idx="4">
                  <c:v>26420</c:v>
                </c:pt>
                <c:pt idx="5">
                  <c:v>26451</c:v>
                </c:pt>
                <c:pt idx="6">
                  <c:v>26481</c:v>
                </c:pt>
                <c:pt idx="7">
                  <c:v>26512</c:v>
                </c:pt>
                <c:pt idx="8">
                  <c:v>26543</c:v>
                </c:pt>
                <c:pt idx="9">
                  <c:v>26573</c:v>
                </c:pt>
                <c:pt idx="10">
                  <c:v>26604</c:v>
                </c:pt>
                <c:pt idx="11">
                  <c:v>26634</c:v>
                </c:pt>
                <c:pt idx="12">
                  <c:v>26665</c:v>
                </c:pt>
                <c:pt idx="13">
                  <c:v>26696</c:v>
                </c:pt>
                <c:pt idx="14">
                  <c:v>26724</c:v>
                </c:pt>
                <c:pt idx="15">
                  <c:v>26755</c:v>
                </c:pt>
                <c:pt idx="16">
                  <c:v>26785</c:v>
                </c:pt>
                <c:pt idx="17">
                  <c:v>26816</c:v>
                </c:pt>
                <c:pt idx="18">
                  <c:v>26846</c:v>
                </c:pt>
                <c:pt idx="19">
                  <c:v>26877</c:v>
                </c:pt>
                <c:pt idx="20">
                  <c:v>26908</c:v>
                </c:pt>
                <c:pt idx="21">
                  <c:v>26938</c:v>
                </c:pt>
                <c:pt idx="22">
                  <c:v>26969</c:v>
                </c:pt>
                <c:pt idx="23">
                  <c:v>26999</c:v>
                </c:pt>
                <c:pt idx="24">
                  <c:v>27030</c:v>
                </c:pt>
                <c:pt idx="25">
                  <c:v>27061</c:v>
                </c:pt>
                <c:pt idx="26">
                  <c:v>27089</c:v>
                </c:pt>
                <c:pt idx="27">
                  <c:v>27120</c:v>
                </c:pt>
                <c:pt idx="28">
                  <c:v>27150</c:v>
                </c:pt>
                <c:pt idx="29">
                  <c:v>27181</c:v>
                </c:pt>
                <c:pt idx="30">
                  <c:v>27211</c:v>
                </c:pt>
                <c:pt idx="31">
                  <c:v>27242</c:v>
                </c:pt>
                <c:pt idx="32">
                  <c:v>27273</c:v>
                </c:pt>
                <c:pt idx="33">
                  <c:v>27303</c:v>
                </c:pt>
                <c:pt idx="34">
                  <c:v>27334</c:v>
                </c:pt>
                <c:pt idx="35">
                  <c:v>27364</c:v>
                </c:pt>
                <c:pt idx="36">
                  <c:v>27395</c:v>
                </c:pt>
                <c:pt idx="37">
                  <c:v>27426</c:v>
                </c:pt>
                <c:pt idx="38">
                  <c:v>27454</c:v>
                </c:pt>
                <c:pt idx="39">
                  <c:v>27485</c:v>
                </c:pt>
                <c:pt idx="40">
                  <c:v>27515</c:v>
                </c:pt>
                <c:pt idx="41">
                  <c:v>27546</c:v>
                </c:pt>
                <c:pt idx="42">
                  <c:v>27576</c:v>
                </c:pt>
                <c:pt idx="43">
                  <c:v>27607</c:v>
                </c:pt>
                <c:pt idx="44">
                  <c:v>27638</c:v>
                </c:pt>
                <c:pt idx="45">
                  <c:v>27668</c:v>
                </c:pt>
                <c:pt idx="46">
                  <c:v>27699</c:v>
                </c:pt>
                <c:pt idx="47">
                  <c:v>27729</c:v>
                </c:pt>
                <c:pt idx="48">
                  <c:v>27760</c:v>
                </c:pt>
                <c:pt idx="49">
                  <c:v>27791</c:v>
                </c:pt>
                <c:pt idx="50">
                  <c:v>27820</c:v>
                </c:pt>
                <c:pt idx="51">
                  <c:v>27851</c:v>
                </c:pt>
                <c:pt idx="52">
                  <c:v>27881</c:v>
                </c:pt>
                <c:pt idx="53">
                  <c:v>27912</c:v>
                </c:pt>
                <c:pt idx="54">
                  <c:v>27942</c:v>
                </c:pt>
                <c:pt idx="55">
                  <c:v>27973</c:v>
                </c:pt>
                <c:pt idx="56">
                  <c:v>28004</c:v>
                </c:pt>
                <c:pt idx="57">
                  <c:v>28034</c:v>
                </c:pt>
                <c:pt idx="58">
                  <c:v>28065</c:v>
                </c:pt>
                <c:pt idx="59">
                  <c:v>28095</c:v>
                </c:pt>
                <c:pt idx="60">
                  <c:v>28126</c:v>
                </c:pt>
                <c:pt idx="61">
                  <c:v>28157</c:v>
                </c:pt>
                <c:pt idx="62">
                  <c:v>28185</c:v>
                </c:pt>
                <c:pt idx="63">
                  <c:v>28216</c:v>
                </c:pt>
                <c:pt idx="64">
                  <c:v>28246</c:v>
                </c:pt>
                <c:pt idx="65">
                  <c:v>28277</c:v>
                </c:pt>
                <c:pt idx="66">
                  <c:v>28307</c:v>
                </c:pt>
                <c:pt idx="67">
                  <c:v>28338</c:v>
                </c:pt>
                <c:pt idx="68">
                  <c:v>28369</c:v>
                </c:pt>
                <c:pt idx="69">
                  <c:v>28399</c:v>
                </c:pt>
                <c:pt idx="70">
                  <c:v>28430</c:v>
                </c:pt>
                <c:pt idx="71">
                  <c:v>28460</c:v>
                </c:pt>
                <c:pt idx="72">
                  <c:v>28491</c:v>
                </c:pt>
                <c:pt idx="73">
                  <c:v>28522</c:v>
                </c:pt>
                <c:pt idx="74">
                  <c:v>28550</c:v>
                </c:pt>
                <c:pt idx="75">
                  <c:v>28581</c:v>
                </c:pt>
                <c:pt idx="76">
                  <c:v>28611</c:v>
                </c:pt>
                <c:pt idx="77">
                  <c:v>28642</c:v>
                </c:pt>
                <c:pt idx="78">
                  <c:v>28672</c:v>
                </c:pt>
                <c:pt idx="79">
                  <c:v>28703</c:v>
                </c:pt>
                <c:pt idx="80">
                  <c:v>28734</c:v>
                </c:pt>
                <c:pt idx="81">
                  <c:v>28764</c:v>
                </c:pt>
                <c:pt idx="82">
                  <c:v>28795</c:v>
                </c:pt>
                <c:pt idx="83">
                  <c:v>28825</c:v>
                </c:pt>
                <c:pt idx="84">
                  <c:v>28856</c:v>
                </c:pt>
                <c:pt idx="85">
                  <c:v>28887</c:v>
                </c:pt>
                <c:pt idx="86">
                  <c:v>28915</c:v>
                </c:pt>
                <c:pt idx="87">
                  <c:v>28946</c:v>
                </c:pt>
                <c:pt idx="88">
                  <c:v>28976</c:v>
                </c:pt>
                <c:pt idx="89">
                  <c:v>29007</c:v>
                </c:pt>
                <c:pt idx="90">
                  <c:v>29037</c:v>
                </c:pt>
                <c:pt idx="91">
                  <c:v>29068</c:v>
                </c:pt>
                <c:pt idx="92">
                  <c:v>29099</c:v>
                </c:pt>
                <c:pt idx="93">
                  <c:v>29129</c:v>
                </c:pt>
                <c:pt idx="94">
                  <c:v>29160</c:v>
                </c:pt>
                <c:pt idx="95">
                  <c:v>29190</c:v>
                </c:pt>
                <c:pt idx="96">
                  <c:v>29221</c:v>
                </c:pt>
                <c:pt idx="97">
                  <c:v>29252</c:v>
                </c:pt>
                <c:pt idx="98">
                  <c:v>29281</c:v>
                </c:pt>
                <c:pt idx="99">
                  <c:v>29312</c:v>
                </c:pt>
                <c:pt idx="100">
                  <c:v>29342</c:v>
                </c:pt>
                <c:pt idx="101">
                  <c:v>29373</c:v>
                </c:pt>
                <c:pt idx="102">
                  <c:v>29403</c:v>
                </c:pt>
                <c:pt idx="103">
                  <c:v>29434</c:v>
                </c:pt>
                <c:pt idx="104">
                  <c:v>29465</c:v>
                </c:pt>
                <c:pt idx="105">
                  <c:v>29495</c:v>
                </c:pt>
                <c:pt idx="106">
                  <c:v>29526</c:v>
                </c:pt>
                <c:pt idx="107">
                  <c:v>29556</c:v>
                </c:pt>
                <c:pt idx="108">
                  <c:v>29587</c:v>
                </c:pt>
                <c:pt idx="109">
                  <c:v>29618</c:v>
                </c:pt>
                <c:pt idx="110">
                  <c:v>29646</c:v>
                </c:pt>
                <c:pt idx="111">
                  <c:v>29677</c:v>
                </c:pt>
                <c:pt idx="112">
                  <c:v>29707</c:v>
                </c:pt>
                <c:pt idx="113">
                  <c:v>29738</c:v>
                </c:pt>
                <c:pt idx="114">
                  <c:v>29768</c:v>
                </c:pt>
                <c:pt idx="115">
                  <c:v>29799</c:v>
                </c:pt>
                <c:pt idx="116">
                  <c:v>29830</c:v>
                </c:pt>
                <c:pt idx="117">
                  <c:v>29860</c:v>
                </c:pt>
                <c:pt idx="118">
                  <c:v>29891</c:v>
                </c:pt>
                <c:pt idx="119">
                  <c:v>29921</c:v>
                </c:pt>
                <c:pt idx="120">
                  <c:v>29952</c:v>
                </c:pt>
                <c:pt idx="121">
                  <c:v>29983</c:v>
                </c:pt>
                <c:pt idx="122">
                  <c:v>30011</c:v>
                </c:pt>
                <c:pt idx="123">
                  <c:v>30042</c:v>
                </c:pt>
                <c:pt idx="124">
                  <c:v>30072</c:v>
                </c:pt>
                <c:pt idx="125">
                  <c:v>30103</c:v>
                </c:pt>
                <c:pt idx="126">
                  <c:v>30133</c:v>
                </c:pt>
                <c:pt idx="127">
                  <c:v>30164</c:v>
                </c:pt>
                <c:pt idx="128">
                  <c:v>30195</c:v>
                </c:pt>
                <c:pt idx="129">
                  <c:v>30225</c:v>
                </c:pt>
                <c:pt idx="130">
                  <c:v>30256</c:v>
                </c:pt>
                <c:pt idx="131">
                  <c:v>30286</c:v>
                </c:pt>
                <c:pt idx="132">
                  <c:v>30317</c:v>
                </c:pt>
                <c:pt idx="133">
                  <c:v>30348</c:v>
                </c:pt>
                <c:pt idx="134">
                  <c:v>30376</c:v>
                </c:pt>
                <c:pt idx="135">
                  <c:v>30407</c:v>
                </c:pt>
                <c:pt idx="136">
                  <c:v>30437</c:v>
                </c:pt>
                <c:pt idx="137">
                  <c:v>30468</c:v>
                </c:pt>
                <c:pt idx="138">
                  <c:v>30498</c:v>
                </c:pt>
                <c:pt idx="139">
                  <c:v>30529</c:v>
                </c:pt>
                <c:pt idx="140">
                  <c:v>30560</c:v>
                </c:pt>
                <c:pt idx="141">
                  <c:v>30590</c:v>
                </c:pt>
                <c:pt idx="142">
                  <c:v>30621</c:v>
                </c:pt>
                <c:pt idx="143">
                  <c:v>30651</c:v>
                </c:pt>
                <c:pt idx="144">
                  <c:v>30682</c:v>
                </c:pt>
                <c:pt idx="145">
                  <c:v>30713</c:v>
                </c:pt>
                <c:pt idx="146">
                  <c:v>30742</c:v>
                </c:pt>
                <c:pt idx="147">
                  <c:v>30773</c:v>
                </c:pt>
                <c:pt idx="148">
                  <c:v>30803</c:v>
                </c:pt>
                <c:pt idx="149">
                  <c:v>30834</c:v>
                </c:pt>
                <c:pt idx="150">
                  <c:v>30864</c:v>
                </c:pt>
                <c:pt idx="151">
                  <c:v>30895</c:v>
                </c:pt>
                <c:pt idx="152">
                  <c:v>30926</c:v>
                </c:pt>
                <c:pt idx="153">
                  <c:v>30956</c:v>
                </c:pt>
                <c:pt idx="154">
                  <c:v>30987</c:v>
                </c:pt>
                <c:pt idx="155">
                  <c:v>31017</c:v>
                </c:pt>
                <c:pt idx="156">
                  <c:v>31048</c:v>
                </c:pt>
                <c:pt idx="157">
                  <c:v>31079</c:v>
                </c:pt>
                <c:pt idx="158">
                  <c:v>31107</c:v>
                </c:pt>
                <c:pt idx="159">
                  <c:v>31138</c:v>
                </c:pt>
                <c:pt idx="160">
                  <c:v>31168</c:v>
                </c:pt>
                <c:pt idx="161">
                  <c:v>31199</c:v>
                </c:pt>
                <c:pt idx="162">
                  <c:v>31229</c:v>
                </c:pt>
                <c:pt idx="163">
                  <c:v>31260</c:v>
                </c:pt>
                <c:pt idx="164">
                  <c:v>31291</c:v>
                </c:pt>
                <c:pt idx="165">
                  <c:v>31321</c:v>
                </c:pt>
                <c:pt idx="166">
                  <c:v>31352</c:v>
                </c:pt>
                <c:pt idx="167">
                  <c:v>31382</c:v>
                </c:pt>
                <c:pt idx="168">
                  <c:v>31413</c:v>
                </c:pt>
                <c:pt idx="169">
                  <c:v>31444</c:v>
                </c:pt>
                <c:pt idx="170">
                  <c:v>31472</c:v>
                </c:pt>
                <c:pt idx="171">
                  <c:v>31503</c:v>
                </c:pt>
                <c:pt idx="172">
                  <c:v>31533</c:v>
                </c:pt>
                <c:pt idx="173">
                  <c:v>31564</c:v>
                </c:pt>
                <c:pt idx="174">
                  <c:v>31594</c:v>
                </c:pt>
                <c:pt idx="175">
                  <c:v>31625</c:v>
                </c:pt>
                <c:pt idx="176">
                  <c:v>31656</c:v>
                </c:pt>
                <c:pt idx="177">
                  <c:v>31686</c:v>
                </c:pt>
                <c:pt idx="178">
                  <c:v>31717</c:v>
                </c:pt>
                <c:pt idx="179">
                  <c:v>31747</c:v>
                </c:pt>
                <c:pt idx="180">
                  <c:v>31778</c:v>
                </c:pt>
                <c:pt idx="181">
                  <c:v>31809</c:v>
                </c:pt>
                <c:pt idx="182">
                  <c:v>31837</c:v>
                </c:pt>
                <c:pt idx="183">
                  <c:v>31868</c:v>
                </c:pt>
                <c:pt idx="184">
                  <c:v>31898</c:v>
                </c:pt>
                <c:pt idx="185">
                  <c:v>31929</c:v>
                </c:pt>
                <c:pt idx="186">
                  <c:v>31959</c:v>
                </c:pt>
                <c:pt idx="187">
                  <c:v>31990</c:v>
                </c:pt>
                <c:pt idx="188">
                  <c:v>32021</c:v>
                </c:pt>
                <c:pt idx="189">
                  <c:v>32051</c:v>
                </c:pt>
                <c:pt idx="190">
                  <c:v>32082</c:v>
                </c:pt>
                <c:pt idx="191">
                  <c:v>32112</c:v>
                </c:pt>
                <c:pt idx="192">
                  <c:v>32143</c:v>
                </c:pt>
                <c:pt idx="193">
                  <c:v>32174</c:v>
                </c:pt>
                <c:pt idx="194">
                  <c:v>32203</c:v>
                </c:pt>
                <c:pt idx="195">
                  <c:v>32234</c:v>
                </c:pt>
                <c:pt idx="196">
                  <c:v>32264</c:v>
                </c:pt>
                <c:pt idx="197">
                  <c:v>32295</c:v>
                </c:pt>
                <c:pt idx="198">
                  <c:v>32325</c:v>
                </c:pt>
                <c:pt idx="199">
                  <c:v>32356</c:v>
                </c:pt>
                <c:pt idx="200">
                  <c:v>32387</c:v>
                </c:pt>
                <c:pt idx="201">
                  <c:v>32417</c:v>
                </c:pt>
                <c:pt idx="202">
                  <c:v>32448</c:v>
                </c:pt>
                <c:pt idx="203">
                  <c:v>32478</c:v>
                </c:pt>
                <c:pt idx="204">
                  <c:v>32509</c:v>
                </c:pt>
                <c:pt idx="205">
                  <c:v>32540</c:v>
                </c:pt>
                <c:pt idx="206">
                  <c:v>32568</c:v>
                </c:pt>
                <c:pt idx="207">
                  <c:v>32599</c:v>
                </c:pt>
                <c:pt idx="208">
                  <c:v>32629</c:v>
                </c:pt>
                <c:pt idx="209">
                  <c:v>32660</c:v>
                </c:pt>
                <c:pt idx="210">
                  <c:v>32690</c:v>
                </c:pt>
                <c:pt idx="211">
                  <c:v>32721</c:v>
                </c:pt>
                <c:pt idx="212">
                  <c:v>32752</c:v>
                </c:pt>
                <c:pt idx="213">
                  <c:v>32782</c:v>
                </c:pt>
                <c:pt idx="214">
                  <c:v>32813</c:v>
                </c:pt>
                <c:pt idx="215">
                  <c:v>32843</c:v>
                </c:pt>
                <c:pt idx="216">
                  <c:v>32874</c:v>
                </c:pt>
                <c:pt idx="217">
                  <c:v>32905</c:v>
                </c:pt>
                <c:pt idx="218">
                  <c:v>32933</c:v>
                </c:pt>
                <c:pt idx="219">
                  <c:v>32964</c:v>
                </c:pt>
                <c:pt idx="220">
                  <c:v>32994</c:v>
                </c:pt>
                <c:pt idx="221">
                  <c:v>33025</c:v>
                </c:pt>
                <c:pt idx="222">
                  <c:v>33055</c:v>
                </c:pt>
                <c:pt idx="223">
                  <c:v>33086</c:v>
                </c:pt>
                <c:pt idx="224">
                  <c:v>33117</c:v>
                </c:pt>
                <c:pt idx="225">
                  <c:v>33147</c:v>
                </c:pt>
                <c:pt idx="226">
                  <c:v>33178</c:v>
                </c:pt>
                <c:pt idx="227">
                  <c:v>33208</c:v>
                </c:pt>
                <c:pt idx="228">
                  <c:v>33239</c:v>
                </c:pt>
                <c:pt idx="229">
                  <c:v>33270</c:v>
                </c:pt>
                <c:pt idx="230">
                  <c:v>33298</c:v>
                </c:pt>
                <c:pt idx="231">
                  <c:v>33329</c:v>
                </c:pt>
                <c:pt idx="232">
                  <c:v>33359</c:v>
                </c:pt>
                <c:pt idx="233">
                  <c:v>33390</c:v>
                </c:pt>
                <c:pt idx="234">
                  <c:v>33420</c:v>
                </c:pt>
                <c:pt idx="235">
                  <c:v>33451</c:v>
                </c:pt>
                <c:pt idx="236">
                  <c:v>33482</c:v>
                </c:pt>
                <c:pt idx="237">
                  <c:v>33512</c:v>
                </c:pt>
                <c:pt idx="238">
                  <c:v>33543</c:v>
                </c:pt>
                <c:pt idx="239">
                  <c:v>33573</c:v>
                </c:pt>
                <c:pt idx="240">
                  <c:v>33604</c:v>
                </c:pt>
                <c:pt idx="241">
                  <c:v>33635</c:v>
                </c:pt>
                <c:pt idx="242">
                  <c:v>33664</c:v>
                </c:pt>
                <c:pt idx="243">
                  <c:v>33695</c:v>
                </c:pt>
                <c:pt idx="244">
                  <c:v>33725</c:v>
                </c:pt>
                <c:pt idx="245">
                  <c:v>33756</c:v>
                </c:pt>
                <c:pt idx="246">
                  <c:v>33786</c:v>
                </c:pt>
                <c:pt idx="247">
                  <c:v>33817</c:v>
                </c:pt>
                <c:pt idx="248">
                  <c:v>33848</c:v>
                </c:pt>
                <c:pt idx="249">
                  <c:v>33878</c:v>
                </c:pt>
                <c:pt idx="250">
                  <c:v>33909</c:v>
                </c:pt>
                <c:pt idx="251">
                  <c:v>33939</c:v>
                </c:pt>
                <c:pt idx="252">
                  <c:v>33970</c:v>
                </c:pt>
                <c:pt idx="253">
                  <c:v>34001</c:v>
                </c:pt>
                <c:pt idx="254">
                  <c:v>34029</c:v>
                </c:pt>
                <c:pt idx="255">
                  <c:v>34060</c:v>
                </c:pt>
                <c:pt idx="256">
                  <c:v>34090</c:v>
                </c:pt>
                <c:pt idx="257">
                  <c:v>34121</c:v>
                </c:pt>
                <c:pt idx="258">
                  <c:v>34151</c:v>
                </c:pt>
                <c:pt idx="259">
                  <c:v>34182</c:v>
                </c:pt>
                <c:pt idx="260">
                  <c:v>34213</c:v>
                </c:pt>
                <c:pt idx="261">
                  <c:v>34243</c:v>
                </c:pt>
                <c:pt idx="262">
                  <c:v>34274</c:v>
                </c:pt>
                <c:pt idx="263">
                  <c:v>34304</c:v>
                </c:pt>
                <c:pt idx="264">
                  <c:v>34335</c:v>
                </c:pt>
                <c:pt idx="265">
                  <c:v>34366</c:v>
                </c:pt>
                <c:pt idx="266">
                  <c:v>34394</c:v>
                </c:pt>
                <c:pt idx="267">
                  <c:v>34425</c:v>
                </c:pt>
                <c:pt idx="268">
                  <c:v>34455</c:v>
                </c:pt>
                <c:pt idx="269">
                  <c:v>34486</c:v>
                </c:pt>
                <c:pt idx="270">
                  <c:v>34516</c:v>
                </c:pt>
                <c:pt idx="271">
                  <c:v>34547</c:v>
                </c:pt>
                <c:pt idx="272">
                  <c:v>34578</c:v>
                </c:pt>
                <c:pt idx="273">
                  <c:v>34608</c:v>
                </c:pt>
                <c:pt idx="274">
                  <c:v>34639</c:v>
                </c:pt>
                <c:pt idx="275">
                  <c:v>34669</c:v>
                </c:pt>
                <c:pt idx="276">
                  <c:v>34700</c:v>
                </c:pt>
                <c:pt idx="277">
                  <c:v>34731</c:v>
                </c:pt>
                <c:pt idx="278">
                  <c:v>34759</c:v>
                </c:pt>
                <c:pt idx="279">
                  <c:v>34790</c:v>
                </c:pt>
                <c:pt idx="280">
                  <c:v>34820</c:v>
                </c:pt>
                <c:pt idx="281">
                  <c:v>34851</c:v>
                </c:pt>
                <c:pt idx="282">
                  <c:v>34881</c:v>
                </c:pt>
                <c:pt idx="283">
                  <c:v>34912</c:v>
                </c:pt>
                <c:pt idx="284">
                  <c:v>34943</c:v>
                </c:pt>
                <c:pt idx="285">
                  <c:v>34973</c:v>
                </c:pt>
                <c:pt idx="286">
                  <c:v>35004</c:v>
                </c:pt>
                <c:pt idx="287">
                  <c:v>35034</c:v>
                </c:pt>
                <c:pt idx="288">
                  <c:v>35065</c:v>
                </c:pt>
                <c:pt idx="289">
                  <c:v>35096</c:v>
                </c:pt>
                <c:pt idx="290">
                  <c:v>35125</c:v>
                </c:pt>
                <c:pt idx="291">
                  <c:v>35156</c:v>
                </c:pt>
                <c:pt idx="292">
                  <c:v>35186</c:v>
                </c:pt>
                <c:pt idx="293">
                  <c:v>35217</c:v>
                </c:pt>
                <c:pt idx="294">
                  <c:v>35247</c:v>
                </c:pt>
                <c:pt idx="295">
                  <c:v>35278</c:v>
                </c:pt>
                <c:pt idx="296">
                  <c:v>35309</c:v>
                </c:pt>
                <c:pt idx="297">
                  <c:v>35339</c:v>
                </c:pt>
                <c:pt idx="298">
                  <c:v>35370</c:v>
                </c:pt>
                <c:pt idx="299">
                  <c:v>35400</c:v>
                </c:pt>
                <c:pt idx="300">
                  <c:v>35431</c:v>
                </c:pt>
                <c:pt idx="301">
                  <c:v>35462</c:v>
                </c:pt>
                <c:pt idx="302">
                  <c:v>35490</c:v>
                </c:pt>
                <c:pt idx="303">
                  <c:v>35521</c:v>
                </c:pt>
                <c:pt idx="304">
                  <c:v>35551</c:v>
                </c:pt>
                <c:pt idx="305">
                  <c:v>35582</c:v>
                </c:pt>
                <c:pt idx="306">
                  <c:v>35612</c:v>
                </c:pt>
                <c:pt idx="307">
                  <c:v>35643</c:v>
                </c:pt>
                <c:pt idx="308">
                  <c:v>35674</c:v>
                </c:pt>
                <c:pt idx="309">
                  <c:v>35704</c:v>
                </c:pt>
                <c:pt idx="310">
                  <c:v>35735</c:v>
                </c:pt>
                <c:pt idx="311">
                  <c:v>35765</c:v>
                </c:pt>
                <c:pt idx="312">
                  <c:v>35796</c:v>
                </c:pt>
                <c:pt idx="313">
                  <c:v>35827</c:v>
                </c:pt>
                <c:pt idx="314">
                  <c:v>35855</c:v>
                </c:pt>
                <c:pt idx="315">
                  <c:v>35886</c:v>
                </c:pt>
                <c:pt idx="316">
                  <c:v>35916</c:v>
                </c:pt>
                <c:pt idx="317">
                  <c:v>35947</c:v>
                </c:pt>
                <c:pt idx="318">
                  <c:v>35977</c:v>
                </c:pt>
                <c:pt idx="319">
                  <c:v>36008</c:v>
                </c:pt>
                <c:pt idx="320">
                  <c:v>36039</c:v>
                </c:pt>
                <c:pt idx="321">
                  <c:v>36069</c:v>
                </c:pt>
                <c:pt idx="322">
                  <c:v>36100</c:v>
                </c:pt>
                <c:pt idx="323">
                  <c:v>36130</c:v>
                </c:pt>
                <c:pt idx="324">
                  <c:v>36161</c:v>
                </c:pt>
                <c:pt idx="325">
                  <c:v>36192</c:v>
                </c:pt>
                <c:pt idx="326">
                  <c:v>36220</c:v>
                </c:pt>
                <c:pt idx="327">
                  <c:v>36251</c:v>
                </c:pt>
                <c:pt idx="328">
                  <c:v>36281</c:v>
                </c:pt>
                <c:pt idx="329">
                  <c:v>36312</c:v>
                </c:pt>
                <c:pt idx="330">
                  <c:v>36342</c:v>
                </c:pt>
                <c:pt idx="331">
                  <c:v>36373</c:v>
                </c:pt>
                <c:pt idx="332">
                  <c:v>36404</c:v>
                </c:pt>
                <c:pt idx="333">
                  <c:v>36434</c:v>
                </c:pt>
                <c:pt idx="334">
                  <c:v>36465</c:v>
                </c:pt>
                <c:pt idx="335">
                  <c:v>36495</c:v>
                </c:pt>
                <c:pt idx="336">
                  <c:v>36526</c:v>
                </c:pt>
                <c:pt idx="337">
                  <c:v>36557</c:v>
                </c:pt>
                <c:pt idx="338">
                  <c:v>36586</c:v>
                </c:pt>
                <c:pt idx="339">
                  <c:v>36617</c:v>
                </c:pt>
                <c:pt idx="340">
                  <c:v>36647</c:v>
                </c:pt>
                <c:pt idx="341">
                  <c:v>36678</c:v>
                </c:pt>
                <c:pt idx="342">
                  <c:v>36708</c:v>
                </c:pt>
                <c:pt idx="343">
                  <c:v>36739</c:v>
                </c:pt>
                <c:pt idx="344">
                  <c:v>36770</c:v>
                </c:pt>
                <c:pt idx="345">
                  <c:v>36800</c:v>
                </c:pt>
                <c:pt idx="346">
                  <c:v>36831</c:v>
                </c:pt>
                <c:pt idx="347">
                  <c:v>36861</c:v>
                </c:pt>
                <c:pt idx="348">
                  <c:v>36892</c:v>
                </c:pt>
                <c:pt idx="349">
                  <c:v>36923</c:v>
                </c:pt>
                <c:pt idx="350">
                  <c:v>36951</c:v>
                </c:pt>
                <c:pt idx="351">
                  <c:v>36982</c:v>
                </c:pt>
                <c:pt idx="352">
                  <c:v>37012</c:v>
                </c:pt>
                <c:pt idx="353">
                  <c:v>37043</c:v>
                </c:pt>
                <c:pt idx="354">
                  <c:v>37073</c:v>
                </c:pt>
                <c:pt idx="355">
                  <c:v>37104</c:v>
                </c:pt>
                <c:pt idx="356">
                  <c:v>37135</c:v>
                </c:pt>
                <c:pt idx="357">
                  <c:v>37165</c:v>
                </c:pt>
                <c:pt idx="358">
                  <c:v>37196</c:v>
                </c:pt>
                <c:pt idx="359">
                  <c:v>37226</c:v>
                </c:pt>
                <c:pt idx="360">
                  <c:v>37257</c:v>
                </c:pt>
                <c:pt idx="361">
                  <c:v>37288</c:v>
                </c:pt>
                <c:pt idx="362">
                  <c:v>37316</c:v>
                </c:pt>
                <c:pt idx="363">
                  <c:v>37347</c:v>
                </c:pt>
                <c:pt idx="364">
                  <c:v>37377</c:v>
                </c:pt>
                <c:pt idx="365">
                  <c:v>37408</c:v>
                </c:pt>
                <c:pt idx="366">
                  <c:v>37438</c:v>
                </c:pt>
                <c:pt idx="367">
                  <c:v>37469</c:v>
                </c:pt>
                <c:pt idx="368">
                  <c:v>37500</c:v>
                </c:pt>
                <c:pt idx="369">
                  <c:v>37530</c:v>
                </c:pt>
                <c:pt idx="370">
                  <c:v>37561</c:v>
                </c:pt>
                <c:pt idx="371">
                  <c:v>37591</c:v>
                </c:pt>
                <c:pt idx="372">
                  <c:v>37622</c:v>
                </c:pt>
                <c:pt idx="373">
                  <c:v>37653</c:v>
                </c:pt>
                <c:pt idx="374">
                  <c:v>37681</c:v>
                </c:pt>
                <c:pt idx="375">
                  <c:v>37712</c:v>
                </c:pt>
                <c:pt idx="376">
                  <c:v>37742</c:v>
                </c:pt>
                <c:pt idx="377">
                  <c:v>37773</c:v>
                </c:pt>
                <c:pt idx="378">
                  <c:v>37803</c:v>
                </c:pt>
                <c:pt idx="379">
                  <c:v>37834</c:v>
                </c:pt>
                <c:pt idx="380">
                  <c:v>37865</c:v>
                </c:pt>
                <c:pt idx="381">
                  <c:v>37895</c:v>
                </c:pt>
                <c:pt idx="382">
                  <c:v>37926</c:v>
                </c:pt>
                <c:pt idx="383">
                  <c:v>37956</c:v>
                </c:pt>
                <c:pt idx="384">
                  <c:v>37987</c:v>
                </c:pt>
                <c:pt idx="385">
                  <c:v>38018</c:v>
                </c:pt>
                <c:pt idx="386">
                  <c:v>38047</c:v>
                </c:pt>
                <c:pt idx="387">
                  <c:v>38078</c:v>
                </c:pt>
                <c:pt idx="388">
                  <c:v>38108</c:v>
                </c:pt>
                <c:pt idx="389">
                  <c:v>38139</c:v>
                </c:pt>
                <c:pt idx="390">
                  <c:v>38169</c:v>
                </c:pt>
                <c:pt idx="391">
                  <c:v>38200</c:v>
                </c:pt>
                <c:pt idx="392">
                  <c:v>38231</c:v>
                </c:pt>
                <c:pt idx="393">
                  <c:v>38261</c:v>
                </c:pt>
                <c:pt idx="394">
                  <c:v>38292</c:v>
                </c:pt>
                <c:pt idx="395">
                  <c:v>38322</c:v>
                </c:pt>
                <c:pt idx="396">
                  <c:v>38353</c:v>
                </c:pt>
                <c:pt idx="397">
                  <c:v>38384</c:v>
                </c:pt>
                <c:pt idx="398">
                  <c:v>38412</c:v>
                </c:pt>
                <c:pt idx="399">
                  <c:v>38443</c:v>
                </c:pt>
                <c:pt idx="400">
                  <c:v>38473</c:v>
                </c:pt>
                <c:pt idx="401">
                  <c:v>38504</c:v>
                </c:pt>
                <c:pt idx="402">
                  <c:v>38534</c:v>
                </c:pt>
                <c:pt idx="403">
                  <c:v>38565</c:v>
                </c:pt>
                <c:pt idx="404">
                  <c:v>38596</c:v>
                </c:pt>
                <c:pt idx="405">
                  <c:v>38626</c:v>
                </c:pt>
                <c:pt idx="406">
                  <c:v>38657</c:v>
                </c:pt>
                <c:pt idx="407">
                  <c:v>38687</c:v>
                </c:pt>
                <c:pt idx="408">
                  <c:v>38718</c:v>
                </c:pt>
                <c:pt idx="409">
                  <c:v>38749</c:v>
                </c:pt>
                <c:pt idx="410">
                  <c:v>38777</c:v>
                </c:pt>
                <c:pt idx="411">
                  <c:v>38808</c:v>
                </c:pt>
                <c:pt idx="412">
                  <c:v>38838</c:v>
                </c:pt>
                <c:pt idx="413">
                  <c:v>38869</c:v>
                </c:pt>
                <c:pt idx="414">
                  <c:v>38899</c:v>
                </c:pt>
                <c:pt idx="415">
                  <c:v>38930</c:v>
                </c:pt>
                <c:pt idx="416">
                  <c:v>38961</c:v>
                </c:pt>
                <c:pt idx="417">
                  <c:v>38991</c:v>
                </c:pt>
                <c:pt idx="418">
                  <c:v>39022</c:v>
                </c:pt>
                <c:pt idx="419">
                  <c:v>39052</c:v>
                </c:pt>
                <c:pt idx="420">
                  <c:v>39083</c:v>
                </c:pt>
                <c:pt idx="421">
                  <c:v>39114</c:v>
                </c:pt>
                <c:pt idx="422">
                  <c:v>39142</c:v>
                </c:pt>
                <c:pt idx="423">
                  <c:v>39173</c:v>
                </c:pt>
                <c:pt idx="424">
                  <c:v>39203</c:v>
                </c:pt>
                <c:pt idx="425">
                  <c:v>39234</c:v>
                </c:pt>
                <c:pt idx="426">
                  <c:v>39264</c:v>
                </c:pt>
                <c:pt idx="427">
                  <c:v>39295</c:v>
                </c:pt>
                <c:pt idx="428">
                  <c:v>39326</c:v>
                </c:pt>
                <c:pt idx="429">
                  <c:v>39356</c:v>
                </c:pt>
                <c:pt idx="430">
                  <c:v>39387</c:v>
                </c:pt>
                <c:pt idx="431">
                  <c:v>39417</c:v>
                </c:pt>
                <c:pt idx="432">
                  <c:v>39448</c:v>
                </c:pt>
                <c:pt idx="433">
                  <c:v>39479</c:v>
                </c:pt>
                <c:pt idx="434">
                  <c:v>39508</c:v>
                </c:pt>
                <c:pt idx="435">
                  <c:v>39539</c:v>
                </c:pt>
                <c:pt idx="436">
                  <c:v>39569</c:v>
                </c:pt>
                <c:pt idx="437">
                  <c:v>39600</c:v>
                </c:pt>
                <c:pt idx="438">
                  <c:v>39630</c:v>
                </c:pt>
                <c:pt idx="439">
                  <c:v>39661</c:v>
                </c:pt>
                <c:pt idx="440">
                  <c:v>39692</c:v>
                </c:pt>
                <c:pt idx="441">
                  <c:v>39722</c:v>
                </c:pt>
                <c:pt idx="442">
                  <c:v>39753</c:v>
                </c:pt>
                <c:pt idx="443">
                  <c:v>39783</c:v>
                </c:pt>
                <c:pt idx="444">
                  <c:v>39814</c:v>
                </c:pt>
                <c:pt idx="445">
                  <c:v>39845</c:v>
                </c:pt>
                <c:pt idx="446">
                  <c:v>39873</c:v>
                </c:pt>
                <c:pt idx="447">
                  <c:v>39904</c:v>
                </c:pt>
                <c:pt idx="448">
                  <c:v>39934</c:v>
                </c:pt>
                <c:pt idx="449">
                  <c:v>39965</c:v>
                </c:pt>
                <c:pt idx="450">
                  <c:v>39995</c:v>
                </c:pt>
                <c:pt idx="451">
                  <c:v>40026</c:v>
                </c:pt>
                <c:pt idx="452">
                  <c:v>40057</c:v>
                </c:pt>
                <c:pt idx="453">
                  <c:v>40087</c:v>
                </c:pt>
                <c:pt idx="454">
                  <c:v>40118</c:v>
                </c:pt>
                <c:pt idx="455">
                  <c:v>40148</c:v>
                </c:pt>
                <c:pt idx="456">
                  <c:v>40179</c:v>
                </c:pt>
                <c:pt idx="457">
                  <c:v>40210</c:v>
                </c:pt>
                <c:pt idx="458">
                  <c:v>40238</c:v>
                </c:pt>
                <c:pt idx="459">
                  <c:v>40269</c:v>
                </c:pt>
                <c:pt idx="460">
                  <c:v>40299</c:v>
                </c:pt>
                <c:pt idx="461">
                  <c:v>40330</c:v>
                </c:pt>
                <c:pt idx="462">
                  <c:v>40360</c:v>
                </c:pt>
                <c:pt idx="463">
                  <c:v>40391</c:v>
                </c:pt>
                <c:pt idx="464">
                  <c:v>40422</c:v>
                </c:pt>
                <c:pt idx="465">
                  <c:v>40452</c:v>
                </c:pt>
                <c:pt idx="466">
                  <c:v>40483</c:v>
                </c:pt>
                <c:pt idx="467">
                  <c:v>40513</c:v>
                </c:pt>
                <c:pt idx="468">
                  <c:v>40544</c:v>
                </c:pt>
                <c:pt idx="469">
                  <c:v>40575</c:v>
                </c:pt>
                <c:pt idx="470">
                  <c:v>40603</c:v>
                </c:pt>
                <c:pt idx="471">
                  <c:v>40634</c:v>
                </c:pt>
                <c:pt idx="472">
                  <c:v>40664</c:v>
                </c:pt>
                <c:pt idx="473">
                  <c:v>40695</c:v>
                </c:pt>
                <c:pt idx="474">
                  <c:v>40725</c:v>
                </c:pt>
                <c:pt idx="475">
                  <c:v>40756</c:v>
                </c:pt>
                <c:pt idx="476">
                  <c:v>40787</c:v>
                </c:pt>
                <c:pt idx="477">
                  <c:v>40817</c:v>
                </c:pt>
                <c:pt idx="478">
                  <c:v>40848</c:v>
                </c:pt>
                <c:pt idx="479">
                  <c:v>40878</c:v>
                </c:pt>
              </c:numCache>
            </c:numRef>
          </c:cat>
          <c:val>
            <c:numRef>
              <c:f>data!$Q$11:$Q$491</c:f>
              <c:numCache>
                <c:formatCode>_("$"* #,##0.00_);_("$"* \(#,##0.00\);_("$"* "-"??_);_(@_)</c:formatCode>
                <c:ptCount val="481"/>
                <c:pt idx="0">
                  <c:v>500000</c:v>
                </c:pt>
                <c:pt idx="1">
                  <c:v>504186.28333333338</c:v>
                </c:pt>
                <c:pt idx="2">
                  <c:v>509220.5348597751</c:v>
                </c:pt>
                <c:pt idx="3">
                  <c:v>508563.49995014828</c:v>
                </c:pt>
                <c:pt idx="4">
                  <c:v>507505.820944932</c:v>
                </c:pt>
                <c:pt idx="5">
                  <c:v>510604.15317791805</c:v>
                </c:pt>
                <c:pt idx="6">
                  <c:v>503464.51319898962</c:v>
                </c:pt>
                <c:pt idx="7">
                  <c:v>501880.45928038907</c:v>
                </c:pt>
                <c:pt idx="8">
                  <c:v>509167.42297643196</c:v>
                </c:pt>
                <c:pt idx="9">
                  <c:v>505733.14222310414</c:v>
                </c:pt>
                <c:pt idx="10">
                  <c:v>505958.77901224565</c:v>
                </c:pt>
                <c:pt idx="11">
                  <c:v>516813.04208093148</c:v>
                </c:pt>
                <c:pt idx="12">
                  <c:v>521362.55651958456</c:v>
                </c:pt>
                <c:pt idx="13">
                  <c:v>514291.47641292418</c:v>
                </c:pt>
                <c:pt idx="14">
                  <c:v>501373.67734009959</c:v>
                </c:pt>
                <c:pt idx="15">
                  <c:v>499439.6922473142</c:v>
                </c:pt>
                <c:pt idx="16">
                  <c:v>488044.41014632105</c:v>
                </c:pt>
                <c:pt idx="17">
                  <c:v>482909.40060605528</c:v>
                </c:pt>
                <c:pt idx="18">
                  <c:v>478681.99885835027</c:v>
                </c:pt>
                <c:pt idx="19">
                  <c:v>479995.6685072282</c:v>
                </c:pt>
                <c:pt idx="20">
                  <c:v>474438.21795804269</c:v>
                </c:pt>
                <c:pt idx="21">
                  <c:v>486161.1535101427</c:v>
                </c:pt>
                <c:pt idx="22">
                  <c:v>484314.41298949812</c:v>
                </c:pt>
                <c:pt idx="23">
                  <c:v>456376.73022655072</c:v>
                </c:pt>
                <c:pt idx="24">
                  <c:v>458325.81397260481</c:v>
                </c:pt>
                <c:pt idx="25">
                  <c:v>453544.80164426169</c:v>
                </c:pt>
                <c:pt idx="26">
                  <c:v>451563.3401015377</c:v>
                </c:pt>
                <c:pt idx="27">
                  <c:v>439730.79800565867</c:v>
                </c:pt>
                <c:pt idx="28">
                  <c:v>425786.84840651823</c:v>
                </c:pt>
                <c:pt idx="29">
                  <c:v>419119.90981285524</c:v>
                </c:pt>
                <c:pt idx="30">
                  <c:v>411770.24287379545</c:v>
                </c:pt>
                <c:pt idx="31">
                  <c:v>393072.56994014001</c:v>
                </c:pt>
                <c:pt idx="32">
                  <c:v>373333.52381657861</c:v>
                </c:pt>
                <c:pt idx="33">
                  <c:v>353008.2116523353</c:v>
                </c:pt>
                <c:pt idx="34">
                  <c:v>380386.38394819846</c:v>
                </c:pt>
                <c:pt idx="35">
                  <c:v>372041.7414908763</c:v>
                </c:pt>
                <c:pt idx="36">
                  <c:v>368095.26179533696</c:v>
                </c:pt>
                <c:pt idx="37">
                  <c:v>388442.61599023861</c:v>
                </c:pt>
                <c:pt idx="38">
                  <c:v>400299.78262365371</c:v>
                </c:pt>
                <c:pt idx="39">
                  <c:v>400527.3168693136</c:v>
                </c:pt>
                <c:pt idx="40">
                  <c:v>403859.2635593813</c:v>
                </c:pt>
                <c:pt idx="41">
                  <c:v>414750.36959025112</c:v>
                </c:pt>
                <c:pt idx="42">
                  <c:v>421176.56229855394</c:v>
                </c:pt>
                <c:pt idx="43">
                  <c:v>403197.35096223216</c:v>
                </c:pt>
                <c:pt idx="44">
                  <c:v>396500.87656377931</c:v>
                </c:pt>
                <c:pt idx="45">
                  <c:v>386507.90993906453</c:v>
                </c:pt>
                <c:pt idx="46">
                  <c:v>400814.40345147235</c:v>
                </c:pt>
                <c:pt idx="47">
                  <c:v>403201.13680234429</c:v>
                </c:pt>
                <c:pt idx="48">
                  <c:v>400722.5570128035</c:v>
                </c:pt>
                <c:pt idx="49">
                  <c:v>421905.6197810708</c:v>
                </c:pt>
                <c:pt idx="50">
                  <c:v>418285.70918814884</c:v>
                </c:pt>
                <c:pt idx="51">
                  <c:v>422570.13224337663</c:v>
                </c:pt>
                <c:pt idx="52">
                  <c:v>418650.39402535651</c:v>
                </c:pt>
                <c:pt idx="53">
                  <c:v>410860.19113526715</c:v>
                </c:pt>
                <c:pt idx="54">
                  <c:v>418411.82049200201</c:v>
                </c:pt>
                <c:pt idx="55">
                  <c:v>415142.8479268793</c:v>
                </c:pt>
                <c:pt idx="56">
                  <c:v>414691.44920017855</c:v>
                </c:pt>
                <c:pt idx="57">
                  <c:v>417164.38906095782</c:v>
                </c:pt>
                <c:pt idx="58">
                  <c:v>411415.52613163646</c:v>
                </c:pt>
                <c:pt idx="59">
                  <c:v>412570.65383739531</c:v>
                </c:pt>
                <c:pt idx="60">
                  <c:v>420183.99408242921</c:v>
                </c:pt>
                <c:pt idx="61">
                  <c:v>402733.49049802811</c:v>
                </c:pt>
                <c:pt idx="62">
                  <c:v>396454.58331920858</c:v>
                </c:pt>
                <c:pt idx="63">
                  <c:v>390929.49878296402</c:v>
                </c:pt>
                <c:pt idx="64">
                  <c:v>387926.65569710673</c:v>
                </c:pt>
                <c:pt idx="65">
                  <c:v>381787.21269546682</c:v>
                </c:pt>
                <c:pt idx="66">
                  <c:v>388289.21805314912</c:v>
                </c:pt>
                <c:pt idx="67">
                  <c:v>381227.16652378347</c:v>
                </c:pt>
                <c:pt idx="68">
                  <c:v>374656.63086892111</c:v>
                </c:pt>
                <c:pt idx="69">
                  <c:v>370699.53514686442</c:v>
                </c:pt>
                <c:pt idx="70">
                  <c:v>357938.45947496081</c:v>
                </c:pt>
                <c:pt idx="71">
                  <c:v>361493.15230504447</c:v>
                </c:pt>
                <c:pt idx="72">
                  <c:v>357806.61686910142</c:v>
                </c:pt>
                <c:pt idx="73">
                  <c:v>343084.39967277372</c:v>
                </c:pt>
                <c:pt idx="74">
                  <c:v>336269.78168724675</c:v>
                </c:pt>
                <c:pt idx="75">
                  <c:v>337122.20818712615</c:v>
                </c:pt>
                <c:pt idx="76">
                  <c:v>347798.88545712328</c:v>
                </c:pt>
                <c:pt idx="77">
                  <c:v>345783.67273166991</c:v>
                </c:pt>
                <c:pt idx="78">
                  <c:v>338466.62299113843</c:v>
                </c:pt>
                <c:pt idx="79">
                  <c:v>344830.56701948307</c:v>
                </c:pt>
                <c:pt idx="80">
                  <c:v>347307.93404514779</c:v>
                </c:pt>
                <c:pt idx="81">
                  <c:v>342797.64950086677</c:v>
                </c:pt>
                <c:pt idx="82">
                  <c:v>321513.40228304971</c:v>
                </c:pt>
                <c:pt idx="83">
                  <c:v>322338.58405323699</c:v>
                </c:pt>
                <c:pt idx="84">
                  <c:v>321397.0844663512</c:v>
                </c:pt>
                <c:pt idx="85">
                  <c:v>324312.83525436628</c:v>
                </c:pt>
                <c:pt idx="86">
                  <c:v>314333.04649183282</c:v>
                </c:pt>
                <c:pt idx="87">
                  <c:v>320134.50040721358</c:v>
                </c:pt>
                <c:pt idx="88">
                  <c:v>316435.75171554252</c:v>
                </c:pt>
                <c:pt idx="89">
                  <c:v>311465.20022242499</c:v>
                </c:pt>
                <c:pt idx="90">
                  <c:v>315580.32786174474</c:v>
                </c:pt>
                <c:pt idx="91">
                  <c:v>312288.2524047753</c:v>
                </c:pt>
                <c:pt idx="92">
                  <c:v>315741.2269241038</c:v>
                </c:pt>
                <c:pt idx="93">
                  <c:v>311234.0058263152</c:v>
                </c:pt>
                <c:pt idx="94">
                  <c:v>290177.33710559632</c:v>
                </c:pt>
                <c:pt idx="95">
                  <c:v>296799.31719435198</c:v>
                </c:pt>
                <c:pt idx="96">
                  <c:v>295575.20896280883</c:v>
                </c:pt>
                <c:pt idx="97">
                  <c:v>297790.49925159302</c:v>
                </c:pt>
                <c:pt idx="98">
                  <c:v>285350.71149727912</c:v>
                </c:pt>
                <c:pt idx="99">
                  <c:v>267650.40679857956</c:v>
                </c:pt>
                <c:pt idx="100">
                  <c:v>280878.79196177667</c:v>
                </c:pt>
                <c:pt idx="101">
                  <c:v>288762.17027268192</c:v>
                </c:pt>
                <c:pt idx="102">
                  <c:v>286518.3928402919</c:v>
                </c:pt>
                <c:pt idx="103">
                  <c:v>289270.38157211436</c:v>
                </c:pt>
                <c:pt idx="104">
                  <c:v>280998.70477245317</c:v>
                </c:pt>
                <c:pt idx="105">
                  <c:v>278819.91097580717</c:v>
                </c:pt>
                <c:pt idx="106">
                  <c:v>274022.69576096593</c:v>
                </c:pt>
                <c:pt idx="107">
                  <c:v>283597.26597295137</c:v>
                </c:pt>
                <c:pt idx="108">
                  <c:v>275374.42234378646</c:v>
                </c:pt>
                <c:pt idx="109">
                  <c:v>263858.36449633376</c:v>
                </c:pt>
                <c:pt idx="110">
                  <c:v>258228.98153170443</c:v>
                </c:pt>
                <c:pt idx="111">
                  <c:v>259931.23890636826</c:v>
                </c:pt>
                <c:pt idx="112">
                  <c:v>248917.66759313474</c:v>
                </c:pt>
                <c:pt idx="113">
                  <c:v>246097.50322630812</c:v>
                </c:pt>
                <c:pt idx="114">
                  <c:v>239657.56385395414</c:v>
                </c:pt>
                <c:pt idx="115">
                  <c:v>231025.08477759131</c:v>
                </c:pt>
                <c:pt idx="116">
                  <c:v>216779.70844982957</c:v>
                </c:pt>
                <c:pt idx="117">
                  <c:v>206482.0792703912</c:v>
                </c:pt>
                <c:pt idx="118">
                  <c:v>210611.40864998175</c:v>
                </c:pt>
                <c:pt idx="119">
                  <c:v>214103.76009924849</c:v>
                </c:pt>
                <c:pt idx="120">
                  <c:v>203590.50848647309</c:v>
                </c:pt>
                <c:pt idx="121">
                  <c:v>195828.67660668146</c:v>
                </c:pt>
                <c:pt idx="122">
                  <c:v>185465.30714879115</c:v>
                </c:pt>
                <c:pt idx="123">
                  <c:v>178689.39288513875</c:v>
                </c:pt>
                <c:pt idx="124">
                  <c:v>178016.45417422679</c:v>
                </c:pt>
                <c:pt idx="125">
                  <c:v>169946.43511632297</c:v>
                </c:pt>
                <c:pt idx="126">
                  <c:v>160910.46598437766</c:v>
                </c:pt>
                <c:pt idx="127">
                  <c:v>155449.10080343793</c:v>
                </c:pt>
                <c:pt idx="128">
                  <c:v>161406.77996393721</c:v>
                </c:pt>
                <c:pt idx="129">
                  <c:v>157537.75321197324</c:v>
                </c:pt>
                <c:pt idx="130">
                  <c:v>162896.62588789526</c:v>
                </c:pt>
                <c:pt idx="131">
                  <c:v>160120.82293930851</c:v>
                </c:pt>
                <c:pt idx="132">
                  <c:v>155840.87919880016</c:v>
                </c:pt>
                <c:pt idx="133">
                  <c:v>151776.884983934</c:v>
                </c:pt>
                <c:pt idx="134">
                  <c:v>148430.61988784399</c:v>
                </c:pt>
                <c:pt idx="135">
                  <c:v>143998.49128309835</c:v>
                </c:pt>
                <c:pt idx="136">
                  <c:v>144098.48796963913</c:v>
                </c:pt>
                <c:pt idx="137">
                  <c:v>136117.01081148139</c:v>
                </c:pt>
                <c:pt idx="138">
                  <c:v>131857.36432252996</c:v>
                </c:pt>
                <c:pt idx="139">
                  <c:v>121782.47758210068</c:v>
                </c:pt>
                <c:pt idx="140">
                  <c:v>116211.68807963467</c:v>
                </c:pt>
                <c:pt idx="141">
                  <c:v>111437.67512061038</c:v>
                </c:pt>
                <c:pt idx="142">
                  <c:v>103708.07181906521</c:v>
                </c:pt>
                <c:pt idx="143">
                  <c:v>98246.896005982373</c:v>
                </c:pt>
                <c:pt idx="144">
                  <c:v>91022.062817268015</c:v>
                </c:pt>
                <c:pt idx="145">
                  <c:v>84250.234256091702</c:v>
                </c:pt>
                <c:pt idx="146">
                  <c:v>75480.715488827947</c:v>
                </c:pt>
                <c:pt idx="147">
                  <c:v>68811.83586268466</c:v>
                </c:pt>
                <c:pt idx="148">
                  <c:v>61815.427586776917</c:v>
                </c:pt>
                <c:pt idx="149">
                  <c:v>52279.194924621763</c:v>
                </c:pt>
                <c:pt idx="150">
                  <c:v>45764.478285804005</c:v>
                </c:pt>
                <c:pt idx="151">
                  <c:v>38831.746861547799</c:v>
                </c:pt>
                <c:pt idx="152">
                  <c:v>33819.482792194685</c:v>
                </c:pt>
                <c:pt idx="153">
                  <c:v>26708.645478906816</c:v>
                </c:pt>
                <c:pt idx="154">
                  <c:v>19727.830011314629</c:v>
                </c:pt>
                <c:pt idx="155">
                  <c:v>12323.509142447845</c:v>
                </c:pt>
                <c:pt idx="156">
                  <c:v>5087.4255744224211</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numCache>
            </c:numRef>
          </c:val>
          <c:smooth val="0"/>
          <c:extLst>
            <c:ext xmlns:c16="http://schemas.microsoft.com/office/drawing/2014/chart" uri="{C3380CC4-5D6E-409C-BE32-E72D297353CC}">
              <c16:uniqueId val="{00000003-DF23-A946-9D09-73E6B3285B2D}"/>
            </c:ext>
          </c:extLst>
        </c:ser>
        <c:ser>
          <c:idx val="4"/>
          <c:order val="4"/>
          <c:tx>
            <c:strRef>
              <c:f>data!$AD$10</c:f>
              <c:strCache>
                <c:ptCount val="1"/>
                <c:pt idx="0">
                  <c:v>8%</c:v>
                </c:pt>
              </c:strCache>
            </c:strRef>
          </c:tx>
          <c:spPr>
            <a:ln w="27520">
              <a:solidFill>
                <a:srgbClr val="8FB6BB"/>
              </a:solidFill>
              <a:prstDash val="solid"/>
            </a:ln>
          </c:spPr>
          <c:marker>
            <c:symbol val="none"/>
          </c:marker>
          <c:cat>
            <c:numRef>
              <c:f>data!$J$12:$J$491</c:f>
              <c:numCache>
                <c:formatCode>mmm\-yy</c:formatCode>
                <c:ptCount val="480"/>
                <c:pt idx="0">
                  <c:v>26299</c:v>
                </c:pt>
                <c:pt idx="1">
                  <c:v>26330</c:v>
                </c:pt>
                <c:pt idx="2">
                  <c:v>26359</c:v>
                </c:pt>
                <c:pt idx="3">
                  <c:v>26390</c:v>
                </c:pt>
                <c:pt idx="4">
                  <c:v>26420</c:v>
                </c:pt>
                <c:pt idx="5">
                  <c:v>26451</c:v>
                </c:pt>
                <c:pt idx="6">
                  <c:v>26481</c:v>
                </c:pt>
                <c:pt idx="7">
                  <c:v>26512</c:v>
                </c:pt>
                <c:pt idx="8">
                  <c:v>26543</c:v>
                </c:pt>
                <c:pt idx="9">
                  <c:v>26573</c:v>
                </c:pt>
                <c:pt idx="10">
                  <c:v>26604</c:v>
                </c:pt>
                <c:pt idx="11">
                  <c:v>26634</c:v>
                </c:pt>
                <c:pt idx="12">
                  <c:v>26665</c:v>
                </c:pt>
                <c:pt idx="13">
                  <c:v>26696</c:v>
                </c:pt>
                <c:pt idx="14">
                  <c:v>26724</c:v>
                </c:pt>
                <c:pt idx="15">
                  <c:v>26755</c:v>
                </c:pt>
                <c:pt idx="16">
                  <c:v>26785</c:v>
                </c:pt>
                <c:pt idx="17">
                  <c:v>26816</c:v>
                </c:pt>
                <c:pt idx="18">
                  <c:v>26846</c:v>
                </c:pt>
                <c:pt idx="19">
                  <c:v>26877</c:v>
                </c:pt>
                <c:pt idx="20">
                  <c:v>26908</c:v>
                </c:pt>
                <c:pt idx="21">
                  <c:v>26938</c:v>
                </c:pt>
                <c:pt idx="22">
                  <c:v>26969</c:v>
                </c:pt>
                <c:pt idx="23">
                  <c:v>26999</c:v>
                </c:pt>
                <c:pt idx="24">
                  <c:v>27030</c:v>
                </c:pt>
                <c:pt idx="25">
                  <c:v>27061</c:v>
                </c:pt>
                <c:pt idx="26">
                  <c:v>27089</c:v>
                </c:pt>
                <c:pt idx="27">
                  <c:v>27120</c:v>
                </c:pt>
                <c:pt idx="28">
                  <c:v>27150</c:v>
                </c:pt>
                <c:pt idx="29">
                  <c:v>27181</c:v>
                </c:pt>
                <c:pt idx="30">
                  <c:v>27211</c:v>
                </c:pt>
                <c:pt idx="31">
                  <c:v>27242</c:v>
                </c:pt>
                <c:pt idx="32">
                  <c:v>27273</c:v>
                </c:pt>
                <c:pt idx="33">
                  <c:v>27303</c:v>
                </c:pt>
                <c:pt idx="34">
                  <c:v>27334</c:v>
                </c:pt>
                <c:pt idx="35">
                  <c:v>27364</c:v>
                </c:pt>
                <c:pt idx="36">
                  <c:v>27395</c:v>
                </c:pt>
                <c:pt idx="37">
                  <c:v>27426</c:v>
                </c:pt>
                <c:pt idx="38">
                  <c:v>27454</c:v>
                </c:pt>
                <c:pt idx="39">
                  <c:v>27485</c:v>
                </c:pt>
                <c:pt idx="40">
                  <c:v>27515</c:v>
                </c:pt>
                <c:pt idx="41">
                  <c:v>27546</c:v>
                </c:pt>
                <c:pt idx="42">
                  <c:v>27576</c:v>
                </c:pt>
                <c:pt idx="43">
                  <c:v>27607</c:v>
                </c:pt>
                <c:pt idx="44">
                  <c:v>27638</c:v>
                </c:pt>
                <c:pt idx="45">
                  <c:v>27668</c:v>
                </c:pt>
                <c:pt idx="46">
                  <c:v>27699</c:v>
                </c:pt>
                <c:pt idx="47">
                  <c:v>27729</c:v>
                </c:pt>
                <c:pt idx="48">
                  <c:v>27760</c:v>
                </c:pt>
                <c:pt idx="49">
                  <c:v>27791</c:v>
                </c:pt>
                <c:pt idx="50">
                  <c:v>27820</c:v>
                </c:pt>
                <c:pt idx="51">
                  <c:v>27851</c:v>
                </c:pt>
                <c:pt idx="52">
                  <c:v>27881</c:v>
                </c:pt>
                <c:pt idx="53">
                  <c:v>27912</c:v>
                </c:pt>
                <c:pt idx="54">
                  <c:v>27942</c:v>
                </c:pt>
                <c:pt idx="55">
                  <c:v>27973</c:v>
                </c:pt>
                <c:pt idx="56">
                  <c:v>28004</c:v>
                </c:pt>
                <c:pt idx="57">
                  <c:v>28034</c:v>
                </c:pt>
                <c:pt idx="58">
                  <c:v>28065</c:v>
                </c:pt>
                <c:pt idx="59">
                  <c:v>28095</c:v>
                </c:pt>
                <c:pt idx="60">
                  <c:v>28126</c:v>
                </c:pt>
                <c:pt idx="61">
                  <c:v>28157</c:v>
                </c:pt>
                <c:pt idx="62">
                  <c:v>28185</c:v>
                </c:pt>
                <c:pt idx="63">
                  <c:v>28216</c:v>
                </c:pt>
                <c:pt idx="64">
                  <c:v>28246</c:v>
                </c:pt>
                <c:pt idx="65">
                  <c:v>28277</c:v>
                </c:pt>
                <c:pt idx="66">
                  <c:v>28307</c:v>
                </c:pt>
                <c:pt idx="67">
                  <c:v>28338</c:v>
                </c:pt>
                <c:pt idx="68">
                  <c:v>28369</c:v>
                </c:pt>
                <c:pt idx="69">
                  <c:v>28399</c:v>
                </c:pt>
                <c:pt idx="70">
                  <c:v>28430</c:v>
                </c:pt>
                <c:pt idx="71">
                  <c:v>28460</c:v>
                </c:pt>
                <c:pt idx="72">
                  <c:v>28491</c:v>
                </c:pt>
                <c:pt idx="73">
                  <c:v>28522</c:v>
                </c:pt>
                <c:pt idx="74">
                  <c:v>28550</c:v>
                </c:pt>
                <c:pt idx="75">
                  <c:v>28581</c:v>
                </c:pt>
                <c:pt idx="76">
                  <c:v>28611</c:v>
                </c:pt>
                <c:pt idx="77">
                  <c:v>28642</c:v>
                </c:pt>
                <c:pt idx="78">
                  <c:v>28672</c:v>
                </c:pt>
                <c:pt idx="79">
                  <c:v>28703</c:v>
                </c:pt>
                <c:pt idx="80">
                  <c:v>28734</c:v>
                </c:pt>
                <c:pt idx="81">
                  <c:v>28764</c:v>
                </c:pt>
                <c:pt idx="82">
                  <c:v>28795</c:v>
                </c:pt>
                <c:pt idx="83">
                  <c:v>28825</c:v>
                </c:pt>
                <c:pt idx="84">
                  <c:v>28856</c:v>
                </c:pt>
                <c:pt idx="85">
                  <c:v>28887</c:v>
                </c:pt>
                <c:pt idx="86">
                  <c:v>28915</c:v>
                </c:pt>
                <c:pt idx="87">
                  <c:v>28946</c:v>
                </c:pt>
                <c:pt idx="88">
                  <c:v>28976</c:v>
                </c:pt>
                <c:pt idx="89">
                  <c:v>29007</c:v>
                </c:pt>
                <c:pt idx="90">
                  <c:v>29037</c:v>
                </c:pt>
                <c:pt idx="91">
                  <c:v>29068</c:v>
                </c:pt>
                <c:pt idx="92">
                  <c:v>29099</c:v>
                </c:pt>
                <c:pt idx="93">
                  <c:v>29129</c:v>
                </c:pt>
                <c:pt idx="94">
                  <c:v>29160</c:v>
                </c:pt>
                <c:pt idx="95">
                  <c:v>29190</c:v>
                </c:pt>
                <c:pt idx="96">
                  <c:v>29221</c:v>
                </c:pt>
                <c:pt idx="97">
                  <c:v>29252</c:v>
                </c:pt>
                <c:pt idx="98">
                  <c:v>29281</c:v>
                </c:pt>
                <c:pt idx="99">
                  <c:v>29312</c:v>
                </c:pt>
                <c:pt idx="100">
                  <c:v>29342</c:v>
                </c:pt>
                <c:pt idx="101">
                  <c:v>29373</c:v>
                </c:pt>
                <c:pt idx="102">
                  <c:v>29403</c:v>
                </c:pt>
                <c:pt idx="103">
                  <c:v>29434</c:v>
                </c:pt>
                <c:pt idx="104">
                  <c:v>29465</c:v>
                </c:pt>
                <c:pt idx="105">
                  <c:v>29495</c:v>
                </c:pt>
                <c:pt idx="106">
                  <c:v>29526</c:v>
                </c:pt>
                <c:pt idx="107">
                  <c:v>29556</c:v>
                </c:pt>
                <c:pt idx="108">
                  <c:v>29587</c:v>
                </c:pt>
                <c:pt idx="109">
                  <c:v>29618</c:v>
                </c:pt>
                <c:pt idx="110">
                  <c:v>29646</c:v>
                </c:pt>
                <c:pt idx="111">
                  <c:v>29677</c:v>
                </c:pt>
                <c:pt idx="112">
                  <c:v>29707</c:v>
                </c:pt>
                <c:pt idx="113">
                  <c:v>29738</c:v>
                </c:pt>
                <c:pt idx="114">
                  <c:v>29768</c:v>
                </c:pt>
                <c:pt idx="115">
                  <c:v>29799</c:v>
                </c:pt>
                <c:pt idx="116">
                  <c:v>29830</c:v>
                </c:pt>
                <c:pt idx="117">
                  <c:v>29860</c:v>
                </c:pt>
                <c:pt idx="118">
                  <c:v>29891</c:v>
                </c:pt>
                <c:pt idx="119">
                  <c:v>29921</c:v>
                </c:pt>
                <c:pt idx="120">
                  <c:v>29952</c:v>
                </c:pt>
                <c:pt idx="121">
                  <c:v>29983</c:v>
                </c:pt>
                <c:pt idx="122">
                  <c:v>30011</c:v>
                </c:pt>
                <c:pt idx="123">
                  <c:v>30042</c:v>
                </c:pt>
                <c:pt idx="124">
                  <c:v>30072</c:v>
                </c:pt>
                <c:pt idx="125">
                  <c:v>30103</c:v>
                </c:pt>
                <c:pt idx="126">
                  <c:v>30133</c:v>
                </c:pt>
                <c:pt idx="127">
                  <c:v>30164</c:v>
                </c:pt>
                <c:pt idx="128">
                  <c:v>30195</c:v>
                </c:pt>
                <c:pt idx="129">
                  <c:v>30225</c:v>
                </c:pt>
                <c:pt idx="130">
                  <c:v>30256</c:v>
                </c:pt>
                <c:pt idx="131">
                  <c:v>30286</c:v>
                </c:pt>
                <c:pt idx="132">
                  <c:v>30317</c:v>
                </c:pt>
                <c:pt idx="133">
                  <c:v>30348</c:v>
                </c:pt>
                <c:pt idx="134">
                  <c:v>30376</c:v>
                </c:pt>
                <c:pt idx="135">
                  <c:v>30407</c:v>
                </c:pt>
                <c:pt idx="136">
                  <c:v>30437</c:v>
                </c:pt>
                <c:pt idx="137">
                  <c:v>30468</c:v>
                </c:pt>
                <c:pt idx="138">
                  <c:v>30498</c:v>
                </c:pt>
                <c:pt idx="139">
                  <c:v>30529</c:v>
                </c:pt>
                <c:pt idx="140">
                  <c:v>30560</c:v>
                </c:pt>
                <c:pt idx="141">
                  <c:v>30590</c:v>
                </c:pt>
                <c:pt idx="142">
                  <c:v>30621</c:v>
                </c:pt>
                <c:pt idx="143">
                  <c:v>30651</c:v>
                </c:pt>
                <c:pt idx="144">
                  <c:v>30682</c:v>
                </c:pt>
                <c:pt idx="145">
                  <c:v>30713</c:v>
                </c:pt>
                <c:pt idx="146">
                  <c:v>30742</c:v>
                </c:pt>
                <c:pt idx="147">
                  <c:v>30773</c:v>
                </c:pt>
                <c:pt idx="148">
                  <c:v>30803</c:v>
                </c:pt>
                <c:pt idx="149">
                  <c:v>30834</c:v>
                </c:pt>
                <c:pt idx="150">
                  <c:v>30864</c:v>
                </c:pt>
                <c:pt idx="151">
                  <c:v>30895</c:v>
                </c:pt>
                <c:pt idx="152">
                  <c:v>30926</c:v>
                </c:pt>
                <c:pt idx="153">
                  <c:v>30956</c:v>
                </c:pt>
                <c:pt idx="154">
                  <c:v>30987</c:v>
                </c:pt>
                <c:pt idx="155">
                  <c:v>31017</c:v>
                </c:pt>
                <c:pt idx="156">
                  <c:v>31048</c:v>
                </c:pt>
                <c:pt idx="157">
                  <c:v>31079</c:v>
                </c:pt>
                <c:pt idx="158">
                  <c:v>31107</c:v>
                </c:pt>
                <c:pt idx="159">
                  <c:v>31138</c:v>
                </c:pt>
                <c:pt idx="160">
                  <c:v>31168</c:v>
                </c:pt>
                <c:pt idx="161">
                  <c:v>31199</c:v>
                </c:pt>
                <c:pt idx="162">
                  <c:v>31229</c:v>
                </c:pt>
                <c:pt idx="163">
                  <c:v>31260</c:v>
                </c:pt>
                <c:pt idx="164">
                  <c:v>31291</c:v>
                </c:pt>
                <c:pt idx="165">
                  <c:v>31321</c:v>
                </c:pt>
                <c:pt idx="166">
                  <c:v>31352</c:v>
                </c:pt>
                <c:pt idx="167">
                  <c:v>31382</c:v>
                </c:pt>
                <c:pt idx="168">
                  <c:v>31413</c:v>
                </c:pt>
                <c:pt idx="169">
                  <c:v>31444</c:v>
                </c:pt>
                <c:pt idx="170">
                  <c:v>31472</c:v>
                </c:pt>
                <c:pt idx="171">
                  <c:v>31503</c:v>
                </c:pt>
                <c:pt idx="172">
                  <c:v>31533</c:v>
                </c:pt>
                <c:pt idx="173">
                  <c:v>31564</c:v>
                </c:pt>
                <c:pt idx="174">
                  <c:v>31594</c:v>
                </c:pt>
                <c:pt idx="175">
                  <c:v>31625</c:v>
                </c:pt>
                <c:pt idx="176">
                  <c:v>31656</c:v>
                </c:pt>
                <c:pt idx="177">
                  <c:v>31686</c:v>
                </c:pt>
                <c:pt idx="178">
                  <c:v>31717</c:v>
                </c:pt>
                <c:pt idx="179">
                  <c:v>31747</c:v>
                </c:pt>
                <c:pt idx="180">
                  <c:v>31778</c:v>
                </c:pt>
                <c:pt idx="181">
                  <c:v>31809</c:v>
                </c:pt>
                <c:pt idx="182">
                  <c:v>31837</c:v>
                </c:pt>
                <c:pt idx="183">
                  <c:v>31868</c:v>
                </c:pt>
                <c:pt idx="184">
                  <c:v>31898</c:v>
                </c:pt>
                <c:pt idx="185">
                  <c:v>31929</c:v>
                </c:pt>
                <c:pt idx="186">
                  <c:v>31959</c:v>
                </c:pt>
                <c:pt idx="187">
                  <c:v>31990</c:v>
                </c:pt>
                <c:pt idx="188">
                  <c:v>32021</c:v>
                </c:pt>
                <c:pt idx="189">
                  <c:v>32051</c:v>
                </c:pt>
                <c:pt idx="190">
                  <c:v>32082</c:v>
                </c:pt>
                <c:pt idx="191">
                  <c:v>32112</c:v>
                </c:pt>
                <c:pt idx="192">
                  <c:v>32143</c:v>
                </c:pt>
                <c:pt idx="193">
                  <c:v>32174</c:v>
                </c:pt>
                <c:pt idx="194">
                  <c:v>32203</c:v>
                </c:pt>
                <c:pt idx="195">
                  <c:v>32234</c:v>
                </c:pt>
                <c:pt idx="196">
                  <c:v>32264</c:v>
                </c:pt>
                <c:pt idx="197">
                  <c:v>32295</c:v>
                </c:pt>
                <c:pt idx="198">
                  <c:v>32325</c:v>
                </c:pt>
                <c:pt idx="199">
                  <c:v>32356</c:v>
                </c:pt>
                <c:pt idx="200">
                  <c:v>32387</c:v>
                </c:pt>
                <c:pt idx="201">
                  <c:v>32417</c:v>
                </c:pt>
                <c:pt idx="202">
                  <c:v>32448</c:v>
                </c:pt>
                <c:pt idx="203">
                  <c:v>32478</c:v>
                </c:pt>
                <c:pt idx="204">
                  <c:v>32509</c:v>
                </c:pt>
                <c:pt idx="205">
                  <c:v>32540</c:v>
                </c:pt>
                <c:pt idx="206">
                  <c:v>32568</c:v>
                </c:pt>
                <c:pt idx="207">
                  <c:v>32599</c:v>
                </c:pt>
                <c:pt idx="208">
                  <c:v>32629</c:v>
                </c:pt>
                <c:pt idx="209">
                  <c:v>32660</c:v>
                </c:pt>
                <c:pt idx="210">
                  <c:v>32690</c:v>
                </c:pt>
                <c:pt idx="211">
                  <c:v>32721</c:v>
                </c:pt>
                <c:pt idx="212">
                  <c:v>32752</c:v>
                </c:pt>
                <c:pt idx="213">
                  <c:v>32782</c:v>
                </c:pt>
                <c:pt idx="214">
                  <c:v>32813</c:v>
                </c:pt>
                <c:pt idx="215">
                  <c:v>32843</c:v>
                </c:pt>
                <c:pt idx="216">
                  <c:v>32874</c:v>
                </c:pt>
                <c:pt idx="217">
                  <c:v>32905</c:v>
                </c:pt>
                <c:pt idx="218">
                  <c:v>32933</c:v>
                </c:pt>
                <c:pt idx="219">
                  <c:v>32964</c:v>
                </c:pt>
                <c:pt idx="220">
                  <c:v>32994</c:v>
                </c:pt>
                <c:pt idx="221">
                  <c:v>33025</c:v>
                </c:pt>
                <c:pt idx="222">
                  <c:v>33055</c:v>
                </c:pt>
                <c:pt idx="223">
                  <c:v>33086</c:v>
                </c:pt>
                <c:pt idx="224">
                  <c:v>33117</c:v>
                </c:pt>
                <c:pt idx="225">
                  <c:v>33147</c:v>
                </c:pt>
                <c:pt idx="226">
                  <c:v>33178</c:v>
                </c:pt>
                <c:pt idx="227">
                  <c:v>33208</c:v>
                </c:pt>
                <c:pt idx="228">
                  <c:v>33239</c:v>
                </c:pt>
                <c:pt idx="229">
                  <c:v>33270</c:v>
                </c:pt>
                <c:pt idx="230">
                  <c:v>33298</c:v>
                </c:pt>
                <c:pt idx="231">
                  <c:v>33329</c:v>
                </c:pt>
                <c:pt idx="232">
                  <c:v>33359</c:v>
                </c:pt>
                <c:pt idx="233">
                  <c:v>33390</c:v>
                </c:pt>
                <c:pt idx="234">
                  <c:v>33420</c:v>
                </c:pt>
                <c:pt idx="235">
                  <c:v>33451</c:v>
                </c:pt>
                <c:pt idx="236">
                  <c:v>33482</c:v>
                </c:pt>
                <c:pt idx="237">
                  <c:v>33512</c:v>
                </c:pt>
                <c:pt idx="238">
                  <c:v>33543</c:v>
                </c:pt>
                <c:pt idx="239">
                  <c:v>33573</c:v>
                </c:pt>
                <c:pt idx="240">
                  <c:v>33604</c:v>
                </c:pt>
                <c:pt idx="241">
                  <c:v>33635</c:v>
                </c:pt>
                <c:pt idx="242">
                  <c:v>33664</c:v>
                </c:pt>
                <c:pt idx="243">
                  <c:v>33695</c:v>
                </c:pt>
                <c:pt idx="244">
                  <c:v>33725</c:v>
                </c:pt>
                <c:pt idx="245">
                  <c:v>33756</c:v>
                </c:pt>
                <c:pt idx="246">
                  <c:v>33786</c:v>
                </c:pt>
                <c:pt idx="247">
                  <c:v>33817</c:v>
                </c:pt>
                <c:pt idx="248">
                  <c:v>33848</c:v>
                </c:pt>
                <c:pt idx="249">
                  <c:v>33878</c:v>
                </c:pt>
                <c:pt idx="250">
                  <c:v>33909</c:v>
                </c:pt>
                <c:pt idx="251">
                  <c:v>33939</c:v>
                </c:pt>
                <c:pt idx="252">
                  <c:v>33970</c:v>
                </c:pt>
                <c:pt idx="253">
                  <c:v>34001</c:v>
                </c:pt>
                <c:pt idx="254">
                  <c:v>34029</c:v>
                </c:pt>
                <c:pt idx="255">
                  <c:v>34060</c:v>
                </c:pt>
                <c:pt idx="256">
                  <c:v>34090</c:v>
                </c:pt>
                <c:pt idx="257">
                  <c:v>34121</c:v>
                </c:pt>
                <c:pt idx="258">
                  <c:v>34151</c:v>
                </c:pt>
                <c:pt idx="259">
                  <c:v>34182</c:v>
                </c:pt>
                <c:pt idx="260">
                  <c:v>34213</c:v>
                </c:pt>
                <c:pt idx="261">
                  <c:v>34243</c:v>
                </c:pt>
                <c:pt idx="262">
                  <c:v>34274</c:v>
                </c:pt>
                <c:pt idx="263">
                  <c:v>34304</c:v>
                </c:pt>
                <c:pt idx="264">
                  <c:v>34335</c:v>
                </c:pt>
                <c:pt idx="265">
                  <c:v>34366</c:v>
                </c:pt>
                <c:pt idx="266">
                  <c:v>34394</c:v>
                </c:pt>
                <c:pt idx="267">
                  <c:v>34425</c:v>
                </c:pt>
                <c:pt idx="268">
                  <c:v>34455</c:v>
                </c:pt>
                <c:pt idx="269">
                  <c:v>34486</c:v>
                </c:pt>
                <c:pt idx="270">
                  <c:v>34516</c:v>
                </c:pt>
                <c:pt idx="271">
                  <c:v>34547</c:v>
                </c:pt>
                <c:pt idx="272">
                  <c:v>34578</c:v>
                </c:pt>
                <c:pt idx="273">
                  <c:v>34608</c:v>
                </c:pt>
                <c:pt idx="274">
                  <c:v>34639</c:v>
                </c:pt>
                <c:pt idx="275">
                  <c:v>34669</c:v>
                </c:pt>
                <c:pt idx="276">
                  <c:v>34700</c:v>
                </c:pt>
                <c:pt idx="277">
                  <c:v>34731</c:v>
                </c:pt>
                <c:pt idx="278">
                  <c:v>34759</c:v>
                </c:pt>
                <c:pt idx="279">
                  <c:v>34790</c:v>
                </c:pt>
                <c:pt idx="280">
                  <c:v>34820</c:v>
                </c:pt>
                <c:pt idx="281">
                  <c:v>34851</c:v>
                </c:pt>
                <c:pt idx="282">
                  <c:v>34881</c:v>
                </c:pt>
                <c:pt idx="283">
                  <c:v>34912</c:v>
                </c:pt>
                <c:pt idx="284">
                  <c:v>34943</c:v>
                </c:pt>
                <c:pt idx="285">
                  <c:v>34973</c:v>
                </c:pt>
                <c:pt idx="286">
                  <c:v>35004</c:v>
                </c:pt>
                <c:pt idx="287">
                  <c:v>35034</c:v>
                </c:pt>
                <c:pt idx="288">
                  <c:v>35065</c:v>
                </c:pt>
                <c:pt idx="289">
                  <c:v>35096</c:v>
                </c:pt>
                <c:pt idx="290">
                  <c:v>35125</c:v>
                </c:pt>
                <c:pt idx="291">
                  <c:v>35156</c:v>
                </c:pt>
                <c:pt idx="292">
                  <c:v>35186</c:v>
                </c:pt>
                <c:pt idx="293">
                  <c:v>35217</c:v>
                </c:pt>
                <c:pt idx="294">
                  <c:v>35247</c:v>
                </c:pt>
                <c:pt idx="295">
                  <c:v>35278</c:v>
                </c:pt>
                <c:pt idx="296">
                  <c:v>35309</c:v>
                </c:pt>
                <c:pt idx="297">
                  <c:v>35339</c:v>
                </c:pt>
                <c:pt idx="298">
                  <c:v>35370</c:v>
                </c:pt>
                <c:pt idx="299">
                  <c:v>35400</c:v>
                </c:pt>
                <c:pt idx="300">
                  <c:v>35431</c:v>
                </c:pt>
                <c:pt idx="301">
                  <c:v>35462</c:v>
                </c:pt>
                <c:pt idx="302">
                  <c:v>35490</c:v>
                </c:pt>
                <c:pt idx="303">
                  <c:v>35521</c:v>
                </c:pt>
                <c:pt idx="304">
                  <c:v>35551</c:v>
                </c:pt>
                <c:pt idx="305">
                  <c:v>35582</c:v>
                </c:pt>
                <c:pt idx="306">
                  <c:v>35612</c:v>
                </c:pt>
                <c:pt idx="307">
                  <c:v>35643</c:v>
                </c:pt>
                <c:pt idx="308">
                  <c:v>35674</c:v>
                </c:pt>
                <c:pt idx="309">
                  <c:v>35704</c:v>
                </c:pt>
                <c:pt idx="310">
                  <c:v>35735</c:v>
                </c:pt>
                <c:pt idx="311">
                  <c:v>35765</c:v>
                </c:pt>
                <c:pt idx="312">
                  <c:v>35796</c:v>
                </c:pt>
                <c:pt idx="313">
                  <c:v>35827</c:v>
                </c:pt>
                <c:pt idx="314">
                  <c:v>35855</c:v>
                </c:pt>
                <c:pt idx="315">
                  <c:v>35886</c:v>
                </c:pt>
                <c:pt idx="316">
                  <c:v>35916</c:v>
                </c:pt>
                <c:pt idx="317">
                  <c:v>35947</c:v>
                </c:pt>
                <c:pt idx="318">
                  <c:v>35977</c:v>
                </c:pt>
                <c:pt idx="319">
                  <c:v>36008</c:v>
                </c:pt>
                <c:pt idx="320">
                  <c:v>36039</c:v>
                </c:pt>
                <c:pt idx="321">
                  <c:v>36069</c:v>
                </c:pt>
                <c:pt idx="322">
                  <c:v>36100</c:v>
                </c:pt>
                <c:pt idx="323">
                  <c:v>36130</c:v>
                </c:pt>
                <c:pt idx="324">
                  <c:v>36161</c:v>
                </c:pt>
                <c:pt idx="325">
                  <c:v>36192</c:v>
                </c:pt>
                <c:pt idx="326">
                  <c:v>36220</c:v>
                </c:pt>
                <c:pt idx="327">
                  <c:v>36251</c:v>
                </c:pt>
                <c:pt idx="328">
                  <c:v>36281</c:v>
                </c:pt>
                <c:pt idx="329">
                  <c:v>36312</c:v>
                </c:pt>
                <c:pt idx="330">
                  <c:v>36342</c:v>
                </c:pt>
                <c:pt idx="331">
                  <c:v>36373</c:v>
                </c:pt>
                <c:pt idx="332">
                  <c:v>36404</c:v>
                </c:pt>
                <c:pt idx="333">
                  <c:v>36434</c:v>
                </c:pt>
                <c:pt idx="334">
                  <c:v>36465</c:v>
                </c:pt>
                <c:pt idx="335">
                  <c:v>36495</c:v>
                </c:pt>
                <c:pt idx="336">
                  <c:v>36526</c:v>
                </c:pt>
                <c:pt idx="337">
                  <c:v>36557</c:v>
                </c:pt>
                <c:pt idx="338">
                  <c:v>36586</c:v>
                </c:pt>
                <c:pt idx="339">
                  <c:v>36617</c:v>
                </c:pt>
                <c:pt idx="340">
                  <c:v>36647</c:v>
                </c:pt>
                <c:pt idx="341">
                  <c:v>36678</c:v>
                </c:pt>
                <c:pt idx="342">
                  <c:v>36708</c:v>
                </c:pt>
                <c:pt idx="343">
                  <c:v>36739</c:v>
                </c:pt>
                <c:pt idx="344">
                  <c:v>36770</c:v>
                </c:pt>
                <c:pt idx="345">
                  <c:v>36800</c:v>
                </c:pt>
                <c:pt idx="346">
                  <c:v>36831</c:v>
                </c:pt>
                <c:pt idx="347">
                  <c:v>36861</c:v>
                </c:pt>
                <c:pt idx="348">
                  <c:v>36892</c:v>
                </c:pt>
                <c:pt idx="349">
                  <c:v>36923</c:v>
                </c:pt>
                <c:pt idx="350">
                  <c:v>36951</c:v>
                </c:pt>
                <c:pt idx="351">
                  <c:v>36982</c:v>
                </c:pt>
                <c:pt idx="352">
                  <c:v>37012</c:v>
                </c:pt>
                <c:pt idx="353">
                  <c:v>37043</c:v>
                </c:pt>
                <c:pt idx="354">
                  <c:v>37073</c:v>
                </c:pt>
                <c:pt idx="355">
                  <c:v>37104</c:v>
                </c:pt>
                <c:pt idx="356">
                  <c:v>37135</c:v>
                </c:pt>
                <c:pt idx="357">
                  <c:v>37165</c:v>
                </c:pt>
                <c:pt idx="358">
                  <c:v>37196</c:v>
                </c:pt>
                <c:pt idx="359">
                  <c:v>37226</c:v>
                </c:pt>
                <c:pt idx="360">
                  <c:v>37257</c:v>
                </c:pt>
                <c:pt idx="361">
                  <c:v>37288</c:v>
                </c:pt>
                <c:pt idx="362">
                  <c:v>37316</c:v>
                </c:pt>
                <c:pt idx="363">
                  <c:v>37347</c:v>
                </c:pt>
                <c:pt idx="364">
                  <c:v>37377</c:v>
                </c:pt>
                <c:pt idx="365">
                  <c:v>37408</c:v>
                </c:pt>
                <c:pt idx="366">
                  <c:v>37438</c:v>
                </c:pt>
                <c:pt idx="367">
                  <c:v>37469</c:v>
                </c:pt>
                <c:pt idx="368">
                  <c:v>37500</c:v>
                </c:pt>
                <c:pt idx="369">
                  <c:v>37530</c:v>
                </c:pt>
                <c:pt idx="370">
                  <c:v>37561</c:v>
                </c:pt>
                <c:pt idx="371">
                  <c:v>37591</c:v>
                </c:pt>
                <c:pt idx="372">
                  <c:v>37622</c:v>
                </c:pt>
                <c:pt idx="373">
                  <c:v>37653</c:v>
                </c:pt>
                <c:pt idx="374">
                  <c:v>37681</c:v>
                </c:pt>
                <c:pt idx="375">
                  <c:v>37712</c:v>
                </c:pt>
                <c:pt idx="376">
                  <c:v>37742</c:v>
                </c:pt>
                <c:pt idx="377">
                  <c:v>37773</c:v>
                </c:pt>
                <c:pt idx="378">
                  <c:v>37803</c:v>
                </c:pt>
                <c:pt idx="379">
                  <c:v>37834</c:v>
                </c:pt>
                <c:pt idx="380">
                  <c:v>37865</c:v>
                </c:pt>
                <c:pt idx="381">
                  <c:v>37895</c:v>
                </c:pt>
                <c:pt idx="382">
                  <c:v>37926</c:v>
                </c:pt>
                <c:pt idx="383">
                  <c:v>37956</c:v>
                </c:pt>
                <c:pt idx="384">
                  <c:v>37987</c:v>
                </c:pt>
                <c:pt idx="385">
                  <c:v>38018</c:v>
                </c:pt>
                <c:pt idx="386">
                  <c:v>38047</c:v>
                </c:pt>
                <c:pt idx="387">
                  <c:v>38078</c:v>
                </c:pt>
                <c:pt idx="388">
                  <c:v>38108</c:v>
                </c:pt>
                <c:pt idx="389">
                  <c:v>38139</c:v>
                </c:pt>
                <c:pt idx="390">
                  <c:v>38169</c:v>
                </c:pt>
                <c:pt idx="391">
                  <c:v>38200</c:v>
                </c:pt>
                <c:pt idx="392">
                  <c:v>38231</c:v>
                </c:pt>
                <c:pt idx="393">
                  <c:v>38261</c:v>
                </c:pt>
                <c:pt idx="394">
                  <c:v>38292</c:v>
                </c:pt>
                <c:pt idx="395">
                  <c:v>38322</c:v>
                </c:pt>
                <c:pt idx="396">
                  <c:v>38353</c:v>
                </c:pt>
                <c:pt idx="397">
                  <c:v>38384</c:v>
                </c:pt>
                <c:pt idx="398">
                  <c:v>38412</c:v>
                </c:pt>
                <c:pt idx="399">
                  <c:v>38443</c:v>
                </c:pt>
                <c:pt idx="400">
                  <c:v>38473</c:v>
                </c:pt>
                <c:pt idx="401">
                  <c:v>38504</c:v>
                </c:pt>
                <c:pt idx="402">
                  <c:v>38534</c:v>
                </c:pt>
                <c:pt idx="403">
                  <c:v>38565</c:v>
                </c:pt>
                <c:pt idx="404">
                  <c:v>38596</c:v>
                </c:pt>
                <c:pt idx="405">
                  <c:v>38626</c:v>
                </c:pt>
                <c:pt idx="406">
                  <c:v>38657</c:v>
                </c:pt>
                <c:pt idx="407">
                  <c:v>38687</c:v>
                </c:pt>
                <c:pt idx="408">
                  <c:v>38718</c:v>
                </c:pt>
                <c:pt idx="409">
                  <c:v>38749</c:v>
                </c:pt>
                <c:pt idx="410">
                  <c:v>38777</c:v>
                </c:pt>
                <c:pt idx="411">
                  <c:v>38808</c:v>
                </c:pt>
                <c:pt idx="412">
                  <c:v>38838</c:v>
                </c:pt>
                <c:pt idx="413">
                  <c:v>38869</c:v>
                </c:pt>
                <c:pt idx="414">
                  <c:v>38899</c:v>
                </c:pt>
                <c:pt idx="415">
                  <c:v>38930</c:v>
                </c:pt>
                <c:pt idx="416">
                  <c:v>38961</c:v>
                </c:pt>
                <c:pt idx="417">
                  <c:v>38991</c:v>
                </c:pt>
                <c:pt idx="418">
                  <c:v>39022</c:v>
                </c:pt>
                <c:pt idx="419">
                  <c:v>39052</c:v>
                </c:pt>
                <c:pt idx="420">
                  <c:v>39083</c:v>
                </c:pt>
                <c:pt idx="421">
                  <c:v>39114</c:v>
                </c:pt>
                <c:pt idx="422">
                  <c:v>39142</c:v>
                </c:pt>
                <c:pt idx="423">
                  <c:v>39173</c:v>
                </c:pt>
                <c:pt idx="424">
                  <c:v>39203</c:v>
                </c:pt>
                <c:pt idx="425">
                  <c:v>39234</c:v>
                </c:pt>
                <c:pt idx="426">
                  <c:v>39264</c:v>
                </c:pt>
                <c:pt idx="427">
                  <c:v>39295</c:v>
                </c:pt>
                <c:pt idx="428">
                  <c:v>39326</c:v>
                </c:pt>
                <c:pt idx="429">
                  <c:v>39356</c:v>
                </c:pt>
                <c:pt idx="430">
                  <c:v>39387</c:v>
                </c:pt>
                <c:pt idx="431">
                  <c:v>39417</c:v>
                </c:pt>
                <c:pt idx="432">
                  <c:v>39448</c:v>
                </c:pt>
                <c:pt idx="433">
                  <c:v>39479</c:v>
                </c:pt>
                <c:pt idx="434">
                  <c:v>39508</c:v>
                </c:pt>
                <c:pt idx="435">
                  <c:v>39539</c:v>
                </c:pt>
                <c:pt idx="436">
                  <c:v>39569</c:v>
                </c:pt>
                <c:pt idx="437">
                  <c:v>39600</c:v>
                </c:pt>
                <c:pt idx="438">
                  <c:v>39630</c:v>
                </c:pt>
                <c:pt idx="439">
                  <c:v>39661</c:v>
                </c:pt>
                <c:pt idx="440">
                  <c:v>39692</c:v>
                </c:pt>
                <c:pt idx="441">
                  <c:v>39722</c:v>
                </c:pt>
                <c:pt idx="442">
                  <c:v>39753</c:v>
                </c:pt>
                <c:pt idx="443">
                  <c:v>39783</c:v>
                </c:pt>
                <c:pt idx="444">
                  <c:v>39814</c:v>
                </c:pt>
                <c:pt idx="445">
                  <c:v>39845</c:v>
                </c:pt>
                <c:pt idx="446">
                  <c:v>39873</c:v>
                </c:pt>
                <c:pt idx="447">
                  <c:v>39904</c:v>
                </c:pt>
                <c:pt idx="448">
                  <c:v>39934</c:v>
                </c:pt>
                <c:pt idx="449">
                  <c:v>39965</c:v>
                </c:pt>
                <c:pt idx="450">
                  <c:v>39995</c:v>
                </c:pt>
                <c:pt idx="451">
                  <c:v>40026</c:v>
                </c:pt>
                <c:pt idx="452">
                  <c:v>40057</c:v>
                </c:pt>
                <c:pt idx="453">
                  <c:v>40087</c:v>
                </c:pt>
                <c:pt idx="454">
                  <c:v>40118</c:v>
                </c:pt>
                <c:pt idx="455">
                  <c:v>40148</c:v>
                </c:pt>
                <c:pt idx="456">
                  <c:v>40179</c:v>
                </c:pt>
                <c:pt idx="457">
                  <c:v>40210</c:v>
                </c:pt>
                <c:pt idx="458">
                  <c:v>40238</c:v>
                </c:pt>
                <c:pt idx="459">
                  <c:v>40269</c:v>
                </c:pt>
                <c:pt idx="460">
                  <c:v>40299</c:v>
                </c:pt>
                <c:pt idx="461">
                  <c:v>40330</c:v>
                </c:pt>
                <c:pt idx="462">
                  <c:v>40360</c:v>
                </c:pt>
                <c:pt idx="463">
                  <c:v>40391</c:v>
                </c:pt>
                <c:pt idx="464">
                  <c:v>40422</c:v>
                </c:pt>
                <c:pt idx="465">
                  <c:v>40452</c:v>
                </c:pt>
                <c:pt idx="466">
                  <c:v>40483</c:v>
                </c:pt>
                <c:pt idx="467">
                  <c:v>40513</c:v>
                </c:pt>
                <c:pt idx="468">
                  <c:v>40544</c:v>
                </c:pt>
                <c:pt idx="469">
                  <c:v>40575</c:v>
                </c:pt>
                <c:pt idx="470">
                  <c:v>40603</c:v>
                </c:pt>
                <c:pt idx="471">
                  <c:v>40634</c:v>
                </c:pt>
                <c:pt idx="472">
                  <c:v>40664</c:v>
                </c:pt>
                <c:pt idx="473">
                  <c:v>40695</c:v>
                </c:pt>
                <c:pt idx="474">
                  <c:v>40725</c:v>
                </c:pt>
                <c:pt idx="475">
                  <c:v>40756</c:v>
                </c:pt>
                <c:pt idx="476">
                  <c:v>40787</c:v>
                </c:pt>
                <c:pt idx="477">
                  <c:v>40817</c:v>
                </c:pt>
                <c:pt idx="478">
                  <c:v>40848</c:v>
                </c:pt>
                <c:pt idx="479">
                  <c:v>40878</c:v>
                </c:pt>
              </c:numCache>
            </c:numRef>
          </c:cat>
          <c:val>
            <c:numRef>
              <c:f>data!$R$11:$R$491</c:f>
              <c:numCache>
                <c:formatCode>_("$"* #,##0.00_);_("$"* \(#,##0.00\);_("$"* "-"??_);_(@_)</c:formatCode>
                <c:ptCount val="481"/>
                <c:pt idx="0">
                  <c:v>500000</c:v>
                </c:pt>
                <c:pt idx="1">
                  <c:v>503769.61666666676</c:v>
                </c:pt>
                <c:pt idx="2">
                  <c:v>508380.29048477515</c:v>
                </c:pt>
                <c:pt idx="3">
                  <c:v>507300.46386844211</c:v>
                </c:pt>
                <c:pt idx="4">
                  <c:v>505818.40206369502</c:v>
                </c:pt>
                <c:pt idx="5">
                  <c:v>508475.91208198591</c:v>
                </c:pt>
                <c:pt idx="6">
                  <c:v>500931.63364008971</c:v>
                </c:pt>
                <c:pt idx="7">
                  <c:v>498917.5513079997</c:v>
                </c:pt>
                <c:pt idx="8">
                  <c:v>505719.15093123127</c:v>
                </c:pt>
                <c:pt idx="9">
                  <c:v>501862.49124901713</c:v>
                </c:pt>
                <c:pt idx="10">
                  <c:v>501636.35640701791</c:v>
                </c:pt>
                <c:pt idx="11">
                  <c:v>511943.75168724381</c:v>
                </c:pt>
                <c:pt idx="12">
                  <c:v>515992.54382105113</c:v>
                </c:pt>
                <c:pt idx="13">
                  <c:v>508532.34572767798</c:v>
                </c:pt>
                <c:pt idx="14">
                  <c:v>495293.08355833869</c:v>
                </c:pt>
                <c:pt idx="15">
                  <c:v>492910.3166526868</c:v>
                </c:pt>
                <c:pt idx="16">
                  <c:v>481184.45836900483</c:v>
                </c:pt>
                <c:pt idx="17">
                  <c:v>475635.70717909461</c:v>
                </c:pt>
                <c:pt idx="18">
                  <c:v>470979.95077008929</c:v>
                </c:pt>
                <c:pt idx="19">
                  <c:v>471773.86262480833</c:v>
                </c:pt>
                <c:pt idx="20">
                  <c:v>465808.58848165773</c:v>
                </c:pt>
                <c:pt idx="21">
                  <c:v>476802.78569009312</c:v>
                </c:pt>
                <c:pt idx="22">
                  <c:v>474471.15527296852</c:v>
                </c:pt>
                <c:pt idx="23">
                  <c:v>446573.13932486647</c:v>
                </c:pt>
                <c:pt idx="24">
                  <c:v>447944.57306241372</c:v>
                </c:pt>
                <c:pt idx="25">
                  <c:v>442728.73063106812</c:v>
                </c:pt>
                <c:pt idx="26">
                  <c:v>440242.73165660363</c:v>
                </c:pt>
                <c:pt idx="27">
                  <c:v>428143.83153355308</c:v>
                </c:pt>
                <c:pt idx="28">
                  <c:v>413993.60245847545</c:v>
                </c:pt>
                <c:pt idx="29">
                  <c:v>406929.81564381142</c:v>
                </c:pt>
                <c:pt idx="30">
                  <c:v>399201.15878027101</c:v>
                </c:pt>
                <c:pt idx="31">
                  <c:v>380470.75439470535</c:v>
                </c:pt>
                <c:pt idx="32">
                  <c:v>360751.16641472856</c:v>
                </c:pt>
                <c:pt idx="33">
                  <c:v>340483.79188495321</c:v>
                </c:pt>
                <c:pt idx="34">
                  <c:v>366249.61511733802</c:v>
                </c:pt>
                <c:pt idx="35">
                  <c:v>357562.49716191122</c:v>
                </c:pt>
                <c:pt idx="36">
                  <c:v>353105.05217113072</c:v>
                </c:pt>
                <c:pt idx="37">
                  <c:v>371947.8456102722</c:v>
                </c:pt>
                <c:pt idx="38">
                  <c:v>382616.09010777494</c:v>
                </c:pt>
                <c:pt idx="39">
                  <c:v>382136.94389891368</c:v>
                </c:pt>
                <c:pt idx="40">
                  <c:v>384610.11211828125</c:v>
                </c:pt>
                <c:pt idx="41">
                  <c:v>394266.17881980044</c:v>
                </c:pt>
                <c:pt idx="42">
                  <c:v>399649.37520440156</c:v>
                </c:pt>
                <c:pt idx="43">
                  <c:v>381851.02861842501</c:v>
                </c:pt>
                <c:pt idx="44">
                  <c:v>374756.14178957971</c:v>
                </c:pt>
                <c:pt idx="45">
                  <c:v>364548.61923308135</c:v>
                </c:pt>
                <c:pt idx="46">
                  <c:v>377268.31379696232</c:v>
                </c:pt>
                <c:pt idx="47">
                  <c:v>378728.59424019494</c:v>
                </c:pt>
                <c:pt idx="48">
                  <c:v>375601.7830489914</c:v>
                </c:pt>
                <c:pt idx="49">
                  <c:v>394647.00775879028</c:v>
                </c:pt>
                <c:pt idx="50">
                  <c:v>390441.54422086402</c:v>
                </c:pt>
                <c:pt idx="51">
                  <c:v>393611.61261278251</c:v>
                </c:pt>
                <c:pt idx="52">
                  <c:v>389121.56787828432</c:v>
                </c:pt>
                <c:pt idx="53">
                  <c:v>381030.4182605223</c:v>
                </c:pt>
                <c:pt idx="54">
                  <c:v>387170.00534423208</c:v>
                </c:pt>
                <c:pt idx="55">
                  <c:v>383268.4350289469</c:v>
                </c:pt>
                <c:pt idx="56">
                  <c:v>381961.29521359841</c:v>
                </c:pt>
                <c:pt idx="57">
                  <c:v>383335.74669590051</c:v>
                </c:pt>
                <c:pt idx="58">
                  <c:v>377137.22850889276</c:v>
                </c:pt>
                <c:pt idx="59">
                  <c:v>377267.4168905415</c:v>
                </c:pt>
                <c:pt idx="60">
                  <c:v>383288.64639020478</c:v>
                </c:pt>
                <c:pt idx="61">
                  <c:v>366417.83300993434</c:v>
                </c:pt>
                <c:pt idx="62">
                  <c:v>359737.22725883446</c:v>
                </c:pt>
                <c:pt idx="63">
                  <c:v>353735.7759536255</c:v>
                </c:pt>
                <c:pt idx="64">
                  <c:v>350013.7517432468</c:v>
                </c:pt>
                <c:pt idx="65">
                  <c:v>343450.53544492286</c:v>
                </c:pt>
                <c:pt idx="66">
                  <c:v>348258.6808515481</c:v>
                </c:pt>
                <c:pt idx="67">
                  <c:v>340865.25438649073</c:v>
                </c:pt>
                <c:pt idx="68">
                  <c:v>333914.24599326449</c:v>
                </c:pt>
                <c:pt idx="69">
                  <c:v>329294.74875233095</c:v>
                </c:pt>
                <c:pt idx="70">
                  <c:v>316849.26065728115</c:v>
                </c:pt>
                <c:pt idx="71">
                  <c:v>318869.58400299679</c:v>
                </c:pt>
                <c:pt idx="72">
                  <c:v>314472.23424343328</c:v>
                </c:pt>
                <c:pt idx="73">
                  <c:v>300369.10770514136</c:v>
                </c:pt>
                <c:pt idx="74">
                  <c:v>293217.70743079996</c:v>
                </c:pt>
                <c:pt idx="75">
                  <c:v>292751.80296598852</c:v>
                </c:pt>
                <c:pt idx="76">
                  <c:v>300789.60608874372</c:v>
                </c:pt>
                <c:pt idx="77">
                  <c:v>297785.97109457757</c:v>
                </c:pt>
                <c:pt idx="78">
                  <c:v>290194.57131817372</c:v>
                </c:pt>
                <c:pt idx="79">
                  <c:v>294329.8879101373</c:v>
                </c:pt>
                <c:pt idx="80">
                  <c:v>295096.11713380401</c:v>
                </c:pt>
                <c:pt idx="81">
                  <c:v>289890.51114623511</c:v>
                </c:pt>
                <c:pt idx="82">
                  <c:v>270489.26908886468</c:v>
                </c:pt>
                <c:pt idx="83">
                  <c:v>269749.50233848533</c:v>
                </c:pt>
                <c:pt idx="84">
                  <c:v>267498.484177184</c:v>
                </c:pt>
                <c:pt idx="85">
                  <c:v>268432.27715000598</c:v>
                </c:pt>
                <c:pt idx="86">
                  <c:v>258643.49552472818</c:v>
                </c:pt>
                <c:pt idx="87">
                  <c:v>261846.78351024739</c:v>
                </c:pt>
                <c:pt idx="88">
                  <c:v>257211.67093543962</c:v>
                </c:pt>
                <c:pt idx="89">
                  <c:v>251517.63194983028</c:v>
                </c:pt>
                <c:pt idx="90">
                  <c:v>253139.68280095648</c:v>
                </c:pt>
                <c:pt idx="91">
                  <c:v>248754.44843524933</c:v>
                </c:pt>
                <c:pt idx="92">
                  <c:v>249708.82374119834</c:v>
                </c:pt>
                <c:pt idx="93">
                  <c:v>244300.26206001395</c:v>
                </c:pt>
                <c:pt idx="94">
                  <c:v>225877.52517806756</c:v>
                </c:pt>
                <c:pt idx="95">
                  <c:v>229085.82658036536</c:v>
                </c:pt>
                <c:pt idx="96">
                  <c:v>226141.18404578796</c:v>
                </c:pt>
                <c:pt idx="97">
                  <c:v>225778.31737181029</c:v>
                </c:pt>
                <c:pt idx="98">
                  <c:v>214221.26192898635</c:v>
                </c:pt>
                <c:pt idx="99">
                  <c:v>198736.7528527886</c:v>
                </c:pt>
                <c:pt idx="100">
                  <c:v>206284.56462496019</c:v>
                </c:pt>
                <c:pt idx="101">
                  <c:v>209727.60395599858</c:v>
                </c:pt>
                <c:pt idx="102">
                  <c:v>205680.85441122786</c:v>
                </c:pt>
                <c:pt idx="103">
                  <c:v>205163.16859239986</c:v>
                </c:pt>
                <c:pt idx="104">
                  <c:v>196750.67979330127</c:v>
                </c:pt>
                <c:pt idx="105">
                  <c:v>192609.29347984956</c:v>
                </c:pt>
                <c:pt idx="106">
                  <c:v>186599.46495922707</c:v>
                </c:pt>
                <c:pt idx="107">
                  <c:v>190340.74481586932</c:v>
                </c:pt>
                <c:pt idx="108">
                  <c:v>181958.55345345128</c:v>
                </c:pt>
                <c:pt idx="109">
                  <c:v>171397.56497978122</c:v>
                </c:pt>
                <c:pt idx="110">
                  <c:v>164696.24290357568</c:v>
                </c:pt>
                <c:pt idx="111">
                  <c:v>162632.26767188523</c:v>
                </c:pt>
                <c:pt idx="112">
                  <c:v>152492.85189064825</c:v>
                </c:pt>
                <c:pt idx="113">
                  <c:v>147413.31316912308</c:v>
                </c:pt>
                <c:pt idx="114">
                  <c:v>140089.47936915126</c:v>
                </c:pt>
                <c:pt idx="115">
                  <c:v>131454.55303713636</c:v>
                </c:pt>
                <c:pt idx="116">
                  <c:v>119617.954262809</c:v>
                </c:pt>
                <c:pt idx="117">
                  <c:v>110063.56995505825</c:v>
                </c:pt>
                <c:pt idx="118">
                  <c:v>108229.15539038349</c:v>
                </c:pt>
                <c:pt idx="119">
                  <c:v>105852.54765697411</c:v>
                </c:pt>
                <c:pt idx="120">
                  <c:v>96342.05857263795</c:v>
                </c:pt>
                <c:pt idx="121">
                  <c:v>88202.710017278601</c:v>
                </c:pt>
                <c:pt idx="122">
                  <c:v>78900.112525842909</c:v>
                </c:pt>
                <c:pt idx="123">
                  <c:v>71200.093776897906</c:v>
                </c:pt>
                <c:pt idx="124">
                  <c:v>65938.792615441183</c:v>
                </c:pt>
                <c:pt idx="125">
                  <c:v>57746.320512348451</c:v>
                </c:pt>
                <c:pt idx="126">
                  <c:v>49213.19038101707</c:v>
                </c:pt>
                <c:pt idx="127">
                  <c:v>41779.739823958465</c:v>
                </c:pt>
                <c:pt idx="128">
                  <c:v>37329.432677188321</c:v>
                </c:pt>
                <c:pt idx="129">
                  <c:v>30110.554466445374</c:v>
                </c:pt>
                <c:pt idx="130">
                  <c:v>24520.971862906044</c:v>
                </c:pt>
                <c:pt idx="131">
                  <c:v>17188.327076811955</c:v>
                </c:pt>
                <c:pt idx="132">
                  <c:v>9525.4341600681801</c:v>
                </c:pt>
                <c:pt idx="133">
                  <c:v>1782.8024286825121</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numCache>
            </c:numRef>
          </c:val>
          <c:smooth val="0"/>
          <c:extLst>
            <c:ext xmlns:c16="http://schemas.microsoft.com/office/drawing/2014/chart" uri="{C3380CC4-5D6E-409C-BE32-E72D297353CC}">
              <c16:uniqueId val="{00000004-DF23-A946-9D09-73E6B3285B2D}"/>
            </c:ext>
          </c:extLst>
        </c:ser>
        <c:ser>
          <c:idx val="3"/>
          <c:order val="5"/>
          <c:tx>
            <c:strRef>
              <c:f>data!$AE$10</c:f>
              <c:strCache>
                <c:ptCount val="1"/>
                <c:pt idx="0">
                  <c:v>9%</c:v>
                </c:pt>
              </c:strCache>
            </c:strRef>
          </c:tx>
          <c:spPr>
            <a:ln w="27520">
              <a:solidFill>
                <a:srgbClr val="298FC2"/>
              </a:solidFill>
              <a:prstDash val="solid"/>
            </a:ln>
          </c:spPr>
          <c:marker>
            <c:symbol val="none"/>
          </c:marker>
          <c:cat>
            <c:numRef>
              <c:f>data!$J$12:$J$491</c:f>
              <c:numCache>
                <c:formatCode>mmm\-yy</c:formatCode>
                <c:ptCount val="480"/>
                <c:pt idx="0">
                  <c:v>26299</c:v>
                </c:pt>
                <c:pt idx="1">
                  <c:v>26330</c:v>
                </c:pt>
                <c:pt idx="2">
                  <c:v>26359</c:v>
                </c:pt>
                <c:pt idx="3">
                  <c:v>26390</c:v>
                </c:pt>
                <c:pt idx="4">
                  <c:v>26420</c:v>
                </c:pt>
                <c:pt idx="5">
                  <c:v>26451</c:v>
                </c:pt>
                <c:pt idx="6">
                  <c:v>26481</c:v>
                </c:pt>
                <c:pt idx="7">
                  <c:v>26512</c:v>
                </c:pt>
                <c:pt idx="8">
                  <c:v>26543</c:v>
                </c:pt>
                <c:pt idx="9">
                  <c:v>26573</c:v>
                </c:pt>
                <c:pt idx="10">
                  <c:v>26604</c:v>
                </c:pt>
                <c:pt idx="11">
                  <c:v>26634</c:v>
                </c:pt>
                <c:pt idx="12">
                  <c:v>26665</c:v>
                </c:pt>
                <c:pt idx="13">
                  <c:v>26696</c:v>
                </c:pt>
                <c:pt idx="14">
                  <c:v>26724</c:v>
                </c:pt>
                <c:pt idx="15">
                  <c:v>26755</c:v>
                </c:pt>
                <c:pt idx="16">
                  <c:v>26785</c:v>
                </c:pt>
                <c:pt idx="17">
                  <c:v>26816</c:v>
                </c:pt>
                <c:pt idx="18">
                  <c:v>26846</c:v>
                </c:pt>
                <c:pt idx="19">
                  <c:v>26877</c:v>
                </c:pt>
                <c:pt idx="20">
                  <c:v>26908</c:v>
                </c:pt>
                <c:pt idx="21">
                  <c:v>26938</c:v>
                </c:pt>
                <c:pt idx="22">
                  <c:v>26969</c:v>
                </c:pt>
                <c:pt idx="23">
                  <c:v>26999</c:v>
                </c:pt>
                <c:pt idx="24">
                  <c:v>27030</c:v>
                </c:pt>
                <c:pt idx="25">
                  <c:v>27061</c:v>
                </c:pt>
                <c:pt idx="26">
                  <c:v>27089</c:v>
                </c:pt>
                <c:pt idx="27">
                  <c:v>27120</c:v>
                </c:pt>
                <c:pt idx="28">
                  <c:v>27150</c:v>
                </c:pt>
                <c:pt idx="29">
                  <c:v>27181</c:v>
                </c:pt>
                <c:pt idx="30">
                  <c:v>27211</c:v>
                </c:pt>
                <c:pt idx="31">
                  <c:v>27242</c:v>
                </c:pt>
                <c:pt idx="32">
                  <c:v>27273</c:v>
                </c:pt>
                <c:pt idx="33">
                  <c:v>27303</c:v>
                </c:pt>
                <c:pt idx="34">
                  <c:v>27334</c:v>
                </c:pt>
                <c:pt idx="35">
                  <c:v>27364</c:v>
                </c:pt>
                <c:pt idx="36">
                  <c:v>27395</c:v>
                </c:pt>
                <c:pt idx="37">
                  <c:v>27426</c:v>
                </c:pt>
                <c:pt idx="38">
                  <c:v>27454</c:v>
                </c:pt>
                <c:pt idx="39">
                  <c:v>27485</c:v>
                </c:pt>
                <c:pt idx="40">
                  <c:v>27515</c:v>
                </c:pt>
                <c:pt idx="41">
                  <c:v>27546</c:v>
                </c:pt>
                <c:pt idx="42">
                  <c:v>27576</c:v>
                </c:pt>
                <c:pt idx="43">
                  <c:v>27607</c:v>
                </c:pt>
                <c:pt idx="44">
                  <c:v>27638</c:v>
                </c:pt>
                <c:pt idx="45">
                  <c:v>27668</c:v>
                </c:pt>
                <c:pt idx="46">
                  <c:v>27699</c:v>
                </c:pt>
                <c:pt idx="47">
                  <c:v>27729</c:v>
                </c:pt>
                <c:pt idx="48">
                  <c:v>27760</c:v>
                </c:pt>
                <c:pt idx="49">
                  <c:v>27791</c:v>
                </c:pt>
                <c:pt idx="50">
                  <c:v>27820</c:v>
                </c:pt>
                <c:pt idx="51">
                  <c:v>27851</c:v>
                </c:pt>
                <c:pt idx="52">
                  <c:v>27881</c:v>
                </c:pt>
                <c:pt idx="53">
                  <c:v>27912</c:v>
                </c:pt>
                <c:pt idx="54">
                  <c:v>27942</c:v>
                </c:pt>
                <c:pt idx="55">
                  <c:v>27973</c:v>
                </c:pt>
                <c:pt idx="56">
                  <c:v>28004</c:v>
                </c:pt>
                <c:pt idx="57">
                  <c:v>28034</c:v>
                </c:pt>
                <c:pt idx="58">
                  <c:v>28065</c:v>
                </c:pt>
                <c:pt idx="59">
                  <c:v>28095</c:v>
                </c:pt>
                <c:pt idx="60">
                  <c:v>28126</c:v>
                </c:pt>
                <c:pt idx="61">
                  <c:v>28157</c:v>
                </c:pt>
                <c:pt idx="62">
                  <c:v>28185</c:v>
                </c:pt>
                <c:pt idx="63">
                  <c:v>28216</c:v>
                </c:pt>
                <c:pt idx="64">
                  <c:v>28246</c:v>
                </c:pt>
                <c:pt idx="65">
                  <c:v>28277</c:v>
                </c:pt>
                <c:pt idx="66">
                  <c:v>28307</c:v>
                </c:pt>
                <c:pt idx="67">
                  <c:v>28338</c:v>
                </c:pt>
                <c:pt idx="68">
                  <c:v>28369</c:v>
                </c:pt>
                <c:pt idx="69">
                  <c:v>28399</c:v>
                </c:pt>
                <c:pt idx="70">
                  <c:v>28430</c:v>
                </c:pt>
                <c:pt idx="71">
                  <c:v>28460</c:v>
                </c:pt>
                <c:pt idx="72">
                  <c:v>28491</c:v>
                </c:pt>
                <c:pt idx="73">
                  <c:v>28522</c:v>
                </c:pt>
                <c:pt idx="74">
                  <c:v>28550</c:v>
                </c:pt>
                <c:pt idx="75">
                  <c:v>28581</c:v>
                </c:pt>
                <c:pt idx="76">
                  <c:v>28611</c:v>
                </c:pt>
                <c:pt idx="77">
                  <c:v>28642</c:v>
                </c:pt>
                <c:pt idx="78">
                  <c:v>28672</c:v>
                </c:pt>
                <c:pt idx="79">
                  <c:v>28703</c:v>
                </c:pt>
                <c:pt idx="80">
                  <c:v>28734</c:v>
                </c:pt>
                <c:pt idx="81">
                  <c:v>28764</c:v>
                </c:pt>
                <c:pt idx="82">
                  <c:v>28795</c:v>
                </c:pt>
                <c:pt idx="83">
                  <c:v>28825</c:v>
                </c:pt>
                <c:pt idx="84">
                  <c:v>28856</c:v>
                </c:pt>
                <c:pt idx="85">
                  <c:v>28887</c:v>
                </c:pt>
                <c:pt idx="86">
                  <c:v>28915</c:v>
                </c:pt>
                <c:pt idx="87">
                  <c:v>28946</c:v>
                </c:pt>
                <c:pt idx="88">
                  <c:v>28976</c:v>
                </c:pt>
                <c:pt idx="89">
                  <c:v>29007</c:v>
                </c:pt>
                <c:pt idx="90">
                  <c:v>29037</c:v>
                </c:pt>
                <c:pt idx="91">
                  <c:v>29068</c:v>
                </c:pt>
                <c:pt idx="92">
                  <c:v>29099</c:v>
                </c:pt>
                <c:pt idx="93">
                  <c:v>29129</c:v>
                </c:pt>
                <c:pt idx="94">
                  <c:v>29160</c:v>
                </c:pt>
                <c:pt idx="95">
                  <c:v>29190</c:v>
                </c:pt>
                <c:pt idx="96">
                  <c:v>29221</c:v>
                </c:pt>
                <c:pt idx="97">
                  <c:v>29252</c:v>
                </c:pt>
                <c:pt idx="98">
                  <c:v>29281</c:v>
                </c:pt>
                <c:pt idx="99">
                  <c:v>29312</c:v>
                </c:pt>
                <c:pt idx="100">
                  <c:v>29342</c:v>
                </c:pt>
                <c:pt idx="101">
                  <c:v>29373</c:v>
                </c:pt>
                <c:pt idx="102">
                  <c:v>29403</c:v>
                </c:pt>
                <c:pt idx="103">
                  <c:v>29434</c:v>
                </c:pt>
                <c:pt idx="104">
                  <c:v>29465</c:v>
                </c:pt>
                <c:pt idx="105">
                  <c:v>29495</c:v>
                </c:pt>
                <c:pt idx="106">
                  <c:v>29526</c:v>
                </c:pt>
                <c:pt idx="107">
                  <c:v>29556</c:v>
                </c:pt>
                <c:pt idx="108">
                  <c:v>29587</c:v>
                </c:pt>
                <c:pt idx="109">
                  <c:v>29618</c:v>
                </c:pt>
                <c:pt idx="110">
                  <c:v>29646</c:v>
                </c:pt>
                <c:pt idx="111">
                  <c:v>29677</c:v>
                </c:pt>
                <c:pt idx="112">
                  <c:v>29707</c:v>
                </c:pt>
                <c:pt idx="113">
                  <c:v>29738</c:v>
                </c:pt>
                <c:pt idx="114">
                  <c:v>29768</c:v>
                </c:pt>
                <c:pt idx="115">
                  <c:v>29799</c:v>
                </c:pt>
                <c:pt idx="116">
                  <c:v>29830</c:v>
                </c:pt>
                <c:pt idx="117">
                  <c:v>29860</c:v>
                </c:pt>
                <c:pt idx="118">
                  <c:v>29891</c:v>
                </c:pt>
                <c:pt idx="119">
                  <c:v>29921</c:v>
                </c:pt>
                <c:pt idx="120">
                  <c:v>29952</c:v>
                </c:pt>
                <c:pt idx="121">
                  <c:v>29983</c:v>
                </c:pt>
                <c:pt idx="122">
                  <c:v>30011</c:v>
                </c:pt>
                <c:pt idx="123">
                  <c:v>30042</c:v>
                </c:pt>
                <c:pt idx="124">
                  <c:v>30072</c:v>
                </c:pt>
                <c:pt idx="125">
                  <c:v>30103</c:v>
                </c:pt>
                <c:pt idx="126">
                  <c:v>30133</c:v>
                </c:pt>
                <c:pt idx="127">
                  <c:v>30164</c:v>
                </c:pt>
                <c:pt idx="128">
                  <c:v>30195</c:v>
                </c:pt>
                <c:pt idx="129">
                  <c:v>30225</c:v>
                </c:pt>
                <c:pt idx="130">
                  <c:v>30256</c:v>
                </c:pt>
                <c:pt idx="131">
                  <c:v>30286</c:v>
                </c:pt>
                <c:pt idx="132">
                  <c:v>30317</c:v>
                </c:pt>
                <c:pt idx="133">
                  <c:v>30348</c:v>
                </c:pt>
                <c:pt idx="134">
                  <c:v>30376</c:v>
                </c:pt>
                <c:pt idx="135">
                  <c:v>30407</c:v>
                </c:pt>
                <c:pt idx="136">
                  <c:v>30437</c:v>
                </c:pt>
                <c:pt idx="137">
                  <c:v>30468</c:v>
                </c:pt>
                <c:pt idx="138">
                  <c:v>30498</c:v>
                </c:pt>
                <c:pt idx="139">
                  <c:v>30529</c:v>
                </c:pt>
                <c:pt idx="140">
                  <c:v>30560</c:v>
                </c:pt>
                <c:pt idx="141">
                  <c:v>30590</c:v>
                </c:pt>
                <c:pt idx="142">
                  <c:v>30621</c:v>
                </c:pt>
                <c:pt idx="143">
                  <c:v>30651</c:v>
                </c:pt>
                <c:pt idx="144">
                  <c:v>30682</c:v>
                </c:pt>
                <c:pt idx="145">
                  <c:v>30713</c:v>
                </c:pt>
                <c:pt idx="146">
                  <c:v>30742</c:v>
                </c:pt>
                <c:pt idx="147">
                  <c:v>30773</c:v>
                </c:pt>
                <c:pt idx="148">
                  <c:v>30803</c:v>
                </c:pt>
                <c:pt idx="149">
                  <c:v>30834</c:v>
                </c:pt>
                <c:pt idx="150">
                  <c:v>30864</c:v>
                </c:pt>
                <c:pt idx="151">
                  <c:v>30895</c:v>
                </c:pt>
                <c:pt idx="152">
                  <c:v>30926</c:v>
                </c:pt>
                <c:pt idx="153">
                  <c:v>30956</c:v>
                </c:pt>
                <c:pt idx="154">
                  <c:v>30987</c:v>
                </c:pt>
                <c:pt idx="155">
                  <c:v>31017</c:v>
                </c:pt>
                <c:pt idx="156">
                  <c:v>31048</c:v>
                </c:pt>
                <c:pt idx="157">
                  <c:v>31079</c:v>
                </c:pt>
                <c:pt idx="158">
                  <c:v>31107</c:v>
                </c:pt>
                <c:pt idx="159">
                  <c:v>31138</c:v>
                </c:pt>
                <c:pt idx="160">
                  <c:v>31168</c:v>
                </c:pt>
                <c:pt idx="161">
                  <c:v>31199</c:v>
                </c:pt>
                <c:pt idx="162">
                  <c:v>31229</c:v>
                </c:pt>
                <c:pt idx="163">
                  <c:v>31260</c:v>
                </c:pt>
                <c:pt idx="164">
                  <c:v>31291</c:v>
                </c:pt>
                <c:pt idx="165">
                  <c:v>31321</c:v>
                </c:pt>
                <c:pt idx="166">
                  <c:v>31352</c:v>
                </c:pt>
                <c:pt idx="167">
                  <c:v>31382</c:v>
                </c:pt>
                <c:pt idx="168">
                  <c:v>31413</c:v>
                </c:pt>
                <c:pt idx="169">
                  <c:v>31444</c:v>
                </c:pt>
                <c:pt idx="170">
                  <c:v>31472</c:v>
                </c:pt>
                <c:pt idx="171">
                  <c:v>31503</c:v>
                </c:pt>
                <c:pt idx="172">
                  <c:v>31533</c:v>
                </c:pt>
                <c:pt idx="173">
                  <c:v>31564</c:v>
                </c:pt>
                <c:pt idx="174">
                  <c:v>31594</c:v>
                </c:pt>
                <c:pt idx="175">
                  <c:v>31625</c:v>
                </c:pt>
                <c:pt idx="176">
                  <c:v>31656</c:v>
                </c:pt>
                <c:pt idx="177">
                  <c:v>31686</c:v>
                </c:pt>
                <c:pt idx="178">
                  <c:v>31717</c:v>
                </c:pt>
                <c:pt idx="179">
                  <c:v>31747</c:v>
                </c:pt>
                <c:pt idx="180">
                  <c:v>31778</c:v>
                </c:pt>
                <c:pt idx="181">
                  <c:v>31809</c:v>
                </c:pt>
                <c:pt idx="182">
                  <c:v>31837</c:v>
                </c:pt>
                <c:pt idx="183">
                  <c:v>31868</c:v>
                </c:pt>
                <c:pt idx="184">
                  <c:v>31898</c:v>
                </c:pt>
                <c:pt idx="185">
                  <c:v>31929</c:v>
                </c:pt>
                <c:pt idx="186">
                  <c:v>31959</c:v>
                </c:pt>
                <c:pt idx="187">
                  <c:v>31990</c:v>
                </c:pt>
                <c:pt idx="188">
                  <c:v>32021</c:v>
                </c:pt>
                <c:pt idx="189">
                  <c:v>32051</c:v>
                </c:pt>
                <c:pt idx="190">
                  <c:v>32082</c:v>
                </c:pt>
                <c:pt idx="191">
                  <c:v>32112</c:v>
                </c:pt>
                <c:pt idx="192">
                  <c:v>32143</c:v>
                </c:pt>
                <c:pt idx="193">
                  <c:v>32174</c:v>
                </c:pt>
                <c:pt idx="194">
                  <c:v>32203</c:v>
                </c:pt>
                <c:pt idx="195">
                  <c:v>32234</c:v>
                </c:pt>
                <c:pt idx="196">
                  <c:v>32264</c:v>
                </c:pt>
                <c:pt idx="197">
                  <c:v>32295</c:v>
                </c:pt>
                <c:pt idx="198">
                  <c:v>32325</c:v>
                </c:pt>
                <c:pt idx="199">
                  <c:v>32356</c:v>
                </c:pt>
                <c:pt idx="200">
                  <c:v>32387</c:v>
                </c:pt>
                <c:pt idx="201">
                  <c:v>32417</c:v>
                </c:pt>
                <c:pt idx="202">
                  <c:v>32448</c:v>
                </c:pt>
                <c:pt idx="203">
                  <c:v>32478</c:v>
                </c:pt>
                <c:pt idx="204">
                  <c:v>32509</c:v>
                </c:pt>
                <c:pt idx="205">
                  <c:v>32540</c:v>
                </c:pt>
                <c:pt idx="206">
                  <c:v>32568</c:v>
                </c:pt>
                <c:pt idx="207">
                  <c:v>32599</c:v>
                </c:pt>
                <c:pt idx="208">
                  <c:v>32629</c:v>
                </c:pt>
                <c:pt idx="209">
                  <c:v>32660</c:v>
                </c:pt>
                <c:pt idx="210">
                  <c:v>32690</c:v>
                </c:pt>
                <c:pt idx="211">
                  <c:v>32721</c:v>
                </c:pt>
                <c:pt idx="212">
                  <c:v>32752</c:v>
                </c:pt>
                <c:pt idx="213">
                  <c:v>32782</c:v>
                </c:pt>
                <c:pt idx="214">
                  <c:v>32813</c:v>
                </c:pt>
                <c:pt idx="215">
                  <c:v>32843</c:v>
                </c:pt>
                <c:pt idx="216">
                  <c:v>32874</c:v>
                </c:pt>
                <c:pt idx="217">
                  <c:v>32905</c:v>
                </c:pt>
                <c:pt idx="218">
                  <c:v>32933</c:v>
                </c:pt>
                <c:pt idx="219">
                  <c:v>32964</c:v>
                </c:pt>
                <c:pt idx="220">
                  <c:v>32994</c:v>
                </c:pt>
                <c:pt idx="221">
                  <c:v>33025</c:v>
                </c:pt>
                <c:pt idx="222">
                  <c:v>33055</c:v>
                </c:pt>
                <c:pt idx="223">
                  <c:v>33086</c:v>
                </c:pt>
                <c:pt idx="224">
                  <c:v>33117</c:v>
                </c:pt>
                <c:pt idx="225">
                  <c:v>33147</c:v>
                </c:pt>
                <c:pt idx="226">
                  <c:v>33178</c:v>
                </c:pt>
                <c:pt idx="227">
                  <c:v>33208</c:v>
                </c:pt>
                <c:pt idx="228">
                  <c:v>33239</c:v>
                </c:pt>
                <c:pt idx="229">
                  <c:v>33270</c:v>
                </c:pt>
                <c:pt idx="230">
                  <c:v>33298</c:v>
                </c:pt>
                <c:pt idx="231">
                  <c:v>33329</c:v>
                </c:pt>
                <c:pt idx="232">
                  <c:v>33359</c:v>
                </c:pt>
                <c:pt idx="233">
                  <c:v>33390</c:v>
                </c:pt>
                <c:pt idx="234">
                  <c:v>33420</c:v>
                </c:pt>
                <c:pt idx="235">
                  <c:v>33451</c:v>
                </c:pt>
                <c:pt idx="236">
                  <c:v>33482</c:v>
                </c:pt>
                <c:pt idx="237">
                  <c:v>33512</c:v>
                </c:pt>
                <c:pt idx="238">
                  <c:v>33543</c:v>
                </c:pt>
                <c:pt idx="239">
                  <c:v>33573</c:v>
                </c:pt>
                <c:pt idx="240">
                  <c:v>33604</c:v>
                </c:pt>
                <c:pt idx="241">
                  <c:v>33635</c:v>
                </c:pt>
                <c:pt idx="242">
                  <c:v>33664</c:v>
                </c:pt>
                <c:pt idx="243">
                  <c:v>33695</c:v>
                </c:pt>
                <c:pt idx="244">
                  <c:v>33725</c:v>
                </c:pt>
                <c:pt idx="245">
                  <c:v>33756</c:v>
                </c:pt>
                <c:pt idx="246">
                  <c:v>33786</c:v>
                </c:pt>
                <c:pt idx="247">
                  <c:v>33817</c:v>
                </c:pt>
                <c:pt idx="248">
                  <c:v>33848</c:v>
                </c:pt>
                <c:pt idx="249">
                  <c:v>33878</c:v>
                </c:pt>
                <c:pt idx="250">
                  <c:v>33909</c:v>
                </c:pt>
                <c:pt idx="251">
                  <c:v>33939</c:v>
                </c:pt>
                <c:pt idx="252">
                  <c:v>33970</c:v>
                </c:pt>
                <c:pt idx="253">
                  <c:v>34001</c:v>
                </c:pt>
                <c:pt idx="254">
                  <c:v>34029</c:v>
                </c:pt>
                <c:pt idx="255">
                  <c:v>34060</c:v>
                </c:pt>
                <c:pt idx="256">
                  <c:v>34090</c:v>
                </c:pt>
                <c:pt idx="257">
                  <c:v>34121</c:v>
                </c:pt>
                <c:pt idx="258">
                  <c:v>34151</c:v>
                </c:pt>
                <c:pt idx="259">
                  <c:v>34182</c:v>
                </c:pt>
                <c:pt idx="260">
                  <c:v>34213</c:v>
                </c:pt>
                <c:pt idx="261">
                  <c:v>34243</c:v>
                </c:pt>
                <c:pt idx="262">
                  <c:v>34274</c:v>
                </c:pt>
                <c:pt idx="263">
                  <c:v>34304</c:v>
                </c:pt>
                <c:pt idx="264">
                  <c:v>34335</c:v>
                </c:pt>
                <c:pt idx="265">
                  <c:v>34366</c:v>
                </c:pt>
                <c:pt idx="266">
                  <c:v>34394</c:v>
                </c:pt>
                <c:pt idx="267">
                  <c:v>34425</c:v>
                </c:pt>
                <c:pt idx="268">
                  <c:v>34455</c:v>
                </c:pt>
                <c:pt idx="269">
                  <c:v>34486</c:v>
                </c:pt>
                <c:pt idx="270">
                  <c:v>34516</c:v>
                </c:pt>
                <c:pt idx="271">
                  <c:v>34547</c:v>
                </c:pt>
                <c:pt idx="272">
                  <c:v>34578</c:v>
                </c:pt>
                <c:pt idx="273">
                  <c:v>34608</c:v>
                </c:pt>
                <c:pt idx="274">
                  <c:v>34639</c:v>
                </c:pt>
                <c:pt idx="275">
                  <c:v>34669</c:v>
                </c:pt>
                <c:pt idx="276">
                  <c:v>34700</c:v>
                </c:pt>
                <c:pt idx="277">
                  <c:v>34731</c:v>
                </c:pt>
                <c:pt idx="278">
                  <c:v>34759</c:v>
                </c:pt>
                <c:pt idx="279">
                  <c:v>34790</c:v>
                </c:pt>
                <c:pt idx="280">
                  <c:v>34820</c:v>
                </c:pt>
                <c:pt idx="281">
                  <c:v>34851</c:v>
                </c:pt>
                <c:pt idx="282">
                  <c:v>34881</c:v>
                </c:pt>
                <c:pt idx="283">
                  <c:v>34912</c:v>
                </c:pt>
                <c:pt idx="284">
                  <c:v>34943</c:v>
                </c:pt>
                <c:pt idx="285">
                  <c:v>34973</c:v>
                </c:pt>
                <c:pt idx="286">
                  <c:v>35004</c:v>
                </c:pt>
                <c:pt idx="287">
                  <c:v>35034</c:v>
                </c:pt>
                <c:pt idx="288">
                  <c:v>35065</c:v>
                </c:pt>
                <c:pt idx="289">
                  <c:v>35096</c:v>
                </c:pt>
                <c:pt idx="290">
                  <c:v>35125</c:v>
                </c:pt>
                <c:pt idx="291">
                  <c:v>35156</c:v>
                </c:pt>
                <c:pt idx="292">
                  <c:v>35186</c:v>
                </c:pt>
                <c:pt idx="293">
                  <c:v>35217</c:v>
                </c:pt>
                <c:pt idx="294">
                  <c:v>35247</c:v>
                </c:pt>
                <c:pt idx="295">
                  <c:v>35278</c:v>
                </c:pt>
                <c:pt idx="296">
                  <c:v>35309</c:v>
                </c:pt>
                <c:pt idx="297">
                  <c:v>35339</c:v>
                </c:pt>
                <c:pt idx="298">
                  <c:v>35370</c:v>
                </c:pt>
                <c:pt idx="299">
                  <c:v>35400</c:v>
                </c:pt>
                <c:pt idx="300">
                  <c:v>35431</c:v>
                </c:pt>
                <c:pt idx="301">
                  <c:v>35462</c:v>
                </c:pt>
                <c:pt idx="302">
                  <c:v>35490</c:v>
                </c:pt>
                <c:pt idx="303">
                  <c:v>35521</c:v>
                </c:pt>
                <c:pt idx="304">
                  <c:v>35551</c:v>
                </c:pt>
                <c:pt idx="305">
                  <c:v>35582</c:v>
                </c:pt>
                <c:pt idx="306">
                  <c:v>35612</c:v>
                </c:pt>
                <c:pt idx="307">
                  <c:v>35643</c:v>
                </c:pt>
                <c:pt idx="308">
                  <c:v>35674</c:v>
                </c:pt>
                <c:pt idx="309">
                  <c:v>35704</c:v>
                </c:pt>
                <c:pt idx="310">
                  <c:v>35735</c:v>
                </c:pt>
                <c:pt idx="311">
                  <c:v>35765</c:v>
                </c:pt>
                <c:pt idx="312">
                  <c:v>35796</c:v>
                </c:pt>
                <c:pt idx="313">
                  <c:v>35827</c:v>
                </c:pt>
                <c:pt idx="314">
                  <c:v>35855</c:v>
                </c:pt>
                <c:pt idx="315">
                  <c:v>35886</c:v>
                </c:pt>
                <c:pt idx="316">
                  <c:v>35916</c:v>
                </c:pt>
                <c:pt idx="317">
                  <c:v>35947</c:v>
                </c:pt>
                <c:pt idx="318">
                  <c:v>35977</c:v>
                </c:pt>
                <c:pt idx="319">
                  <c:v>36008</c:v>
                </c:pt>
                <c:pt idx="320">
                  <c:v>36039</c:v>
                </c:pt>
                <c:pt idx="321">
                  <c:v>36069</c:v>
                </c:pt>
                <c:pt idx="322">
                  <c:v>36100</c:v>
                </c:pt>
                <c:pt idx="323">
                  <c:v>36130</c:v>
                </c:pt>
                <c:pt idx="324">
                  <c:v>36161</c:v>
                </c:pt>
                <c:pt idx="325">
                  <c:v>36192</c:v>
                </c:pt>
                <c:pt idx="326">
                  <c:v>36220</c:v>
                </c:pt>
                <c:pt idx="327">
                  <c:v>36251</c:v>
                </c:pt>
                <c:pt idx="328">
                  <c:v>36281</c:v>
                </c:pt>
                <c:pt idx="329">
                  <c:v>36312</c:v>
                </c:pt>
                <c:pt idx="330">
                  <c:v>36342</c:v>
                </c:pt>
                <c:pt idx="331">
                  <c:v>36373</c:v>
                </c:pt>
                <c:pt idx="332">
                  <c:v>36404</c:v>
                </c:pt>
                <c:pt idx="333">
                  <c:v>36434</c:v>
                </c:pt>
                <c:pt idx="334">
                  <c:v>36465</c:v>
                </c:pt>
                <c:pt idx="335">
                  <c:v>36495</c:v>
                </c:pt>
                <c:pt idx="336">
                  <c:v>36526</c:v>
                </c:pt>
                <c:pt idx="337">
                  <c:v>36557</c:v>
                </c:pt>
                <c:pt idx="338">
                  <c:v>36586</c:v>
                </c:pt>
                <c:pt idx="339">
                  <c:v>36617</c:v>
                </c:pt>
                <c:pt idx="340">
                  <c:v>36647</c:v>
                </c:pt>
                <c:pt idx="341">
                  <c:v>36678</c:v>
                </c:pt>
                <c:pt idx="342">
                  <c:v>36708</c:v>
                </c:pt>
                <c:pt idx="343">
                  <c:v>36739</c:v>
                </c:pt>
                <c:pt idx="344">
                  <c:v>36770</c:v>
                </c:pt>
                <c:pt idx="345">
                  <c:v>36800</c:v>
                </c:pt>
                <c:pt idx="346">
                  <c:v>36831</c:v>
                </c:pt>
                <c:pt idx="347">
                  <c:v>36861</c:v>
                </c:pt>
                <c:pt idx="348">
                  <c:v>36892</c:v>
                </c:pt>
                <c:pt idx="349">
                  <c:v>36923</c:v>
                </c:pt>
                <c:pt idx="350">
                  <c:v>36951</c:v>
                </c:pt>
                <c:pt idx="351">
                  <c:v>36982</c:v>
                </c:pt>
                <c:pt idx="352">
                  <c:v>37012</c:v>
                </c:pt>
                <c:pt idx="353">
                  <c:v>37043</c:v>
                </c:pt>
                <c:pt idx="354">
                  <c:v>37073</c:v>
                </c:pt>
                <c:pt idx="355">
                  <c:v>37104</c:v>
                </c:pt>
                <c:pt idx="356">
                  <c:v>37135</c:v>
                </c:pt>
                <c:pt idx="357">
                  <c:v>37165</c:v>
                </c:pt>
                <c:pt idx="358">
                  <c:v>37196</c:v>
                </c:pt>
                <c:pt idx="359">
                  <c:v>37226</c:v>
                </c:pt>
                <c:pt idx="360">
                  <c:v>37257</c:v>
                </c:pt>
                <c:pt idx="361">
                  <c:v>37288</c:v>
                </c:pt>
                <c:pt idx="362">
                  <c:v>37316</c:v>
                </c:pt>
                <c:pt idx="363">
                  <c:v>37347</c:v>
                </c:pt>
                <c:pt idx="364">
                  <c:v>37377</c:v>
                </c:pt>
                <c:pt idx="365">
                  <c:v>37408</c:v>
                </c:pt>
                <c:pt idx="366">
                  <c:v>37438</c:v>
                </c:pt>
                <c:pt idx="367">
                  <c:v>37469</c:v>
                </c:pt>
                <c:pt idx="368">
                  <c:v>37500</c:v>
                </c:pt>
                <c:pt idx="369">
                  <c:v>37530</c:v>
                </c:pt>
                <c:pt idx="370">
                  <c:v>37561</c:v>
                </c:pt>
                <c:pt idx="371">
                  <c:v>37591</c:v>
                </c:pt>
                <c:pt idx="372">
                  <c:v>37622</c:v>
                </c:pt>
                <c:pt idx="373">
                  <c:v>37653</c:v>
                </c:pt>
                <c:pt idx="374">
                  <c:v>37681</c:v>
                </c:pt>
                <c:pt idx="375">
                  <c:v>37712</c:v>
                </c:pt>
                <c:pt idx="376">
                  <c:v>37742</c:v>
                </c:pt>
                <c:pt idx="377">
                  <c:v>37773</c:v>
                </c:pt>
                <c:pt idx="378">
                  <c:v>37803</c:v>
                </c:pt>
                <c:pt idx="379">
                  <c:v>37834</c:v>
                </c:pt>
                <c:pt idx="380">
                  <c:v>37865</c:v>
                </c:pt>
                <c:pt idx="381">
                  <c:v>37895</c:v>
                </c:pt>
                <c:pt idx="382">
                  <c:v>37926</c:v>
                </c:pt>
                <c:pt idx="383">
                  <c:v>37956</c:v>
                </c:pt>
                <c:pt idx="384">
                  <c:v>37987</c:v>
                </c:pt>
                <c:pt idx="385">
                  <c:v>38018</c:v>
                </c:pt>
                <c:pt idx="386">
                  <c:v>38047</c:v>
                </c:pt>
                <c:pt idx="387">
                  <c:v>38078</c:v>
                </c:pt>
                <c:pt idx="388">
                  <c:v>38108</c:v>
                </c:pt>
                <c:pt idx="389">
                  <c:v>38139</c:v>
                </c:pt>
                <c:pt idx="390">
                  <c:v>38169</c:v>
                </c:pt>
                <c:pt idx="391">
                  <c:v>38200</c:v>
                </c:pt>
                <c:pt idx="392">
                  <c:v>38231</c:v>
                </c:pt>
                <c:pt idx="393">
                  <c:v>38261</c:v>
                </c:pt>
                <c:pt idx="394">
                  <c:v>38292</c:v>
                </c:pt>
                <c:pt idx="395">
                  <c:v>38322</c:v>
                </c:pt>
                <c:pt idx="396">
                  <c:v>38353</c:v>
                </c:pt>
                <c:pt idx="397">
                  <c:v>38384</c:v>
                </c:pt>
                <c:pt idx="398">
                  <c:v>38412</c:v>
                </c:pt>
                <c:pt idx="399">
                  <c:v>38443</c:v>
                </c:pt>
                <c:pt idx="400">
                  <c:v>38473</c:v>
                </c:pt>
                <c:pt idx="401">
                  <c:v>38504</c:v>
                </c:pt>
                <c:pt idx="402">
                  <c:v>38534</c:v>
                </c:pt>
                <c:pt idx="403">
                  <c:v>38565</c:v>
                </c:pt>
                <c:pt idx="404">
                  <c:v>38596</c:v>
                </c:pt>
                <c:pt idx="405">
                  <c:v>38626</c:v>
                </c:pt>
                <c:pt idx="406">
                  <c:v>38657</c:v>
                </c:pt>
                <c:pt idx="407">
                  <c:v>38687</c:v>
                </c:pt>
                <c:pt idx="408">
                  <c:v>38718</c:v>
                </c:pt>
                <c:pt idx="409">
                  <c:v>38749</c:v>
                </c:pt>
                <c:pt idx="410">
                  <c:v>38777</c:v>
                </c:pt>
                <c:pt idx="411">
                  <c:v>38808</c:v>
                </c:pt>
                <c:pt idx="412">
                  <c:v>38838</c:v>
                </c:pt>
                <c:pt idx="413">
                  <c:v>38869</c:v>
                </c:pt>
                <c:pt idx="414">
                  <c:v>38899</c:v>
                </c:pt>
                <c:pt idx="415">
                  <c:v>38930</c:v>
                </c:pt>
                <c:pt idx="416">
                  <c:v>38961</c:v>
                </c:pt>
                <c:pt idx="417">
                  <c:v>38991</c:v>
                </c:pt>
                <c:pt idx="418">
                  <c:v>39022</c:v>
                </c:pt>
                <c:pt idx="419">
                  <c:v>39052</c:v>
                </c:pt>
                <c:pt idx="420">
                  <c:v>39083</c:v>
                </c:pt>
                <c:pt idx="421">
                  <c:v>39114</c:v>
                </c:pt>
                <c:pt idx="422">
                  <c:v>39142</c:v>
                </c:pt>
                <c:pt idx="423">
                  <c:v>39173</c:v>
                </c:pt>
                <c:pt idx="424">
                  <c:v>39203</c:v>
                </c:pt>
                <c:pt idx="425">
                  <c:v>39234</c:v>
                </c:pt>
                <c:pt idx="426">
                  <c:v>39264</c:v>
                </c:pt>
                <c:pt idx="427">
                  <c:v>39295</c:v>
                </c:pt>
                <c:pt idx="428">
                  <c:v>39326</c:v>
                </c:pt>
                <c:pt idx="429">
                  <c:v>39356</c:v>
                </c:pt>
                <c:pt idx="430">
                  <c:v>39387</c:v>
                </c:pt>
                <c:pt idx="431">
                  <c:v>39417</c:v>
                </c:pt>
                <c:pt idx="432">
                  <c:v>39448</c:v>
                </c:pt>
                <c:pt idx="433">
                  <c:v>39479</c:v>
                </c:pt>
                <c:pt idx="434">
                  <c:v>39508</c:v>
                </c:pt>
                <c:pt idx="435">
                  <c:v>39539</c:v>
                </c:pt>
                <c:pt idx="436">
                  <c:v>39569</c:v>
                </c:pt>
                <c:pt idx="437">
                  <c:v>39600</c:v>
                </c:pt>
                <c:pt idx="438">
                  <c:v>39630</c:v>
                </c:pt>
                <c:pt idx="439">
                  <c:v>39661</c:v>
                </c:pt>
                <c:pt idx="440">
                  <c:v>39692</c:v>
                </c:pt>
                <c:pt idx="441">
                  <c:v>39722</c:v>
                </c:pt>
                <c:pt idx="442">
                  <c:v>39753</c:v>
                </c:pt>
                <c:pt idx="443">
                  <c:v>39783</c:v>
                </c:pt>
                <c:pt idx="444">
                  <c:v>39814</c:v>
                </c:pt>
                <c:pt idx="445">
                  <c:v>39845</c:v>
                </c:pt>
                <c:pt idx="446">
                  <c:v>39873</c:v>
                </c:pt>
                <c:pt idx="447">
                  <c:v>39904</c:v>
                </c:pt>
                <c:pt idx="448">
                  <c:v>39934</c:v>
                </c:pt>
                <c:pt idx="449">
                  <c:v>39965</c:v>
                </c:pt>
                <c:pt idx="450">
                  <c:v>39995</c:v>
                </c:pt>
                <c:pt idx="451">
                  <c:v>40026</c:v>
                </c:pt>
                <c:pt idx="452">
                  <c:v>40057</c:v>
                </c:pt>
                <c:pt idx="453">
                  <c:v>40087</c:v>
                </c:pt>
                <c:pt idx="454">
                  <c:v>40118</c:v>
                </c:pt>
                <c:pt idx="455">
                  <c:v>40148</c:v>
                </c:pt>
                <c:pt idx="456">
                  <c:v>40179</c:v>
                </c:pt>
                <c:pt idx="457">
                  <c:v>40210</c:v>
                </c:pt>
                <c:pt idx="458">
                  <c:v>40238</c:v>
                </c:pt>
                <c:pt idx="459">
                  <c:v>40269</c:v>
                </c:pt>
                <c:pt idx="460">
                  <c:v>40299</c:v>
                </c:pt>
                <c:pt idx="461">
                  <c:v>40330</c:v>
                </c:pt>
                <c:pt idx="462">
                  <c:v>40360</c:v>
                </c:pt>
                <c:pt idx="463">
                  <c:v>40391</c:v>
                </c:pt>
                <c:pt idx="464">
                  <c:v>40422</c:v>
                </c:pt>
                <c:pt idx="465">
                  <c:v>40452</c:v>
                </c:pt>
                <c:pt idx="466">
                  <c:v>40483</c:v>
                </c:pt>
                <c:pt idx="467">
                  <c:v>40513</c:v>
                </c:pt>
                <c:pt idx="468">
                  <c:v>40544</c:v>
                </c:pt>
                <c:pt idx="469">
                  <c:v>40575</c:v>
                </c:pt>
                <c:pt idx="470">
                  <c:v>40603</c:v>
                </c:pt>
                <c:pt idx="471">
                  <c:v>40634</c:v>
                </c:pt>
                <c:pt idx="472">
                  <c:v>40664</c:v>
                </c:pt>
                <c:pt idx="473">
                  <c:v>40695</c:v>
                </c:pt>
                <c:pt idx="474">
                  <c:v>40725</c:v>
                </c:pt>
                <c:pt idx="475">
                  <c:v>40756</c:v>
                </c:pt>
                <c:pt idx="476">
                  <c:v>40787</c:v>
                </c:pt>
                <c:pt idx="477">
                  <c:v>40817</c:v>
                </c:pt>
                <c:pt idx="478">
                  <c:v>40848</c:v>
                </c:pt>
                <c:pt idx="479">
                  <c:v>40878</c:v>
                </c:pt>
              </c:numCache>
            </c:numRef>
          </c:cat>
          <c:val>
            <c:numRef>
              <c:f>data!$S$11:$S$491</c:f>
              <c:numCache>
                <c:formatCode>_("$"* #,##0.00_);_("$"* \(#,##0.00\);_("$"* "-"??_);_(@_)</c:formatCode>
                <c:ptCount val="481"/>
                <c:pt idx="0">
                  <c:v>500000</c:v>
                </c:pt>
                <c:pt idx="1">
                  <c:v>503352.95000000007</c:v>
                </c:pt>
                <c:pt idx="2">
                  <c:v>507540.04610977508</c:v>
                </c:pt>
                <c:pt idx="3">
                  <c:v>506037.42778673576</c:v>
                </c:pt>
                <c:pt idx="4">
                  <c:v>504130.9831824578</c:v>
                </c:pt>
                <c:pt idx="5">
                  <c:v>506347.67098605353</c:v>
                </c:pt>
                <c:pt idx="6">
                  <c:v>498398.75408118957</c:v>
                </c:pt>
                <c:pt idx="7">
                  <c:v>495954.6433356101</c:v>
                </c:pt>
                <c:pt idx="8">
                  <c:v>502270.87888603029</c:v>
                </c:pt>
                <c:pt idx="9">
                  <c:v>497991.84027492983</c:v>
                </c:pt>
                <c:pt idx="10">
                  <c:v>497313.93380178988</c:v>
                </c:pt>
                <c:pt idx="11">
                  <c:v>507074.4612935558</c:v>
                </c:pt>
                <c:pt idx="12">
                  <c:v>510622.53112251742</c:v>
                </c:pt>
                <c:pt idx="13">
                  <c:v>502773.21504243155</c:v>
                </c:pt>
                <c:pt idx="14">
                  <c:v>489212.48977657763</c:v>
                </c:pt>
                <c:pt idx="15">
                  <c:v>486380.94105805922</c:v>
                </c:pt>
                <c:pt idx="16">
                  <c:v>474324.50659168838</c:v>
                </c:pt>
                <c:pt idx="17">
                  <c:v>468362.01375213376</c:v>
                </c:pt>
                <c:pt idx="18">
                  <c:v>463277.90268182813</c:v>
                </c:pt>
                <c:pt idx="19">
                  <c:v>463552.05674238817</c:v>
                </c:pt>
                <c:pt idx="20">
                  <c:v>457178.95900527248</c:v>
                </c:pt>
                <c:pt idx="21">
                  <c:v>467444.41787004325</c:v>
                </c:pt>
                <c:pt idx="22">
                  <c:v>464627.89755643863</c:v>
                </c:pt>
                <c:pt idx="23">
                  <c:v>436769.54842318187</c:v>
                </c:pt>
                <c:pt idx="24">
                  <c:v>437563.33215222228</c:v>
                </c:pt>
                <c:pt idx="25">
                  <c:v>431912.65961787413</c:v>
                </c:pt>
                <c:pt idx="26">
                  <c:v>428922.12321166921</c:v>
                </c:pt>
                <c:pt idx="27">
                  <c:v>416556.8650614472</c:v>
                </c:pt>
                <c:pt idx="28">
                  <c:v>402200.3565104325</c:v>
                </c:pt>
                <c:pt idx="29">
                  <c:v>394739.72147476743</c:v>
                </c:pt>
                <c:pt idx="30">
                  <c:v>386632.0746867464</c:v>
                </c:pt>
                <c:pt idx="31">
                  <c:v>367868.93884927052</c:v>
                </c:pt>
                <c:pt idx="32">
                  <c:v>348168.80901287834</c:v>
                </c:pt>
                <c:pt idx="33">
                  <c:v>327959.37211757101</c:v>
                </c:pt>
                <c:pt idx="34">
                  <c:v>352112.84628647746</c:v>
                </c:pt>
                <c:pt idx="35">
                  <c:v>343083.25283294608</c:v>
                </c:pt>
                <c:pt idx="36">
                  <c:v>338114.84254692437</c:v>
                </c:pt>
                <c:pt idx="37">
                  <c:v>355453.07523030567</c:v>
                </c:pt>
                <c:pt idx="38">
                  <c:v>364932.39759189601</c:v>
                </c:pt>
                <c:pt idx="39">
                  <c:v>363746.57092851354</c:v>
                </c:pt>
                <c:pt idx="40">
                  <c:v>365360.96067718096</c:v>
                </c:pt>
                <c:pt idx="41">
                  <c:v>373781.98804934951</c:v>
                </c:pt>
                <c:pt idx="42">
                  <c:v>378122.188110249</c:v>
                </c:pt>
                <c:pt idx="43">
                  <c:v>360504.7062746177</c:v>
                </c:pt>
                <c:pt idx="44">
                  <c:v>353011.40701537987</c:v>
                </c:pt>
                <c:pt idx="45">
                  <c:v>342589.32852709788</c:v>
                </c:pt>
                <c:pt idx="46">
                  <c:v>353722.22414245195</c:v>
                </c:pt>
                <c:pt idx="47">
                  <c:v>354256.05167804525</c:v>
                </c:pt>
                <c:pt idx="48">
                  <c:v>350481.0090851789</c:v>
                </c:pt>
                <c:pt idx="49">
                  <c:v>367388.39573650929</c:v>
                </c:pt>
                <c:pt idx="50">
                  <c:v>362597.37925357884</c:v>
                </c:pt>
                <c:pt idx="51">
                  <c:v>364653.09298218804</c:v>
                </c:pt>
                <c:pt idx="52">
                  <c:v>359592.74173121178</c:v>
                </c:pt>
                <c:pt idx="53">
                  <c:v>351200.64538577711</c:v>
                </c:pt>
                <c:pt idx="54">
                  <c:v>355928.1901964618</c:v>
                </c:pt>
                <c:pt idx="55">
                  <c:v>351394.02213101409</c:v>
                </c:pt>
                <c:pt idx="56">
                  <c:v>349231.14122701786</c:v>
                </c:pt>
                <c:pt idx="57">
                  <c:v>349507.10433084279</c:v>
                </c:pt>
                <c:pt idx="58">
                  <c:v>342858.93088614859</c:v>
                </c:pt>
                <c:pt idx="59">
                  <c:v>341964.17994368717</c:v>
                </c:pt>
                <c:pt idx="60">
                  <c:v>346393.29869797989</c:v>
                </c:pt>
                <c:pt idx="61">
                  <c:v>330102.17552184017</c:v>
                </c:pt>
                <c:pt idx="62">
                  <c:v>323019.87119845999</c:v>
                </c:pt>
                <c:pt idx="63">
                  <c:v>316542.0531242867</c:v>
                </c:pt>
                <c:pt idx="64">
                  <c:v>312100.84778938652</c:v>
                </c:pt>
                <c:pt idx="65">
                  <c:v>305113.85819437855</c:v>
                </c:pt>
                <c:pt idx="66">
                  <c:v>308228.14364994672</c:v>
                </c:pt>
                <c:pt idx="67">
                  <c:v>300503.34224919777</c:v>
                </c:pt>
                <c:pt idx="68">
                  <c:v>293171.86111760768</c:v>
                </c:pt>
                <c:pt idx="69">
                  <c:v>287889.96235779737</c:v>
                </c:pt>
                <c:pt idx="70">
                  <c:v>275760.06183960143</c:v>
                </c:pt>
                <c:pt idx="71">
                  <c:v>276246.01570094918</c:v>
                </c:pt>
                <c:pt idx="72">
                  <c:v>271137.85161776515</c:v>
                </c:pt>
                <c:pt idx="73">
                  <c:v>257653.81573750905</c:v>
                </c:pt>
                <c:pt idx="74">
                  <c:v>250165.63317435325</c:v>
                </c:pt>
                <c:pt idx="75">
                  <c:v>248381.39774485087</c:v>
                </c:pt>
                <c:pt idx="76">
                  <c:v>253780.32672036407</c:v>
                </c:pt>
                <c:pt idx="77">
                  <c:v>249788.26945748515</c:v>
                </c:pt>
                <c:pt idx="78">
                  <c:v>241922.5196452089</c:v>
                </c:pt>
                <c:pt idx="79">
                  <c:v>243829.20880079138</c:v>
                </c:pt>
                <c:pt idx="80">
                  <c:v>242884.30022245995</c:v>
                </c:pt>
                <c:pt idx="81">
                  <c:v>236983.37279160312</c:v>
                </c:pt>
                <c:pt idx="82">
                  <c:v>219465.13589467935</c:v>
                </c:pt>
                <c:pt idx="83">
                  <c:v>217160.42062373337</c:v>
                </c:pt>
                <c:pt idx="84">
                  <c:v>213599.88388801645</c:v>
                </c:pt>
                <c:pt idx="85">
                  <c:v>212551.71904564527</c:v>
                </c:pt>
                <c:pt idx="86">
                  <c:v>202953.94455762318</c:v>
                </c:pt>
                <c:pt idx="87">
                  <c:v>203559.0666132808</c:v>
                </c:pt>
                <c:pt idx="88">
                  <c:v>197987.59015533622</c:v>
                </c:pt>
                <c:pt idx="89">
                  <c:v>191570.06367723504</c:v>
                </c:pt>
                <c:pt idx="90">
                  <c:v>190699.03774016773</c:v>
                </c:pt>
                <c:pt idx="91">
                  <c:v>185220.64446572287</c:v>
                </c:pt>
                <c:pt idx="92">
                  <c:v>183676.42055829239</c:v>
                </c:pt>
                <c:pt idx="93">
                  <c:v>177366.5182937122</c:v>
                </c:pt>
                <c:pt idx="94">
                  <c:v>161577.71325053839</c:v>
                </c:pt>
                <c:pt idx="95">
                  <c:v>161372.33596637833</c:v>
                </c:pt>
                <c:pt idx="96">
                  <c:v>156707.15912876665</c:v>
                </c:pt>
                <c:pt idx="97">
                  <c:v>153766.13549202716</c:v>
                </c:pt>
                <c:pt idx="98">
                  <c:v>143091.81236069323</c:v>
                </c:pt>
                <c:pt idx="99">
                  <c:v>129823.09890699733</c:v>
                </c:pt>
                <c:pt idx="100">
                  <c:v>131690.33728814329</c:v>
                </c:pt>
                <c:pt idx="101">
                  <c:v>130693.03763931479</c:v>
                </c:pt>
                <c:pt idx="102">
                  <c:v>124843.31598216336</c:v>
                </c:pt>
                <c:pt idx="103">
                  <c:v>121055.95561268488</c:v>
                </c:pt>
                <c:pt idx="104">
                  <c:v>112502.6548141489</c:v>
                </c:pt>
                <c:pt idx="105">
                  <c:v>106398.67598389152</c:v>
                </c:pt>
                <c:pt idx="106">
                  <c:v>99176.234157487765</c:v>
                </c:pt>
                <c:pt idx="107">
                  <c:v>97084.223658786781</c:v>
                </c:pt>
                <c:pt idx="108">
                  <c:v>88542.684563115661</c:v>
                </c:pt>
                <c:pt idx="109">
                  <c:v>78936.765463228206</c:v>
                </c:pt>
                <c:pt idx="110">
                  <c:v>71163.504275446481</c:v>
                </c:pt>
                <c:pt idx="111">
                  <c:v>65333.296437401761</c:v>
                </c:pt>
                <c:pt idx="112">
                  <c:v>56068.036188161335</c:v>
                </c:pt>
                <c:pt idx="113">
                  <c:v>48729.123111937624</c:v>
                </c:pt>
                <c:pt idx="114">
                  <c:v>40521.394884347959</c:v>
                </c:pt>
                <c:pt idx="115">
                  <c:v>31884.021296680992</c:v>
                </c:pt>
                <c:pt idx="116">
                  <c:v>22456.200075788031</c:v>
                </c:pt>
                <c:pt idx="117">
                  <c:v>13645.060639724919</c:v>
                </c:pt>
                <c:pt idx="118">
                  <c:v>5846.9021307848507</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numCache>
            </c:numRef>
          </c:val>
          <c:smooth val="0"/>
          <c:extLst>
            <c:ext xmlns:c16="http://schemas.microsoft.com/office/drawing/2014/chart" uri="{C3380CC4-5D6E-409C-BE32-E72D297353CC}">
              <c16:uniqueId val="{00000005-DF23-A946-9D09-73E6B3285B2D}"/>
            </c:ext>
          </c:extLst>
        </c:ser>
        <c:ser>
          <c:idx val="5"/>
          <c:order val="6"/>
          <c:tx>
            <c:strRef>
              <c:f>data!$AF$10</c:f>
              <c:strCache>
                <c:ptCount val="1"/>
                <c:pt idx="0">
                  <c:v>10%</c:v>
                </c:pt>
              </c:strCache>
            </c:strRef>
          </c:tx>
          <c:spPr>
            <a:ln w="27520">
              <a:solidFill>
                <a:srgbClr val="004F6B"/>
              </a:solidFill>
              <a:prstDash val="solid"/>
            </a:ln>
          </c:spPr>
          <c:marker>
            <c:symbol val="none"/>
          </c:marker>
          <c:cat>
            <c:numRef>
              <c:f>data!$J$12:$J$491</c:f>
              <c:numCache>
                <c:formatCode>mmm\-yy</c:formatCode>
                <c:ptCount val="480"/>
                <c:pt idx="0">
                  <c:v>26299</c:v>
                </c:pt>
                <c:pt idx="1">
                  <c:v>26330</c:v>
                </c:pt>
                <c:pt idx="2">
                  <c:v>26359</c:v>
                </c:pt>
                <c:pt idx="3">
                  <c:v>26390</c:v>
                </c:pt>
                <c:pt idx="4">
                  <c:v>26420</c:v>
                </c:pt>
                <c:pt idx="5">
                  <c:v>26451</c:v>
                </c:pt>
                <c:pt idx="6">
                  <c:v>26481</c:v>
                </c:pt>
                <c:pt idx="7">
                  <c:v>26512</c:v>
                </c:pt>
                <c:pt idx="8">
                  <c:v>26543</c:v>
                </c:pt>
                <c:pt idx="9">
                  <c:v>26573</c:v>
                </c:pt>
                <c:pt idx="10">
                  <c:v>26604</c:v>
                </c:pt>
                <c:pt idx="11">
                  <c:v>26634</c:v>
                </c:pt>
                <c:pt idx="12">
                  <c:v>26665</c:v>
                </c:pt>
                <c:pt idx="13">
                  <c:v>26696</c:v>
                </c:pt>
                <c:pt idx="14">
                  <c:v>26724</c:v>
                </c:pt>
                <c:pt idx="15">
                  <c:v>26755</c:v>
                </c:pt>
                <c:pt idx="16">
                  <c:v>26785</c:v>
                </c:pt>
                <c:pt idx="17">
                  <c:v>26816</c:v>
                </c:pt>
                <c:pt idx="18">
                  <c:v>26846</c:v>
                </c:pt>
                <c:pt idx="19">
                  <c:v>26877</c:v>
                </c:pt>
                <c:pt idx="20">
                  <c:v>26908</c:v>
                </c:pt>
                <c:pt idx="21">
                  <c:v>26938</c:v>
                </c:pt>
                <c:pt idx="22">
                  <c:v>26969</c:v>
                </c:pt>
                <c:pt idx="23">
                  <c:v>26999</c:v>
                </c:pt>
                <c:pt idx="24">
                  <c:v>27030</c:v>
                </c:pt>
                <c:pt idx="25">
                  <c:v>27061</c:v>
                </c:pt>
                <c:pt idx="26">
                  <c:v>27089</c:v>
                </c:pt>
                <c:pt idx="27">
                  <c:v>27120</c:v>
                </c:pt>
                <c:pt idx="28">
                  <c:v>27150</c:v>
                </c:pt>
                <c:pt idx="29">
                  <c:v>27181</c:v>
                </c:pt>
                <c:pt idx="30">
                  <c:v>27211</c:v>
                </c:pt>
                <c:pt idx="31">
                  <c:v>27242</c:v>
                </c:pt>
                <c:pt idx="32">
                  <c:v>27273</c:v>
                </c:pt>
                <c:pt idx="33">
                  <c:v>27303</c:v>
                </c:pt>
                <c:pt idx="34">
                  <c:v>27334</c:v>
                </c:pt>
                <c:pt idx="35">
                  <c:v>27364</c:v>
                </c:pt>
                <c:pt idx="36">
                  <c:v>27395</c:v>
                </c:pt>
                <c:pt idx="37">
                  <c:v>27426</c:v>
                </c:pt>
                <c:pt idx="38">
                  <c:v>27454</c:v>
                </c:pt>
                <c:pt idx="39">
                  <c:v>27485</c:v>
                </c:pt>
                <c:pt idx="40">
                  <c:v>27515</c:v>
                </c:pt>
                <c:pt idx="41">
                  <c:v>27546</c:v>
                </c:pt>
                <c:pt idx="42">
                  <c:v>27576</c:v>
                </c:pt>
                <c:pt idx="43">
                  <c:v>27607</c:v>
                </c:pt>
                <c:pt idx="44">
                  <c:v>27638</c:v>
                </c:pt>
                <c:pt idx="45">
                  <c:v>27668</c:v>
                </c:pt>
                <c:pt idx="46">
                  <c:v>27699</c:v>
                </c:pt>
                <c:pt idx="47">
                  <c:v>27729</c:v>
                </c:pt>
                <c:pt idx="48">
                  <c:v>27760</c:v>
                </c:pt>
                <c:pt idx="49">
                  <c:v>27791</c:v>
                </c:pt>
                <c:pt idx="50">
                  <c:v>27820</c:v>
                </c:pt>
                <c:pt idx="51">
                  <c:v>27851</c:v>
                </c:pt>
                <c:pt idx="52">
                  <c:v>27881</c:v>
                </c:pt>
                <c:pt idx="53">
                  <c:v>27912</c:v>
                </c:pt>
                <c:pt idx="54">
                  <c:v>27942</c:v>
                </c:pt>
                <c:pt idx="55">
                  <c:v>27973</c:v>
                </c:pt>
                <c:pt idx="56">
                  <c:v>28004</c:v>
                </c:pt>
                <c:pt idx="57">
                  <c:v>28034</c:v>
                </c:pt>
                <c:pt idx="58">
                  <c:v>28065</c:v>
                </c:pt>
                <c:pt idx="59">
                  <c:v>28095</c:v>
                </c:pt>
                <c:pt idx="60">
                  <c:v>28126</c:v>
                </c:pt>
                <c:pt idx="61">
                  <c:v>28157</c:v>
                </c:pt>
                <c:pt idx="62">
                  <c:v>28185</c:v>
                </c:pt>
                <c:pt idx="63">
                  <c:v>28216</c:v>
                </c:pt>
                <c:pt idx="64">
                  <c:v>28246</c:v>
                </c:pt>
                <c:pt idx="65">
                  <c:v>28277</c:v>
                </c:pt>
                <c:pt idx="66">
                  <c:v>28307</c:v>
                </c:pt>
                <c:pt idx="67">
                  <c:v>28338</c:v>
                </c:pt>
                <c:pt idx="68">
                  <c:v>28369</c:v>
                </c:pt>
                <c:pt idx="69">
                  <c:v>28399</c:v>
                </c:pt>
                <c:pt idx="70">
                  <c:v>28430</c:v>
                </c:pt>
                <c:pt idx="71">
                  <c:v>28460</c:v>
                </c:pt>
                <c:pt idx="72">
                  <c:v>28491</c:v>
                </c:pt>
                <c:pt idx="73">
                  <c:v>28522</c:v>
                </c:pt>
                <c:pt idx="74">
                  <c:v>28550</c:v>
                </c:pt>
                <c:pt idx="75">
                  <c:v>28581</c:v>
                </c:pt>
                <c:pt idx="76">
                  <c:v>28611</c:v>
                </c:pt>
                <c:pt idx="77">
                  <c:v>28642</c:v>
                </c:pt>
                <c:pt idx="78">
                  <c:v>28672</c:v>
                </c:pt>
                <c:pt idx="79">
                  <c:v>28703</c:v>
                </c:pt>
                <c:pt idx="80">
                  <c:v>28734</c:v>
                </c:pt>
                <c:pt idx="81">
                  <c:v>28764</c:v>
                </c:pt>
                <c:pt idx="82">
                  <c:v>28795</c:v>
                </c:pt>
                <c:pt idx="83">
                  <c:v>28825</c:v>
                </c:pt>
                <c:pt idx="84">
                  <c:v>28856</c:v>
                </c:pt>
                <c:pt idx="85">
                  <c:v>28887</c:v>
                </c:pt>
                <c:pt idx="86">
                  <c:v>28915</c:v>
                </c:pt>
                <c:pt idx="87">
                  <c:v>28946</c:v>
                </c:pt>
                <c:pt idx="88">
                  <c:v>28976</c:v>
                </c:pt>
                <c:pt idx="89">
                  <c:v>29007</c:v>
                </c:pt>
                <c:pt idx="90">
                  <c:v>29037</c:v>
                </c:pt>
                <c:pt idx="91">
                  <c:v>29068</c:v>
                </c:pt>
                <c:pt idx="92">
                  <c:v>29099</c:v>
                </c:pt>
                <c:pt idx="93">
                  <c:v>29129</c:v>
                </c:pt>
                <c:pt idx="94">
                  <c:v>29160</c:v>
                </c:pt>
                <c:pt idx="95">
                  <c:v>29190</c:v>
                </c:pt>
                <c:pt idx="96">
                  <c:v>29221</c:v>
                </c:pt>
                <c:pt idx="97">
                  <c:v>29252</c:v>
                </c:pt>
                <c:pt idx="98">
                  <c:v>29281</c:v>
                </c:pt>
                <c:pt idx="99">
                  <c:v>29312</c:v>
                </c:pt>
                <c:pt idx="100">
                  <c:v>29342</c:v>
                </c:pt>
                <c:pt idx="101">
                  <c:v>29373</c:v>
                </c:pt>
                <c:pt idx="102">
                  <c:v>29403</c:v>
                </c:pt>
                <c:pt idx="103">
                  <c:v>29434</c:v>
                </c:pt>
                <c:pt idx="104">
                  <c:v>29465</c:v>
                </c:pt>
                <c:pt idx="105">
                  <c:v>29495</c:v>
                </c:pt>
                <c:pt idx="106">
                  <c:v>29526</c:v>
                </c:pt>
                <c:pt idx="107">
                  <c:v>29556</c:v>
                </c:pt>
                <c:pt idx="108">
                  <c:v>29587</c:v>
                </c:pt>
                <c:pt idx="109">
                  <c:v>29618</c:v>
                </c:pt>
                <c:pt idx="110">
                  <c:v>29646</c:v>
                </c:pt>
                <c:pt idx="111">
                  <c:v>29677</c:v>
                </c:pt>
                <c:pt idx="112">
                  <c:v>29707</c:v>
                </c:pt>
                <c:pt idx="113">
                  <c:v>29738</c:v>
                </c:pt>
                <c:pt idx="114">
                  <c:v>29768</c:v>
                </c:pt>
                <c:pt idx="115">
                  <c:v>29799</c:v>
                </c:pt>
                <c:pt idx="116">
                  <c:v>29830</c:v>
                </c:pt>
                <c:pt idx="117">
                  <c:v>29860</c:v>
                </c:pt>
                <c:pt idx="118">
                  <c:v>29891</c:v>
                </c:pt>
                <c:pt idx="119">
                  <c:v>29921</c:v>
                </c:pt>
                <c:pt idx="120">
                  <c:v>29952</c:v>
                </c:pt>
                <c:pt idx="121">
                  <c:v>29983</c:v>
                </c:pt>
                <c:pt idx="122">
                  <c:v>30011</c:v>
                </c:pt>
                <c:pt idx="123">
                  <c:v>30042</c:v>
                </c:pt>
                <c:pt idx="124">
                  <c:v>30072</c:v>
                </c:pt>
                <c:pt idx="125">
                  <c:v>30103</c:v>
                </c:pt>
                <c:pt idx="126">
                  <c:v>30133</c:v>
                </c:pt>
                <c:pt idx="127">
                  <c:v>30164</c:v>
                </c:pt>
                <c:pt idx="128">
                  <c:v>30195</c:v>
                </c:pt>
                <c:pt idx="129">
                  <c:v>30225</c:v>
                </c:pt>
                <c:pt idx="130">
                  <c:v>30256</c:v>
                </c:pt>
                <c:pt idx="131">
                  <c:v>30286</c:v>
                </c:pt>
                <c:pt idx="132">
                  <c:v>30317</c:v>
                </c:pt>
                <c:pt idx="133">
                  <c:v>30348</c:v>
                </c:pt>
                <c:pt idx="134">
                  <c:v>30376</c:v>
                </c:pt>
                <c:pt idx="135">
                  <c:v>30407</c:v>
                </c:pt>
                <c:pt idx="136">
                  <c:v>30437</c:v>
                </c:pt>
                <c:pt idx="137">
                  <c:v>30468</c:v>
                </c:pt>
                <c:pt idx="138">
                  <c:v>30498</c:v>
                </c:pt>
                <c:pt idx="139">
                  <c:v>30529</c:v>
                </c:pt>
                <c:pt idx="140">
                  <c:v>30560</c:v>
                </c:pt>
                <c:pt idx="141">
                  <c:v>30590</c:v>
                </c:pt>
                <c:pt idx="142">
                  <c:v>30621</c:v>
                </c:pt>
                <c:pt idx="143">
                  <c:v>30651</c:v>
                </c:pt>
                <c:pt idx="144">
                  <c:v>30682</c:v>
                </c:pt>
                <c:pt idx="145">
                  <c:v>30713</c:v>
                </c:pt>
                <c:pt idx="146">
                  <c:v>30742</c:v>
                </c:pt>
                <c:pt idx="147">
                  <c:v>30773</c:v>
                </c:pt>
                <c:pt idx="148">
                  <c:v>30803</c:v>
                </c:pt>
                <c:pt idx="149">
                  <c:v>30834</c:v>
                </c:pt>
                <c:pt idx="150">
                  <c:v>30864</c:v>
                </c:pt>
                <c:pt idx="151">
                  <c:v>30895</c:v>
                </c:pt>
                <c:pt idx="152">
                  <c:v>30926</c:v>
                </c:pt>
                <c:pt idx="153">
                  <c:v>30956</c:v>
                </c:pt>
                <c:pt idx="154">
                  <c:v>30987</c:v>
                </c:pt>
                <c:pt idx="155">
                  <c:v>31017</c:v>
                </c:pt>
                <c:pt idx="156">
                  <c:v>31048</c:v>
                </c:pt>
                <c:pt idx="157">
                  <c:v>31079</c:v>
                </c:pt>
                <c:pt idx="158">
                  <c:v>31107</c:v>
                </c:pt>
                <c:pt idx="159">
                  <c:v>31138</c:v>
                </c:pt>
                <c:pt idx="160">
                  <c:v>31168</c:v>
                </c:pt>
                <c:pt idx="161">
                  <c:v>31199</c:v>
                </c:pt>
                <c:pt idx="162">
                  <c:v>31229</c:v>
                </c:pt>
                <c:pt idx="163">
                  <c:v>31260</c:v>
                </c:pt>
                <c:pt idx="164">
                  <c:v>31291</c:v>
                </c:pt>
                <c:pt idx="165">
                  <c:v>31321</c:v>
                </c:pt>
                <c:pt idx="166">
                  <c:v>31352</c:v>
                </c:pt>
                <c:pt idx="167">
                  <c:v>31382</c:v>
                </c:pt>
                <c:pt idx="168">
                  <c:v>31413</c:v>
                </c:pt>
                <c:pt idx="169">
                  <c:v>31444</c:v>
                </c:pt>
                <c:pt idx="170">
                  <c:v>31472</c:v>
                </c:pt>
                <c:pt idx="171">
                  <c:v>31503</c:v>
                </c:pt>
                <c:pt idx="172">
                  <c:v>31533</c:v>
                </c:pt>
                <c:pt idx="173">
                  <c:v>31564</c:v>
                </c:pt>
                <c:pt idx="174">
                  <c:v>31594</c:v>
                </c:pt>
                <c:pt idx="175">
                  <c:v>31625</c:v>
                </c:pt>
                <c:pt idx="176">
                  <c:v>31656</c:v>
                </c:pt>
                <c:pt idx="177">
                  <c:v>31686</c:v>
                </c:pt>
                <c:pt idx="178">
                  <c:v>31717</c:v>
                </c:pt>
                <c:pt idx="179">
                  <c:v>31747</c:v>
                </c:pt>
                <c:pt idx="180">
                  <c:v>31778</c:v>
                </c:pt>
                <c:pt idx="181">
                  <c:v>31809</c:v>
                </c:pt>
                <c:pt idx="182">
                  <c:v>31837</c:v>
                </c:pt>
                <c:pt idx="183">
                  <c:v>31868</c:v>
                </c:pt>
                <c:pt idx="184">
                  <c:v>31898</c:v>
                </c:pt>
                <c:pt idx="185">
                  <c:v>31929</c:v>
                </c:pt>
                <c:pt idx="186">
                  <c:v>31959</c:v>
                </c:pt>
                <c:pt idx="187">
                  <c:v>31990</c:v>
                </c:pt>
                <c:pt idx="188">
                  <c:v>32021</c:v>
                </c:pt>
                <c:pt idx="189">
                  <c:v>32051</c:v>
                </c:pt>
                <c:pt idx="190">
                  <c:v>32082</c:v>
                </c:pt>
                <c:pt idx="191">
                  <c:v>32112</c:v>
                </c:pt>
                <c:pt idx="192">
                  <c:v>32143</c:v>
                </c:pt>
                <c:pt idx="193">
                  <c:v>32174</c:v>
                </c:pt>
                <c:pt idx="194">
                  <c:v>32203</c:v>
                </c:pt>
                <c:pt idx="195">
                  <c:v>32234</c:v>
                </c:pt>
                <c:pt idx="196">
                  <c:v>32264</c:v>
                </c:pt>
                <c:pt idx="197">
                  <c:v>32295</c:v>
                </c:pt>
                <c:pt idx="198">
                  <c:v>32325</c:v>
                </c:pt>
                <c:pt idx="199">
                  <c:v>32356</c:v>
                </c:pt>
                <c:pt idx="200">
                  <c:v>32387</c:v>
                </c:pt>
                <c:pt idx="201">
                  <c:v>32417</c:v>
                </c:pt>
                <c:pt idx="202">
                  <c:v>32448</c:v>
                </c:pt>
                <c:pt idx="203">
                  <c:v>32478</c:v>
                </c:pt>
                <c:pt idx="204">
                  <c:v>32509</c:v>
                </c:pt>
                <c:pt idx="205">
                  <c:v>32540</c:v>
                </c:pt>
                <c:pt idx="206">
                  <c:v>32568</c:v>
                </c:pt>
                <c:pt idx="207">
                  <c:v>32599</c:v>
                </c:pt>
                <c:pt idx="208">
                  <c:v>32629</c:v>
                </c:pt>
                <c:pt idx="209">
                  <c:v>32660</c:v>
                </c:pt>
                <c:pt idx="210">
                  <c:v>32690</c:v>
                </c:pt>
                <c:pt idx="211">
                  <c:v>32721</c:v>
                </c:pt>
                <c:pt idx="212">
                  <c:v>32752</c:v>
                </c:pt>
                <c:pt idx="213">
                  <c:v>32782</c:v>
                </c:pt>
                <c:pt idx="214">
                  <c:v>32813</c:v>
                </c:pt>
                <c:pt idx="215">
                  <c:v>32843</c:v>
                </c:pt>
                <c:pt idx="216">
                  <c:v>32874</c:v>
                </c:pt>
                <c:pt idx="217">
                  <c:v>32905</c:v>
                </c:pt>
                <c:pt idx="218">
                  <c:v>32933</c:v>
                </c:pt>
                <c:pt idx="219">
                  <c:v>32964</c:v>
                </c:pt>
                <c:pt idx="220">
                  <c:v>32994</c:v>
                </c:pt>
                <c:pt idx="221">
                  <c:v>33025</c:v>
                </c:pt>
                <c:pt idx="222">
                  <c:v>33055</c:v>
                </c:pt>
                <c:pt idx="223">
                  <c:v>33086</c:v>
                </c:pt>
                <c:pt idx="224">
                  <c:v>33117</c:v>
                </c:pt>
                <c:pt idx="225">
                  <c:v>33147</c:v>
                </c:pt>
                <c:pt idx="226">
                  <c:v>33178</c:v>
                </c:pt>
                <c:pt idx="227">
                  <c:v>33208</c:v>
                </c:pt>
                <c:pt idx="228">
                  <c:v>33239</c:v>
                </c:pt>
                <c:pt idx="229">
                  <c:v>33270</c:v>
                </c:pt>
                <c:pt idx="230">
                  <c:v>33298</c:v>
                </c:pt>
                <c:pt idx="231">
                  <c:v>33329</c:v>
                </c:pt>
                <c:pt idx="232">
                  <c:v>33359</c:v>
                </c:pt>
                <c:pt idx="233">
                  <c:v>33390</c:v>
                </c:pt>
                <c:pt idx="234">
                  <c:v>33420</c:v>
                </c:pt>
                <c:pt idx="235">
                  <c:v>33451</c:v>
                </c:pt>
                <c:pt idx="236">
                  <c:v>33482</c:v>
                </c:pt>
                <c:pt idx="237">
                  <c:v>33512</c:v>
                </c:pt>
                <c:pt idx="238">
                  <c:v>33543</c:v>
                </c:pt>
                <c:pt idx="239">
                  <c:v>33573</c:v>
                </c:pt>
                <c:pt idx="240">
                  <c:v>33604</c:v>
                </c:pt>
                <c:pt idx="241">
                  <c:v>33635</c:v>
                </c:pt>
                <c:pt idx="242">
                  <c:v>33664</c:v>
                </c:pt>
                <c:pt idx="243">
                  <c:v>33695</c:v>
                </c:pt>
                <c:pt idx="244">
                  <c:v>33725</c:v>
                </c:pt>
                <c:pt idx="245">
                  <c:v>33756</c:v>
                </c:pt>
                <c:pt idx="246">
                  <c:v>33786</c:v>
                </c:pt>
                <c:pt idx="247">
                  <c:v>33817</c:v>
                </c:pt>
                <c:pt idx="248">
                  <c:v>33848</c:v>
                </c:pt>
                <c:pt idx="249">
                  <c:v>33878</c:v>
                </c:pt>
                <c:pt idx="250">
                  <c:v>33909</c:v>
                </c:pt>
                <c:pt idx="251">
                  <c:v>33939</c:v>
                </c:pt>
                <c:pt idx="252">
                  <c:v>33970</c:v>
                </c:pt>
                <c:pt idx="253">
                  <c:v>34001</c:v>
                </c:pt>
                <c:pt idx="254">
                  <c:v>34029</c:v>
                </c:pt>
                <c:pt idx="255">
                  <c:v>34060</c:v>
                </c:pt>
                <c:pt idx="256">
                  <c:v>34090</c:v>
                </c:pt>
                <c:pt idx="257">
                  <c:v>34121</c:v>
                </c:pt>
                <c:pt idx="258">
                  <c:v>34151</c:v>
                </c:pt>
                <c:pt idx="259">
                  <c:v>34182</c:v>
                </c:pt>
                <c:pt idx="260">
                  <c:v>34213</c:v>
                </c:pt>
                <c:pt idx="261">
                  <c:v>34243</c:v>
                </c:pt>
                <c:pt idx="262">
                  <c:v>34274</c:v>
                </c:pt>
                <c:pt idx="263">
                  <c:v>34304</c:v>
                </c:pt>
                <c:pt idx="264">
                  <c:v>34335</c:v>
                </c:pt>
                <c:pt idx="265">
                  <c:v>34366</c:v>
                </c:pt>
                <c:pt idx="266">
                  <c:v>34394</c:v>
                </c:pt>
                <c:pt idx="267">
                  <c:v>34425</c:v>
                </c:pt>
                <c:pt idx="268">
                  <c:v>34455</c:v>
                </c:pt>
                <c:pt idx="269">
                  <c:v>34486</c:v>
                </c:pt>
                <c:pt idx="270">
                  <c:v>34516</c:v>
                </c:pt>
                <c:pt idx="271">
                  <c:v>34547</c:v>
                </c:pt>
                <c:pt idx="272">
                  <c:v>34578</c:v>
                </c:pt>
                <c:pt idx="273">
                  <c:v>34608</c:v>
                </c:pt>
                <c:pt idx="274">
                  <c:v>34639</c:v>
                </c:pt>
                <c:pt idx="275">
                  <c:v>34669</c:v>
                </c:pt>
                <c:pt idx="276">
                  <c:v>34700</c:v>
                </c:pt>
                <c:pt idx="277">
                  <c:v>34731</c:v>
                </c:pt>
                <c:pt idx="278">
                  <c:v>34759</c:v>
                </c:pt>
                <c:pt idx="279">
                  <c:v>34790</c:v>
                </c:pt>
                <c:pt idx="280">
                  <c:v>34820</c:v>
                </c:pt>
                <c:pt idx="281">
                  <c:v>34851</c:v>
                </c:pt>
                <c:pt idx="282">
                  <c:v>34881</c:v>
                </c:pt>
                <c:pt idx="283">
                  <c:v>34912</c:v>
                </c:pt>
                <c:pt idx="284">
                  <c:v>34943</c:v>
                </c:pt>
                <c:pt idx="285">
                  <c:v>34973</c:v>
                </c:pt>
                <c:pt idx="286">
                  <c:v>35004</c:v>
                </c:pt>
                <c:pt idx="287">
                  <c:v>35034</c:v>
                </c:pt>
                <c:pt idx="288">
                  <c:v>35065</c:v>
                </c:pt>
                <c:pt idx="289">
                  <c:v>35096</c:v>
                </c:pt>
                <c:pt idx="290">
                  <c:v>35125</c:v>
                </c:pt>
                <c:pt idx="291">
                  <c:v>35156</c:v>
                </c:pt>
                <c:pt idx="292">
                  <c:v>35186</c:v>
                </c:pt>
                <c:pt idx="293">
                  <c:v>35217</c:v>
                </c:pt>
                <c:pt idx="294">
                  <c:v>35247</c:v>
                </c:pt>
                <c:pt idx="295">
                  <c:v>35278</c:v>
                </c:pt>
                <c:pt idx="296">
                  <c:v>35309</c:v>
                </c:pt>
                <c:pt idx="297">
                  <c:v>35339</c:v>
                </c:pt>
                <c:pt idx="298">
                  <c:v>35370</c:v>
                </c:pt>
                <c:pt idx="299">
                  <c:v>35400</c:v>
                </c:pt>
                <c:pt idx="300">
                  <c:v>35431</c:v>
                </c:pt>
                <c:pt idx="301">
                  <c:v>35462</c:v>
                </c:pt>
                <c:pt idx="302">
                  <c:v>35490</c:v>
                </c:pt>
                <c:pt idx="303">
                  <c:v>35521</c:v>
                </c:pt>
                <c:pt idx="304">
                  <c:v>35551</c:v>
                </c:pt>
                <c:pt idx="305">
                  <c:v>35582</c:v>
                </c:pt>
                <c:pt idx="306">
                  <c:v>35612</c:v>
                </c:pt>
                <c:pt idx="307">
                  <c:v>35643</c:v>
                </c:pt>
                <c:pt idx="308">
                  <c:v>35674</c:v>
                </c:pt>
                <c:pt idx="309">
                  <c:v>35704</c:v>
                </c:pt>
                <c:pt idx="310">
                  <c:v>35735</c:v>
                </c:pt>
                <c:pt idx="311">
                  <c:v>35765</c:v>
                </c:pt>
                <c:pt idx="312">
                  <c:v>35796</c:v>
                </c:pt>
                <c:pt idx="313">
                  <c:v>35827</c:v>
                </c:pt>
                <c:pt idx="314">
                  <c:v>35855</c:v>
                </c:pt>
                <c:pt idx="315">
                  <c:v>35886</c:v>
                </c:pt>
                <c:pt idx="316">
                  <c:v>35916</c:v>
                </c:pt>
                <c:pt idx="317">
                  <c:v>35947</c:v>
                </c:pt>
                <c:pt idx="318">
                  <c:v>35977</c:v>
                </c:pt>
                <c:pt idx="319">
                  <c:v>36008</c:v>
                </c:pt>
                <c:pt idx="320">
                  <c:v>36039</c:v>
                </c:pt>
                <c:pt idx="321">
                  <c:v>36069</c:v>
                </c:pt>
                <c:pt idx="322">
                  <c:v>36100</c:v>
                </c:pt>
                <c:pt idx="323">
                  <c:v>36130</c:v>
                </c:pt>
                <c:pt idx="324">
                  <c:v>36161</c:v>
                </c:pt>
                <c:pt idx="325">
                  <c:v>36192</c:v>
                </c:pt>
                <c:pt idx="326">
                  <c:v>36220</c:v>
                </c:pt>
                <c:pt idx="327">
                  <c:v>36251</c:v>
                </c:pt>
                <c:pt idx="328">
                  <c:v>36281</c:v>
                </c:pt>
                <c:pt idx="329">
                  <c:v>36312</c:v>
                </c:pt>
                <c:pt idx="330">
                  <c:v>36342</c:v>
                </c:pt>
                <c:pt idx="331">
                  <c:v>36373</c:v>
                </c:pt>
                <c:pt idx="332">
                  <c:v>36404</c:v>
                </c:pt>
                <c:pt idx="333">
                  <c:v>36434</c:v>
                </c:pt>
                <c:pt idx="334">
                  <c:v>36465</c:v>
                </c:pt>
                <c:pt idx="335">
                  <c:v>36495</c:v>
                </c:pt>
                <c:pt idx="336">
                  <c:v>36526</c:v>
                </c:pt>
                <c:pt idx="337">
                  <c:v>36557</c:v>
                </c:pt>
                <c:pt idx="338">
                  <c:v>36586</c:v>
                </c:pt>
                <c:pt idx="339">
                  <c:v>36617</c:v>
                </c:pt>
                <c:pt idx="340">
                  <c:v>36647</c:v>
                </c:pt>
                <c:pt idx="341">
                  <c:v>36678</c:v>
                </c:pt>
                <c:pt idx="342">
                  <c:v>36708</c:v>
                </c:pt>
                <c:pt idx="343">
                  <c:v>36739</c:v>
                </c:pt>
                <c:pt idx="344">
                  <c:v>36770</c:v>
                </c:pt>
                <c:pt idx="345">
                  <c:v>36800</c:v>
                </c:pt>
                <c:pt idx="346">
                  <c:v>36831</c:v>
                </c:pt>
                <c:pt idx="347">
                  <c:v>36861</c:v>
                </c:pt>
                <c:pt idx="348">
                  <c:v>36892</c:v>
                </c:pt>
                <c:pt idx="349">
                  <c:v>36923</c:v>
                </c:pt>
                <c:pt idx="350">
                  <c:v>36951</c:v>
                </c:pt>
                <c:pt idx="351">
                  <c:v>36982</c:v>
                </c:pt>
                <c:pt idx="352">
                  <c:v>37012</c:v>
                </c:pt>
                <c:pt idx="353">
                  <c:v>37043</c:v>
                </c:pt>
                <c:pt idx="354">
                  <c:v>37073</c:v>
                </c:pt>
                <c:pt idx="355">
                  <c:v>37104</c:v>
                </c:pt>
                <c:pt idx="356">
                  <c:v>37135</c:v>
                </c:pt>
                <c:pt idx="357">
                  <c:v>37165</c:v>
                </c:pt>
                <c:pt idx="358">
                  <c:v>37196</c:v>
                </c:pt>
                <c:pt idx="359">
                  <c:v>37226</c:v>
                </c:pt>
                <c:pt idx="360">
                  <c:v>37257</c:v>
                </c:pt>
                <c:pt idx="361">
                  <c:v>37288</c:v>
                </c:pt>
                <c:pt idx="362">
                  <c:v>37316</c:v>
                </c:pt>
                <c:pt idx="363">
                  <c:v>37347</c:v>
                </c:pt>
                <c:pt idx="364">
                  <c:v>37377</c:v>
                </c:pt>
                <c:pt idx="365">
                  <c:v>37408</c:v>
                </c:pt>
                <c:pt idx="366">
                  <c:v>37438</c:v>
                </c:pt>
                <c:pt idx="367">
                  <c:v>37469</c:v>
                </c:pt>
                <c:pt idx="368">
                  <c:v>37500</c:v>
                </c:pt>
                <c:pt idx="369">
                  <c:v>37530</c:v>
                </c:pt>
                <c:pt idx="370">
                  <c:v>37561</c:v>
                </c:pt>
                <c:pt idx="371">
                  <c:v>37591</c:v>
                </c:pt>
                <c:pt idx="372">
                  <c:v>37622</c:v>
                </c:pt>
                <c:pt idx="373">
                  <c:v>37653</c:v>
                </c:pt>
                <c:pt idx="374">
                  <c:v>37681</c:v>
                </c:pt>
                <c:pt idx="375">
                  <c:v>37712</c:v>
                </c:pt>
                <c:pt idx="376">
                  <c:v>37742</c:v>
                </c:pt>
                <c:pt idx="377">
                  <c:v>37773</c:v>
                </c:pt>
                <c:pt idx="378">
                  <c:v>37803</c:v>
                </c:pt>
                <c:pt idx="379">
                  <c:v>37834</c:v>
                </c:pt>
                <c:pt idx="380">
                  <c:v>37865</c:v>
                </c:pt>
                <c:pt idx="381">
                  <c:v>37895</c:v>
                </c:pt>
                <c:pt idx="382">
                  <c:v>37926</c:v>
                </c:pt>
                <c:pt idx="383">
                  <c:v>37956</c:v>
                </c:pt>
                <c:pt idx="384">
                  <c:v>37987</c:v>
                </c:pt>
                <c:pt idx="385">
                  <c:v>38018</c:v>
                </c:pt>
                <c:pt idx="386">
                  <c:v>38047</c:v>
                </c:pt>
                <c:pt idx="387">
                  <c:v>38078</c:v>
                </c:pt>
                <c:pt idx="388">
                  <c:v>38108</c:v>
                </c:pt>
                <c:pt idx="389">
                  <c:v>38139</c:v>
                </c:pt>
                <c:pt idx="390">
                  <c:v>38169</c:v>
                </c:pt>
                <c:pt idx="391">
                  <c:v>38200</c:v>
                </c:pt>
                <c:pt idx="392">
                  <c:v>38231</c:v>
                </c:pt>
                <c:pt idx="393">
                  <c:v>38261</c:v>
                </c:pt>
                <c:pt idx="394">
                  <c:v>38292</c:v>
                </c:pt>
                <c:pt idx="395">
                  <c:v>38322</c:v>
                </c:pt>
                <c:pt idx="396">
                  <c:v>38353</c:v>
                </c:pt>
                <c:pt idx="397">
                  <c:v>38384</c:v>
                </c:pt>
                <c:pt idx="398">
                  <c:v>38412</c:v>
                </c:pt>
                <c:pt idx="399">
                  <c:v>38443</c:v>
                </c:pt>
                <c:pt idx="400">
                  <c:v>38473</c:v>
                </c:pt>
                <c:pt idx="401">
                  <c:v>38504</c:v>
                </c:pt>
                <c:pt idx="402">
                  <c:v>38534</c:v>
                </c:pt>
                <c:pt idx="403">
                  <c:v>38565</c:v>
                </c:pt>
                <c:pt idx="404">
                  <c:v>38596</c:v>
                </c:pt>
                <c:pt idx="405">
                  <c:v>38626</c:v>
                </c:pt>
                <c:pt idx="406">
                  <c:v>38657</c:v>
                </c:pt>
                <c:pt idx="407">
                  <c:v>38687</c:v>
                </c:pt>
                <c:pt idx="408">
                  <c:v>38718</c:v>
                </c:pt>
                <c:pt idx="409">
                  <c:v>38749</c:v>
                </c:pt>
                <c:pt idx="410">
                  <c:v>38777</c:v>
                </c:pt>
                <c:pt idx="411">
                  <c:v>38808</c:v>
                </c:pt>
                <c:pt idx="412">
                  <c:v>38838</c:v>
                </c:pt>
                <c:pt idx="413">
                  <c:v>38869</c:v>
                </c:pt>
                <c:pt idx="414">
                  <c:v>38899</c:v>
                </c:pt>
                <c:pt idx="415">
                  <c:v>38930</c:v>
                </c:pt>
                <c:pt idx="416">
                  <c:v>38961</c:v>
                </c:pt>
                <c:pt idx="417">
                  <c:v>38991</c:v>
                </c:pt>
                <c:pt idx="418">
                  <c:v>39022</c:v>
                </c:pt>
                <c:pt idx="419">
                  <c:v>39052</c:v>
                </c:pt>
                <c:pt idx="420">
                  <c:v>39083</c:v>
                </c:pt>
                <c:pt idx="421">
                  <c:v>39114</c:v>
                </c:pt>
                <c:pt idx="422">
                  <c:v>39142</c:v>
                </c:pt>
                <c:pt idx="423">
                  <c:v>39173</c:v>
                </c:pt>
                <c:pt idx="424">
                  <c:v>39203</c:v>
                </c:pt>
                <c:pt idx="425">
                  <c:v>39234</c:v>
                </c:pt>
                <c:pt idx="426">
                  <c:v>39264</c:v>
                </c:pt>
                <c:pt idx="427">
                  <c:v>39295</c:v>
                </c:pt>
                <c:pt idx="428">
                  <c:v>39326</c:v>
                </c:pt>
                <c:pt idx="429">
                  <c:v>39356</c:v>
                </c:pt>
                <c:pt idx="430">
                  <c:v>39387</c:v>
                </c:pt>
                <c:pt idx="431">
                  <c:v>39417</c:v>
                </c:pt>
                <c:pt idx="432">
                  <c:v>39448</c:v>
                </c:pt>
                <c:pt idx="433">
                  <c:v>39479</c:v>
                </c:pt>
                <c:pt idx="434">
                  <c:v>39508</c:v>
                </c:pt>
                <c:pt idx="435">
                  <c:v>39539</c:v>
                </c:pt>
                <c:pt idx="436">
                  <c:v>39569</c:v>
                </c:pt>
                <c:pt idx="437">
                  <c:v>39600</c:v>
                </c:pt>
                <c:pt idx="438">
                  <c:v>39630</c:v>
                </c:pt>
                <c:pt idx="439">
                  <c:v>39661</c:v>
                </c:pt>
                <c:pt idx="440">
                  <c:v>39692</c:v>
                </c:pt>
                <c:pt idx="441">
                  <c:v>39722</c:v>
                </c:pt>
                <c:pt idx="442">
                  <c:v>39753</c:v>
                </c:pt>
                <c:pt idx="443">
                  <c:v>39783</c:v>
                </c:pt>
                <c:pt idx="444">
                  <c:v>39814</c:v>
                </c:pt>
                <c:pt idx="445">
                  <c:v>39845</c:v>
                </c:pt>
                <c:pt idx="446">
                  <c:v>39873</c:v>
                </c:pt>
                <c:pt idx="447">
                  <c:v>39904</c:v>
                </c:pt>
                <c:pt idx="448">
                  <c:v>39934</c:v>
                </c:pt>
                <c:pt idx="449">
                  <c:v>39965</c:v>
                </c:pt>
                <c:pt idx="450">
                  <c:v>39995</c:v>
                </c:pt>
                <c:pt idx="451">
                  <c:v>40026</c:v>
                </c:pt>
                <c:pt idx="452">
                  <c:v>40057</c:v>
                </c:pt>
                <c:pt idx="453">
                  <c:v>40087</c:v>
                </c:pt>
                <c:pt idx="454">
                  <c:v>40118</c:v>
                </c:pt>
                <c:pt idx="455">
                  <c:v>40148</c:v>
                </c:pt>
                <c:pt idx="456">
                  <c:v>40179</c:v>
                </c:pt>
                <c:pt idx="457">
                  <c:v>40210</c:v>
                </c:pt>
                <c:pt idx="458">
                  <c:v>40238</c:v>
                </c:pt>
                <c:pt idx="459">
                  <c:v>40269</c:v>
                </c:pt>
                <c:pt idx="460">
                  <c:v>40299</c:v>
                </c:pt>
                <c:pt idx="461">
                  <c:v>40330</c:v>
                </c:pt>
                <c:pt idx="462">
                  <c:v>40360</c:v>
                </c:pt>
                <c:pt idx="463">
                  <c:v>40391</c:v>
                </c:pt>
                <c:pt idx="464">
                  <c:v>40422</c:v>
                </c:pt>
                <c:pt idx="465">
                  <c:v>40452</c:v>
                </c:pt>
                <c:pt idx="466">
                  <c:v>40483</c:v>
                </c:pt>
                <c:pt idx="467">
                  <c:v>40513</c:v>
                </c:pt>
                <c:pt idx="468">
                  <c:v>40544</c:v>
                </c:pt>
                <c:pt idx="469">
                  <c:v>40575</c:v>
                </c:pt>
                <c:pt idx="470">
                  <c:v>40603</c:v>
                </c:pt>
                <c:pt idx="471">
                  <c:v>40634</c:v>
                </c:pt>
                <c:pt idx="472">
                  <c:v>40664</c:v>
                </c:pt>
                <c:pt idx="473">
                  <c:v>40695</c:v>
                </c:pt>
                <c:pt idx="474">
                  <c:v>40725</c:v>
                </c:pt>
                <c:pt idx="475">
                  <c:v>40756</c:v>
                </c:pt>
                <c:pt idx="476">
                  <c:v>40787</c:v>
                </c:pt>
                <c:pt idx="477">
                  <c:v>40817</c:v>
                </c:pt>
                <c:pt idx="478">
                  <c:v>40848</c:v>
                </c:pt>
                <c:pt idx="479">
                  <c:v>40878</c:v>
                </c:pt>
              </c:numCache>
            </c:numRef>
          </c:cat>
          <c:val>
            <c:numRef>
              <c:f>data!$T$11:$T$491</c:f>
              <c:numCache>
                <c:formatCode>_("$"* #,##0.00_);_("$"* \(#,##0.00\);_("$"* "-"??_);_(@_)</c:formatCode>
                <c:ptCount val="481"/>
                <c:pt idx="0">
                  <c:v>500000</c:v>
                </c:pt>
                <c:pt idx="1">
                  <c:v>502936.28333333338</c:v>
                </c:pt>
                <c:pt idx="2">
                  <c:v>506699.80173477507</c:v>
                </c:pt>
                <c:pt idx="3">
                  <c:v>504774.39170502953</c:v>
                </c:pt>
                <c:pt idx="4">
                  <c:v>502443.56430122064</c:v>
                </c:pt>
                <c:pt idx="5">
                  <c:v>504219.42989012128</c:v>
                </c:pt>
                <c:pt idx="6">
                  <c:v>495865.87452228961</c:v>
                </c:pt>
                <c:pt idx="7">
                  <c:v>492991.73536322068</c:v>
                </c:pt>
                <c:pt idx="8">
                  <c:v>498822.60684082948</c:v>
                </c:pt>
                <c:pt idx="9">
                  <c:v>494121.1893008427</c:v>
                </c:pt>
                <c:pt idx="10">
                  <c:v>492991.51119656197</c:v>
                </c:pt>
                <c:pt idx="11">
                  <c:v>502205.17089986795</c:v>
                </c:pt>
                <c:pt idx="12">
                  <c:v>505252.51842398383</c:v>
                </c:pt>
                <c:pt idx="13">
                  <c:v>497014.08435718511</c:v>
                </c:pt>
                <c:pt idx="14">
                  <c:v>483131.8959948165</c:v>
                </c:pt>
                <c:pt idx="15">
                  <c:v>479851.56546343159</c:v>
                </c:pt>
                <c:pt idx="16">
                  <c:v>467464.55481437198</c:v>
                </c:pt>
                <c:pt idx="17">
                  <c:v>461088.32032517291</c:v>
                </c:pt>
                <c:pt idx="18">
                  <c:v>455575.85459356691</c:v>
                </c:pt>
                <c:pt idx="19">
                  <c:v>455330.25085996807</c:v>
                </c:pt>
                <c:pt idx="20">
                  <c:v>448549.32952888735</c:v>
                </c:pt>
                <c:pt idx="21">
                  <c:v>458086.05004999344</c:v>
                </c:pt>
                <c:pt idx="22">
                  <c:v>454784.63983990886</c:v>
                </c:pt>
                <c:pt idx="23">
                  <c:v>426965.95752149745</c:v>
                </c:pt>
                <c:pt idx="24">
                  <c:v>427182.09124203096</c:v>
                </c:pt>
                <c:pt idx="25">
                  <c:v>421096.58860468026</c:v>
                </c:pt>
                <c:pt idx="26">
                  <c:v>417601.51476673485</c:v>
                </c:pt>
                <c:pt idx="27">
                  <c:v>404969.89858934138</c:v>
                </c:pt>
                <c:pt idx="28">
                  <c:v>390407.11056238954</c:v>
                </c:pt>
                <c:pt idx="29">
                  <c:v>382549.62730572344</c:v>
                </c:pt>
                <c:pt idx="30">
                  <c:v>374062.99059322185</c:v>
                </c:pt>
                <c:pt idx="31">
                  <c:v>355267.1233038358</c:v>
                </c:pt>
                <c:pt idx="32">
                  <c:v>335586.45161102823</c:v>
                </c:pt>
                <c:pt idx="33">
                  <c:v>315434.95235018898</c:v>
                </c:pt>
                <c:pt idx="34">
                  <c:v>337976.07745561714</c:v>
                </c:pt>
                <c:pt idx="35">
                  <c:v>328604.00850398117</c:v>
                </c:pt>
                <c:pt idx="36">
                  <c:v>323124.63292271819</c:v>
                </c:pt>
                <c:pt idx="37">
                  <c:v>338958.30485033937</c:v>
                </c:pt>
                <c:pt idx="38">
                  <c:v>347248.70507601742</c:v>
                </c:pt>
                <c:pt idx="39">
                  <c:v>345356.1979581138</c:v>
                </c:pt>
                <c:pt idx="40">
                  <c:v>346111.80923608108</c:v>
                </c:pt>
                <c:pt idx="41">
                  <c:v>353297.79727889912</c:v>
                </c:pt>
                <c:pt idx="42">
                  <c:v>356595.00101609691</c:v>
                </c:pt>
                <c:pt idx="43">
                  <c:v>339158.3839308109</c:v>
                </c:pt>
                <c:pt idx="44">
                  <c:v>331266.67224118061</c:v>
                </c:pt>
                <c:pt idx="45">
                  <c:v>320630.03782111511</c:v>
                </c:pt>
                <c:pt idx="46">
                  <c:v>330176.13448794239</c:v>
                </c:pt>
                <c:pt idx="47">
                  <c:v>329783.50911589642</c:v>
                </c:pt>
                <c:pt idx="48">
                  <c:v>325360.23512136727</c:v>
                </c:pt>
                <c:pt idx="49">
                  <c:v>340129.7837142293</c:v>
                </c:pt>
                <c:pt idx="50">
                  <c:v>334753.21428629465</c:v>
                </c:pt>
                <c:pt idx="51">
                  <c:v>335694.5733515945</c:v>
                </c:pt>
                <c:pt idx="52">
                  <c:v>330063.91558414017</c:v>
                </c:pt>
                <c:pt idx="53">
                  <c:v>321370.87251103279</c:v>
                </c:pt>
                <c:pt idx="54">
                  <c:v>324686.3750486924</c:v>
                </c:pt>
                <c:pt idx="55">
                  <c:v>319519.60923308221</c:v>
                </c:pt>
                <c:pt idx="56">
                  <c:v>316500.98724043823</c:v>
                </c:pt>
                <c:pt idx="57">
                  <c:v>315678.46196578606</c:v>
                </c:pt>
                <c:pt idx="58">
                  <c:v>308580.63326340535</c:v>
                </c:pt>
                <c:pt idx="59">
                  <c:v>306660.94299683376</c:v>
                </c:pt>
                <c:pt idx="60">
                  <c:v>309497.95100575598</c:v>
                </c:pt>
                <c:pt idx="61">
                  <c:v>293786.51803374704</c:v>
                </c:pt>
                <c:pt idx="62">
                  <c:v>286302.51513808651</c:v>
                </c:pt>
                <c:pt idx="63">
                  <c:v>279348.33029494889</c:v>
                </c:pt>
                <c:pt idx="64">
                  <c:v>274187.94383552729</c:v>
                </c:pt>
                <c:pt idx="65">
                  <c:v>266777.18094383524</c:v>
                </c:pt>
                <c:pt idx="66">
                  <c:v>268197.60644834628</c:v>
                </c:pt>
                <c:pt idx="67">
                  <c:v>260141.43011190562</c:v>
                </c:pt>
                <c:pt idx="68">
                  <c:v>252429.47624195166</c:v>
                </c:pt>
                <c:pt idx="69">
                  <c:v>246485.17596326457</c:v>
                </c:pt>
                <c:pt idx="70">
                  <c:v>234670.86302192244</c:v>
                </c:pt>
                <c:pt idx="71">
                  <c:v>233622.44739890221</c:v>
                </c:pt>
                <c:pt idx="72">
                  <c:v>227803.46899209771</c:v>
                </c:pt>
                <c:pt idx="73">
                  <c:v>214938.52376987741</c:v>
                </c:pt>
                <c:pt idx="74">
                  <c:v>207113.55891790721</c:v>
                </c:pt>
                <c:pt idx="75">
                  <c:v>204010.99252371391</c:v>
                </c:pt>
                <c:pt idx="76">
                  <c:v>206771.04735198518</c:v>
                </c:pt>
                <c:pt idx="77">
                  <c:v>201790.56782039348</c:v>
                </c:pt>
                <c:pt idx="78">
                  <c:v>193650.46797224486</c:v>
                </c:pt>
                <c:pt idx="79">
                  <c:v>193328.52969144628</c:v>
                </c:pt>
                <c:pt idx="80">
                  <c:v>190672.48331111681</c:v>
                </c:pt>
                <c:pt idx="81">
                  <c:v>184076.2344369721</c:v>
                </c:pt>
                <c:pt idx="82">
                  <c:v>168441.00270049495</c:v>
                </c:pt>
                <c:pt idx="83">
                  <c:v>164571.33890898235</c:v>
                </c:pt>
                <c:pt idx="84">
                  <c:v>159701.2835988499</c:v>
                </c:pt>
                <c:pt idx="85">
                  <c:v>156671.16094128558</c:v>
                </c:pt>
                <c:pt idx="86">
                  <c:v>147264.3935905192</c:v>
                </c:pt>
                <c:pt idx="87">
                  <c:v>145271.34971631528</c:v>
                </c:pt>
                <c:pt idx="88">
                  <c:v>138763.50937523393</c:v>
                </c:pt>
                <c:pt idx="89">
                  <c:v>131622.49540464091</c:v>
                </c:pt>
                <c:pt idx="90">
                  <c:v>128258.39267938012</c:v>
                </c:pt>
                <c:pt idx="91">
                  <c:v>121686.84049619758</c:v>
                </c:pt>
                <c:pt idx="92">
                  <c:v>117644.01737538764</c:v>
                </c:pt>
                <c:pt idx="93">
                  <c:v>110432.77452741163</c:v>
                </c:pt>
                <c:pt idx="94">
                  <c:v>97277.90132301033</c:v>
                </c:pt>
                <c:pt idx="95">
                  <c:v>93658.845352392425</c:v>
                </c:pt>
                <c:pt idx="96">
                  <c:v>87273.134211746452</c:v>
                </c:pt>
                <c:pt idx="97">
                  <c:v>81753.95361224511</c:v>
                </c:pt>
                <c:pt idx="98">
                  <c:v>71962.362792401167</c:v>
                </c:pt>
                <c:pt idx="99">
                  <c:v>60909.444961207046</c:v>
                </c:pt>
                <c:pt idx="100">
                  <c:v>57096.109951327431</c:v>
                </c:pt>
                <c:pt idx="101">
                  <c:v>51658.471322632075</c:v>
                </c:pt>
                <c:pt idx="102">
                  <c:v>44005.777553099921</c:v>
                </c:pt>
                <c:pt idx="103">
                  <c:v>36948.742632970971</c:v>
                </c:pt>
                <c:pt idx="104">
                  <c:v>28254.62983499762</c:v>
                </c:pt>
                <c:pt idx="105">
                  <c:v>20188.058487934555</c:v>
                </c:pt>
                <c:pt idx="106">
                  <c:v>11753.00335574955</c:v>
                </c:pt>
                <c:pt idx="107">
                  <c:v>3827.7025017053948</c:v>
                </c:pt>
                <c:pt idx="108">
                  <c:v>0</c:v>
                </c:pt>
                <c:pt idx="109">
                  <c:v>0</c:v>
                </c:pt>
                <c:pt idx="110">
                  <c:v>0</c:v>
                </c:pt>
                <c:pt idx="111">
                  <c:v>0</c:v>
                </c:pt>
                <c:pt idx="112">
                  <c:v>0</c:v>
                </c:pt>
                <c:pt idx="113">
                  <c:v>0</c:v>
                </c:pt>
                <c:pt idx="114">
                  <c:v>0</c:v>
                </c:pt>
                <c:pt idx="115">
                  <c:v>0</c:v>
                </c:pt>
                <c:pt idx="116">
                  <c:v>0</c:v>
                </c:pt>
                <c:pt idx="117">
                  <c:v>0</c:v>
                </c:pt>
                <c:pt idx="118">
                  <c:v>0</c:v>
                </c:pt>
                <c:pt idx="119">
                  <c:v>0</c:v>
                </c:pt>
                <c:pt idx="120">
                  <c:v>0</c:v>
                </c:pt>
                <c:pt idx="121">
                  <c:v>0</c:v>
                </c:pt>
                <c:pt idx="122">
                  <c:v>0</c:v>
                </c:pt>
                <c:pt idx="123">
                  <c:v>0</c:v>
                </c:pt>
                <c:pt idx="124">
                  <c:v>0</c:v>
                </c:pt>
                <c:pt idx="125">
                  <c:v>0</c:v>
                </c:pt>
                <c:pt idx="126">
                  <c:v>0</c:v>
                </c:pt>
                <c:pt idx="127">
                  <c:v>0</c:v>
                </c:pt>
                <c:pt idx="128">
                  <c:v>0</c:v>
                </c:pt>
                <c:pt idx="129">
                  <c:v>0</c:v>
                </c:pt>
                <c:pt idx="130">
                  <c:v>0</c:v>
                </c:pt>
                <c:pt idx="131">
                  <c:v>0</c:v>
                </c:pt>
                <c:pt idx="132">
                  <c:v>0</c:v>
                </c:pt>
                <c:pt idx="133">
                  <c:v>0</c:v>
                </c:pt>
                <c:pt idx="134">
                  <c:v>0</c:v>
                </c:pt>
                <c:pt idx="135">
                  <c:v>0</c:v>
                </c:pt>
                <c:pt idx="136">
                  <c:v>0</c:v>
                </c:pt>
                <c:pt idx="137">
                  <c:v>0</c:v>
                </c:pt>
                <c:pt idx="138">
                  <c:v>0</c:v>
                </c:pt>
                <c:pt idx="139">
                  <c:v>0</c:v>
                </c:pt>
                <c:pt idx="140">
                  <c:v>0</c:v>
                </c:pt>
                <c:pt idx="141">
                  <c:v>0</c:v>
                </c:pt>
                <c:pt idx="142">
                  <c:v>0</c:v>
                </c:pt>
                <c:pt idx="143">
                  <c:v>0</c:v>
                </c:pt>
                <c:pt idx="144">
                  <c:v>0</c:v>
                </c:pt>
                <c:pt idx="145">
                  <c:v>0</c:v>
                </c:pt>
                <c:pt idx="146">
                  <c:v>0</c:v>
                </c:pt>
                <c:pt idx="147">
                  <c:v>0</c:v>
                </c:pt>
                <c:pt idx="148">
                  <c:v>0</c:v>
                </c:pt>
                <c:pt idx="149">
                  <c:v>0</c:v>
                </c:pt>
                <c:pt idx="150">
                  <c:v>0</c:v>
                </c:pt>
                <c:pt idx="151">
                  <c:v>0</c:v>
                </c:pt>
                <c:pt idx="152">
                  <c:v>0</c:v>
                </c:pt>
                <c:pt idx="153">
                  <c:v>0</c:v>
                </c:pt>
                <c:pt idx="154">
                  <c:v>0</c:v>
                </c:pt>
                <c:pt idx="155">
                  <c:v>0</c:v>
                </c:pt>
                <c:pt idx="156">
                  <c:v>0</c:v>
                </c:pt>
                <c:pt idx="157">
                  <c:v>0</c:v>
                </c:pt>
                <c:pt idx="158">
                  <c:v>0</c:v>
                </c:pt>
                <c:pt idx="159">
                  <c:v>0</c:v>
                </c:pt>
                <c:pt idx="160">
                  <c:v>0</c:v>
                </c:pt>
                <c:pt idx="161">
                  <c:v>0</c:v>
                </c:pt>
                <c:pt idx="162">
                  <c:v>0</c:v>
                </c:pt>
                <c:pt idx="163">
                  <c:v>0</c:v>
                </c:pt>
                <c:pt idx="164">
                  <c:v>0</c:v>
                </c:pt>
                <c:pt idx="165">
                  <c:v>0</c:v>
                </c:pt>
                <c:pt idx="166">
                  <c:v>0</c:v>
                </c:pt>
                <c:pt idx="167">
                  <c:v>0</c:v>
                </c:pt>
                <c:pt idx="168">
                  <c:v>0</c:v>
                </c:pt>
                <c:pt idx="169">
                  <c:v>0</c:v>
                </c:pt>
                <c:pt idx="170">
                  <c:v>0</c:v>
                </c:pt>
                <c:pt idx="171">
                  <c:v>0</c:v>
                </c:pt>
                <c:pt idx="172">
                  <c:v>0</c:v>
                </c:pt>
                <c:pt idx="173">
                  <c:v>0</c:v>
                </c:pt>
                <c:pt idx="174">
                  <c:v>0</c:v>
                </c:pt>
                <c:pt idx="175">
                  <c:v>0</c:v>
                </c:pt>
                <c:pt idx="176">
                  <c:v>0</c:v>
                </c:pt>
                <c:pt idx="177">
                  <c:v>0</c:v>
                </c:pt>
                <c:pt idx="178">
                  <c:v>0</c:v>
                </c:pt>
                <c:pt idx="179">
                  <c:v>0</c:v>
                </c:pt>
                <c:pt idx="180">
                  <c:v>0</c:v>
                </c:pt>
                <c:pt idx="181">
                  <c:v>0</c:v>
                </c:pt>
                <c:pt idx="182">
                  <c:v>0</c:v>
                </c:pt>
                <c:pt idx="183">
                  <c:v>0</c:v>
                </c:pt>
                <c:pt idx="184">
                  <c:v>0</c:v>
                </c:pt>
                <c:pt idx="185">
                  <c:v>0</c:v>
                </c:pt>
                <c:pt idx="186">
                  <c:v>0</c:v>
                </c:pt>
                <c:pt idx="187">
                  <c:v>0</c:v>
                </c:pt>
                <c:pt idx="188">
                  <c:v>0</c:v>
                </c:pt>
                <c:pt idx="189">
                  <c:v>0</c:v>
                </c:pt>
                <c:pt idx="190">
                  <c:v>0</c:v>
                </c:pt>
                <c:pt idx="191">
                  <c:v>0</c:v>
                </c:pt>
                <c:pt idx="192">
                  <c:v>0</c:v>
                </c:pt>
                <c:pt idx="193">
                  <c:v>0</c:v>
                </c:pt>
                <c:pt idx="194">
                  <c:v>0</c:v>
                </c:pt>
                <c:pt idx="195">
                  <c:v>0</c:v>
                </c:pt>
                <c:pt idx="196">
                  <c:v>0</c:v>
                </c:pt>
                <c:pt idx="197">
                  <c:v>0</c:v>
                </c:pt>
                <c:pt idx="198">
                  <c:v>0</c:v>
                </c:pt>
                <c:pt idx="199">
                  <c:v>0</c:v>
                </c:pt>
                <c:pt idx="200">
                  <c:v>0</c:v>
                </c:pt>
                <c:pt idx="201">
                  <c:v>0</c:v>
                </c:pt>
                <c:pt idx="202">
                  <c:v>0</c:v>
                </c:pt>
                <c:pt idx="203">
                  <c:v>0</c:v>
                </c:pt>
                <c:pt idx="204">
                  <c:v>0</c:v>
                </c:pt>
                <c:pt idx="205">
                  <c:v>0</c:v>
                </c:pt>
                <c:pt idx="206">
                  <c:v>0</c:v>
                </c:pt>
                <c:pt idx="207">
                  <c:v>0</c:v>
                </c:pt>
                <c:pt idx="208">
                  <c:v>0</c:v>
                </c:pt>
                <c:pt idx="209">
                  <c:v>0</c:v>
                </c:pt>
                <c:pt idx="210">
                  <c:v>0</c:v>
                </c:pt>
                <c:pt idx="211">
                  <c:v>0</c:v>
                </c:pt>
                <c:pt idx="212">
                  <c:v>0</c:v>
                </c:pt>
                <c:pt idx="213">
                  <c:v>0</c:v>
                </c:pt>
                <c:pt idx="214">
                  <c:v>0</c:v>
                </c:pt>
                <c:pt idx="215">
                  <c:v>0</c:v>
                </c:pt>
                <c:pt idx="216">
                  <c:v>0</c:v>
                </c:pt>
                <c:pt idx="217">
                  <c:v>0</c:v>
                </c:pt>
                <c:pt idx="218">
                  <c:v>0</c:v>
                </c:pt>
                <c:pt idx="219">
                  <c:v>0</c:v>
                </c:pt>
                <c:pt idx="220">
                  <c:v>0</c:v>
                </c:pt>
                <c:pt idx="221">
                  <c:v>0</c:v>
                </c:pt>
                <c:pt idx="222">
                  <c:v>0</c:v>
                </c:pt>
                <c:pt idx="223">
                  <c:v>0</c:v>
                </c:pt>
                <c:pt idx="224">
                  <c:v>0</c:v>
                </c:pt>
                <c:pt idx="225">
                  <c:v>0</c:v>
                </c:pt>
                <c:pt idx="226">
                  <c:v>0</c:v>
                </c:pt>
                <c:pt idx="227">
                  <c:v>0</c:v>
                </c:pt>
                <c:pt idx="228">
                  <c:v>0</c:v>
                </c:pt>
                <c:pt idx="229">
                  <c:v>0</c:v>
                </c:pt>
                <c:pt idx="230">
                  <c:v>0</c:v>
                </c:pt>
                <c:pt idx="231">
                  <c:v>0</c:v>
                </c:pt>
                <c:pt idx="232">
                  <c:v>0</c:v>
                </c:pt>
                <c:pt idx="233">
                  <c:v>0</c:v>
                </c:pt>
                <c:pt idx="234">
                  <c:v>0</c:v>
                </c:pt>
                <c:pt idx="235">
                  <c:v>0</c:v>
                </c:pt>
                <c:pt idx="236">
                  <c:v>0</c:v>
                </c:pt>
                <c:pt idx="237">
                  <c:v>0</c:v>
                </c:pt>
                <c:pt idx="238">
                  <c:v>0</c:v>
                </c:pt>
                <c:pt idx="239">
                  <c:v>0</c:v>
                </c:pt>
                <c:pt idx="240">
                  <c:v>0</c:v>
                </c:pt>
                <c:pt idx="241">
                  <c:v>0</c:v>
                </c:pt>
                <c:pt idx="242">
                  <c:v>0</c:v>
                </c:pt>
                <c:pt idx="243">
                  <c:v>0</c:v>
                </c:pt>
                <c:pt idx="244">
                  <c:v>0</c:v>
                </c:pt>
                <c:pt idx="245">
                  <c:v>0</c:v>
                </c:pt>
                <c:pt idx="246">
                  <c:v>0</c:v>
                </c:pt>
                <c:pt idx="247">
                  <c:v>0</c:v>
                </c:pt>
                <c:pt idx="248">
                  <c:v>0</c:v>
                </c:pt>
                <c:pt idx="249">
                  <c:v>0</c:v>
                </c:pt>
                <c:pt idx="250">
                  <c:v>0</c:v>
                </c:pt>
                <c:pt idx="251">
                  <c:v>0</c:v>
                </c:pt>
                <c:pt idx="252">
                  <c:v>0</c:v>
                </c:pt>
                <c:pt idx="253">
                  <c:v>0</c:v>
                </c:pt>
                <c:pt idx="254">
                  <c:v>0</c:v>
                </c:pt>
                <c:pt idx="255">
                  <c:v>0</c:v>
                </c:pt>
                <c:pt idx="256">
                  <c:v>0</c:v>
                </c:pt>
                <c:pt idx="257">
                  <c:v>0</c:v>
                </c:pt>
                <c:pt idx="258">
                  <c:v>0</c:v>
                </c:pt>
                <c:pt idx="259">
                  <c:v>0</c:v>
                </c:pt>
                <c:pt idx="260">
                  <c:v>0</c:v>
                </c:pt>
                <c:pt idx="261">
                  <c:v>0</c:v>
                </c:pt>
                <c:pt idx="262">
                  <c:v>0</c:v>
                </c:pt>
                <c:pt idx="263">
                  <c:v>0</c:v>
                </c:pt>
                <c:pt idx="264">
                  <c:v>0</c:v>
                </c:pt>
                <c:pt idx="265">
                  <c:v>0</c:v>
                </c:pt>
                <c:pt idx="266">
                  <c:v>0</c:v>
                </c:pt>
                <c:pt idx="267">
                  <c:v>0</c:v>
                </c:pt>
                <c:pt idx="268">
                  <c:v>0</c:v>
                </c:pt>
                <c:pt idx="269">
                  <c:v>0</c:v>
                </c:pt>
                <c:pt idx="270">
                  <c:v>0</c:v>
                </c:pt>
                <c:pt idx="271">
                  <c:v>0</c:v>
                </c:pt>
                <c:pt idx="272">
                  <c:v>0</c:v>
                </c:pt>
                <c:pt idx="273">
                  <c:v>0</c:v>
                </c:pt>
                <c:pt idx="274">
                  <c:v>0</c:v>
                </c:pt>
                <c:pt idx="275">
                  <c:v>0</c:v>
                </c:pt>
                <c:pt idx="276">
                  <c:v>0</c:v>
                </c:pt>
                <c:pt idx="277">
                  <c:v>0</c:v>
                </c:pt>
                <c:pt idx="278">
                  <c:v>0</c:v>
                </c:pt>
                <c:pt idx="279">
                  <c:v>0</c:v>
                </c:pt>
                <c:pt idx="280">
                  <c:v>0</c:v>
                </c:pt>
                <c:pt idx="281">
                  <c:v>0</c:v>
                </c:pt>
                <c:pt idx="282">
                  <c:v>0</c:v>
                </c:pt>
                <c:pt idx="283">
                  <c:v>0</c:v>
                </c:pt>
                <c:pt idx="284">
                  <c:v>0</c:v>
                </c:pt>
                <c:pt idx="285">
                  <c:v>0</c:v>
                </c:pt>
                <c:pt idx="286">
                  <c:v>0</c:v>
                </c:pt>
                <c:pt idx="287">
                  <c:v>0</c:v>
                </c:pt>
                <c:pt idx="288">
                  <c:v>0</c:v>
                </c:pt>
                <c:pt idx="289">
                  <c:v>0</c:v>
                </c:pt>
                <c:pt idx="290">
                  <c:v>0</c:v>
                </c:pt>
                <c:pt idx="291">
                  <c:v>0</c:v>
                </c:pt>
                <c:pt idx="292">
                  <c:v>0</c:v>
                </c:pt>
                <c:pt idx="293">
                  <c:v>0</c:v>
                </c:pt>
                <c:pt idx="294">
                  <c:v>0</c:v>
                </c:pt>
                <c:pt idx="295">
                  <c:v>0</c:v>
                </c:pt>
                <c:pt idx="296">
                  <c:v>0</c:v>
                </c:pt>
                <c:pt idx="297">
                  <c:v>0</c:v>
                </c:pt>
                <c:pt idx="298">
                  <c:v>0</c:v>
                </c:pt>
                <c:pt idx="299">
                  <c:v>0</c:v>
                </c:pt>
                <c:pt idx="300">
                  <c:v>0</c:v>
                </c:pt>
                <c:pt idx="301">
                  <c:v>0</c:v>
                </c:pt>
                <c:pt idx="302">
                  <c:v>0</c:v>
                </c:pt>
                <c:pt idx="303">
                  <c:v>0</c:v>
                </c:pt>
                <c:pt idx="304">
                  <c:v>0</c:v>
                </c:pt>
                <c:pt idx="305">
                  <c:v>0</c:v>
                </c:pt>
                <c:pt idx="306">
                  <c:v>0</c:v>
                </c:pt>
                <c:pt idx="307">
                  <c:v>0</c:v>
                </c:pt>
                <c:pt idx="308">
                  <c:v>0</c:v>
                </c:pt>
                <c:pt idx="309">
                  <c:v>0</c:v>
                </c:pt>
                <c:pt idx="310">
                  <c:v>0</c:v>
                </c:pt>
                <c:pt idx="311">
                  <c:v>0</c:v>
                </c:pt>
                <c:pt idx="312">
                  <c:v>0</c:v>
                </c:pt>
                <c:pt idx="313">
                  <c:v>0</c:v>
                </c:pt>
                <c:pt idx="314">
                  <c:v>0</c:v>
                </c:pt>
                <c:pt idx="315">
                  <c:v>0</c:v>
                </c:pt>
                <c:pt idx="316">
                  <c:v>0</c:v>
                </c:pt>
                <c:pt idx="317">
                  <c:v>0</c:v>
                </c:pt>
                <c:pt idx="318">
                  <c:v>0</c:v>
                </c:pt>
                <c:pt idx="319">
                  <c:v>0</c:v>
                </c:pt>
                <c:pt idx="320">
                  <c:v>0</c:v>
                </c:pt>
                <c:pt idx="321">
                  <c:v>0</c:v>
                </c:pt>
                <c:pt idx="322">
                  <c:v>0</c:v>
                </c:pt>
                <c:pt idx="323">
                  <c:v>0</c:v>
                </c:pt>
                <c:pt idx="324">
                  <c:v>0</c:v>
                </c:pt>
                <c:pt idx="325">
                  <c:v>0</c:v>
                </c:pt>
                <c:pt idx="326">
                  <c:v>0</c:v>
                </c:pt>
                <c:pt idx="327">
                  <c:v>0</c:v>
                </c:pt>
                <c:pt idx="328">
                  <c:v>0</c:v>
                </c:pt>
                <c:pt idx="329">
                  <c:v>0</c:v>
                </c:pt>
                <c:pt idx="330">
                  <c:v>0</c:v>
                </c:pt>
                <c:pt idx="331">
                  <c:v>0</c:v>
                </c:pt>
                <c:pt idx="332">
                  <c:v>0</c:v>
                </c:pt>
                <c:pt idx="333">
                  <c:v>0</c:v>
                </c:pt>
                <c:pt idx="334">
                  <c:v>0</c:v>
                </c:pt>
                <c:pt idx="335">
                  <c:v>0</c:v>
                </c:pt>
                <c:pt idx="336">
                  <c:v>0</c:v>
                </c:pt>
                <c:pt idx="337">
                  <c:v>0</c:v>
                </c:pt>
                <c:pt idx="338">
                  <c:v>0</c:v>
                </c:pt>
                <c:pt idx="339">
                  <c:v>0</c:v>
                </c:pt>
                <c:pt idx="340">
                  <c:v>0</c:v>
                </c:pt>
                <c:pt idx="341">
                  <c:v>0</c:v>
                </c:pt>
                <c:pt idx="342">
                  <c:v>0</c:v>
                </c:pt>
                <c:pt idx="343">
                  <c:v>0</c:v>
                </c:pt>
                <c:pt idx="344">
                  <c:v>0</c:v>
                </c:pt>
                <c:pt idx="345">
                  <c:v>0</c:v>
                </c:pt>
                <c:pt idx="346">
                  <c:v>0</c:v>
                </c:pt>
                <c:pt idx="347">
                  <c:v>0</c:v>
                </c:pt>
                <c:pt idx="348">
                  <c:v>0</c:v>
                </c:pt>
                <c:pt idx="349">
                  <c:v>0</c:v>
                </c:pt>
                <c:pt idx="350">
                  <c:v>0</c:v>
                </c:pt>
                <c:pt idx="351">
                  <c:v>0</c:v>
                </c:pt>
                <c:pt idx="352">
                  <c:v>0</c:v>
                </c:pt>
                <c:pt idx="353">
                  <c:v>0</c:v>
                </c:pt>
                <c:pt idx="354">
                  <c:v>0</c:v>
                </c:pt>
                <c:pt idx="355">
                  <c:v>0</c:v>
                </c:pt>
                <c:pt idx="356">
                  <c:v>0</c:v>
                </c:pt>
                <c:pt idx="357">
                  <c:v>0</c:v>
                </c:pt>
                <c:pt idx="358">
                  <c:v>0</c:v>
                </c:pt>
                <c:pt idx="359">
                  <c:v>0</c:v>
                </c:pt>
                <c:pt idx="360">
                  <c:v>0</c:v>
                </c:pt>
                <c:pt idx="361">
                  <c:v>0</c:v>
                </c:pt>
                <c:pt idx="362">
                  <c:v>0</c:v>
                </c:pt>
                <c:pt idx="363">
                  <c:v>0</c:v>
                </c:pt>
                <c:pt idx="364">
                  <c:v>0</c:v>
                </c:pt>
                <c:pt idx="365">
                  <c:v>0</c:v>
                </c:pt>
                <c:pt idx="366">
                  <c:v>0</c:v>
                </c:pt>
                <c:pt idx="367">
                  <c:v>0</c:v>
                </c:pt>
                <c:pt idx="368">
                  <c:v>0</c:v>
                </c:pt>
                <c:pt idx="369">
                  <c:v>0</c:v>
                </c:pt>
                <c:pt idx="370">
                  <c:v>0</c:v>
                </c:pt>
                <c:pt idx="371">
                  <c:v>0</c:v>
                </c:pt>
                <c:pt idx="372">
                  <c:v>0</c:v>
                </c:pt>
                <c:pt idx="373">
                  <c:v>0</c:v>
                </c:pt>
                <c:pt idx="374">
                  <c:v>0</c:v>
                </c:pt>
                <c:pt idx="375">
                  <c:v>0</c:v>
                </c:pt>
                <c:pt idx="376">
                  <c:v>0</c:v>
                </c:pt>
                <c:pt idx="377">
                  <c:v>0</c:v>
                </c:pt>
                <c:pt idx="378">
                  <c:v>0</c:v>
                </c:pt>
                <c:pt idx="379">
                  <c:v>0</c:v>
                </c:pt>
                <c:pt idx="380">
                  <c:v>0</c:v>
                </c:pt>
                <c:pt idx="381">
                  <c:v>0</c:v>
                </c:pt>
                <c:pt idx="382">
                  <c:v>0</c:v>
                </c:pt>
                <c:pt idx="383">
                  <c:v>0</c:v>
                </c:pt>
                <c:pt idx="384">
                  <c:v>0</c:v>
                </c:pt>
                <c:pt idx="385">
                  <c:v>0</c:v>
                </c:pt>
                <c:pt idx="386">
                  <c:v>0</c:v>
                </c:pt>
                <c:pt idx="387">
                  <c:v>0</c:v>
                </c:pt>
                <c:pt idx="388">
                  <c:v>0</c:v>
                </c:pt>
                <c:pt idx="389">
                  <c:v>0</c:v>
                </c:pt>
                <c:pt idx="390">
                  <c:v>0</c:v>
                </c:pt>
                <c:pt idx="391">
                  <c:v>0</c:v>
                </c:pt>
                <c:pt idx="392">
                  <c:v>0</c:v>
                </c:pt>
                <c:pt idx="393">
                  <c:v>0</c:v>
                </c:pt>
                <c:pt idx="394">
                  <c:v>0</c:v>
                </c:pt>
                <c:pt idx="395">
                  <c:v>0</c:v>
                </c:pt>
                <c:pt idx="396">
                  <c:v>0</c:v>
                </c:pt>
                <c:pt idx="397">
                  <c:v>0</c:v>
                </c:pt>
                <c:pt idx="398">
                  <c:v>0</c:v>
                </c:pt>
                <c:pt idx="399">
                  <c:v>0</c:v>
                </c:pt>
                <c:pt idx="400">
                  <c:v>0</c:v>
                </c:pt>
                <c:pt idx="401">
                  <c:v>0</c:v>
                </c:pt>
                <c:pt idx="402">
                  <c:v>0</c:v>
                </c:pt>
                <c:pt idx="403">
                  <c:v>0</c:v>
                </c:pt>
                <c:pt idx="404">
                  <c:v>0</c:v>
                </c:pt>
                <c:pt idx="405">
                  <c:v>0</c:v>
                </c:pt>
                <c:pt idx="406">
                  <c:v>0</c:v>
                </c:pt>
                <c:pt idx="407">
                  <c:v>0</c:v>
                </c:pt>
                <c:pt idx="408">
                  <c:v>0</c:v>
                </c:pt>
                <c:pt idx="409">
                  <c:v>0</c:v>
                </c:pt>
                <c:pt idx="410">
                  <c:v>0</c:v>
                </c:pt>
                <c:pt idx="411">
                  <c:v>0</c:v>
                </c:pt>
                <c:pt idx="412">
                  <c:v>0</c:v>
                </c:pt>
                <c:pt idx="413">
                  <c:v>0</c:v>
                </c:pt>
                <c:pt idx="414">
                  <c:v>0</c:v>
                </c:pt>
                <c:pt idx="415">
                  <c:v>0</c:v>
                </c:pt>
                <c:pt idx="416">
                  <c:v>0</c:v>
                </c:pt>
                <c:pt idx="417">
                  <c:v>0</c:v>
                </c:pt>
                <c:pt idx="418">
                  <c:v>0</c:v>
                </c:pt>
                <c:pt idx="419">
                  <c:v>0</c:v>
                </c:pt>
                <c:pt idx="420">
                  <c:v>0</c:v>
                </c:pt>
                <c:pt idx="421">
                  <c:v>0</c:v>
                </c:pt>
                <c:pt idx="422">
                  <c:v>0</c:v>
                </c:pt>
                <c:pt idx="423">
                  <c:v>0</c:v>
                </c:pt>
                <c:pt idx="424">
                  <c:v>0</c:v>
                </c:pt>
                <c:pt idx="425">
                  <c:v>0</c:v>
                </c:pt>
                <c:pt idx="426">
                  <c:v>0</c:v>
                </c:pt>
                <c:pt idx="427">
                  <c:v>0</c:v>
                </c:pt>
                <c:pt idx="428">
                  <c:v>0</c:v>
                </c:pt>
                <c:pt idx="429">
                  <c:v>0</c:v>
                </c:pt>
                <c:pt idx="430">
                  <c:v>0</c:v>
                </c:pt>
                <c:pt idx="431">
                  <c:v>0</c:v>
                </c:pt>
                <c:pt idx="432">
                  <c:v>0</c:v>
                </c:pt>
                <c:pt idx="433">
                  <c:v>0</c:v>
                </c:pt>
                <c:pt idx="434">
                  <c:v>0</c:v>
                </c:pt>
                <c:pt idx="435">
                  <c:v>0</c:v>
                </c:pt>
                <c:pt idx="436">
                  <c:v>0</c:v>
                </c:pt>
                <c:pt idx="437">
                  <c:v>0</c:v>
                </c:pt>
                <c:pt idx="438">
                  <c:v>0</c:v>
                </c:pt>
                <c:pt idx="439">
                  <c:v>0</c:v>
                </c:pt>
                <c:pt idx="440">
                  <c:v>0</c:v>
                </c:pt>
                <c:pt idx="441">
                  <c:v>0</c:v>
                </c:pt>
                <c:pt idx="442">
                  <c:v>0</c:v>
                </c:pt>
                <c:pt idx="443">
                  <c:v>0</c:v>
                </c:pt>
                <c:pt idx="444">
                  <c:v>0</c:v>
                </c:pt>
                <c:pt idx="445">
                  <c:v>0</c:v>
                </c:pt>
                <c:pt idx="446">
                  <c:v>0</c:v>
                </c:pt>
                <c:pt idx="447">
                  <c:v>0</c:v>
                </c:pt>
                <c:pt idx="448">
                  <c:v>0</c:v>
                </c:pt>
                <c:pt idx="449">
                  <c:v>0</c:v>
                </c:pt>
                <c:pt idx="450">
                  <c:v>0</c:v>
                </c:pt>
                <c:pt idx="451">
                  <c:v>0</c:v>
                </c:pt>
                <c:pt idx="452">
                  <c:v>0</c:v>
                </c:pt>
                <c:pt idx="453">
                  <c:v>0</c:v>
                </c:pt>
                <c:pt idx="454">
                  <c:v>0</c:v>
                </c:pt>
                <c:pt idx="455">
                  <c:v>0</c:v>
                </c:pt>
                <c:pt idx="456">
                  <c:v>0</c:v>
                </c:pt>
                <c:pt idx="457">
                  <c:v>0</c:v>
                </c:pt>
                <c:pt idx="458">
                  <c:v>0</c:v>
                </c:pt>
                <c:pt idx="459">
                  <c:v>0</c:v>
                </c:pt>
                <c:pt idx="460">
                  <c:v>0</c:v>
                </c:pt>
                <c:pt idx="461">
                  <c:v>0</c:v>
                </c:pt>
                <c:pt idx="462">
                  <c:v>0</c:v>
                </c:pt>
                <c:pt idx="463">
                  <c:v>0</c:v>
                </c:pt>
                <c:pt idx="464">
                  <c:v>0</c:v>
                </c:pt>
                <c:pt idx="465">
                  <c:v>0</c:v>
                </c:pt>
                <c:pt idx="466">
                  <c:v>0</c:v>
                </c:pt>
                <c:pt idx="467">
                  <c:v>0</c:v>
                </c:pt>
                <c:pt idx="468">
                  <c:v>0</c:v>
                </c:pt>
                <c:pt idx="469">
                  <c:v>0</c:v>
                </c:pt>
                <c:pt idx="470">
                  <c:v>0</c:v>
                </c:pt>
                <c:pt idx="471">
                  <c:v>0</c:v>
                </c:pt>
                <c:pt idx="472">
                  <c:v>0</c:v>
                </c:pt>
                <c:pt idx="473">
                  <c:v>0</c:v>
                </c:pt>
                <c:pt idx="474">
                  <c:v>0</c:v>
                </c:pt>
                <c:pt idx="475">
                  <c:v>0</c:v>
                </c:pt>
                <c:pt idx="476">
                  <c:v>0</c:v>
                </c:pt>
                <c:pt idx="477">
                  <c:v>0</c:v>
                </c:pt>
                <c:pt idx="478">
                  <c:v>0</c:v>
                </c:pt>
                <c:pt idx="479">
                  <c:v>0</c:v>
                </c:pt>
                <c:pt idx="480">
                  <c:v>0</c:v>
                </c:pt>
              </c:numCache>
            </c:numRef>
          </c:val>
          <c:smooth val="0"/>
          <c:extLst>
            <c:ext xmlns:c16="http://schemas.microsoft.com/office/drawing/2014/chart" uri="{C3380CC4-5D6E-409C-BE32-E72D297353CC}">
              <c16:uniqueId val="{00000006-DF23-A946-9D09-73E6B3285B2D}"/>
            </c:ext>
          </c:extLst>
        </c:ser>
        <c:dLbls>
          <c:showLegendKey val="0"/>
          <c:showVal val="0"/>
          <c:showCatName val="0"/>
          <c:showSerName val="0"/>
          <c:showPercent val="0"/>
          <c:showBubbleSize val="0"/>
        </c:dLbls>
        <c:smooth val="0"/>
        <c:axId val="105237504"/>
        <c:axId val="105661184"/>
      </c:lineChart>
      <c:catAx>
        <c:axId val="105237504"/>
        <c:scaling>
          <c:orientation val="minMax"/>
        </c:scaling>
        <c:delete val="1"/>
        <c:axPos val="b"/>
        <c:numFmt formatCode="yyyy" sourceLinked="0"/>
        <c:majorTickMark val="none"/>
        <c:minorTickMark val="none"/>
        <c:tickLblPos val="low"/>
        <c:crossAx val="105661184"/>
        <c:crosses val="autoZero"/>
        <c:auto val="0"/>
        <c:lblAlgn val="ctr"/>
        <c:lblOffset val="100"/>
        <c:tickLblSkip val="24"/>
        <c:tickMarkSkip val="24"/>
        <c:noMultiLvlLbl val="0"/>
      </c:catAx>
      <c:valAx>
        <c:axId val="105661184"/>
        <c:scaling>
          <c:orientation val="minMax"/>
          <c:max val="2000000"/>
          <c:min val="0"/>
        </c:scaling>
        <c:delete val="1"/>
        <c:axPos val="l"/>
        <c:numFmt formatCode="_(\$* #,##0_);_(\$* \(#,##0\);_(\$* &quot;-&quot;_);_(@_)" sourceLinked="0"/>
        <c:majorTickMark val="cross"/>
        <c:minorTickMark val="none"/>
        <c:tickLblPos val="nextTo"/>
        <c:crossAx val="105237504"/>
        <c:crosses val="autoZero"/>
        <c:crossBetween val="between"/>
        <c:majorUnit val="1000000"/>
      </c:valAx>
      <c:spPr>
        <a:noFill/>
        <a:ln w="18347">
          <a:noFill/>
        </a:ln>
      </c:spPr>
    </c:plotArea>
    <c:plotVisOnly val="1"/>
    <c:dispBlanksAs val="gap"/>
    <c:showDLblsOverMax val="0"/>
  </c:chart>
  <c:spPr>
    <a:noFill/>
    <a:ln w="2293">
      <a:noFill/>
      <a:prstDash val="solid"/>
    </a:ln>
  </c:spPr>
  <c:txPr>
    <a:bodyPr/>
    <a:lstStyle/>
    <a:p>
      <a:pPr>
        <a:defRPr sz="722" b="0" i="0" u="none" strike="noStrike" baseline="0">
          <a:solidFill>
            <a:srgbClr val="000000"/>
          </a:solidFill>
          <a:latin typeface="Arial"/>
          <a:ea typeface="Arial"/>
          <a:cs typeface="Arial"/>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2338" name="Rectangle 2"/>
          <p:cNvSpPr>
            <a:spLocks noGrp="1" noChangeArrowheads="1"/>
          </p:cNvSpPr>
          <p:nvPr>
            <p:ph type="hdr" sz="quarter"/>
          </p:nvPr>
        </p:nvSpPr>
        <p:spPr bwMode="auto">
          <a:xfrm>
            <a:off x="0" y="0"/>
            <a:ext cx="3027137" cy="463571"/>
          </a:xfrm>
          <a:prstGeom prst="rect">
            <a:avLst/>
          </a:prstGeom>
          <a:noFill/>
          <a:ln w="9525">
            <a:noFill/>
            <a:miter lim="800000"/>
            <a:headEnd/>
            <a:tailEnd/>
          </a:ln>
        </p:spPr>
        <p:txBody>
          <a:bodyPr vert="horz" wrap="square" lIns="87891" tIns="43946" rIns="87891" bIns="43946" numCol="1" anchor="t" anchorCtr="0" compatLnSpc="1">
            <a:prstTxWarp prst="textNoShape">
              <a:avLst/>
            </a:prstTxWarp>
          </a:bodyPr>
          <a:lstStyle>
            <a:lvl1pPr algn="l" eaLnBrk="1" hangingPunct="1">
              <a:defRPr>
                <a:latin typeface="Arial" charset="0"/>
                <a:ea typeface="ＭＳ Ｐゴシック" pitchFamily="1" charset="-128"/>
                <a:cs typeface="+mn-cs"/>
              </a:defRPr>
            </a:lvl1pPr>
          </a:lstStyle>
          <a:p>
            <a:pPr>
              <a:defRPr/>
            </a:pPr>
            <a:endParaRPr lang="en-US" dirty="0"/>
          </a:p>
        </p:txBody>
      </p:sp>
      <p:sp>
        <p:nvSpPr>
          <p:cNvPr id="142339" name="Rectangle 3"/>
          <p:cNvSpPr>
            <a:spLocks noGrp="1" noChangeArrowheads="1"/>
          </p:cNvSpPr>
          <p:nvPr>
            <p:ph type="dt" sz="quarter" idx="1"/>
          </p:nvPr>
        </p:nvSpPr>
        <p:spPr bwMode="auto">
          <a:xfrm>
            <a:off x="3956348" y="0"/>
            <a:ext cx="3027137" cy="463571"/>
          </a:xfrm>
          <a:prstGeom prst="rect">
            <a:avLst/>
          </a:prstGeom>
          <a:noFill/>
          <a:ln w="9525">
            <a:noFill/>
            <a:miter lim="800000"/>
            <a:headEnd/>
            <a:tailEnd/>
          </a:ln>
        </p:spPr>
        <p:txBody>
          <a:bodyPr vert="horz" wrap="square" lIns="87891" tIns="43946" rIns="87891" bIns="43946" numCol="1" anchor="t" anchorCtr="0" compatLnSpc="1">
            <a:prstTxWarp prst="textNoShape">
              <a:avLst/>
            </a:prstTxWarp>
          </a:bodyPr>
          <a:lstStyle>
            <a:lvl1pPr algn="r" eaLnBrk="1" hangingPunct="1">
              <a:defRPr>
                <a:latin typeface="Arial" charset="0"/>
                <a:ea typeface="ＭＳ Ｐゴシック" pitchFamily="1" charset="-128"/>
                <a:cs typeface="+mn-cs"/>
              </a:defRPr>
            </a:lvl1pPr>
          </a:lstStyle>
          <a:p>
            <a:pPr>
              <a:defRPr/>
            </a:pPr>
            <a:endParaRPr lang="en-US" dirty="0"/>
          </a:p>
        </p:txBody>
      </p:sp>
      <p:sp>
        <p:nvSpPr>
          <p:cNvPr id="142340" name="Rectangle 4"/>
          <p:cNvSpPr>
            <a:spLocks noGrp="1" noChangeArrowheads="1"/>
          </p:cNvSpPr>
          <p:nvPr>
            <p:ph type="ftr" sz="quarter" idx="2"/>
          </p:nvPr>
        </p:nvSpPr>
        <p:spPr bwMode="auto">
          <a:xfrm>
            <a:off x="0" y="8818595"/>
            <a:ext cx="3027137" cy="463571"/>
          </a:xfrm>
          <a:prstGeom prst="rect">
            <a:avLst/>
          </a:prstGeom>
          <a:noFill/>
          <a:ln w="9525">
            <a:noFill/>
            <a:miter lim="800000"/>
            <a:headEnd/>
            <a:tailEnd/>
          </a:ln>
        </p:spPr>
        <p:txBody>
          <a:bodyPr vert="horz" wrap="square" lIns="87891" tIns="43946" rIns="87891" bIns="43946" numCol="1" anchor="b" anchorCtr="0" compatLnSpc="1">
            <a:prstTxWarp prst="textNoShape">
              <a:avLst/>
            </a:prstTxWarp>
          </a:bodyPr>
          <a:lstStyle>
            <a:lvl1pPr algn="l" eaLnBrk="1" hangingPunct="1">
              <a:defRPr>
                <a:latin typeface="Arial" charset="0"/>
                <a:ea typeface="ＭＳ Ｐゴシック" pitchFamily="1" charset="-128"/>
                <a:cs typeface="+mn-cs"/>
              </a:defRPr>
            </a:lvl1pPr>
          </a:lstStyle>
          <a:p>
            <a:pPr>
              <a:defRPr/>
            </a:pPr>
            <a:endParaRPr lang="en-US" dirty="0"/>
          </a:p>
        </p:txBody>
      </p:sp>
      <p:sp>
        <p:nvSpPr>
          <p:cNvPr id="142341" name="Rectangle 5"/>
          <p:cNvSpPr>
            <a:spLocks noGrp="1" noChangeArrowheads="1"/>
          </p:cNvSpPr>
          <p:nvPr>
            <p:ph type="sldNum" sz="quarter" idx="3"/>
          </p:nvPr>
        </p:nvSpPr>
        <p:spPr bwMode="auto">
          <a:xfrm>
            <a:off x="3956348" y="8818595"/>
            <a:ext cx="3027137" cy="463571"/>
          </a:xfrm>
          <a:prstGeom prst="rect">
            <a:avLst/>
          </a:prstGeom>
          <a:noFill/>
          <a:ln w="9525">
            <a:noFill/>
            <a:miter lim="800000"/>
            <a:headEnd/>
            <a:tailEnd/>
          </a:ln>
        </p:spPr>
        <p:txBody>
          <a:bodyPr vert="horz" wrap="square" lIns="87891" tIns="43946" rIns="87891" bIns="43946" numCol="1" anchor="b" anchorCtr="0" compatLnSpc="1">
            <a:prstTxWarp prst="textNoShape">
              <a:avLst/>
            </a:prstTxWarp>
          </a:bodyPr>
          <a:lstStyle>
            <a:lvl1pPr algn="r" eaLnBrk="1" hangingPunct="1">
              <a:defRPr>
                <a:latin typeface="Arial" charset="0"/>
                <a:ea typeface="ＭＳ Ｐゴシック" pitchFamily="1" charset="-128"/>
                <a:cs typeface="+mn-cs"/>
              </a:defRPr>
            </a:lvl1pPr>
          </a:lstStyle>
          <a:p>
            <a:pPr>
              <a:defRPr/>
            </a:pPr>
            <a:fld id="{FCE8AFCD-0F02-46B4-AB12-05EFAED838FF}" type="slidenum">
              <a:rPr lang="en-US"/>
              <a:pPr>
                <a:defRPr/>
              </a:pPr>
              <a:t>‹#›</a:t>
            </a:fld>
            <a:endParaRPr lang="en-US" dirty="0"/>
          </a:p>
        </p:txBody>
      </p:sp>
    </p:spTree>
    <p:extLst>
      <p:ext uri="{BB962C8B-B14F-4D97-AF65-F5344CB8AC3E}">
        <p14:creationId xmlns:p14="http://schemas.microsoft.com/office/powerpoint/2010/main" val="4894861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3027137" cy="463571"/>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lvl1pPr algn="l" defTabSz="929760" eaLnBrk="1" hangingPunct="1">
              <a:defRPr>
                <a:latin typeface="Arial" charset="0"/>
                <a:ea typeface="ＭＳ Ｐゴシック" pitchFamily="1" charset="-128"/>
                <a:cs typeface="+mn-cs"/>
              </a:defRPr>
            </a:lvl1pPr>
          </a:lstStyle>
          <a:p>
            <a:pPr>
              <a:defRPr/>
            </a:pPr>
            <a:endParaRPr lang="en-US" dirty="0"/>
          </a:p>
        </p:txBody>
      </p:sp>
      <p:sp>
        <p:nvSpPr>
          <p:cNvPr id="18435" name="Rectangle 3"/>
          <p:cNvSpPr>
            <a:spLocks noGrp="1" noChangeArrowheads="1"/>
          </p:cNvSpPr>
          <p:nvPr>
            <p:ph type="dt" idx="1"/>
          </p:nvPr>
        </p:nvSpPr>
        <p:spPr bwMode="auto">
          <a:xfrm>
            <a:off x="3956348" y="0"/>
            <a:ext cx="3027137" cy="463571"/>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lvl1pPr algn="r" defTabSz="929760" eaLnBrk="1" hangingPunct="1">
              <a:defRPr>
                <a:latin typeface="Arial" charset="0"/>
                <a:ea typeface="ＭＳ Ｐゴシック" pitchFamily="1" charset="-128"/>
                <a:cs typeface="+mn-cs"/>
              </a:defRPr>
            </a:lvl1pPr>
          </a:lstStyle>
          <a:p>
            <a:pPr>
              <a:defRPr/>
            </a:pPr>
            <a:endParaRPr lang="en-US" dirty="0"/>
          </a:p>
        </p:txBody>
      </p:sp>
      <p:sp>
        <p:nvSpPr>
          <p:cNvPr id="52228" name="Rectangle 4"/>
          <p:cNvSpPr>
            <a:spLocks noGrp="1" noRot="1" noChangeAspect="1" noChangeArrowheads="1" noTextEdit="1"/>
          </p:cNvSpPr>
          <p:nvPr>
            <p:ph type="sldImg" idx="2"/>
          </p:nvPr>
        </p:nvSpPr>
        <p:spPr bwMode="auto">
          <a:xfrm>
            <a:off x="398463" y="696913"/>
            <a:ext cx="6188075" cy="3481387"/>
          </a:xfrm>
          <a:prstGeom prst="rect">
            <a:avLst/>
          </a:prstGeom>
          <a:noFill/>
          <a:ln w="9525">
            <a:solidFill>
              <a:srgbClr val="000000"/>
            </a:solidFill>
            <a:miter lim="800000"/>
            <a:headEnd/>
            <a:tailEnd/>
          </a:ln>
        </p:spPr>
      </p:sp>
      <p:sp>
        <p:nvSpPr>
          <p:cNvPr id="18437" name="Rectangle 5"/>
          <p:cNvSpPr>
            <a:spLocks noGrp="1" noChangeArrowheads="1"/>
          </p:cNvSpPr>
          <p:nvPr>
            <p:ph type="body" sz="quarter" idx="3"/>
          </p:nvPr>
        </p:nvSpPr>
        <p:spPr bwMode="auto">
          <a:xfrm>
            <a:off x="698804" y="4410065"/>
            <a:ext cx="5587394" cy="4176744"/>
          </a:xfrm>
          <a:prstGeom prst="rect">
            <a:avLst/>
          </a:prstGeom>
          <a:noFill/>
          <a:ln w="9525">
            <a:noFill/>
            <a:miter lim="800000"/>
            <a:headEnd/>
            <a:tailEnd/>
          </a:ln>
        </p:spPr>
        <p:txBody>
          <a:bodyPr vert="horz" wrap="square" lIns="92906" tIns="46453" rIns="92906" bIns="4645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8438" name="Rectangle 6"/>
          <p:cNvSpPr>
            <a:spLocks noGrp="1" noChangeArrowheads="1"/>
          </p:cNvSpPr>
          <p:nvPr>
            <p:ph type="ftr" sz="quarter" idx="4"/>
          </p:nvPr>
        </p:nvSpPr>
        <p:spPr bwMode="auto">
          <a:xfrm>
            <a:off x="0" y="8818595"/>
            <a:ext cx="3027137" cy="463571"/>
          </a:xfrm>
          <a:prstGeom prst="rect">
            <a:avLst/>
          </a:prstGeom>
          <a:noFill/>
          <a:ln w="9525">
            <a:noFill/>
            <a:miter lim="800000"/>
            <a:headEnd/>
            <a:tailEnd/>
          </a:ln>
        </p:spPr>
        <p:txBody>
          <a:bodyPr vert="horz" wrap="square" lIns="92906" tIns="46453" rIns="92906" bIns="46453" numCol="1" anchor="b" anchorCtr="0" compatLnSpc="1">
            <a:prstTxWarp prst="textNoShape">
              <a:avLst/>
            </a:prstTxWarp>
          </a:bodyPr>
          <a:lstStyle>
            <a:lvl1pPr algn="l" defTabSz="929760" eaLnBrk="1" hangingPunct="1">
              <a:defRPr>
                <a:latin typeface="Arial" charset="0"/>
                <a:ea typeface="ＭＳ Ｐゴシック" pitchFamily="1" charset="-128"/>
                <a:cs typeface="+mn-cs"/>
              </a:defRPr>
            </a:lvl1pPr>
          </a:lstStyle>
          <a:p>
            <a:pPr>
              <a:defRPr/>
            </a:pPr>
            <a:endParaRPr lang="en-US" dirty="0"/>
          </a:p>
        </p:txBody>
      </p:sp>
      <p:sp>
        <p:nvSpPr>
          <p:cNvPr id="18439" name="Rectangle 7"/>
          <p:cNvSpPr>
            <a:spLocks noGrp="1" noChangeArrowheads="1"/>
          </p:cNvSpPr>
          <p:nvPr>
            <p:ph type="sldNum" sz="quarter" idx="5"/>
          </p:nvPr>
        </p:nvSpPr>
        <p:spPr bwMode="auto">
          <a:xfrm>
            <a:off x="3956348" y="8818595"/>
            <a:ext cx="3027137" cy="463571"/>
          </a:xfrm>
          <a:prstGeom prst="rect">
            <a:avLst/>
          </a:prstGeom>
          <a:noFill/>
          <a:ln w="9525">
            <a:noFill/>
            <a:miter lim="800000"/>
            <a:headEnd/>
            <a:tailEnd/>
          </a:ln>
        </p:spPr>
        <p:txBody>
          <a:bodyPr vert="horz" wrap="square" lIns="92906" tIns="46453" rIns="92906" bIns="46453" numCol="1" anchor="b" anchorCtr="0" compatLnSpc="1">
            <a:prstTxWarp prst="textNoShape">
              <a:avLst/>
            </a:prstTxWarp>
          </a:bodyPr>
          <a:lstStyle>
            <a:lvl1pPr algn="r" defTabSz="929760" eaLnBrk="1" hangingPunct="1">
              <a:defRPr>
                <a:latin typeface="Arial" charset="0"/>
                <a:ea typeface="ＭＳ Ｐゴシック" pitchFamily="1" charset="-128"/>
                <a:cs typeface="+mn-cs"/>
              </a:defRPr>
            </a:lvl1pPr>
          </a:lstStyle>
          <a:p>
            <a:pPr>
              <a:defRPr/>
            </a:pPr>
            <a:fld id="{8203C9FA-C4BE-486E-85AA-ABBD1B25667F}" type="slidenum">
              <a:rPr lang="en-US"/>
              <a:pPr>
                <a:defRPr/>
              </a:pPr>
              <a:t>‹#›</a:t>
            </a:fld>
            <a:endParaRPr lang="en-US" dirty="0"/>
          </a:p>
        </p:txBody>
      </p:sp>
    </p:spTree>
    <p:extLst>
      <p:ext uri="{BB962C8B-B14F-4D97-AF65-F5344CB8AC3E}">
        <p14:creationId xmlns:p14="http://schemas.microsoft.com/office/powerpoint/2010/main" val="16655425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500" kern="1200">
        <a:solidFill>
          <a:schemeClr val="tx1"/>
        </a:solidFill>
        <a:latin typeface="Arial" charset="0"/>
        <a:ea typeface="+mn-ea"/>
        <a:cs typeface="+mn-cs"/>
      </a:defRPr>
    </a:lvl1pPr>
    <a:lvl2pPr marL="566038" algn="l" rtl="0" eaLnBrk="0" fontAlgn="base" hangingPunct="0">
      <a:spcBef>
        <a:spcPct val="30000"/>
      </a:spcBef>
      <a:spcAft>
        <a:spcPct val="0"/>
      </a:spcAft>
      <a:defRPr sz="1500" kern="1200">
        <a:solidFill>
          <a:schemeClr val="tx1"/>
        </a:solidFill>
        <a:latin typeface="Arial" charset="0"/>
        <a:ea typeface="+mn-ea"/>
        <a:cs typeface="+mn-cs"/>
      </a:defRPr>
    </a:lvl2pPr>
    <a:lvl3pPr marL="1132076" algn="l" rtl="0" eaLnBrk="0" fontAlgn="base" hangingPunct="0">
      <a:spcBef>
        <a:spcPct val="30000"/>
      </a:spcBef>
      <a:spcAft>
        <a:spcPct val="0"/>
      </a:spcAft>
      <a:defRPr sz="1500" kern="1200">
        <a:solidFill>
          <a:schemeClr val="tx1"/>
        </a:solidFill>
        <a:latin typeface="Arial" charset="0"/>
        <a:ea typeface="+mn-ea"/>
        <a:cs typeface="+mn-cs"/>
      </a:defRPr>
    </a:lvl3pPr>
    <a:lvl4pPr marL="1698112" algn="l" rtl="0" eaLnBrk="0" fontAlgn="base" hangingPunct="0">
      <a:spcBef>
        <a:spcPct val="30000"/>
      </a:spcBef>
      <a:spcAft>
        <a:spcPct val="0"/>
      </a:spcAft>
      <a:defRPr sz="1500" kern="1200">
        <a:solidFill>
          <a:schemeClr val="tx1"/>
        </a:solidFill>
        <a:latin typeface="Arial" charset="0"/>
        <a:ea typeface="+mn-ea"/>
        <a:cs typeface="+mn-cs"/>
      </a:defRPr>
    </a:lvl4pPr>
    <a:lvl5pPr marL="2264150" algn="l" rtl="0" eaLnBrk="0" fontAlgn="base" hangingPunct="0">
      <a:spcBef>
        <a:spcPct val="30000"/>
      </a:spcBef>
      <a:spcAft>
        <a:spcPct val="0"/>
      </a:spcAft>
      <a:defRPr sz="1500" kern="1200">
        <a:solidFill>
          <a:schemeClr val="tx1"/>
        </a:solidFill>
        <a:latin typeface="Arial" charset="0"/>
        <a:ea typeface="+mn-ea"/>
        <a:cs typeface="+mn-cs"/>
      </a:defRPr>
    </a:lvl5pPr>
    <a:lvl6pPr marL="2830188" algn="l" defTabSz="1132076" rtl="0" eaLnBrk="1" latinLnBrk="0" hangingPunct="1">
      <a:defRPr sz="1500" kern="1200">
        <a:solidFill>
          <a:schemeClr val="tx1"/>
        </a:solidFill>
        <a:latin typeface="+mn-lt"/>
        <a:ea typeface="+mn-ea"/>
        <a:cs typeface="+mn-cs"/>
      </a:defRPr>
    </a:lvl6pPr>
    <a:lvl7pPr marL="3396226" algn="l" defTabSz="1132076" rtl="0" eaLnBrk="1" latinLnBrk="0" hangingPunct="1">
      <a:defRPr sz="1500" kern="1200">
        <a:solidFill>
          <a:schemeClr val="tx1"/>
        </a:solidFill>
        <a:latin typeface="+mn-lt"/>
        <a:ea typeface="+mn-ea"/>
        <a:cs typeface="+mn-cs"/>
      </a:defRPr>
    </a:lvl7pPr>
    <a:lvl8pPr marL="3962262" algn="l" defTabSz="1132076" rtl="0" eaLnBrk="1" latinLnBrk="0" hangingPunct="1">
      <a:defRPr sz="1500" kern="1200">
        <a:solidFill>
          <a:schemeClr val="tx1"/>
        </a:solidFill>
        <a:latin typeface="+mn-lt"/>
        <a:ea typeface="+mn-ea"/>
        <a:cs typeface="+mn-cs"/>
      </a:defRPr>
    </a:lvl8pPr>
    <a:lvl9pPr marL="4528300" algn="l" defTabSz="1132076"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1</a:t>
            </a:fld>
            <a:endParaRPr lang="en-US" dirty="0"/>
          </a:p>
        </p:txBody>
      </p:sp>
    </p:spTree>
    <p:extLst>
      <p:ext uri="{BB962C8B-B14F-4D97-AF65-F5344CB8AC3E}">
        <p14:creationId xmlns:p14="http://schemas.microsoft.com/office/powerpoint/2010/main" val="27891149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7"/>
          <p:cNvSpPr txBox="1">
            <a:spLocks noGrp="1" noChangeArrowheads="1"/>
          </p:cNvSpPr>
          <p:nvPr/>
        </p:nvSpPr>
        <p:spPr bwMode="auto">
          <a:xfrm>
            <a:off x="4143376" y="9118601"/>
            <a:ext cx="3170238"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25" tIns="47362" rIns="94725" bIns="47362" anchor="b"/>
          <a:lstStyle>
            <a:lvl1pPr defTabSz="944563" eaLnBrk="0" hangingPunct="0">
              <a:spcBef>
                <a:spcPct val="30000"/>
              </a:spcBef>
              <a:defRPr sz="1200">
                <a:solidFill>
                  <a:schemeClr val="tx1"/>
                </a:solidFill>
                <a:latin typeface="Arial" charset="0"/>
                <a:ea typeface="ＭＳ Ｐゴシック" pitchFamily="34" charset="-128"/>
              </a:defRPr>
            </a:lvl1pPr>
            <a:lvl2pPr marL="742950" indent="-285750" defTabSz="944563" eaLnBrk="0" hangingPunct="0">
              <a:spcBef>
                <a:spcPct val="30000"/>
              </a:spcBef>
              <a:defRPr sz="1200">
                <a:solidFill>
                  <a:schemeClr val="tx1"/>
                </a:solidFill>
                <a:latin typeface="Arial" charset="0"/>
                <a:ea typeface="ＭＳ Ｐゴシック" pitchFamily="34" charset="-128"/>
              </a:defRPr>
            </a:lvl2pPr>
            <a:lvl3pPr marL="1143000" indent="-228600" defTabSz="944563" eaLnBrk="0" hangingPunct="0">
              <a:spcBef>
                <a:spcPct val="30000"/>
              </a:spcBef>
              <a:defRPr sz="1200">
                <a:solidFill>
                  <a:schemeClr val="tx1"/>
                </a:solidFill>
                <a:latin typeface="Arial" charset="0"/>
                <a:ea typeface="ＭＳ Ｐゴシック" pitchFamily="34" charset="-128"/>
              </a:defRPr>
            </a:lvl3pPr>
            <a:lvl4pPr marL="1600200" indent="-228600" defTabSz="944563" eaLnBrk="0" hangingPunct="0">
              <a:spcBef>
                <a:spcPct val="30000"/>
              </a:spcBef>
              <a:defRPr sz="1200">
                <a:solidFill>
                  <a:schemeClr val="tx1"/>
                </a:solidFill>
                <a:latin typeface="Arial" charset="0"/>
                <a:ea typeface="ＭＳ Ｐゴシック" pitchFamily="34" charset="-128"/>
              </a:defRPr>
            </a:lvl4pPr>
            <a:lvl5pPr marL="2057400" indent="-228600" defTabSz="944563" eaLnBrk="0" hangingPunct="0">
              <a:spcBef>
                <a:spcPct val="30000"/>
              </a:spcBef>
              <a:defRPr sz="1200">
                <a:solidFill>
                  <a:schemeClr val="tx1"/>
                </a:solidFill>
                <a:latin typeface="Arial"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lgn="r" eaLnBrk="1" hangingPunct="1">
              <a:spcBef>
                <a:spcPct val="0"/>
              </a:spcBef>
            </a:pPr>
            <a:fld id="{47A7D722-5ECC-40AA-8825-762672A61847}" type="slidenum">
              <a:rPr lang="en-US" altLang="en-US" b="0"/>
              <a:pPr algn="r" eaLnBrk="1" hangingPunct="1">
                <a:spcBef>
                  <a:spcPct val="0"/>
                </a:spcBef>
              </a:pPr>
              <a:t>10</a:t>
            </a:fld>
            <a:endParaRPr lang="en-US" altLang="en-US" b="0" dirty="0"/>
          </a:p>
        </p:txBody>
      </p:sp>
      <p:sp>
        <p:nvSpPr>
          <p:cNvPr id="37893" name="Rectangle 2"/>
          <p:cNvSpPr>
            <a:spLocks noGrp="1" noRot="1" noChangeAspect="1" noChangeArrowheads="1" noTextEdit="1"/>
          </p:cNvSpPr>
          <p:nvPr>
            <p:ph type="sldImg"/>
          </p:nvPr>
        </p:nvSpPr>
        <p:spPr>
          <a:ln/>
        </p:spPr>
      </p:sp>
      <p:sp>
        <p:nvSpPr>
          <p:cNvPr id="37894" name="Rectangle 3"/>
          <p:cNvSpPr>
            <a:spLocks noGrp="1" noChangeArrowheads="1"/>
          </p:cNvSpPr>
          <p:nvPr>
            <p:ph type="body" idx="1"/>
          </p:nvPr>
        </p:nvSpPr>
        <p:spPr>
          <a:xfrm>
            <a:off x="485776" y="4560889"/>
            <a:ext cx="6343650" cy="4802187"/>
          </a:xfrm>
          <a:noFill/>
        </p:spPr>
        <p:txBody>
          <a:bodyPr lIns="94725" tIns="47362" rIns="94725" bIns="47362"/>
          <a:lstStyle/>
          <a:p>
            <a:pPr eaLnBrk="1" hangingPunct="1">
              <a:spcBef>
                <a:spcPts val="520"/>
              </a:spcBef>
              <a:spcAft>
                <a:spcPts val="0"/>
              </a:spcAft>
            </a:pPr>
            <a:r>
              <a:rPr lang="en-US" altLang="en-US" b="1" dirty="0">
                <a:solidFill>
                  <a:srgbClr val="5482AB"/>
                </a:solidFill>
                <a:latin typeface="Arial" charset="0"/>
                <a:ea typeface="ＭＳ Ｐゴシック" pitchFamily="34" charset="-128"/>
              </a:rPr>
              <a:t>OPTIONAL SLIDE</a:t>
            </a:r>
          </a:p>
          <a:p>
            <a:pPr eaLnBrk="1" hangingPunct="1">
              <a:spcBef>
                <a:spcPts val="520"/>
              </a:spcBef>
              <a:spcAft>
                <a:spcPts val="0"/>
              </a:spcAft>
            </a:pPr>
            <a:r>
              <a:rPr lang="en-US" altLang="en-US" dirty="0">
                <a:latin typeface="Arial" charset="0"/>
                <a:ea typeface="ＭＳ Ｐゴシック" pitchFamily="34" charset="-128"/>
              </a:rPr>
              <a:t>Even the savviest asset allocation strategy can misfire without an equally wise strategy for withdrawing assets. The withdrawal rate can dramatically affect how long the money will last. This is a variable that’s largely in the retiree’s control. </a:t>
            </a:r>
          </a:p>
          <a:p>
            <a:pPr eaLnBrk="1" hangingPunct="1">
              <a:spcBef>
                <a:spcPts val="520"/>
              </a:spcBef>
              <a:spcAft>
                <a:spcPts val="0"/>
              </a:spcAft>
            </a:pPr>
            <a:r>
              <a:rPr lang="en-US" altLang="en-US" dirty="0">
                <a:latin typeface="Arial" charset="0"/>
                <a:ea typeface="ＭＳ Ｐゴシック" pitchFamily="34" charset="-128"/>
              </a:rPr>
              <a:t>Until recently, many people may have expected overly optimistic withdrawal rates of 7%, 8%, or even more per year, believing they could count on rising stock prices to keep the total value of their investments unchanged</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or even growing. The gravity of the most recent market correction has exposed that fallacy.</a:t>
            </a:r>
          </a:p>
          <a:p>
            <a:pPr eaLnBrk="1" hangingPunct="1">
              <a:spcBef>
                <a:spcPts val="520"/>
              </a:spcBef>
              <a:spcAft>
                <a:spcPts val="0"/>
              </a:spcAft>
            </a:pPr>
            <a:r>
              <a:rPr lang="en-US" altLang="en-US" dirty="0">
                <a:latin typeface="Arial" charset="0"/>
                <a:ea typeface="ＭＳ Ｐゴシック" pitchFamily="34" charset="-128"/>
              </a:rPr>
              <a:t>Let’s see how different withdrawal rates may affect the life of a pool of assets. This slide takes a balanced portfolio of $500,000 and tracks it over the period from 1972 to 2012 using a range of inflation-adjusted withdrawal rates.</a:t>
            </a:r>
          </a:p>
          <a:p>
            <a:pPr eaLnBrk="1" hangingPunct="1">
              <a:spcBef>
                <a:spcPts val="520"/>
              </a:spcBef>
              <a:spcAft>
                <a:spcPts val="0"/>
              </a:spcAft>
            </a:pPr>
            <a:r>
              <a:rPr lang="en-US" altLang="en-US" dirty="0">
                <a:latin typeface="Arial" charset="0"/>
                <a:ea typeface="ＭＳ Ｐゴシック" pitchFamily="34" charset="-128"/>
              </a:rPr>
              <a:t>As you can see, a 4% withdrawal rate</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$20,000 in the first year and then adjusted each year for actual historical inflation</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is the only one of the scenarios that would have sustained the asset pool and produced income throughout the couple’s projected lifetime.</a:t>
            </a:r>
          </a:p>
          <a:p>
            <a:pPr eaLnBrk="1" hangingPunct="1">
              <a:spcBef>
                <a:spcPts val="520"/>
              </a:spcBef>
              <a:spcAft>
                <a:spcPts val="0"/>
              </a:spcAft>
            </a:pPr>
            <a:r>
              <a:rPr lang="en-US" altLang="en-US" b="1" dirty="0">
                <a:solidFill>
                  <a:srgbClr val="5482AB"/>
                </a:solidFill>
                <a:latin typeface="Arial" charset="0"/>
                <a:ea typeface="ＭＳ Ｐゴシック" pitchFamily="34" charset="-128"/>
              </a:rPr>
              <a:t>NOTE TO PRESENTER</a:t>
            </a:r>
            <a:endParaRPr lang="en-US" altLang="en-US" b="1" dirty="0">
              <a:solidFill>
                <a:srgbClr val="7C9FBE"/>
              </a:solidFill>
              <a:latin typeface="Arial" charset="0"/>
              <a:ea typeface="ＭＳ Ｐゴシック" pitchFamily="34" charset="-128"/>
            </a:endParaRPr>
          </a:p>
          <a:p>
            <a:pPr eaLnBrk="1" hangingPunct="1">
              <a:spcBef>
                <a:spcPts val="520"/>
              </a:spcBef>
              <a:spcAft>
                <a:spcPts val="0"/>
              </a:spcAft>
            </a:pPr>
            <a:r>
              <a:rPr lang="en-US" altLang="en-US" b="1" dirty="0">
                <a:latin typeface="Arial" charset="0"/>
                <a:ea typeface="ＭＳ Ｐゴシック" pitchFamily="34" charset="-128"/>
              </a:rPr>
              <a:t>Please read all disclosures to meeting attendees.</a:t>
            </a:r>
            <a:r>
              <a:rPr lang="en-US" altLang="en-US" dirty="0">
                <a:latin typeface="Arial" charset="0"/>
                <a:ea typeface="ＭＳ Ｐゴシック" pitchFamily="34" charset="-128"/>
              </a:rPr>
              <a:t> </a:t>
            </a:r>
            <a:endParaRPr lang="en-US" altLang="en-US" b="1" dirty="0">
              <a:latin typeface="Arial" charset="0"/>
              <a:ea typeface="ＭＳ Ｐゴシック" pitchFamily="34" charset="-128"/>
            </a:endParaRPr>
          </a:p>
          <a:p>
            <a:pPr eaLnBrk="1" hangingPunct="1">
              <a:spcBef>
                <a:spcPts val="520"/>
              </a:spcBef>
              <a:spcAft>
                <a:spcPts val="0"/>
              </a:spcAft>
            </a:pPr>
            <a:r>
              <a:rPr lang="en-US" altLang="en-US" b="1" dirty="0">
                <a:latin typeface="Arial" charset="0"/>
                <a:ea typeface="ＭＳ Ｐゴシック" pitchFamily="34" charset="-128"/>
              </a:rPr>
              <a:t>TRANSITION</a:t>
            </a:r>
          </a:p>
          <a:p>
            <a:pPr eaLnBrk="1" hangingPunct="1">
              <a:spcBef>
                <a:spcPts val="520"/>
              </a:spcBef>
              <a:spcAft>
                <a:spcPts val="0"/>
              </a:spcAft>
            </a:pPr>
            <a:r>
              <a:rPr lang="en-US" altLang="en-US" dirty="0">
                <a:latin typeface="Arial" charset="0"/>
                <a:ea typeface="ＭＳ Ｐゴシック" pitchFamily="34" charset="-128"/>
              </a:rPr>
              <a:t>Now that we have covered the five risks retirees face, let’s move on to the retirement income planning process.</a:t>
            </a:r>
            <a:r>
              <a:rPr lang="en-US" altLang="en-US" dirty="0">
                <a:solidFill>
                  <a:srgbClr val="FF3300"/>
                </a:solidFill>
                <a:latin typeface="Arial" charset="0"/>
                <a:ea typeface="ＭＳ Ｐゴシック" pitchFamily="34" charset="-128"/>
              </a:rPr>
              <a:t> </a:t>
            </a:r>
            <a:endParaRPr lang="en-US" altLang="en-US" dirty="0">
              <a:solidFill>
                <a:srgbClr val="5482AB"/>
              </a:solidFill>
              <a:latin typeface="Arial" charset="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defTabSz="944540" eaLnBrk="0" hangingPunct="0">
              <a:spcBef>
                <a:spcPct val="30000"/>
              </a:spcBef>
              <a:defRPr sz="1200">
                <a:solidFill>
                  <a:schemeClr val="tx1"/>
                </a:solidFill>
                <a:latin typeface="Arial" charset="0"/>
                <a:ea typeface="ＭＳ Ｐゴシック" pitchFamily="34" charset="-128"/>
              </a:defRPr>
            </a:lvl1pPr>
            <a:lvl2pPr marL="742932" indent="-285743" defTabSz="944540" eaLnBrk="0" hangingPunct="0">
              <a:spcBef>
                <a:spcPct val="30000"/>
              </a:spcBef>
              <a:defRPr sz="1200">
                <a:solidFill>
                  <a:schemeClr val="tx1"/>
                </a:solidFill>
                <a:latin typeface="Arial" charset="0"/>
                <a:ea typeface="ＭＳ Ｐゴシック" pitchFamily="34" charset="-128"/>
              </a:defRPr>
            </a:lvl2pPr>
            <a:lvl3pPr marL="1142972" indent="-228595" defTabSz="944540" eaLnBrk="0" hangingPunct="0">
              <a:spcBef>
                <a:spcPct val="30000"/>
              </a:spcBef>
              <a:defRPr sz="1200">
                <a:solidFill>
                  <a:schemeClr val="tx1"/>
                </a:solidFill>
                <a:latin typeface="Arial" charset="0"/>
                <a:ea typeface="ＭＳ Ｐゴシック" pitchFamily="34" charset="-128"/>
              </a:defRPr>
            </a:lvl3pPr>
            <a:lvl4pPr marL="1600161" indent="-228595" defTabSz="944540" eaLnBrk="0" hangingPunct="0">
              <a:spcBef>
                <a:spcPct val="30000"/>
              </a:spcBef>
              <a:defRPr sz="1200">
                <a:solidFill>
                  <a:schemeClr val="tx1"/>
                </a:solidFill>
                <a:latin typeface="Arial" charset="0"/>
                <a:ea typeface="ＭＳ Ｐゴシック" pitchFamily="34" charset="-128"/>
              </a:defRPr>
            </a:lvl4pPr>
            <a:lvl5pPr marL="2057350" indent="-228595" defTabSz="944540" eaLnBrk="0" hangingPunct="0">
              <a:spcBef>
                <a:spcPct val="30000"/>
              </a:spcBef>
              <a:defRPr sz="1200">
                <a:solidFill>
                  <a:schemeClr val="tx1"/>
                </a:solidFill>
                <a:latin typeface="Arial" charset="0"/>
                <a:ea typeface="ＭＳ Ｐゴシック" pitchFamily="34" charset="-128"/>
              </a:defRPr>
            </a:lvl5pPr>
            <a:lvl6pPr marL="2514539"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6pPr>
            <a:lvl7pPr marL="2971728"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7pPr>
            <a:lvl8pPr marL="342891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8pPr>
            <a:lvl9pPr marL="388610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9pPr>
          </a:lstStyle>
          <a:p>
            <a:pPr eaLnBrk="1" hangingPunct="1">
              <a:spcBef>
                <a:spcPct val="0"/>
              </a:spcBef>
            </a:pPr>
            <a:fld id="{97817906-5C82-44AE-B9FC-10ABB037173A}" type="slidenum">
              <a:rPr lang="en-US" altLang="en-US" smtClean="0"/>
              <a:pPr eaLnBrk="1" hangingPunct="1">
                <a:spcBef>
                  <a:spcPct val="0"/>
                </a:spcBef>
              </a:pPr>
              <a:t>11</a:t>
            </a:fld>
            <a:endParaRPr lang="en-US" altLang="en-US" dirty="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xfrm>
            <a:off x="731839" y="4460016"/>
            <a:ext cx="5851525" cy="5040312"/>
          </a:xfrm>
        </p:spPr>
        <p:txBody>
          <a:bodyPr lIns="94736" tIns="47367" rIns="94736" bIns="47367"/>
          <a:lstStyle/>
          <a:p>
            <a:pPr eaLnBrk="1" hangingPunct="1">
              <a:spcBef>
                <a:spcPts val="520"/>
              </a:spcBef>
              <a:defRPr/>
            </a:pPr>
            <a:r>
              <a:rPr lang="en-US" altLang="en-US" sz="1100" dirty="0">
                <a:ea typeface="ＭＳ Ｐゴシック" pitchFamily="34" charset="-128"/>
              </a:rPr>
              <a:t>Think of all you’ve learned so far. You already have a better idea of:</a:t>
            </a:r>
          </a:p>
          <a:p>
            <a:pPr marL="114297" lvl="1" indent="-112710" eaLnBrk="1" hangingPunct="1">
              <a:spcBef>
                <a:spcPts val="520"/>
              </a:spcBef>
              <a:buFontTx/>
              <a:buChar char="•"/>
              <a:defRPr/>
            </a:pPr>
            <a:r>
              <a:rPr lang="en-US" altLang="en-US" sz="1100" dirty="0">
                <a:ea typeface="ＭＳ Ｐゴシック" pitchFamily="34" charset="-128"/>
              </a:rPr>
              <a:t>how long your savings and investments may need to last;</a:t>
            </a:r>
          </a:p>
          <a:p>
            <a:pPr marL="114297" lvl="1" indent="-112710" eaLnBrk="1" hangingPunct="1">
              <a:spcBef>
                <a:spcPts val="520"/>
              </a:spcBef>
              <a:buFontTx/>
              <a:buChar char="•"/>
              <a:defRPr/>
            </a:pPr>
            <a:r>
              <a:rPr lang="en-US" altLang="en-US" sz="1100" dirty="0">
                <a:ea typeface="ＭＳ Ｐゴシック" pitchFamily="34" charset="-128"/>
              </a:rPr>
              <a:t>how much you may need to allow for health care expenses;</a:t>
            </a:r>
          </a:p>
          <a:p>
            <a:pPr marL="114297" lvl="1" indent="-112710" eaLnBrk="1" hangingPunct="1">
              <a:spcBef>
                <a:spcPts val="520"/>
              </a:spcBef>
              <a:buFontTx/>
              <a:buChar char="•"/>
              <a:defRPr/>
            </a:pPr>
            <a:r>
              <a:rPr lang="en-US" altLang="en-US" sz="1100" dirty="0">
                <a:ea typeface="ＭＳ Ｐゴシック" pitchFamily="34" charset="-128"/>
              </a:rPr>
              <a:t>how much your income may need to increase to keep pace with inflation;</a:t>
            </a:r>
          </a:p>
          <a:p>
            <a:pPr marL="114297" lvl="1" indent="-112710" eaLnBrk="1" hangingPunct="1">
              <a:spcBef>
                <a:spcPts val="520"/>
              </a:spcBef>
              <a:buFontTx/>
              <a:buChar char="•"/>
              <a:defRPr/>
            </a:pPr>
            <a:r>
              <a:rPr lang="en-US" altLang="en-US" sz="1100" dirty="0">
                <a:ea typeface="ＭＳ Ｐゴシック" pitchFamily="34" charset="-128"/>
              </a:rPr>
              <a:t>how risky it may be to invest too conservatively;</a:t>
            </a:r>
          </a:p>
          <a:p>
            <a:pPr marL="114297" lvl="1" indent="-112710" eaLnBrk="1" hangingPunct="1">
              <a:spcBef>
                <a:spcPts val="520"/>
              </a:spcBef>
              <a:buFontTx/>
              <a:buChar char="•"/>
              <a:defRPr/>
            </a:pPr>
            <a:r>
              <a:rPr lang="en-US" altLang="en-US" sz="1100" dirty="0">
                <a:ea typeface="ＭＳ Ｐゴシック" pitchFamily="34" charset="-128"/>
              </a:rPr>
              <a:t>how much you may be able to withdraw each year.</a:t>
            </a:r>
          </a:p>
          <a:p>
            <a:pPr eaLnBrk="1" hangingPunct="1">
              <a:spcBef>
                <a:spcPts val="520"/>
              </a:spcBef>
              <a:defRPr/>
            </a:pPr>
            <a:r>
              <a:rPr lang="en-US" altLang="en-US" sz="1100" dirty="0">
                <a:ea typeface="ＭＳ Ｐゴシック" pitchFamily="34" charset="-128"/>
              </a:rPr>
              <a:t>Now what can you </a:t>
            </a:r>
            <a:r>
              <a:rPr lang="en-US" altLang="en-US" sz="1100" i="1" dirty="0">
                <a:ea typeface="ＭＳ Ｐゴシック" pitchFamily="34" charset="-128"/>
              </a:rPr>
              <a:t>do</a:t>
            </a:r>
            <a:r>
              <a:rPr lang="en-US" altLang="en-US" sz="1100" dirty="0">
                <a:ea typeface="ＭＳ Ｐゴシック" pitchFamily="34" charset="-128"/>
              </a:rPr>
              <a:t> with all you’ve learned? Well, there’s no time like the present to start working with your financial representative to create a sound retirement income plan for the next chapter of your financial life. </a:t>
            </a:r>
          </a:p>
          <a:p>
            <a:pPr eaLnBrk="1" hangingPunct="1">
              <a:spcBef>
                <a:spcPts val="520"/>
              </a:spcBef>
              <a:defRPr/>
            </a:pPr>
            <a:r>
              <a:rPr lang="en-US" altLang="en-US" sz="1100" dirty="0">
                <a:ea typeface="ＭＳ Ｐゴシック" pitchFamily="34" charset="-128"/>
              </a:rPr>
              <a:t>A retirement income plan is a detailed plan crafted by you and your financial representative. This plan spells out how you’re going to use your assets to generate income that may continue for the rest of your life. And you should go back periodically and review whether you’re on track with your plans. How many of you already have such a detailed plan?</a:t>
            </a:r>
            <a:r>
              <a:rPr lang="en-US" altLang="en-US" sz="1100" dirty="0">
                <a:solidFill>
                  <a:srgbClr val="FF3300"/>
                </a:solidFill>
                <a:ea typeface="ＭＳ Ｐゴシック" pitchFamily="34" charset="-128"/>
              </a:rPr>
              <a:t> </a:t>
            </a:r>
            <a:r>
              <a:rPr lang="en-US" altLang="en-US" sz="1100" i="1" dirty="0">
                <a:solidFill>
                  <a:srgbClr val="FF3300"/>
                </a:solidFill>
                <a:ea typeface="ＭＳ Ｐゴシック" pitchFamily="34" charset="-128"/>
              </a:rPr>
              <a:t>[Solicit feedback.]</a:t>
            </a:r>
            <a:endParaRPr lang="en-US" altLang="en-US" sz="1100" dirty="0">
              <a:solidFill>
                <a:srgbClr val="FF3300"/>
              </a:solidFill>
              <a:ea typeface="ＭＳ Ｐゴシック" pitchFamily="34" charset="-128"/>
            </a:endParaRPr>
          </a:p>
          <a:p>
            <a:pPr eaLnBrk="1" hangingPunct="1">
              <a:spcBef>
                <a:spcPts val="520"/>
              </a:spcBef>
              <a:defRPr/>
            </a:pPr>
            <a:r>
              <a:rPr lang="en-US" altLang="en-US" sz="1100" dirty="0">
                <a:ea typeface="ＭＳ Ｐゴシック" pitchFamily="34" charset="-128"/>
              </a:rPr>
              <a:t>There are many, many benefits of developing a retirement income plan. First of all, it can help minimize the risk that you may outlive your assets. But it can also help maximize the potential for living the life you want.</a:t>
            </a:r>
          </a:p>
          <a:p>
            <a:pPr eaLnBrk="1" hangingPunct="1">
              <a:spcBef>
                <a:spcPts val="520"/>
              </a:spcBef>
              <a:defRPr/>
            </a:pPr>
            <a:r>
              <a:rPr lang="en-US" altLang="en-US" sz="1100" dirty="0">
                <a:ea typeface="ＭＳ Ｐゴシック" pitchFamily="34" charset="-128"/>
              </a:rPr>
              <a:t>A retirement income plan can also help streamline your financial life throughout retirement. You could spend a great deal of time trying to make sense of many different income sources, including a pension, 401(k), investments, and Social Security, as well as other sources of income. Imagine if you had one consolidated plan for how to spend and invest those resources. </a:t>
            </a:r>
            <a:endParaRPr lang="en-US" altLang="en-US" sz="1100" b="1" dirty="0">
              <a:ea typeface="ＭＳ Ｐゴシック" pitchFamily="34" charset="-128"/>
            </a:endParaRPr>
          </a:p>
          <a:p>
            <a:pPr eaLnBrk="1" hangingPunct="1">
              <a:spcBef>
                <a:spcPts val="520"/>
              </a:spcBef>
              <a:defRPr/>
            </a:pPr>
            <a:r>
              <a:rPr lang="en-US" altLang="en-US" sz="1100" b="1" cap="all" dirty="0">
                <a:ea typeface="ＭＳ Ｐゴシック" pitchFamily="34" charset="-128"/>
              </a:rPr>
              <a:t>Transition</a:t>
            </a:r>
          </a:p>
          <a:p>
            <a:pPr eaLnBrk="1" hangingPunct="1">
              <a:spcBef>
                <a:spcPts val="520"/>
              </a:spcBef>
              <a:defRPr/>
            </a:pPr>
            <a:r>
              <a:rPr lang="en-US" altLang="en-US" sz="1100" dirty="0">
                <a:ea typeface="ＭＳ Ｐゴシック" pitchFamily="34" charset="-128"/>
              </a:rPr>
              <a:t>Let’s look at the four steps in creating a plan.</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lvl1pPr defTabSz="944540" eaLnBrk="0" hangingPunct="0">
              <a:spcBef>
                <a:spcPct val="30000"/>
              </a:spcBef>
              <a:defRPr sz="1200">
                <a:solidFill>
                  <a:schemeClr val="tx1"/>
                </a:solidFill>
                <a:latin typeface="Arial" charset="0"/>
                <a:ea typeface="ＭＳ Ｐゴシック" pitchFamily="34" charset="-128"/>
              </a:defRPr>
            </a:lvl1pPr>
            <a:lvl2pPr marL="742932" indent="-285743" defTabSz="944540" eaLnBrk="0" hangingPunct="0">
              <a:spcBef>
                <a:spcPct val="30000"/>
              </a:spcBef>
              <a:defRPr sz="1200">
                <a:solidFill>
                  <a:schemeClr val="tx1"/>
                </a:solidFill>
                <a:latin typeface="Arial" charset="0"/>
                <a:ea typeface="ＭＳ Ｐゴシック" pitchFamily="34" charset="-128"/>
              </a:defRPr>
            </a:lvl2pPr>
            <a:lvl3pPr marL="1142972" indent="-228595" defTabSz="944540" eaLnBrk="0" hangingPunct="0">
              <a:spcBef>
                <a:spcPct val="30000"/>
              </a:spcBef>
              <a:defRPr sz="1200">
                <a:solidFill>
                  <a:schemeClr val="tx1"/>
                </a:solidFill>
                <a:latin typeface="Arial" charset="0"/>
                <a:ea typeface="ＭＳ Ｐゴシック" pitchFamily="34" charset="-128"/>
              </a:defRPr>
            </a:lvl3pPr>
            <a:lvl4pPr marL="1600161" indent="-228595" defTabSz="944540" eaLnBrk="0" hangingPunct="0">
              <a:spcBef>
                <a:spcPct val="30000"/>
              </a:spcBef>
              <a:defRPr sz="1200">
                <a:solidFill>
                  <a:schemeClr val="tx1"/>
                </a:solidFill>
                <a:latin typeface="Arial" charset="0"/>
                <a:ea typeface="ＭＳ Ｐゴシック" pitchFamily="34" charset="-128"/>
              </a:defRPr>
            </a:lvl4pPr>
            <a:lvl5pPr marL="2057350" indent="-228595" defTabSz="944540" eaLnBrk="0" hangingPunct="0">
              <a:spcBef>
                <a:spcPct val="30000"/>
              </a:spcBef>
              <a:defRPr sz="1200">
                <a:solidFill>
                  <a:schemeClr val="tx1"/>
                </a:solidFill>
                <a:latin typeface="Arial" charset="0"/>
                <a:ea typeface="ＭＳ Ｐゴシック" pitchFamily="34" charset="-128"/>
              </a:defRPr>
            </a:lvl5pPr>
            <a:lvl6pPr marL="2514539"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6pPr>
            <a:lvl7pPr marL="2971728"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7pPr>
            <a:lvl8pPr marL="342891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8pPr>
            <a:lvl9pPr marL="388610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9pPr>
          </a:lstStyle>
          <a:p>
            <a:pPr eaLnBrk="1" hangingPunct="1">
              <a:spcBef>
                <a:spcPct val="0"/>
              </a:spcBef>
            </a:pPr>
            <a:fld id="{8E7D4C1C-4452-4902-A259-0D7E7803C8D1}" type="slidenum">
              <a:rPr lang="en-US" altLang="en-US" smtClean="0"/>
              <a:pPr eaLnBrk="1" hangingPunct="1">
                <a:spcBef>
                  <a:spcPct val="0"/>
                </a:spcBef>
              </a:pPr>
              <a:t>12</a:t>
            </a:fld>
            <a:endParaRPr lang="en-US" altLang="en-US" dirty="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xfrm>
            <a:off x="731839" y="4560888"/>
            <a:ext cx="5851525" cy="4676775"/>
          </a:xfrm>
        </p:spPr>
        <p:txBody>
          <a:bodyPr lIns="94736" tIns="47367" rIns="94736" bIns="47367"/>
          <a:lstStyle/>
          <a:p>
            <a:pPr eaLnBrk="1" hangingPunct="1">
              <a:spcBef>
                <a:spcPts val="520"/>
              </a:spcBef>
              <a:defRPr/>
            </a:pPr>
            <a:r>
              <a:rPr lang="en-US" altLang="en-US" dirty="0">
                <a:latin typeface="Arial" charset="0"/>
                <a:ea typeface="ＭＳ Ｐゴシック" pitchFamily="34" charset="-128"/>
              </a:rPr>
              <a:t>There are four key steps to this process. In working with many retirees, I can tell you this. Most people find this process helpful. And it can be confidence-building to develop specific strategies tailored for your situation. Here are the steps:</a:t>
            </a:r>
          </a:p>
          <a:p>
            <a:pPr eaLnBrk="1" hangingPunct="1">
              <a:spcBef>
                <a:spcPts val="520"/>
              </a:spcBef>
              <a:buFontTx/>
              <a:buChar char="•"/>
              <a:defRPr/>
            </a:pPr>
            <a:r>
              <a:rPr lang="en-US" altLang="en-US" b="1" dirty="0">
                <a:latin typeface="Arial" charset="0"/>
                <a:ea typeface="ＭＳ Ｐゴシック" pitchFamily="34" charset="-128"/>
              </a:rPr>
              <a:t>  Inventory expenses vs. income</a:t>
            </a:r>
          </a:p>
          <a:p>
            <a:pPr eaLnBrk="1" hangingPunct="1">
              <a:spcBef>
                <a:spcPts val="520"/>
              </a:spcBef>
              <a:buFontTx/>
              <a:buChar char="•"/>
              <a:defRPr/>
            </a:pPr>
            <a:r>
              <a:rPr lang="en-US" altLang="en-US" b="1" dirty="0">
                <a:latin typeface="Arial" charset="0"/>
                <a:ea typeface="ＭＳ Ｐゴシック" pitchFamily="34" charset="-128"/>
              </a:rPr>
              <a:t>  Cover essential expenses</a:t>
            </a:r>
          </a:p>
          <a:p>
            <a:pPr eaLnBrk="1" hangingPunct="1">
              <a:spcBef>
                <a:spcPts val="520"/>
              </a:spcBef>
              <a:buFontTx/>
              <a:buChar char="•"/>
              <a:defRPr/>
            </a:pPr>
            <a:r>
              <a:rPr lang="en-US" altLang="en-US" b="1" dirty="0">
                <a:latin typeface="Arial" charset="0"/>
                <a:ea typeface="ＭＳ Ｐゴシック" pitchFamily="34" charset="-128"/>
              </a:rPr>
              <a:t>  Fund discretionary expenses</a:t>
            </a:r>
          </a:p>
          <a:p>
            <a:pPr eaLnBrk="1" hangingPunct="1">
              <a:spcBef>
                <a:spcPts val="520"/>
              </a:spcBef>
              <a:buFontTx/>
              <a:buChar char="•"/>
              <a:defRPr/>
            </a:pPr>
            <a:r>
              <a:rPr lang="en-US" altLang="en-US" b="1" dirty="0">
                <a:latin typeface="Arial" charset="0"/>
                <a:ea typeface="ＭＳ Ｐゴシック" pitchFamily="34" charset="-128"/>
              </a:rPr>
              <a:t>  Review plan regularly</a:t>
            </a:r>
          </a:p>
          <a:p>
            <a:pPr eaLnBrk="1" hangingPunct="1">
              <a:spcBef>
                <a:spcPts val="520"/>
              </a:spcBef>
              <a:defRPr/>
            </a:pPr>
            <a:r>
              <a:rPr lang="en-US" altLang="en-US" dirty="0">
                <a:latin typeface="Arial" charset="0"/>
                <a:ea typeface="ＭＳ Ｐゴシック" pitchFamily="34" charset="-128"/>
              </a:rPr>
              <a:t>Notice that last item. This isn’t a “one-and-done” process, so you’ll also need to commit to examining your plan regularly. Over time, your priorities may shift, your situation may change. This plan is designed to be structured yet flexible, so we can make adjustments over time to reflect your changes. </a:t>
            </a:r>
          </a:p>
          <a:p>
            <a:pPr eaLnBrk="1" hangingPunct="1">
              <a:spcBef>
                <a:spcPts val="520"/>
              </a:spcBef>
              <a:defRPr/>
            </a:pPr>
            <a:r>
              <a:rPr lang="en-US" altLang="en-US" b="1" cap="all" dirty="0">
                <a:latin typeface="Arial" charset="0"/>
                <a:ea typeface="ＭＳ Ｐゴシック" pitchFamily="34" charset="-128"/>
              </a:rPr>
              <a:t>Transition</a:t>
            </a:r>
          </a:p>
          <a:p>
            <a:pPr eaLnBrk="1" hangingPunct="1">
              <a:spcBef>
                <a:spcPts val="520"/>
              </a:spcBef>
              <a:defRPr/>
            </a:pPr>
            <a:r>
              <a:rPr lang="en-US" altLang="en-US" dirty="0">
                <a:latin typeface="Arial" charset="0"/>
                <a:ea typeface="ＭＳ Ｐゴシック" pitchFamily="34" charset="-128"/>
              </a:rPr>
              <a:t>Let’s review each step individually, then go through a couple of examples and look at portfolio construction.</a:t>
            </a:r>
          </a:p>
          <a:p>
            <a:pPr eaLnBrk="1" hangingPunct="1">
              <a:spcBef>
                <a:spcPts val="520"/>
              </a:spcBef>
              <a:defRPr/>
            </a:pPr>
            <a:endParaRPr lang="en-US" altLang="en-US" dirty="0">
              <a:latin typeface="Arial" charset="0"/>
              <a:ea typeface="ＭＳ Ｐゴシック" pitchFamily="34" charset="-128"/>
            </a:endParaRPr>
          </a:p>
        </p:txBody>
      </p:sp>
    </p:spTree>
    <p:extLst>
      <p:ext uri="{BB962C8B-B14F-4D97-AF65-F5344CB8AC3E}">
        <p14:creationId xmlns:p14="http://schemas.microsoft.com/office/powerpoint/2010/main" val="33999941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7"/>
          <p:cNvSpPr txBox="1">
            <a:spLocks noGrp="1" noChangeArrowheads="1"/>
          </p:cNvSpPr>
          <p:nvPr/>
        </p:nvSpPr>
        <p:spPr bwMode="auto">
          <a:xfrm>
            <a:off x="4143376" y="9118601"/>
            <a:ext cx="3170238"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51" tIns="47374" rIns="94751" bIns="47374" anchor="b"/>
          <a:lstStyle>
            <a:lvl1pPr defTabSz="944563" eaLnBrk="0" hangingPunct="0">
              <a:spcBef>
                <a:spcPct val="30000"/>
              </a:spcBef>
              <a:defRPr sz="1200">
                <a:solidFill>
                  <a:schemeClr val="tx1"/>
                </a:solidFill>
                <a:latin typeface="Arial" charset="0"/>
                <a:ea typeface="ＭＳ Ｐゴシック" pitchFamily="34" charset="-128"/>
              </a:defRPr>
            </a:lvl1pPr>
            <a:lvl2pPr marL="742950" indent="-285750" defTabSz="944563" eaLnBrk="0" hangingPunct="0">
              <a:spcBef>
                <a:spcPct val="30000"/>
              </a:spcBef>
              <a:defRPr sz="1200">
                <a:solidFill>
                  <a:schemeClr val="tx1"/>
                </a:solidFill>
                <a:latin typeface="Arial" charset="0"/>
                <a:ea typeface="ＭＳ Ｐゴシック" pitchFamily="34" charset="-128"/>
              </a:defRPr>
            </a:lvl2pPr>
            <a:lvl3pPr marL="1143000" indent="-228600" defTabSz="944563" eaLnBrk="0" hangingPunct="0">
              <a:spcBef>
                <a:spcPct val="30000"/>
              </a:spcBef>
              <a:defRPr sz="1200">
                <a:solidFill>
                  <a:schemeClr val="tx1"/>
                </a:solidFill>
                <a:latin typeface="Arial" charset="0"/>
                <a:ea typeface="ＭＳ Ｐゴシック" pitchFamily="34" charset="-128"/>
              </a:defRPr>
            </a:lvl3pPr>
            <a:lvl4pPr marL="1600200" indent="-228600" defTabSz="944563" eaLnBrk="0" hangingPunct="0">
              <a:spcBef>
                <a:spcPct val="30000"/>
              </a:spcBef>
              <a:defRPr sz="1200">
                <a:solidFill>
                  <a:schemeClr val="tx1"/>
                </a:solidFill>
                <a:latin typeface="Arial" charset="0"/>
                <a:ea typeface="ＭＳ Ｐゴシック" pitchFamily="34" charset="-128"/>
              </a:defRPr>
            </a:lvl4pPr>
            <a:lvl5pPr marL="2057400" indent="-228600" defTabSz="944563" eaLnBrk="0" hangingPunct="0">
              <a:spcBef>
                <a:spcPct val="30000"/>
              </a:spcBef>
              <a:defRPr sz="1200">
                <a:solidFill>
                  <a:schemeClr val="tx1"/>
                </a:solidFill>
                <a:latin typeface="Arial"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lgn="r" eaLnBrk="1" hangingPunct="1">
              <a:spcBef>
                <a:spcPct val="0"/>
              </a:spcBef>
            </a:pPr>
            <a:fld id="{5347AE55-CE7A-462B-AF81-2D3A889118C7}" type="slidenum">
              <a:rPr lang="en-US" altLang="en-US" b="0"/>
              <a:pPr algn="r" eaLnBrk="1" hangingPunct="1">
                <a:spcBef>
                  <a:spcPct val="0"/>
                </a:spcBef>
              </a:pPr>
              <a:t>13</a:t>
            </a:fld>
            <a:endParaRPr lang="en-US" altLang="en-US" b="0" dirty="0"/>
          </a:p>
        </p:txBody>
      </p:sp>
      <p:sp>
        <p:nvSpPr>
          <p:cNvPr id="41988" name="Rectangle 2"/>
          <p:cNvSpPr>
            <a:spLocks noGrp="1" noRot="1" noChangeAspect="1" noChangeArrowheads="1" noTextEdit="1"/>
          </p:cNvSpPr>
          <p:nvPr>
            <p:ph type="sldImg"/>
          </p:nvPr>
        </p:nvSpPr>
        <p:spPr>
          <a:ln/>
        </p:spPr>
      </p:sp>
      <p:sp>
        <p:nvSpPr>
          <p:cNvPr id="41989" name="Rectangle 3"/>
          <p:cNvSpPr>
            <a:spLocks noGrp="1" noChangeArrowheads="1"/>
          </p:cNvSpPr>
          <p:nvPr>
            <p:ph type="body" idx="1"/>
          </p:nvPr>
        </p:nvSpPr>
        <p:spPr>
          <a:xfrm>
            <a:off x="731839" y="4560888"/>
            <a:ext cx="5851525" cy="4676775"/>
          </a:xfrm>
        </p:spPr>
        <p:txBody>
          <a:bodyPr/>
          <a:lstStyle/>
          <a:p>
            <a:pPr eaLnBrk="1" hangingPunct="1">
              <a:spcBef>
                <a:spcPts val="520"/>
              </a:spcBef>
              <a:defRPr/>
            </a:pPr>
            <a:r>
              <a:rPr lang="en-US" altLang="en-US" dirty="0">
                <a:latin typeface="Arial" charset="0"/>
                <a:ea typeface="ＭＳ Ｐゴシック" pitchFamily="34" charset="-128"/>
              </a:rPr>
              <a:t>Here’s where you will map out different groupings of expenses and income sources. It’s where you will likely identify all of the other assets you hold, along with any long-forgotten savings.</a:t>
            </a:r>
          </a:p>
          <a:p>
            <a:pPr eaLnBrk="1" hangingPunct="1">
              <a:spcBef>
                <a:spcPts val="520"/>
              </a:spcBef>
              <a:defRPr/>
            </a:pPr>
            <a:r>
              <a:rPr lang="en-US" altLang="en-US" b="1" dirty="0">
                <a:latin typeface="Arial" charset="0"/>
                <a:ea typeface="ＭＳ Ｐゴシック" pitchFamily="34" charset="-128"/>
              </a:rPr>
              <a:t>Distinguish between your essential and discretionary expenses.</a:t>
            </a:r>
            <a:r>
              <a:rPr lang="en-US" altLang="en-US" dirty="0">
                <a:latin typeface="Arial" charset="0"/>
                <a:ea typeface="ＭＳ Ｐゴシック" pitchFamily="34" charset="-128"/>
              </a:rPr>
              <a:t> Essential expenses are those that you absolutely must have money </a:t>
            </a:r>
            <a:r>
              <a:rPr lang="en-US" dirty="0"/>
              <a:t>for—housing</a:t>
            </a:r>
            <a:r>
              <a:rPr lang="en-US" altLang="en-US" dirty="0">
                <a:latin typeface="Arial" charset="0"/>
                <a:ea typeface="ＭＳ Ｐゴシック" pitchFamily="34" charset="-128"/>
              </a:rPr>
              <a:t>, health care, food, etc. For some, essentials include memberships to clubs or a certain amount of travel. Give some thought to what you consider to be essential. </a:t>
            </a:r>
          </a:p>
          <a:p>
            <a:pPr eaLnBrk="1" hangingPunct="1">
              <a:spcBef>
                <a:spcPts val="520"/>
              </a:spcBef>
              <a:defRPr/>
            </a:pPr>
            <a:r>
              <a:rPr lang="en-US" altLang="en-US" dirty="0">
                <a:latin typeface="Arial" charset="0"/>
                <a:ea typeface="ＭＳ Ｐゴシック" pitchFamily="34" charset="-128"/>
              </a:rPr>
              <a:t>Discretionary spending, such as travel, hobbies, entertainment, etc., will need to be covered with any remaining assets. </a:t>
            </a:r>
          </a:p>
          <a:p>
            <a:pPr eaLnBrk="1" hangingPunct="1">
              <a:spcBef>
                <a:spcPts val="520"/>
              </a:spcBef>
              <a:defRPr/>
            </a:pPr>
            <a:r>
              <a:rPr lang="en-US" altLang="en-US" b="1" dirty="0">
                <a:latin typeface="Arial" charset="0"/>
                <a:ea typeface="ＭＳ Ｐゴシック" pitchFamily="34" charset="-128"/>
              </a:rPr>
              <a:t>Consider which expenses may increase and which may decrease in retirement. </a:t>
            </a:r>
            <a:r>
              <a:rPr lang="en-US" altLang="en-US" dirty="0">
                <a:latin typeface="Arial" charset="0"/>
                <a:ea typeface="ＭＳ Ｐゴシック" pitchFamily="34" charset="-128"/>
              </a:rPr>
              <a:t>While some expenses may decrease in retirement (you’re likely to spend less on work clothing, for example), other expenses, such as health care, are almost certain to increase. And since long-term care can be costly, you may also wish to consider</a:t>
            </a:r>
            <a:r>
              <a:rPr lang="en-US" altLang="en-US" b="1" dirty="0">
                <a:latin typeface="Arial" charset="0"/>
                <a:ea typeface="ＭＳ Ｐゴシック" pitchFamily="34" charset="-128"/>
              </a:rPr>
              <a:t> </a:t>
            </a:r>
            <a:r>
              <a:rPr lang="en-US" altLang="en-US" dirty="0">
                <a:latin typeface="Arial" charset="0"/>
                <a:ea typeface="ＭＳ Ｐゴシック" pitchFamily="34" charset="-128"/>
              </a:rPr>
              <a:t>coverage specifically for this potential expense.</a:t>
            </a:r>
          </a:p>
          <a:p>
            <a:pPr eaLnBrk="1" hangingPunct="1">
              <a:spcBef>
                <a:spcPts val="520"/>
              </a:spcBef>
              <a:defRPr/>
            </a:pPr>
            <a:r>
              <a:rPr lang="en-US" altLang="en-US" b="1" cap="all" dirty="0">
                <a:latin typeface="Arial" charset="0"/>
                <a:ea typeface="ＭＳ Ｐゴシック" pitchFamily="34" charset="-128"/>
              </a:rPr>
              <a:t>Transition</a:t>
            </a:r>
            <a:endParaRPr lang="en-US" altLang="en-US" b="1" dirty="0">
              <a:latin typeface="Arial" charset="0"/>
              <a:ea typeface="ＭＳ Ｐゴシック" pitchFamily="34" charset="-128"/>
            </a:endParaRPr>
          </a:p>
          <a:p>
            <a:pPr eaLnBrk="1" hangingPunct="1">
              <a:spcBef>
                <a:spcPts val="520"/>
              </a:spcBef>
              <a:defRPr/>
            </a:pPr>
            <a:r>
              <a:rPr lang="en-US" altLang="en-US" dirty="0">
                <a:latin typeface="Arial" charset="0"/>
                <a:ea typeface="ＭＳ Ｐゴシック" pitchFamily="34" charset="-128"/>
              </a:rPr>
              <a:t>The next step is to identify sources of income to cover expenses.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7"/>
          <p:cNvSpPr txBox="1">
            <a:spLocks noGrp="1" noChangeArrowheads="1"/>
          </p:cNvSpPr>
          <p:nvPr/>
        </p:nvSpPr>
        <p:spPr bwMode="auto">
          <a:xfrm>
            <a:off x="4143376" y="9118601"/>
            <a:ext cx="3170238"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51" tIns="47374" rIns="94751" bIns="47374" anchor="b"/>
          <a:lstStyle>
            <a:lvl1pPr defTabSz="944563" eaLnBrk="0" hangingPunct="0">
              <a:spcBef>
                <a:spcPct val="30000"/>
              </a:spcBef>
              <a:defRPr sz="1200">
                <a:solidFill>
                  <a:schemeClr val="tx1"/>
                </a:solidFill>
                <a:latin typeface="Arial" charset="0"/>
                <a:ea typeface="ＭＳ Ｐゴシック" pitchFamily="34" charset="-128"/>
              </a:defRPr>
            </a:lvl1pPr>
            <a:lvl2pPr marL="742950" indent="-285750" defTabSz="944563" eaLnBrk="0" hangingPunct="0">
              <a:spcBef>
                <a:spcPct val="30000"/>
              </a:spcBef>
              <a:defRPr sz="1200">
                <a:solidFill>
                  <a:schemeClr val="tx1"/>
                </a:solidFill>
                <a:latin typeface="Arial" charset="0"/>
                <a:ea typeface="ＭＳ Ｐゴシック" pitchFamily="34" charset="-128"/>
              </a:defRPr>
            </a:lvl2pPr>
            <a:lvl3pPr marL="1143000" indent="-228600" defTabSz="944563" eaLnBrk="0" hangingPunct="0">
              <a:spcBef>
                <a:spcPct val="30000"/>
              </a:spcBef>
              <a:defRPr sz="1200">
                <a:solidFill>
                  <a:schemeClr val="tx1"/>
                </a:solidFill>
                <a:latin typeface="Arial" charset="0"/>
                <a:ea typeface="ＭＳ Ｐゴシック" pitchFamily="34" charset="-128"/>
              </a:defRPr>
            </a:lvl3pPr>
            <a:lvl4pPr marL="1600200" indent="-228600" defTabSz="944563" eaLnBrk="0" hangingPunct="0">
              <a:spcBef>
                <a:spcPct val="30000"/>
              </a:spcBef>
              <a:defRPr sz="1200">
                <a:solidFill>
                  <a:schemeClr val="tx1"/>
                </a:solidFill>
                <a:latin typeface="Arial" charset="0"/>
                <a:ea typeface="ＭＳ Ｐゴシック" pitchFamily="34" charset="-128"/>
              </a:defRPr>
            </a:lvl4pPr>
            <a:lvl5pPr marL="2057400" indent="-228600" defTabSz="944563" eaLnBrk="0" hangingPunct="0">
              <a:spcBef>
                <a:spcPct val="30000"/>
              </a:spcBef>
              <a:defRPr sz="1200">
                <a:solidFill>
                  <a:schemeClr val="tx1"/>
                </a:solidFill>
                <a:latin typeface="Arial"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lgn="r" eaLnBrk="1" hangingPunct="1">
              <a:spcBef>
                <a:spcPct val="0"/>
              </a:spcBef>
            </a:pPr>
            <a:fld id="{5B3A1187-DB43-4D13-B826-DB7342E149E3}" type="slidenum">
              <a:rPr lang="en-US" altLang="en-US" b="0"/>
              <a:pPr algn="r" eaLnBrk="1" hangingPunct="1">
                <a:spcBef>
                  <a:spcPct val="0"/>
                </a:spcBef>
              </a:pPr>
              <a:t>14</a:t>
            </a:fld>
            <a:endParaRPr lang="en-US" altLang="en-US" b="0" dirty="0"/>
          </a:p>
        </p:txBody>
      </p:sp>
      <p:sp>
        <p:nvSpPr>
          <p:cNvPr id="43012" name="Rectangle 2"/>
          <p:cNvSpPr>
            <a:spLocks noGrp="1" noRot="1" noChangeAspect="1" noChangeArrowheads="1" noTextEdit="1"/>
          </p:cNvSpPr>
          <p:nvPr>
            <p:ph type="sldImg"/>
          </p:nvPr>
        </p:nvSpPr>
        <p:spPr>
          <a:ln/>
        </p:spPr>
      </p:sp>
      <p:sp>
        <p:nvSpPr>
          <p:cNvPr id="43013" name="Rectangle 3"/>
          <p:cNvSpPr>
            <a:spLocks noGrp="1" noChangeArrowheads="1"/>
          </p:cNvSpPr>
          <p:nvPr>
            <p:ph type="body" idx="1"/>
          </p:nvPr>
        </p:nvSpPr>
        <p:spPr>
          <a:xfrm>
            <a:off x="731839" y="4560888"/>
            <a:ext cx="5851525" cy="4676775"/>
          </a:xfrm>
        </p:spPr>
        <p:txBody>
          <a:bodyPr/>
          <a:lstStyle/>
          <a:p>
            <a:pPr eaLnBrk="1" hangingPunct="1">
              <a:spcBef>
                <a:spcPts val="520"/>
              </a:spcBef>
              <a:defRPr/>
            </a:pPr>
            <a:r>
              <a:rPr lang="en-US" altLang="en-US" dirty="0">
                <a:latin typeface="Arial" charset="0"/>
                <a:ea typeface="ＭＳ Ｐゴシック" pitchFamily="34" charset="-128"/>
              </a:rPr>
              <a:t>Once you’ve estimated your expenses, you </a:t>
            </a:r>
            <a:r>
              <a:rPr lang="en-US" altLang="en-US" dirty="0">
                <a:ea typeface="ＭＳ Ｐゴシック" pitchFamily="34" charset="-128"/>
              </a:rPr>
              <a:t>should consider identifying the </a:t>
            </a:r>
            <a:r>
              <a:rPr lang="en-US" altLang="en-US" dirty="0">
                <a:latin typeface="Arial" charset="0"/>
                <a:ea typeface="ＭＳ Ｐゴシック" pitchFamily="34" charset="-128"/>
              </a:rPr>
              <a:t>resources you can tap to pay for them. You may also want to highlight which of these sources can actually provide you with lifetime income</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payments that will continue for the rest of your life. Typically these include Social Security, pensions, and annuities.</a:t>
            </a:r>
          </a:p>
          <a:p>
            <a:pPr eaLnBrk="1" hangingPunct="1">
              <a:spcBef>
                <a:spcPts val="520"/>
              </a:spcBef>
              <a:defRPr/>
            </a:pPr>
            <a:r>
              <a:rPr lang="en-US" altLang="en-US" dirty="0">
                <a:latin typeface="Arial" charset="0"/>
                <a:ea typeface="ＭＳ Ｐゴシック" pitchFamily="34" charset="-128"/>
              </a:rPr>
              <a:t>In addition, any inheritance or other windfall you may be expecting should be </a:t>
            </a:r>
            <a:r>
              <a:rPr lang="en-US" dirty="0"/>
              <a:t>considered as part of </a:t>
            </a:r>
            <a:r>
              <a:rPr lang="en-US" altLang="en-US" dirty="0">
                <a:latin typeface="Arial" charset="0"/>
                <a:ea typeface="ＭＳ Ｐゴシック" pitchFamily="34" charset="-128"/>
              </a:rPr>
              <a:t>your income plan.</a:t>
            </a:r>
          </a:p>
          <a:p>
            <a:pPr eaLnBrk="1" hangingPunct="1">
              <a:spcBef>
                <a:spcPts val="520"/>
              </a:spcBef>
              <a:defRPr/>
            </a:pPr>
            <a:r>
              <a:rPr lang="en-US" altLang="en-US" b="1" cap="all" dirty="0">
                <a:latin typeface="Arial" charset="0"/>
                <a:ea typeface="ＭＳ Ｐゴシック" pitchFamily="34" charset="-128"/>
              </a:rPr>
              <a:t>Transition</a:t>
            </a:r>
            <a:endParaRPr lang="en-US" altLang="en-US" b="1" dirty="0">
              <a:latin typeface="Arial" charset="0"/>
              <a:ea typeface="ＭＳ Ｐゴシック" pitchFamily="34" charset="-128"/>
            </a:endParaRPr>
          </a:p>
          <a:p>
            <a:pPr eaLnBrk="1" hangingPunct="1">
              <a:spcBef>
                <a:spcPts val="520"/>
              </a:spcBef>
              <a:defRPr/>
            </a:pPr>
            <a:r>
              <a:rPr lang="en-US" altLang="en-US" dirty="0">
                <a:latin typeface="Arial" charset="0"/>
                <a:ea typeface="ＭＳ Ｐゴシック" pitchFamily="34" charset="-128"/>
              </a:rPr>
              <a:t>Now we’ll look at using these sources to cover expenses.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7"/>
          <p:cNvSpPr txBox="1">
            <a:spLocks noGrp="1" noChangeArrowheads="1"/>
          </p:cNvSpPr>
          <p:nvPr/>
        </p:nvSpPr>
        <p:spPr bwMode="auto">
          <a:xfrm>
            <a:off x="4143376" y="9118601"/>
            <a:ext cx="3170238"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51" tIns="47374" rIns="94751" bIns="47374" anchor="b"/>
          <a:lstStyle>
            <a:lvl1pPr defTabSz="944563" eaLnBrk="0" hangingPunct="0">
              <a:spcBef>
                <a:spcPct val="30000"/>
              </a:spcBef>
              <a:defRPr sz="1200">
                <a:solidFill>
                  <a:schemeClr val="tx1"/>
                </a:solidFill>
                <a:latin typeface="Arial" charset="0"/>
                <a:ea typeface="ＭＳ Ｐゴシック" pitchFamily="34" charset="-128"/>
              </a:defRPr>
            </a:lvl1pPr>
            <a:lvl2pPr marL="742950" indent="-285750" defTabSz="944563" eaLnBrk="0" hangingPunct="0">
              <a:spcBef>
                <a:spcPct val="30000"/>
              </a:spcBef>
              <a:defRPr sz="1200">
                <a:solidFill>
                  <a:schemeClr val="tx1"/>
                </a:solidFill>
                <a:latin typeface="Arial" charset="0"/>
                <a:ea typeface="ＭＳ Ｐゴシック" pitchFamily="34" charset="-128"/>
              </a:defRPr>
            </a:lvl2pPr>
            <a:lvl3pPr marL="1143000" indent="-228600" defTabSz="944563" eaLnBrk="0" hangingPunct="0">
              <a:spcBef>
                <a:spcPct val="30000"/>
              </a:spcBef>
              <a:defRPr sz="1200">
                <a:solidFill>
                  <a:schemeClr val="tx1"/>
                </a:solidFill>
                <a:latin typeface="Arial" charset="0"/>
                <a:ea typeface="ＭＳ Ｐゴシック" pitchFamily="34" charset="-128"/>
              </a:defRPr>
            </a:lvl3pPr>
            <a:lvl4pPr marL="1600200" indent="-228600" defTabSz="944563" eaLnBrk="0" hangingPunct="0">
              <a:spcBef>
                <a:spcPct val="30000"/>
              </a:spcBef>
              <a:defRPr sz="1200">
                <a:solidFill>
                  <a:schemeClr val="tx1"/>
                </a:solidFill>
                <a:latin typeface="Arial" charset="0"/>
                <a:ea typeface="ＭＳ Ｐゴシック" pitchFamily="34" charset="-128"/>
              </a:defRPr>
            </a:lvl4pPr>
            <a:lvl5pPr marL="2057400" indent="-228600" defTabSz="944563" eaLnBrk="0" hangingPunct="0">
              <a:spcBef>
                <a:spcPct val="30000"/>
              </a:spcBef>
              <a:defRPr sz="1200">
                <a:solidFill>
                  <a:schemeClr val="tx1"/>
                </a:solidFill>
                <a:latin typeface="Arial"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lgn="r" eaLnBrk="1" hangingPunct="1">
              <a:spcBef>
                <a:spcPct val="0"/>
              </a:spcBef>
            </a:pPr>
            <a:fld id="{23C70BD5-52E2-4511-B55A-8996BF1C65F6}" type="slidenum">
              <a:rPr lang="en-US" altLang="en-US" b="0"/>
              <a:pPr algn="r" eaLnBrk="1" hangingPunct="1">
                <a:spcBef>
                  <a:spcPct val="0"/>
                </a:spcBef>
              </a:pPr>
              <a:t>15</a:t>
            </a:fld>
            <a:endParaRPr lang="en-US" altLang="en-US" b="0" dirty="0"/>
          </a:p>
        </p:txBody>
      </p:sp>
      <p:sp>
        <p:nvSpPr>
          <p:cNvPr id="44036" name="Rectangle 2"/>
          <p:cNvSpPr>
            <a:spLocks noGrp="1" noRot="1" noChangeAspect="1" noChangeArrowheads="1" noTextEdit="1"/>
          </p:cNvSpPr>
          <p:nvPr>
            <p:ph type="sldImg"/>
          </p:nvPr>
        </p:nvSpPr>
        <p:spPr>
          <a:ln/>
        </p:spPr>
      </p:sp>
      <p:sp>
        <p:nvSpPr>
          <p:cNvPr id="44037" name="Rectangle 3"/>
          <p:cNvSpPr>
            <a:spLocks noGrp="1" noChangeArrowheads="1"/>
          </p:cNvSpPr>
          <p:nvPr>
            <p:ph type="body" idx="1"/>
          </p:nvPr>
        </p:nvSpPr>
        <p:spPr>
          <a:xfrm>
            <a:off x="731839" y="4560888"/>
            <a:ext cx="5851525" cy="4676775"/>
          </a:xfrm>
        </p:spPr>
        <p:txBody>
          <a:bodyPr/>
          <a:lstStyle/>
          <a:p>
            <a:pPr eaLnBrk="1" hangingPunct="1">
              <a:spcBef>
                <a:spcPts val="520"/>
              </a:spcBef>
              <a:defRPr/>
            </a:pPr>
            <a:r>
              <a:rPr lang="en-US" altLang="en-US" dirty="0">
                <a:latin typeface="Arial" charset="0"/>
                <a:ea typeface="ＭＳ Ｐゴシック" pitchFamily="34" charset="-128"/>
              </a:rPr>
              <a:t>You may wish to consider using reliable sources of lifetime income to pay for your essential expenses such as housing </a:t>
            </a:r>
            <a:r>
              <a:rPr lang="en-US" altLang="en-US" i="1" dirty="0">
                <a:solidFill>
                  <a:srgbClr val="FF3300"/>
                </a:solidFill>
                <a:latin typeface="Arial" charset="0"/>
                <a:ea typeface="ＭＳ Ｐゴシック" pitchFamily="34" charset="-128"/>
              </a:rPr>
              <a:t>[called out on slide]</a:t>
            </a:r>
            <a:r>
              <a:rPr lang="en-US" altLang="en-US" dirty="0">
                <a:latin typeface="Arial" charset="0"/>
                <a:ea typeface="ＭＳ Ｐゴシック" pitchFamily="34" charset="-128"/>
              </a:rPr>
              <a:t>, which can include:</a:t>
            </a:r>
          </a:p>
          <a:p>
            <a:pPr marL="114297" lvl="1" indent="-112710" eaLnBrk="1" hangingPunct="1">
              <a:spcBef>
                <a:spcPts val="520"/>
              </a:spcBef>
              <a:buFontTx/>
              <a:buChar char="•"/>
              <a:defRPr/>
            </a:pPr>
            <a:r>
              <a:rPr lang="en-US" altLang="en-US" b="1" dirty="0">
                <a:latin typeface="Arial" charset="0"/>
                <a:ea typeface="ＭＳ Ｐゴシック" pitchFamily="34" charset="-128"/>
              </a:rPr>
              <a:t>Homeowner’s insurance</a:t>
            </a:r>
          </a:p>
          <a:p>
            <a:pPr marL="114297" lvl="1" indent="-112710" eaLnBrk="1" hangingPunct="1">
              <a:spcBef>
                <a:spcPts val="520"/>
              </a:spcBef>
              <a:buFontTx/>
              <a:buChar char="•"/>
              <a:defRPr/>
            </a:pPr>
            <a:r>
              <a:rPr lang="en-US" altLang="en-US" b="1" dirty="0">
                <a:latin typeface="Arial" charset="0"/>
                <a:ea typeface="ＭＳ Ｐゴシック" pitchFamily="34" charset="-128"/>
              </a:rPr>
              <a:t>Household repairs and maintenance</a:t>
            </a:r>
          </a:p>
          <a:p>
            <a:pPr marL="114297" lvl="1" indent="-112710" eaLnBrk="1" hangingPunct="1">
              <a:spcBef>
                <a:spcPts val="520"/>
              </a:spcBef>
              <a:buFontTx/>
              <a:buChar char="•"/>
              <a:defRPr/>
            </a:pPr>
            <a:r>
              <a:rPr lang="en-US" altLang="en-US" b="1" dirty="0">
                <a:latin typeface="Arial" charset="0"/>
                <a:ea typeface="ＭＳ Ｐゴシック" pitchFamily="34" charset="-128"/>
              </a:rPr>
              <a:t>Mortgage</a:t>
            </a:r>
          </a:p>
          <a:p>
            <a:pPr marL="114297" lvl="1" indent="-112710" eaLnBrk="1" hangingPunct="1">
              <a:spcBef>
                <a:spcPts val="520"/>
              </a:spcBef>
              <a:buFontTx/>
              <a:buChar char="•"/>
              <a:defRPr/>
            </a:pPr>
            <a:r>
              <a:rPr lang="en-US" altLang="en-US" b="1" dirty="0">
                <a:latin typeface="Arial" charset="0"/>
                <a:ea typeface="ＭＳ Ｐゴシック" pitchFamily="34" charset="-128"/>
              </a:rPr>
              <a:t>Property tax</a:t>
            </a:r>
          </a:p>
          <a:p>
            <a:pPr marL="114297" lvl="1" indent="-112710" eaLnBrk="1" hangingPunct="1">
              <a:spcBef>
                <a:spcPts val="520"/>
              </a:spcBef>
              <a:buFontTx/>
              <a:buChar char="•"/>
              <a:defRPr/>
            </a:pPr>
            <a:r>
              <a:rPr lang="en-US" altLang="en-US" b="1" dirty="0">
                <a:latin typeface="Arial" charset="0"/>
                <a:ea typeface="ＭＳ Ｐゴシック" pitchFamily="34" charset="-128"/>
              </a:rPr>
              <a:t>Rent/condominium fees</a:t>
            </a:r>
          </a:p>
          <a:p>
            <a:pPr marL="114297" lvl="1" indent="-112710" eaLnBrk="1" hangingPunct="1">
              <a:spcBef>
                <a:spcPts val="520"/>
              </a:spcBef>
              <a:buFontTx/>
              <a:buChar char="•"/>
              <a:defRPr/>
            </a:pPr>
            <a:r>
              <a:rPr lang="en-US" altLang="en-US" b="1" dirty="0">
                <a:latin typeface="Arial" charset="0"/>
                <a:ea typeface="ＭＳ Ｐゴシック" pitchFamily="34" charset="-128"/>
              </a:rPr>
              <a:t>Other</a:t>
            </a:r>
            <a:endParaRPr lang="en-US" altLang="en-US" dirty="0">
              <a:latin typeface="Arial" charset="0"/>
              <a:ea typeface="ＭＳ Ｐゴシック" pitchFamily="34" charset="-128"/>
            </a:endParaRPr>
          </a:p>
          <a:p>
            <a:pPr eaLnBrk="1" hangingPunct="1">
              <a:spcBef>
                <a:spcPts val="520"/>
              </a:spcBef>
              <a:defRPr/>
            </a:pPr>
            <a:r>
              <a:rPr lang="en-US" altLang="en-US" dirty="0">
                <a:latin typeface="Arial" charset="0"/>
                <a:ea typeface="ＭＳ Ｐゴシック" pitchFamily="34" charset="-128"/>
              </a:rPr>
              <a:t>Reliable sources include income from Social Security, employer pensions, annuities, or regular withdrawals from reliable asset sources.</a:t>
            </a:r>
          </a:p>
          <a:p>
            <a:pPr eaLnBrk="1" hangingPunct="1">
              <a:spcBef>
                <a:spcPts val="520"/>
              </a:spcBef>
              <a:defRPr/>
            </a:pPr>
            <a:r>
              <a:rPr lang="en-US" altLang="en-US" dirty="0">
                <a:latin typeface="Arial" charset="0"/>
                <a:ea typeface="ＭＳ Ｐゴシック" pitchFamily="34" charset="-128"/>
              </a:rPr>
              <a:t>In the case of a surplus, allocate assets toward other financial </a:t>
            </a:r>
            <a:r>
              <a:rPr lang="en-US" dirty="0"/>
              <a:t>goals—funding </a:t>
            </a:r>
            <a:r>
              <a:rPr lang="en-US" altLang="en-US" dirty="0">
                <a:latin typeface="Arial" charset="0"/>
                <a:ea typeface="ＭＳ Ｐゴシック" pitchFamily="34" charset="-128"/>
              </a:rPr>
              <a:t>discretionary expenses, charitable giving, or legacy planning.</a:t>
            </a:r>
          </a:p>
          <a:p>
            <a:pPr eaLnBrk="1" hangingPunct="1">
              <a:spcBef>
                <a:spcPts val="520"/>
              </a:spcBef>
              <a:defRPr/>
            </a:pPr>
            <a:r>
              <a:rPr lang="en-US" altLang="en-US" b="1" cap="all" dirty="0">
                <a:latin typeface="Arial" charset="0"/>
                <a:ea typeface="ＭＳ Ｐゴシック" pitchFamily="34" charset="-128"/>
              </a:rPr>
              <a:t>Transition</a:t>
            </a:r>
          </a:p>
          <a:p>
            <a:pPr eaLnBrk="1" hangingPunct="1">
              <a:spcBef>
                <a:spcPts val="520"/>
              </a:spcBef>
              <a:defRPr/>
            </a:pPr>
            <a:r>
              <a:rPr lang="en-US" altLang="en-US" dirty="0">
                <a:latin typeface="Arial" charset="0"/>
                <a:ea typeface="ＭＳ Ｐゴシック" pitchFamily="34" charset="-128"/>
              </a:rPr>
              <a:t>But what if there’s a shortfall?</a:t>
            </a:r>
            <a:endParaRPr lang="en-US" altLang="en-US" b="1" dirty="0">
              <a:latin typeface="Arial" charset="0"/>
              <a:ea typeface="ＭＳ Ｐゴシック" pitchFamily="3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defTabSz="944540" eaLnBrk="0" hangingPunct="0">
              <a:spcBef>
                <a:spcPct val="30000"/>
              </a:spcBef>
              <a:defRPr sz="1200">
                <a:solidFill>
                  <a:schemeClr val="tx1"/>
                </a:solidFill>
                <a:latin typeface="Arial" charset="0"/>
                <a:ea typeface="ＭＳ Ｐゴシック" pitchFamily="34" charset="-128"/>
              </a:defRPr>
            </a:lvl1pPr>
            <a:lvl2pPr marL="742932" indent="-285743" defTabSz="944540" eaLnBrk="0" hangingPunct="0">
              <a:spcBef>
                <a:spcPct val="30000"/>
              </a:spcBef>
              <a:defRPr sz="1200">
                <a:solidFill>
                  <a:schemeClr val="tx1"/>
                </a:solidFill>
                <a:latin typeface="Arial" charset="0"/>
                <a:ea typeface="ＭＳ Ｐゴシック" pitchFamily="34" charset="-128"/>
              </a:defRPr>
            </a:lvl2pPr>
            <a:lvl3pPr marL="1142972" indent="-228595" defTabSz="944540" eaLnBrk="0" hangingPunct="0">
              <a:spcBef>
                <a:spcPct val="30000"/>
              </a:spcBef>
              <a:defRPr sz="1200">
                <a:solidFill>
                  <a:schemeClr val="tx1"/>
                </a:solidFill>
                <a:latin typeface="Arial" charset="0"/>
                <a:ea typeface="ＭＳ Ｐゴシック" pitchFamily="34" charset="-128"/>
              </a:defRPr>
            </a:lvl3pPr>
            <a:lvl4pPr marL="1600161" indent="-228595" defTabSz="944540" eaLnBrk="0" hangingPunct="0">
              <a:spcBef>
                <a:spcPct val="30000"/>
              </a:spcBef>
              <a:defRPr sz="1200">
                <a:solidFill>
                  <a:schemeClr val="tx1"/>
                </a:solidFill>
                <a:latin typeface="Arial" charset="0"/>
                <a:ea typeface="ＭＳ Ｐゴシック" pitchFamily="34" charset="-128"/>
              </a:defRPr>
            </a:lvl4pPr>
            <a:lvl5pPr marL="2057350" indent="-228595" defTabSz="944540" eaLnBrk="0" hangingPunct="0">
              <a:spcBef>
                <a:spcPct val="30000"/>
              </a:spcBef>
              <a:defRPr sz="1200">
                <a:solidFill>
                  <a:schemeClr val="tx1"/>
                </a:solidFill>
                <a:latin typeface="Arial" charset="0"/>
                <a:ea typeface="ＭＳ Ｐゴシック" pitchFamily="34" charset="-128"/>
              </a:defRPr>
            </a:lvl5pPr>
            <a:lvl6pPr marL="2514539"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6pPr>
            <a:lvl7pPr marL="2971728"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7pPr>
            <a:lvl8pPr marL="342891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8pPr>
            <a:lvl9pPr marL="388610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9pPr>
          </a:lstStyle>
          <a:p>
            <a:pPr eaLnBrk="1" hangingPunct="1">
              <a:spcBef>
                <a:spcPct val="0"/>
              </a:spcBef>
            </a:pPr>
            <a:fld id="{583A67DB-1559-4049-9A56-7B2EC0E1DDB8}" type="slidenum">
              <a:rPr lang="en-US" altLang="en-US" smtClean="0"/>
              <a:pPr eaLnBrk="1" hangingPunct="1">
                <a:spcBef>
                  <a:spcPct val="0"/>
                </a:spcBef>
              </a:pPr>
              <a:t>16</a:t>
            </a:fld>
            <a:endParaRPr lang="en-US" altLang="en-US" dirty="0"/>
          </a:p>
        </p:txBody>
      </p:sp>
      <p:sp>
        <p:nvSpPr>
          <p:cNvPr id="45060" name="Rectangle 2"/>
          <p:cNvSpPr>
            <a:spLocks noGrp="1" noRot="1" noChangeAspect="1" noChangeArrowheads="1" noTextEdit="1"/>
          </p:cNvSpPr>
          <p:nvPr>
            <p:ph type="sldImg"/>
          </p:nvPr>
        </p:nvSpPr>
        <p:spPr>
          <a:ln/>
        </p:spPr>
      </p:sp>
      <p:sp>
        <p:nvSpPr>
          <p:cNvPr id="45061" name="Rectangle 3"/>
          <p:cNvSpPr>
            <a:spLocks noGrp="1" noChangeArrowheads="1"/>
          </p:cNvSpPr>
          <p:nvPr>
            <p:ph type="body" idx="1"/>
          </p:nvPr>
        </p:nvSpPr>
        <p:spPr>
          <a:xfrm>
            <a:off x="731839" y="4560888"/>
            <a:ext cx="5851525" cy="4676775"/>
          </a:xfrm>
        </p:spPr>
        <p:txBody>
          <a:bodyPr/>
          <a:lstStyle/>
          <a:p>
            <a:pPr eaLnBrk="1" hangingPunct="1">
              <a:spcBef>
                <a:spcPts val="520"/>
              </a:spcBef>
              <a:defRPr/>
            </a:pPr>
            <a:r>
              <a:rPr lang="en-US" altLang="en-US" dirty="0">
                <a:latin typeface="Arial" charset="0"/>
                <a:ea typeface="ＭＳ Ｐゴシック" pitchFamily="34" charset="-128"/>
              </a:rPr>
              <a:t>If you find you have a shortfall between your lifetime income sources and your essential expenses, your financial representative can walk you through several possible strategies.</a:t>
            </a:r>
          </a:p>
          <a:p>
            <a:pPr eaLnBrk="1" hangingPunct="1">
              <a:spcBef>
                <a:spcPts val="520"/>
              </a:spcBef>
              <a:defRPr/>
            </a:pPr>
            <a:r>
              <a:rPr lang="en-US" altLang="en-US" dirty="0">
                <a:latin typeface="Arial" charset="0"/>
                <a:ea typeface="ＭＳ Ｐゴシック" pitchFamily="34" charset="-128"/>
              </a:rPr>
              <a:t>Overall, to cover this expense gap for your lifetime, you may want to consider converting a portion of your income sources into a lifetime income source.</a:t>
            </a:r>
          </a:p>
          <a:p>
            <a:pPr eaLnBrk="1" hangingPunct="1">
              <a:spcBef>
                <a:spcPts val="520"/>
              </a:spcBef>
              <a:defRPr/>
            </a:pPr>
            <a:r>
              <a:rPr lang="en-US" altLang="en-US" dirty="0">
                <a:latin typeface="Arial" charset="0"/>
                <a:ea typeface="ＭＳ Ｐゴシック" pitchFamily="34" charset="-128"/>
              </a:rPr>
              <a:t>How do you do that? Well, there are a few options to consider. You could consider using a portion of your assets to purchase an income annuity. An income annuity immediately converts a one-time purchase payment into a stream of income payments guaranteed by the issuer to continue for the rest of your life. </a:t>
            </a:r>
            <a:r>
              <a:rPr lang="en-US" altLang="en-US" i="1" dirty="0">
                <a:latin typeface="Arial" charset="0"/>
                <a:ea typeface="ＭＳ Ｐゴシック" pitchFamily="34" charset="-128"/>
              </a:rPr>
              <a:t>(Guarantees are subject to the claims-paying ability of the issuing insurance company.)</a:t>
            </a:r>
            <a:endParaRPr lang="en-US" altLang="en-US" dirty="0">
              <a:latin typeface="Arial" charset="0"/>
              <a:ea typeface="ＭＳ Ｐゴシック" pitchFamily="34" charset="-128"/>
            </a:endParaRPr>
          </a:p>
          <a:p>
            <a:pPr eaLnBrk="1" hangingPunct="1">
              <a:spcBef>
                <a:spcPts val="520"/>
              </a:spcBef>
              <a:defRPr/>
            </a:pPr>
            <a:r>
              <a:rPr lang="en-US" altLang="en-US" dirty="0">
                <a:latin typeface="Arial" charset="0"/>
                <a:ea typeface="ＭＳ Ｐゴシック" pitchFamily="34" charset="-128"/>
              </a:rPr>
              <a:t>You could also consider earmarking a portion of your assets to pay for your essential expenses. Again, your financial representative could help you set up a systematic withdrawal plan that would automatically take withdrawals from these assets to generate the income you need to cover your essential expenses.</a:t>
            </a:r>
          </a:p>
          <a:p>
            <a:pPr eaLnBrk="1" hangingPunct="1">
              <a:spcBef>
                <a:spcPts val="520"/>
              </a:spcBef>
              <a:defRPr/>
            </a:pPr>
            <a:r>
              <a:rPr lang="en-US" altLang="en-US" dirty="0">
                <a:latin typeface="Arial" charset="0"/>
                <a:ea typeface="ＭＳ Ｐゴシック" pitchFamily="34" charset="-128"/>
              </a:rPr>
              <a:t>In addition, you may want to consider some added protection for your health care costs. Ask your financial representative about long-term care insurance as well as life insurance to plan for your health care expenses being adequately covered. </a:t>
            </a:r>
          </a:p>
          <a:p>
            <a:pPr eaLnBrk="1" hangingPunct="1">
              <a:spcBef>
                <a:spcPts val="520"/>
              </a:spcBef>
              <a:defRPr/>
            </a:pPr>
            <a:r>
              <a:rPr lang="en-US" altLang="en-US" b="1" cap="all" dirty="0">
                <a:latin typeface="Arial" charset="0"/>
                <a:ea typeface="ＭＳ Ｐゴシック" pitchFamily="34" charset="-128"/>
              </a:rPr>
              <a:t>Transition</a:t>
            </a:r>
          </a:p>
          <a:p>
            <a:pPr eaLnBrk="1" hangingPunct="1">
              <a:spcBef>
                <a:spcPts val="520"/>
              </a:spcBef>
              <a:defRPr/>
            </a:pPr>
            <a:r>
              <a:rPr lang="en-US" altLang="en-US" dirty="0">
                <a:latin typeface="Arial" charset="0"/>
                <a:ea typeface="ＭＳ Ｐゴシック" pitchFamily="34" charset="-128"/>
              </a:rPr>
              <a:t>Now let’s consider some decisions about Social Security.</a:t>
            </a:r>
          </a:p>
          <a:p>
            <a:pPr eaLnBrk="1" hangingPunct="1">
              <a:spcBef>
                <a:spcPts val="520"/>
              </a:spcBef>
              <a:defRPr/>
            </a:pPr>
            <a:endParaRPr lang="en-US" altLang="en-US" dirty="0">
              <a:latin typeface="Arial" charset="0"/>
              <a:ea typeface="ＭＳ Ｐゴシック"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lvl1pPr defTabSz="944540" eaLnBrk="0" hangingPunct="0">
              <a:spcBef>
                <a:spcPct val="30000"/>
              </a:spcBef>
              <a:defRPr sz="1200">
                <a:solidFill>
                  <a:schemeClr val="tx1"/>
                </a:solidFill>
                <a:latin typeface="Arial" charset="0"/>
                <a:ea typeface="ＭＳ Ｐゴシック" pitchFamily="34" charset="-128"/>
              </a:defRPr>
            </a:lvl1pPr>
            <a:lvl2pPr marL="742932" indent="-285743" defTabSz="944540" eaLnBrk="0" hangingPunct="0">
              <a:spcBef>
                <a:spcPct val="30000"/>
              </a:spcBef>
              <a:defRPr sz="1200">
                <a:solidFill>
                  <a:schemeClr val="tx1"/>
                </a:solidFill>
                <a:latin typeface="Arial" charset="0"/>
                <a:ea typeface="ＭＳ Ｐゴシック" pitchFamily="34" charset="-128"/>
              </a:defRPr>
            </a:lvl2pPr>
            <a:lvl3pPr marL="1142972" indent="-228595" defTabSz="944540" eaLnBrk="0" hangingPunct="0">
              <a:spcBef>
                <a:spcPct val="30000"/>
              </a:spcBef>
              <a:defRPr sz="1200">
                <a:solidFill>
                  <a:schemeClr val="tx1"/>
                </a:solidFill>
                <a:latin typeface="Arial" charset="0"/>
                <a:ea typeface="ＭＳ Ｐゴシック" pitchFamily="34" charset="-128"/>
              </a:defRPr>
            </a:lvl3pPr>
            <a:lvl4pPr marL="1600161" indent="-228595" defTabSz="944540" eaLnBrk="0" hangingPunct="0">
              <a:spcBef>
                <a:spcPct val="30000"/>
              </a:spcBef>
              <a:defRPr sz="1200">
                <a:solidFill>
                  <a:schemeClr val="tx1"/>
                </a:solidFill>
                <a:latin typeface="Arial" charset="0"/>
                <a:ea typeface="ＭＳ Ｐゴシック" pitchFamily="34" charset="-128"/>
              </a:defRPr>
            </a:lvl4pPr>
            <a:lvl5pPr marL="2057350" indent="-228595" defTabSz="944540" eaLnBrk="0" hangingPunct="0">
              <a:spcBef>
                <a:spcPct val="30000"/>
              </a:spcBef>
              <a:defRPr sz="1200">
                <a:solidFill>
                  <a:schemeClr val="tx1"/>
                </a:solidFill>
                <a:latin typeface="Arial" charset="0"/>
                <a:ea typeface="ＭＳ Ｐゴシック" pitchFamily="34" charset="-128"/>
              </a:defRPr>
            </a:lvl5pPr>
            <a:lvl6pPr marL="2514539"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6pPr>
            <a:lvl7pPr marL="2971728"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7pPr>
            <a:lvl8pPr marL="342891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8pPr>
            <a:lvl9pPr marL="388610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9pPr>
          </a:lstStyle>
          <a:p>
            <a:pPr eaLnBrk="1" hangingPunct="1">
              <a:spcBef>
                <a:spcPct val="0"/>
              </a:spcBef>
            </a:pPr>
            <a:fld id="{C0C582E6-6A98-4A26-9093-2854A04264F7}" type="slidenum">
              <a:rPr lang="en-US" altLang="en-US" smtClean="0"/>
              <a:pPr eaLnBrk="1" hangingPunct="1">
                <a:spcBef>
                  <a:spcPct val="0"/>
                </a:spcBef>
              </a:pPr>
              <a:t>17</a:t>
            </a:fld>
            <a:endParaRPr lang="en-US" altLang="en-US" dirty="0"/>
          </a:p>
        </p:txBody>
      </p:sp>
      <p:sp>
        <p:nvSpPr>
          <p:cNvPr id="46084" name="Rectangle 2"/>
          <p:cNvSpPr>
            <a:spLocks noGrp="1" noRot="1" noChangeAspect="1" noChangeArrowheads="1" noTextEdit="1"/>
          </p:cNvSpPr>
          <p:nvPr>
            <p:ph type="sldImg"/>
          </p:nvPr>
        </p:nvSpPr>
        <p:spPr>
          <a:xfrm>
            <a:off x="701675" y="719138"/>
            <a:ext cx="5899150" cy="3319462"/>
          </a:xfrm>
          <a:ln/>
        </p:spPr>
      </p:sp>
      <p:sp>
        <p:nvSpPr>
          <p:cNvPr id="46085" name="Rectangle 3"/>
          <p:cNvSpPr>
            <a:spLocks noGrp="1" noChangeArrowheads="1"/>
          </p:cNvSpPr>
          <p:nvPr>
            <p:ph type="body" idx="1"/>
          </p:nvPr>
        </p:nvSpPr>
        <p:spPr>
          <a:xfrm>
            <a:off x="289283" y="4273509"/>
            <a:ext cx="6872963" cy="4810125"/>
          </a:xfrm>
        </p:spPr>
        <p:txBody>
          <a:bodyPr/>
          <a:lstStyle/>
          <a:p>
            <a:pPr eaLnBrk="1" hangingPunct="1">
              <a:spcBef>
                <a:spcPct val="50000"/>
              </a:spcBef>
              <a:defRPr/>
            </a:pPr>
            <a:r>
              <a:rPr lang="en-US" altLang="en-US" sz="1000" dirty="0">
                <a:ea typeface="ＭＳ Ｐゴシック" pitchFamily="34" charset="-128"/>
              </a:rPr>
              <a:t>Remember getting those statements from the Social Security administration in the mail? If you dared to look, these statements estimated different benefit amounts at age 62, at your “full retirement age,” and at age 70. That’s because when you start collecting will affect how much you’ll receive. This chart shows how much money hypothetical retirees may receive from Social Security, depending on when they begin collecting and how long they live. Let’s review each of these options, because it’s important for you to know how much reliable income you may expect each year. </a:t>
            </a:r>
          </a:p>
          <a:p>
            <a:pPr eaLnBrk="1" hangingPunct="1">
              <a:spcBef>
                <a:spcPct val="50000"/>
              </a:spcBef>
              <a:defRPr/>
            </a:pPr>
            <a:r>
              <a:rPr lang="en-US" altLang="en-US" sz="1000" b="1" dirty="0">
                <a:ea typeface="ＭＳ Ｐゴシック" pitchFamily="34" charset="-128"/>
              </a:rPr>
              <a:t>Option 1: Wait until you’re eligible for “full benefits.”</a:t>
            </a:r>
            <a:r>
              <a:rPr lang="en-US" altLang="en-US" sz="1000" dirty="0">
                <a:ea typeface="ＭＳ Ｐゴシック" pitchFamily="34" charset="-128"/>
              </a:rPr>
              <a:t> Currently, that age is somewhere between age 65 and age 67, depending on the year you were born. But just because the government calls this the full retirement age doesn’t mean it’s the right age for you. For some retirees, it may be better to collect earlier even though they’ll receive a smaller monthly benefit payment. Others may want to hold out even longer for potentially larger benefit payments.</a:t>
            </a:r>
          </a:p>
          <a:p>
            <a:pPr eaLnBrk="1" hangingPunct="1">
              <a:spcBef>
                <a:spcPct val="50000"/>
              </a:spcBef>
              <a:defRPr/>
            </a:pPr>
            <a:r>
              <a:rPr lang="en-US" altLang="en-US" sz="1000" b="1" dirty="0">
                <a:ea typeface="ＭＳ Ｐゴシック" pitchFamily="34" charset="-128"/>
              </a:rPr>
              <a:t>Option 2: Start collecting earlier. </a:t>
            </a:r>
            <a:r>
              <a:rPr lang="en-US" altLang="en-US" sz="1000" dirty="0">
                <a:ea typeface="ＭＳ Ｐゴシック" pitchFamily="34" charset="-128"/>
              </a:rPr>
              <a:t>You can collect benefits as early as age 62, although the monthly benefits you receive may be reduced by up to 30%. Exactly how much less you’ll receive per month depends on how much earlier you collect (as you can see on this chart). You may want to consider this option if you need or want to retire early; you haven’t stashed much away in retirement savings plans; or you don’t expect to live past “life expectancy.”</a:t>
            </a:r>
            <a:endParaRPr lang="en-US" altLang="en-US" sz="1000" b="1" dirty="0">
              <a:ea typeface="ＭＳ Ｐゴシック" pitchFamily="34" charset="-128"/>
            </a:endParaRPr>
          </a:p>
          <a:p>
            <a:pPr eaLnBrk="1" hangingPunct="1">
              <a:spcBef>
                <a:spcPct val="50000"/>
              </a:spcBef>
              <a:defRPr/>
            </a:pPr>
            <a:r>
              <a:rPr lang="en-US" altLang="en-US" sz="1000" b="1" dirty="0">
                <a:ea typeface="ＭＳ Ｐゴシック" pitchFamily="34" charset="-128"/>
              </a:rPr>
              <a:t>Option 3: Further defer payments.</a:t>
            </a:r>
            <a:r>
              <a:rPr lang="en-US" altLang="en-US" sz="1000" dirty="0">
                <a:ea typeface="ＭＳ Ｐゴシック" pitchFamily="34" charset="-128"/>
              </a:rPr>
              <a:t> You don’t have to start collecting at your full retirement age, either. You could defer your payments until age 70. For every year you delay payments up until age 70, your monthly Social Security payments could increase by approximately 5% to 8%. You may want to consider this option if you have other sources of income, or if you expect to live a long, healthy life, thanks to your family’s own history of longevity and/or ongoing medical advances. </a:t>
            </a:r>
          </a:p>
          <a:p>
            <a:pPr eaLnBrk="1" hangingPunct="1">
              <a:spcBef>
                <a:spcPct val="50000"/>
              </a:spcBef>
              <a:defRPr/>
            </a:pPr>
            <a:r>
              <a:rPr lang="en-US" altLang="en-US" sz="1000" dirty="0">
                <a:ea typeface="ＭＳ Ｐゴシック" pitchFamily="34" charset="-128"/>
              </a:rPr>
              <a:t>Remember, the longer you can wait, the higher the monthly benefit you’ll receive</a:t>
            </a:r>
            <a:r>
              <a:rPr lang="en-US" altLang="en-US" sz="1000" dirty="0">
                <a:latin typeface="Arial"/>
                <a:ea typeface="ＭＳ Ｐゴシック" pitchFamily="34" charset="-128"/>
                <a:cs typeface="Arial"/>
              </a:rPr>
              <a:t>—</a:t>
            </a:r>
            <a:r>
              <a:rPr lang="en-US" altLang="en-US" sz="1000" dirty="0">
                <a:ea typeface="ＭＳ Ｐゴシック" pitchFamily="34" charset="-128"/>
              </a:rPr>
              <a:t>for the rest of your hopefully long life. </a:t>
            </a:r>
          </a:p>
          <a:p>
            <a:pPr eaLnBrk="1" hangingPunct="1">
              <a:spcBef>
                <a:spcPct val="50000"/>
              </a:spcBef>
              <a:defRPr/>
            </a:pPr>
            <a:r>
              <a:rPr lang="en-US" altLang="en-US" sz="1000" dirty="0">
                <a:ea typeface="ＭＳ Ｐゴシック" pitchFamily="34" charset="-128"/>
              </a:rPr>
              <a:t>You may want to obtain a personal estimate of your potential Social Security benefits by visiting www.ssa.gov.</a:t>
            </a:r>
          </a:p>
          <a:p>
            <a:pPr eaLnBrk="1" hangingPunct="1">
              <a:spcBef>
                <a:spcPct val="50000"/>
              </a:spcBef>
              <a:defRPr/>
            </a:pPr>
            <a:r>
              <a:rPr lang="en-US" altLang="en-US" sz="1000" b="1" cap="all" dirty="0">
                <a:ea typeface="ＭＳ Ｐゴシック" pitchFamily="34" charset="-128"/>
              </a:rPr>
              <a:t>Transition</a:t>
            </a:r>
            <a:br>
              <a:rPr lang="en-US" altLang="en-US" sz="1000" b="1" dirty="0">
                <a:ea typeface="ＭＳ Ｐゴシック" pitchFamily="34" charset="-128"/>
              </a:rPr>
            </a:br>
            <a:r>
              <a:rPr lang="en-US" altLang="en-US" sz="1000" dirty="0">
                <a:ea typeface="ＭＳ Ｐゴシック" pitchFamily="34" charset="-128"/>
              </a:rPr>
              <a:t>Let’s now examine how to fund discretionary expenses.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defTabSz="944540" eaLnBrk="0" hangingPunct="0">
              <a:spcBef>
                <a:spcPct val="30000"/>
              </a:spcBef>
              <a:defRPr sz="1200">
                <a:solidFill>
                  <a:schemeClr val="tx1"/>
                </a:solidFill>
                <a:latin typeface="Arial" charset="0"/>
                <a:ea typeface="ＭＳ Ｐゴシック" pitchFamily="34" charset="-128"/>
              </a:defRPr>
            </a:lvl1pPr>
            <a:lvl2pPr marL="742932" indent="-285743" defTabSz="944540" eaLnBrk="0" hangingPunct="0">
              <a:spcBef>
                <a:spcPct val="30000"/>
              </a:spcBef>
              <a:defRPr sz="1200">
                <a:solidFill>
                  <a:schemeClr val="tx1"/>
                </a:solidFill>
                <a:latin typeface="Arial" charset="0"/>
                <a:ea typeface="ＭＳ Ｐゴシック" pitchFamily="34" charset="-128"/>
              </a:defRPr>
            </a:lvl2pPr>
            <a:lvl3pPr marL="1142972" indent="-228595" defTabSz="944540" eaLnBrk="0" hangingPunct="0">
              <a:spcBef>
                <a:spcPct val="30000"/>
              </a:spcBef>
              <a:defRPr sz="1200">
                <a:solidFill>
                  <a:schemeClr val="tx1"/>
                </a:solidFill>
                <a:latin typeface="Arial" charset="0"/>
                <a:ea typeface="ＭＳ Ｐゴシック" pitchFamily="34" charset="-128"/>
              </a:defRPr>
            </a:lvl3pPr>
            <a:lvl4pPr marL="1600161" indent="-228595" defTabSz="944540" eaLnBrk="0" hangingPunct="0">
              <a:spcBef>
                <a:spcPct val="30000"/>
              </a:spcBef>
              <a:defRPr sz="1200">
                <a:solidFill>
                  <a:schemeClr val="tx1"/>
                </a:solidFill>
                <a:latin typeface="Arial" charset="0"/>
                <a:ea typeface="ＭＳ Ｐゴシック" pitchFamily="34" charset="-128"/>
              </a:defRPr>
            </a:lvl4pPr>
            <a:lvl5pPr marL="2057350" indent="-228595" defTabSz="944540" eaLnBrk="0" hangingPunct="0">
              <a:spcBef>
                <a:spcPct val="30000"/>
              </a:spcBef>
              <a:defRPr sz="1200">
                <a:solidFill>
                  <a:schemeClr val="tx1"/>
                </a:solidFill>
                <a:latin typeface="Arial" charset="0"/>
                <a:ea typeface="ＭＳ Ｐゴシック" pitchFamily="34" charset="-128"/>
              </a:defRPr>
            </a:lvl5pPr>
            <a:lvl6pPr marL="2514539"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6pPr>
            <a:lvl7pPr marL="2971728"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7pPr>
            <a:lvl8pPr marL="342891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8pPr>
            <a:lvl9pPr marL="388610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9pPr>
          </a:lstStyle>
          <a:p>
            <a:pPr eaLnBrk="1" hangingPunct="1">
              <a:spcBef>
                <a:spcPct val="0"/>
              </a:spcBef>
            </a:pPr>
            <a:fld id="{FAC4B84B-342A-4254-8780-80D7FAD84B28}" type="slidenum">
              <a:rPr lang="en-US" altLang="en-US" smtClean="0"/>
              <a:pPr eaLnBrk="1" hangingPunct="1">
                <a:spcBef>
                  <a:spcPct val="0"/>
                </a:spcBef>
              </a:pPr>
              <a:t>18</a:t>
            </a:fld>
            <a:endParaRPr lang="en-US" altLang="en-US" dirty="0"/>
          </a:p>
        </p:txBody>
      </p:sp>
      <p:sp>
        <p:nvSpPr>
          <p:cNvPr id="47108" name="Rectangle 2"/>
          <p:cNvSpPr>
            <a:spLocks noGrp="1" noRot="1" noChangeAspect="1" noChangeArrowheads="1" noTextEdit="1"/>
          </p:cNvSpPr>
          <p:nvPr>
            <p:ph type="sldImg"/>
          </p:nvPr>
        </p:nvSpPr>
        <p:spPr>
          <a:ln/>
        </p:spPr>
      </p:sp>
      <p:sp>
        <p:nvSpPr>
          <p:cNvPr id="47109" name="Rectangle 3"/>
          <p:cNvSpPr>
            <a:spLocks noGrp="1" noChangeArrowheads="1"/>
          </p:cNvSpPr>
          <p:nvPr>
            <p:ph type="body" idx="1"/>
          </p:nvPr>
        </p:nvSpPr>
        <p:spPr>
          <a:xfrm>
            <a:off x="731839" y="4560888"/>
            <a:ext cx="5851525" cy="4676775"/>
          </a:xfrm>
        </p:spPr>
        <p:txBody>
          <a:bodyPr/>
          <a:lstStyle/>
          <a:p>
            <a:pPr eaLnBrk="1" hangingPunct="1">
              <a:spcBef>
                <a:spcPts val="520"/>
              </a:spcBef>
              <a:defRPr/>
            </a:pPr>
            <a:r>
              <a:rPr lang="en-US" altLang="en-US" dirty="0">
                <a:latin typeface="Arial" charset="0"/>
                <a:ea typeface="ＭＳ Ｐゴシック" pitchFamily="34" charset="-128"/>
              </a:rPr>
              <a:t>Discretionary expenses are those dreams that all of us have for retirement. Traveling, visiting the grandkids more often, exploring new hobbies, etc. Each of you will have different points of view on your “lifestyle” needs in retirement.</a:t>
            </a:r>
          </a:p>
          <a:p>
            <a:pPr eaLnBrk="1" hangingPunct="1">
              <a:spcBef>
                <a:spcPts val="520"/>
              </a:spcBef>
              <a:defRPr/>
            </a:pPr>
            <a:r>
              <a:rPr lang="en-US" altLang="en-US" dirty="0">
                <a:latin typeface="Arial" charset="0"/>
                <a:ea typeface="ＭＳ Ｐゴシック" pitchFamily="34" charset="-128"/>
              </a:rPr>
              <a:t>To pay for these discretionary expenses, you may decide to invest the assets that remain after funding the essential expenses, using a strategy designed to provide discretionary income. Again, you may need to employ a reasonable, sustainable withdrawal rate from this asset pool. And acknowledge that as this is a discretionary pool, the market ups and downs could impact the amount you receive each year.</a:t>
            </a:r>
          </a:p>
          <a:p>
            <a:pPr eaLnBrk="1" hangingPunct="1">
              <a:spcBef>
                <a:spcPts val="520"/>
              </a:spcBef>
              <a:defRPr/>
            </a:pPr>
            <a:r>
              <a:rPr lang="en-US" altLang="en-US" dirty="0">
                <a:latin typeface="Arial" charset="0"/>
                <a:ea typeface="ＭＳ Ｐゴシック" pitchFamily="34" charset="-128"/>
              </a:rPr>
              <a:t>Your financial representative can help you determine how to construct your portfolio for your discretionary spending.</a:t>
            </a:r>
            <a:r>
              <a:rPr lang="en-US" altLang="en-US" dirty="0">
                <a:solidFill>
                  <a:srgbClr val="FF9900"/>
                </a:solidFill>
                <a:latin typeface="Arial" charset="0"/>
                <a:ea typeface="ＭＳ Ｐゴシック" pitchFamily="34" charset="-128"/>
              </a:rPr>
              <a:t> </a:t>
            </a:r>
            <a:endParaRPr lang="en-US" altLang="en-US" dirty="0">
              <a:latin typeface="Arial" charset="0"/>
              <a:ea typeface="ＭＳ Ｐゴシック" pitchFamily="34" charset="-128"/>
            </a:endParaRPr>
          </a:p>
          <a:p>
            <a:pPr eaLnBrk="1" hangingPunct="1">
              <a:spcBef>
                <a:spcPts val="520"/>
              </a:spcBef>
              <a:defRPr/>
            </a:pPr>
            <a:r>
              <a:rPr lang="en-US" altLang="en-US" b="1" cap="all" dirty="0">
                <a:latin typeface="Arial" charset="0"/>
                <a:ea typeface="ＭＳ Ｐゴシック" pitchFamily="34" charset="-128"/>
              </a:rPr>
              <a:t>Transition</a:t>
            </a:r>
            <a:endParaRPr lang="en-US" altLang="en-US" b="1" dirty="0">
              <a:latin typeface="Arial" charset="0"/>
              <a:ea typeface="ＭＳ Ｐゴシック" pitchFamily="34" charset="-128"/>
            </a:endParaRPr>
          </a:p>
          <a:p>
            <a:pPr eaLnBrk="1" hangingPunct="1">
              <a:spcBef>
                <a:spcPts val="520"/>
              </a:spcBef>
              <a:defRPr/>
            </a:pPr>
            <a:r>
              <a:rPr lang="en-US" altLang="en-US" dirty="0">
                <a:latin typeface="Arial" charset="0"/>
                <a:ea typeface="ＭＳ Ｐゴシック" pitchFamily="34" charset="-128"/>
              </a:rPr>
              <a:t>Let’s take a look at how different income strategies may impact your discretionary assets.</a:t>
            </a:r>
          </a:p>
          <a:p>
            <a:pPr eaLnBrk="1" hangingPunct="1">
              <a:spcBef>
                <a:spcPts val="520"/>
              </a:spcBef>
              <a:defRPr/>
            </a:pPr>
            <a:endParaRPr lang="en-US" altLang="en-US" b="1" dirty="0">
              <a:latin typeface="Arial" charset="0"/>
              <a:ea typeface="ＭＳ Ｐゴシック"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defTabSz="944540" eaLnBrk="0" hangingPunct="0">
              <a:spcBef>
                <a:spcPct val="30000"/>
              </a:spcBef>
              <a:defRPr sz="1200">
                <a:solidFill>
                  <a:schemeClr val="tx1"/>
                </a:solidFill>
                <a:latin typeface="Arial" charset="0"/>
                <a:ea typeface="ＭＳ Ｐゴシック" pitchFamily="34" charset="-128"/>
              </a:defRPr>
            </a:lvl1pPr>
            <a:lvl2pPr marL="742932" indent="-285743" defTabSz="944540" eaLnBrk="0" hangingPunct="0">
              <a:spcBef>
                <a:spcPct val="30000"/>
              </a:spcBef>
              <a:defRPr sz="1200">
                <a:solidFill>
                  <a:schemeClr val="tx1"/>
                </a:solidFill>
                <a:latin typeface="Arial" charset="0"/>
                <a:ea typeface="ＭＳ Ｐゴシック" pitchFamily="34" charset="-128"/>
              </a:defRPr>
            </a:lvl2pPr>
            <a:lvl3pPr marL="1142972" indent="-228595" defTabSz="944540" eaLnBrk="0" hangingPunct="0">
              <a:spcBef>
                <a:spcPct val="30000"/>
              </a:spcBef>
              <a:defRPr sz="1200">
                <a:solidFill>
                  <a:schemeClr val="tx1"/>
                </a:solidFill>
                <a:latin typeface="Arial" charset="0"/>
                <a:ea typeface="ＭＳ Ｐゴシック" pitchFamily="34" charset="-128"/>
              </a:defRPr>
            </a:lvl3pPr>
            <a:lvl4pPr marL="1600161" indent="-228595" defTabSz="944540" eaLnBrk="0" hangingPunct="0">
              <a:spcBef>
                <a:spcPct val="30000"/>
              </a:spcBef>
              <a:defRPr sz="1200">
                <a:solidFill>
                  <a:schemeClr val="tx1"/>
                </a:solidFill>
                <a:latin typeface="Arial" charset="0"/>
                <a:ea typeface="ＭＳ Ｐゴシック" pitchFamily="34" charset="-128"/>
              </a:defRPr>
            </a:lvl4pPr>
            <a:lvl5pPr marL="2057350" indent="-228595" defTabSz="944540" eaLnBrk="0" hangingPunct="0">
              <a:spcBef>
                <a:spcPct val="30000"/>
              </a:spcBef>
              <a:defRPr sz="1200">
                <a:solidFill>
                  <a:schemeClr val="tx1"/>
                </a:solidFill>
                <a:latin typeface="Arial" charset="0"/>
                <a:ea typeface="ＭＳ Ｐゴシック" pitchFamily="34" charset="-128"/>
              </a:defRPr>
            </a:lvl5pPr>
            <a:lvl6pPr marL="2514539"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6pPr>
            <a:lvl7pPr marL="2971728"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7pPr>
            <a:lvl8pPr marL="342891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8pPr>
            <a:lvl9pPr marL="388610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9pPr>
          </a:lstStyle>
          <a:p>
            <a:pPr eaLnBrk="1" hangingPunct="1">
              <a:spcBef>
                <a:spcPct val="0"/>
              </a:spcBef>
            </a:pPr>
            <a:fld id="{9312AE7B-E10A-43C7-88B1-9D58520E3BA1}" type="slidenum">
              <a:rPr lang="en-US" altLang="en-US" smtClean="0"/>
              <a:pPr eaLnBrk="1" hangingPunct="1">
                <a:spcBef>
                  <a:spcPct val="0"/>
                </a:spcBef>
              </a:pPr>
              <a:t>19</a:t>
            </a:fld>
            <a:endParaRPr lang="en-US" altLang="en-US" dirty="0"/>
          </a:p>
        </p:txBody>
      </p:sp>
      <p:sp>
        <p:nvSpPr>
          <p:cNvPr id="48132" name="Rectangle 2"/>
          <p:cNvSpPr>
            <a:spLocks noGrp="1" noRot="1" noChangeAspect="1" noChangeArrowheads="1" noTextEdit="1"/>
          </p:cNvSpPr>
          <p:nvPr>
            <p:ph type="sldImg"/>
          </p:nvPr>
        </p:nvSpPr>
        <p:spPr>
          <a:xfrm>
            <a:off x="669925" y="720725"/>
            <a:ext cx="5975350" cy="3362325"/>
          </a:xfrm>
          <a:ln/>
        </p:spPr>
      </p:sp>
      <p:sp>
        <p:nvSpPr>
          <p:cNvPr id="48133" name="Rectangle 3"/>
          <p:cNvSpPr>
            <a:spLocks noGrp="1" noChangeArrowheads="1"/>
          </p:cNvSpPr>
          <p:nvPr>
            <p:ph type="body" idx="1"/>
          </p:nvPr>
        </p:nvSpPr>
        <p:spPr>
          <a:xfrm>
            <a:off x="472429" y="4243126"/>
            <a:ext cx="6345869" cy="5124592"/>
          </a:xfrm>
        </p:spPr>
        <p:txBody>
          <a:bodyPr/>
          <a:lstStyle/>
          <a:p>
            <a:pPr eaLnBrk="1" hangingPunct="1">
              <a:spcBef>
                <a:spcPct val="50000"/>
              </a:spcBef>
              <a:defRPr/>
            </a:pPr>
            <a:r>
              <a:rPr lang="en-US" altLang="en-US" sz="900" b="1" dirty="0">
                <a:ea typeface="ＭＳ Ｐゴシック" pitchFamily="34" charset="-128"/>
              </a:rPr>
              <a:t>The first of these strategies</a:t>
            </a:r>
            <a:r>
              <a:rPr lang="en-US" altLang="en-US" sz="900" dirty="0">
                <a:ea typeface="ＭＳ Ｐゴシック" pitchFamily="34" charset="-128"/>
              </a:rPr>
              <a:t> is “Interest Only”</a:t>
            </a:r>
            <a:r>
              <a:rPr lang="en-US" altLang="en-US" sz="900" dirty="0">
                <a:latin typeface="Arial"/>
                <a:ea typeface="ＭＳ Ｐゴシック" pitchFamily="34" charset="-128"/>
                <a:cs typeface="Arial"/>
              </a:rPr>
              <a:t>—</a:t>
            </a:r>
            <a:r>
              <a:rPr lang="en-US" altLang="en-US" sz="900" dirty="0">
                <a:ea typeface="ＭＳ Ｐゴシック" pitchFamily="34" charset="-128"/>
              </a:rPr>
              <a:t>this is the strategy that many of you will be most familiar with</a:t>
            </a:r>
            <a:r>
              <a:rPr lang="en-US" altLang="en-US" sz="900" dirty="0">
                <a:latin typeface="Arial"/>
                <a:ea typeface="ＭＳ Ｐゴシック" pitchFamily="34" charset="-128"/>
                <a:cs typeface="Arial"/>
              </a:rPr>
              <a:t>—</a:t>
            </a:r>
            <a:r>
              <a:rPr lang="en-US" altLang="en-US" sz="900" dirty="0">
                <a:ea typeface="ＭＳ Ｐゴシック" pitchFamily="34" charset="-128"/>
              </a:rPr>
              <a:t>“protection of principal” and living off the interest only.</a:t>
            </a:r>
          </a:p>
          <a:p>
            <a:pPr eaLnBrk="1" hangingPunct="1">
              <a:spcBef>
                <a:spcPct val="50000"/>
              </a:spcBef>
              <a:defRPr/>
            </a:pPr>
            <a:r>
              <a:rPr lang="en-US" altLang="en-US" sz="900" dirty="0">
                <a:ea typeface="ＭＳ Ｐゴシック" pitchFamily="34" charset="-128"/>
              </a:rPr>
              <a:t>The goal of the interest pool is to provide potential target income through dividends and interest from bonds and short-term instruments.</a:t>
            </a:r>
          </a:p>
          <a:p>
            <a:pPr eaLnBrk="1" hangingPunct="1">
              <a:spcBef>
                <a:spcPct val="50000"/>
              </a:spcBef>
              <a:defRPr/>
            </a:pPr>
            <a:r>
              <a:rPr lang="en-US" altLang="en-US" sz="900" b="1" dirty="0">
                <a:ea typeface="ＭＳ Ｐゴシック" pitchFamily="34" charset="-128"/>
              </a:rPr>
              <a:t>The second strategy</a:t>
            </a:r>
            <a:r>
              <a:rPr lang="en-US" altLang="en-US" sz="900" dirty="0">
                <a:ea typeface="ＭＳ Ｐゴシック" pitchFamily="34" charset="-128"/>
              </a:rPr>
              <a:t>, a “Split” or “Bridge” strategy, takes all remaining assets set aside for discretionary retirement income and splits them into two buckets: one designed to meet certain specific income goals over a specific and defined period of time, and another designed to allow for portfolio growth and management of the five key risks. </a:t>
            </a:r>
          </a:p>
          <a:p>
            <a:pPr eaLnBrk="1" hangingPunct="1">
              <a:spcBef>
                <a:spcPct val="50000"/>
              </a:spcBef>
              <a:defRPr/>
            </a:pPr>
            <a:r>
              <a:rPr lang="en-US" altLang="en-US" sz="900" dirty="0">
                <a:ea typeface="ＭＳ Ｐゴシック" pitchFamily="34" charset="-128"/>
              </a:rPr>
              <a:t>The goal is to provide target income for a specified amount of time that bridges a gap (for example, 5 years, from 62 to 67 when full Social Security becomes available for certain retirees, or from say, 65 to 70½</a:t>
            </a:r>
            <a:r>
              <a:rPr lang="en-US" altLang="en-US" sz="900" dirty="0">
                <a:latin typeface="Arial"/>
                <a:ea typeface="ＭＳ Ｐゴシック" pitchFamily="34" charset="-128"/>
                <a:cs typeface="Arial"/>
              </a:rPr>
              <a:t>—</a:t>
            </a:r>
            <a:r>
              <a:rPr lang="en-US" altLang="en-US" sz="900" dirty="0">
                <a:ea typeface="ＭＳ Ｐゴシック" pitchFamily="34" charset="-128"/>
              </a:rPr>
              <a:t>before RMDs must begin) while allowing a significant portion of your portfolio to remain invested for growth for the longer term.</a:t>
            </a:r>
          </a:p>
          <a:p>
            <a:pPr eaLnBrk="1" hangingPunct="1">
              <a:spcBef>
                <a:spcPct val="50000"/>
              </a:spcBef>
              <a:defRPr/>
            </a:pPr>
            <a:r>
              <a:rPr lang="en-US" altLang="en-US" sz="900" dirty="0">
                <a:ea typeface="ＭＳ Ｐゴシック" pitchFamily="34" charset="-128"/>
              </a:rPr>
              <a:t>The dedicated income pool will be drawn down to $0 at the end of the period, while the growth “bucket” has been invested in your chosen asset allocation and left untouched with the goal of regenerating the original amount and possibly increasing it (dependent upon market conditions). </a:t>
            </a:r>
          </a:p>
          <a:p>
            <a:pPr eaLnBrk="1" hangingPunct="1">
              <a:spcBef>
                <a:spcPct val="50000"/>
              </a:spcBef>
              <a:defRPr/>
            </a:pPr>
            <a:r>
              <a:rPr lang="en-US" altLang="en-US" sz="900" b="1" dirty="0">
                <a:ea typeface="ＭＳ Ｐゴシック" pitchFamily="34" charset="-128"/>
              </a:rPr>
              <a:t>The final strategy, </a:t>
            </a:r>
            <a:r>
              <a:rPr lang="en-US" altLang="en-US" sz="900" dirty="0">
                <a:ea typeface="ＭＳ Ｐゴシック" pitchFamily="34" charset="-128"/>
              </a:rPr>
              <a:t>a “Systematic Withdrawal Plan,” sets all remaining assets aside for discretionary retirement income and allocates them based on your target asset mix. We discussed some of the benefits of a balanced portfolio earlier, and suggest that investing in an appropriate mix of equities, bonds, and short-term instruments may help generate current income needs </a:t>
            </a:r>
            <a:r>
              <a:rPr lang="en-US" altLang="en-US" sz="900" i="1" dirty="0">
                <a:ea typeface="ＭＳ Ｐゴシック" pitchFamily="34" charset="-128"/>
              </a:rPr>
              <a:t>and</a:t>
            </a:r>
            <a:r>
              <a:rPr lang="en-US" altLang="en-US" sz="900" dirty="0">
                <a:ea typeface="ＭＳ Ｐゴシック" pitchFamily="34" charset="-128"/>
              </a:rPr>
              <a:t> provide opportunity for growth to the portfolio for the long run. Your financial representative can assist you in determining an appropriate asset allocation strategy.</a:t>
            </a:r>
          </a:p>
          <a:p>
            <a:pPr eaLnBrk="1" hangingPunct="1">
              <a:spcBef>
                <a:spcPct val="50000"/>
              </a:spcBef>
              <a:defRPr/>
            </a:pPr>
            <a:r>
              <a:rPr lang="en-US" altLang="en-US" sz="900" dirty="0">
                <a:ea typeface="ＭＳ Ｐゴシック" pitchFamily="34" charset="-128"/>
              </a:rPr>
              <a:t>Then</a:t>
            </a:r>
            <a:r>
              <a:rPr lang="en-US" altLang="en-US" sz="900" dirty="0">
                <a:latin typeface="Arial"/>
                <a:ea typeface="ＭＳ Ｐゴシック" pitchFamily="34" charset="-128"/>
                <a:cs typeface="Arial"/>
              </a:rPr>
              <a:t>—</a:t>
            </a:r>
            <a:r>
              <a:rPr lang="en-US" altLang="en-US" sz="900" dirty="0">
                <a:ea typeface="ＭＳ Ｐゴシック" pitchFamily="34" charset="-128"/>
              </a:rPr>
              <a:t>annually, quarterly, or monthly</a:t>
            </a:r>
            <a:r>
              <a:rPr lang="en-US" altLang="en-US" sz="900" dirty="0">
                <a:latin typeface="Arial"/>
                <a:ea typeface="ＭＳ Ｐゴシック" pitchFamily="34" charset="-128"/>
                <a:cs typeface="Arial"/>
              </a:rPr>
              <a:t>—</a:t>
            </a:r>
            <a:r>
              <a:rPr lang="en-US" altLang="en-US" sz="900" dirty="0">
                <a:ea typeface="ＭＳ Ｐゴシック" pitchFamily="34" charset="-128"/>
              </a:rPr>
              <a:t>the assets are liquidated systematically on a pro rata basis, and are distributed to you for your target income needs.</a:t>
            </a:r>
          </a:p>
          <a:p>
            <a:pPr eaLnBrk="1" hangingPunct="1">
              <a:spcBef>
                <a:spcPct val="50000"/>
              </a:spcBef>
              <a:defRPr/>
            </a:pPr>
            <a:r>
              <a:rPr lang="en-US" altLang="en-US" sz="900" dirty="0">
                <a:ea typeface="ＭＳ Ｐゴシック" pitchFamily="34" charset="-128"/>
              </a:rPr>
              <a:t>The goal is to provide target income while maintaining the asset allocation mix over your lifetime. A balanced or growth portfolio may be considered with this strategy to try to address the combined impact of inflation, longevity, and asset allocation.</a:t>
            </a:r>
          </a:p>
          <a:p>
            <a:pPr eaLnBrk="1" hangingPunct="1">
              <a:spcBef>
                <a:spcPct val="50000"/>
              </a:spcBef>
              <a:defRPr/>
            </a:pPr>
            <a:r>
              <a:rPr lang="en-US" altLang="en-US" sz="900" b="1" cap="all" dirty="0">
                <a:ea typeface="ＭＳ Ｐゴシック" pitchFamily="34" charset="-128"/>
              </a:rPr>
              <a:t>Transition</a:t>
            </a:r>
          </a:p>
          <a:p>
            <a:pPr eaLnBrk="1" hangingPunct="1">
              <a:spcBef>
                <a:spcPct val="50000"/>
              </a:spcBef>
              <a:defRPr/>
            </a:pPr>
            <a:r>
              <a:rPr lang="en-US" altLang="en-US" sz="900" dirty="0">
                <a:ea typeface="ＭＳ Ｐゴシック" pitchFamily="34" charset="-128"/>
              </a:rPr>
              <a:t>Now let’s look at how to determine an appropriate target asset mix.</a:t>
            </a:r>
          </a:p>
        </p:txBody>
      </p:sp>
    </p:spTree>
    <p:extLst>
      <p:ext uri="{BB962C8B-B14F-4D97-AF65-F5344CB8AC3E}">
        <p14:creationId xmlns:p14="http://schemas.microsoft.com/office/powerpoint/2010/main" val="1917737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7"/>
          <p:cNvSpPr txBox="1">
            <a:spLocks noGrp="1" noChangeArrowheads="1"/>
          </p:cNvSpPr>
          <p:nvPr/>
        </p:nvSpPr>
        <p:spPr bwMode="auto">
          <a:xfrm>
            <a:off x="4143376" y="9118601"/>
            <a:ext cx="3170238"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51" tIns="47374" rIns="94751" bIns="47374" anchor="b"/>
          <a:lstStyle>
            <a:lvl1pPr defTabSz="944563" eaLnBrk="0" hangingPunct="0">
              <a:spcBef>
                <a:spcPct val="30000"/>
              </a:spcBef>
              <a:defRPr sz="1200">
                <a:solidFill>
                  <a:schemeClr val="tx1"/>
                </a:solidFill>
                <a:latin typeface="Arial" charset="0"/>
                <a:ea typeface="ＭＳ Ｐゴシック" pitchFamily="34" charset="-128"/>
              </a:defRPr>
            </a:lvl1pPr>
            <a:lvl2pPr marL="742950" indent="-285750" defTabSz="944563" eaLnBrk="0" hangingPunct="0">
              <a:spcBef>
                <a:spcPct val="30000"/>
              </a:spcBef>
              <a:defRPr sz="1200">
                <a:solidFill>
                  <a:schemeClr val="tx1"/>
                </a:solidFill>
                <a:latin typeface="Arial" charset="0"/>
                <a:ea typeface="ＭＳ Ｐゴシック" pitchFamily="34" charset="-128"/>
              </a:defRPr>
            </a:lvl2pPr>
            <a:lvl3pPr marL="1143000" indent="-228600" defTabSz="944563" eaLnBrk="0" hangingPunct="0">
              <a:spcBef>
                <a:spcPct val="30000"/>
              </a:spcBef>
              <a:defRPr sz="1200">
                <a:solidFill>
                  <a:schemeClr val="tx1"/>
                </a:solidFill>
                <a:latin typeface="Arial" charset="0"/>
                <a:ea typeface="ＭＳ Ｐゴシック" pitchFamily="34" charset="-128"/>
              </a:defRPr>
            </a:lvl3pPr>
            <a:lvl4pPr marL="1600200" indent="-228600" defTabSz="944563" eaLnBrk="0" hangingPunct="0">
              <a:spcBef>
                <a:spcPct val="30000"/>
              </a:spcBef>
              <a:defRPr sz="1200">
                <a:solidFill>
                  <a:schemeClr val="tx1"/>
                </a:solidFill>
                <a:latin typeface="Arial" charset="0"/>
                <a:ea typeface="ＭＳ Ｐゴシック" pitchFamily="34" charset="-128"/>
              </a:defRPr>
            </a:lvl4pPr>
            <a:lvl5pPr marL="2057400" indent="-228600" defTabSz="944563" eaLnBrk="0" hangingPunct="0">
              <a:spcBef>
                <a:spcPct val="30000"/>
              </a:spcBef>
              <a:defRPr sz="1200">
                <a:solidFill>
                  <a:schemeClr val="tx1"/>
                </a:solidFill>
                <a:latin typeface="Arial"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lgn="r" eaLnBrk="1" hangingPunct="1">
              <a:spcBef>
                <a:spcPct val="0"/>
              </a:spcBef>
            </a:pPr>
            <a:fld id="{6F8A7E6E-E2E3-4A06-86A9-A44923A1C280}" type="slidenum">
              <a:rPr lang="en-US" altLang="en-US" b="0"/>
              <a:pPr algn="r" eaLnBrk="1" hangingPunct="1">
                <a:spcBef>
                  <a:spcPct val="0"/>
                </a:spcBef>
              </a:pPr>
              <a:t>2</a:t>
            </a:fld>
            <a:endParaRPr lang="en-US" altLang="en-US" b="0" dirty="0"/>
          </a:p>
        </p:txBody>
      </p:sp>
      <p:sp>
        <p:nvSpPr>
          <p:cNvPr id="29700" name="Rectangle 2"/>
          <p:cNvSpPr>
            <a:spLocks noGrp="1" noRot="1" noChangeAspect="1" noChangeArrowheads="1" noTextEdit="1"/>
          </p:cNvSpPr>
          <p:nvPr>
            <p:ph type="sldImg"/>
          </p:nvPr>
        </p:nvSpPr>
        <p:spPr>
          <a:ln/>
        </p:spPr>
      </p:sp>
      <p:sp>
        <p:nvSpPr>
          <p:cNvPr id="29701" name="Rectangle 3"/>
          <p:cNvSpPr>
            <a:spLocks noGrp="1" noChangeArrowheads="1"/>
          </p:cNvSpPr>
          <p:nvPr>
            <p:ph type="body" idx="1"/>
          </p:nvPr>
        </p:nvSpPr>
        <p:spPr>
          <a:xfrm>
            <a:off x="731839" y="4560888"/>
            <a:ext cx="5851525" cy="4676775"/>
          </a:xfrm>
        </p:spPr>
        <p:txBody>
          <a:bodyPr/>
          <a:lstStyle/>
          <a:p>
            <a:pPr eaLnBrk="1" hangingPunct="1">
              <a:spcBef>
                <a:spcPts val="520"/>
              </a:spcBef>
              <a:defRPr/>
            </a:pPr>
            <a:r>
              <a:rPr lang="en-US" altLang="en-US" dirty="0">
                <a:latin typeface="Arial" charset="0"/>
                <a:ea typeface="ＭＳ Ｐゴシック" pitchFamily="34" charset="-128"/>
              </a:rPr>
              <a:t>We’re going to cover a lot of ground today as we share with you the importance of creating a Retirement Income Plan. Recognizing the need for a written retirement income plan is the first step. The second is recognizing that you don’t have to do this alone</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your financial representative and Fidelity are here to help. You may have questions, such as:</a:t>
            </a:r>
          </a:p>
          <a:p>
            <a:pPr marL="161921" lvl="1" indent="-152396" eaLnBrk="1" hangingPunct="1">
              <a:spcBef>
                <a:spcPts val="520"/>
              </a:spcBef>
              <a:buClr>
                <a:schemeClr val="tx2"/>
              </a:buClr>
              <a:buSzPct val="105000"/>
              <a:buFont typeface="LO Avenir LightOblique" charset="0"/>
              <a:buChar char="•"/>
              <a:defRPr/>
            </a:pPr>
            <a:r>
              <a:rPr lang="en-US" altLang="en-US" b="1" dirty="0">
                <a:latin typeface="Arial" charset="0"/>
                <a:ea typeface="ＭＳ Ｐゴシック" pitchFamily="34" charset="-128"/>
              </a:rPr>
              <a:t>Will I be able to maintain my lifestyle?</a:t>
            </a:r>
          </a:p>
          <a:p>
            <a:pPr marL="161921" lvl="1" indent="-152396" eaLnBrk="1" hangingPunct="1">
              <a:spcBef>
                <a:spcPts val="520"/>
              </a:spcBef>
              <a:buClr>
                <a:schemeClr val="tx2"/>
              </a:buClr>
              <a:buSzPct val="105000"/>
              <a:buFont typeface="LO Avenir LightOblique" charset="0"/>
              <a:buChar char="•"/>
              <a:defRPr/>
            </a:pPr>
            <a:r>
              <a:rPr lang="en-US" altLang="en-US" b="1" dirty="0">
                <a:latin typeface="Arial" charset="0"/>
                <a:ea typeface="ＭＳ Ｐゴシック" pitchFamily="34" charset="-128"/>
              </a:rPr>
              <a:t>Will I be able to meet all my expenses?</a:t>
            </a:r>
          </a:p>
          <a:p>
            <a:pPr marL="161921" lvl="1" indent="-152396" eaLnBrk="1" hangingPunct="1">
              <a:spcBef>
                <a:spcPts val="520"/>
              </a:spcBef>
              <a:buClr>
                <a:schemeClr val="tx2"/>
              </a:buClr>
              <a:buSzPct val="105000"/>
              <a:buFont typeface="LO Avenir LightOblique" charset="0"/>
              <a:buChar char="•"/>
              <a:defRPr/>
            </a:pPr>
            <a:r>
              <a:rPr lang="en-US" altLang="en-US" b="1" dirty="0">
                <a:latin typeface="Arial" charset="0"/>
                <a:ea typeface="ＭＳ Ｐゴシック" pitchFamily="34" charset="-128"/>
              </a:rPr>
              <a:t>Can I retire now? Or should I wait?</a:t>
            </a:r>
          </a:p>
          <a:p>
            <a:pPr marL="161921" lvl="1" indent="-152396" eaLnBrk="1" hangingPunct="1">
              <a:spcBef>
                <a:spcPts val="520"/>
              </a:spcBef>
              <a:buClr>
                <a:schemeClr val="tx2"/>
              </a:buClr>
              <a:buSzPct val="105000"/>
              <a:buFont typeface="LO Avenir LightOblique" charset="0"/>
              <a:buChar char="•"/>
              <a:defRPr/>
            </a:pPr>
            <a:r>
              <a:rPr lang="en-US" altLang="en-US" b="1" dirty="0">
                <a:latin typeface="Arial" charset="0"/>
                <a:ea typeface="ＭＳ Ｐゴシック" pitchFamily="34" charset="-128"/>
              </a:rPr>
              <a:t>How should my assets be allocated?</a:t>
            </a:r>
            <a:endParaRPr lang="en-US" altLang="en-US" dirty="0">
              <a:latin typeface="Arial" charset="0"/>
              <a:ea typeface="ＭＳ Ｐゴシック" pitchFamily="34" charset="-128"/>
            </a:endParaRPr>
          </a:p>
          <a:p>
            <a:pPr eaLnBrk="1" hangingPunct="1">
              <a:spcBef>
                <a:spcPts val="520"/>
              </a:spcBef>
              <a:defRPr/>
            </a:pPr>
            <a:r>
              <a:rPr lang="en-US" altLang="en-US" dirty="0">
                <a:latin typeface="Arial" charset="0"/>
                <a:ea typeface="ＭＳ Ｐゴシック" pitchFamily="34" charset="-128"/>
              </a:rPr>
              <a:t>But the biggest question of all</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and the most pressing concern for the majority of retirees and pre-retirees I speak with</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is: Will my money last? Some of you may also be wondering if you will have money left over to leave to your loved ones.</a:t>
            </a:r>
          </a:p>
          <a:p>
            <a:pPr eaLnBrk="1" hangingPunct="1">
              <a:spcBef>
                <a:spcPts val="520"/>
              </a:spcBef>
              <a:defRPr/>
            </a:pPr>
            <a:r>
              <a:rPr lang="en-US" altLang="en-US" dirty="0">
                <a:latin typeface="Arial" charset="0"/>
                <a:ea typeface="ＭＳ Ｐゴシック" pitchFamily="34" charset="-128"/>
              </a:rPr>
              <a:t>These are some of the many questions that probably brought you here today. They’re the questions we hear time and time again. </a:t>
            </a:r>
          </a:p>
          <a:p>
            <a:pPr eaLnBrk="1" hangingPunct="1">
              <a:spcBef>
                <a:spcPts val="520"/>
              </a:spcBef>
              <a:defRPr/>
            </a:pPr>
            <a:r>
              <a:rPr lang="en-US" altLang="en-US" dirty="0">
                <a:latin typeface="Arial" charset="0"/>
                <a:ea typeface="ＭＳ Ｐゴシック" pitchFamily="34" charset="-128"/>
              </a:rPr>
              <a:t>But if there’s one thing we’ve learned</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and if there’s one thing I want you to come away with today</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it’s that you should consider a practical, useable plan to navigate this new retirement territory. And today I’m going to show you how easy it can be to come up with one.</a:t>
            </a:r>
          </a:p>
          <a:p>
            <a:pPr eaLnBrk="1" hangingPunct="1">
              <a:spcBef>
                <a:spcPts val="520"/>
              </a:spcBef>
              <a:defRPr/>
            </a:pPr>
            <a:r>
              <a:rPr lang="en-US" altLang="en-US" b="1" cap="all" dirty="0">
                <a:latin typeface="Arial" charset="0"/>
                <a:ea typeface="ＭＳ Ｐゴシック" pitchFamily="34" charset="-128"/>
              </a:rPr>
              <a:t>Transition</a:t>
            </a:r>
            <a:endParaRPr lang="en-US" altLang="en-US" b="1" dirty="0">
              <a:latin typeface="Arial" charset="0"/>
              <a:ea typeface="ＭＳ Ｐゴシック" pitchFamily="34" charset="-128"/>
            </a:endParaRPr>
          </a:p>
          <a:p>
            <a:pPr eaLnBrk="1" hangingPunct="1">
              <a:spcBef>
                <a:spcPts val="520"/>
              </a:spcBef>
              <a:defRPr/>
            </a:pPr>
            <a:r>
              <a:rPr lang="en-US" altLang="en-US" dirty="0">
                <a:latin typeface="Arial" charset="0"/>
                <a:ea typeface="ＭＳ Ｐゴシック" pitchFamily="34" charset="-128"/>
              </a:rPr>
              <a:t>Let’s look at where your retirement income might come from.</a:t>
            </a:r>
          </a:p>
          <a:p>
            <a:pPr eaLnBrk="1" hangingPunct="1">
              <a:spcBef>
                <a:spcPts val="520"/>
              </a:spcBef>
              <a:defRPr/>
            </a:pPr>
            <a:endParaRPr lang="en-US" altLang="en-US" dirty="0">
              <a:latin typeface="Arial" charset="0"/>
              <a:ea typeface="ＭＳ Ｐゴシック"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7"/>
          <p:cNvSpPr txBox="1">
            <a:spLocks noGrp="1" noChangeArrowheads="1"/>
          </p:cNvSpPr>
          <p:nvPr/>
        </p:nvSpPr>
        <p:spPr bwMode="auto">
          <a:xfrm>
            <a:off x="4143376" y="9118601"/>
            <a:ext cx="3170238"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51" tIns="47374" rIns="94751" bIns="47374" anchor="b"/>
          <a:lstStyle>
            <a:lvl1pPr defTabSz="944563" eaLnBrk="0" hangingPunct="0">
              <a:spcBef>
                <a:spcPct val="30000"/>
              </a:spcBef>
              <a:defRPr sz="1200">
                <a:solidFill>
                  <a:schemeClr val="tx1"/>
                </a:solidFill>
                <a:latin typeface="Arial" charset="0"/>
                <a:ea typeface="ＭＳ Ｐゴシック" pitchFamily="34" charset="-128"/>
              </a:defRPr>
            </a:lvl1pPr>
            <a:lvl2pPr marL="742950" indent="-285750" defTabSz="944563" eaLnBrk="0" hangingPunct="0">
              <a:spcBef>
                <a:spcPct val="30000"/>
              </a:spcBef>
              <a:defRPr sz="1200">
                <a:solidFill>
                  <a:schemeClr val="tx1"/>
                </a:solidFill>
                <a:latin typeface="Arial" charset="0"/>
                <a:ea typeface="ＭＳ Ｐゴシック" pitchFamily="34" charset="-128"/>
              </a:defRPr>
            </a:lvl2pPr>
            <a:lvl3pPr marL="1143000" indent="-228600" defTabSz="944563" eaLnBrk="0" hangingPunct="0">
              <a:spcBef>
                <a:spcPct val="30000"/>
              </a:spcBef>
              <a:defRPr sz="1200">
                <a:solidFill>
                  <a:schemeClr val="tx1"/>
                </a:solidFill>
                <a:latin typeface="Arial" charset="0"/>
                <a:ea typeface="ＭＳ Ｐゴシック" pitchFamily="34" charset="-128"/>
              </a:defRPr>
            </a:lvl3pPr>
            <a:lvl4pPr marL="1600200" indent="-228600" defTabSz="944563" eaLnBrk="0" hangingPunct="0">
              <a:spcBef>
                <a:spcPct val="30000"/>
              </a:spcBef>
              <a:defRPr sz="1200">
                <a:solidFill>
                  <a:schemeClr val="tx1"/>
                </a:solidFill>
                <a:latin typeface="Arial" charset="0"/>
                <a:ea typeface="ＭＳ Ｐゴシック" pitchFamily="34" charset="-128"/>
              </a:defRPr>
            </a:lvl4pPr>
            <a:lvl5pPr marL="2057400" indent="-228600" defTabSz="944563" eaLnBrk="0" hangingPunct="0">
              <a:spcBef>
                <a:spcPct val="30000"/>
              </a:spcBef>
              <a:defRPr sz="1200">
                <a:solidFill>
                  <a:schemeClr val="tx1"/>
                </a:solidFill>
                <a:latin typeface="Arial"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lgn="r" eaLnBrk="1" hangingPunct="1">
              <a:spcBef>
                <a:spcPct val="0"/>
              </a:spcBef>
            </a:pPr>
            <a:fld id="{B61D86D3-44B6-42D7-82E3-A6BE8F46CD86}" type="slidenum">
              <a:rPr lang="en-US" altLang="en-US" b="0"/>
              <a:pPr algn="r" eaLnBrk="1" hangingPunct="1">
                <a:spcBef>
                  <a:spcPct val="0"/>
                </a:spcBef>
              </a:pPr>
              <a:t>20</a:t>
            </a:fld>
            <a:endParaRPr lang="en-US" altLang="en-US" b="0" dirty="0"/>
          </a:p>
        </p:txBody>
      </p:sp>
      <p:sp>
        <p:nvSpPr>
          <p:cNvPr id="49156" name="Rectangle 2"/>
          <p:cNvSpPr>
            <a:spLocks noGrp="1" noRot="1" noChangeAspect="1" noChangeArrowheads="1" noTextEdit="1"/>
          </p:cNvSpPr>
          <p:nvPr>
            <p:ph type="sldImg"/>
          </p:nvPr>
        </p:nvSpPr>
        <p:spPr>
          <a:ln/>
        </p:spPr>
      </p:sp>
      <p:sp>
        <p:nvSpPr>
          <p:cNvPr id="49157" name="Rectangle 3"/>
          <p:cNvSpPr>
            <a:spLocks noGrp="1" noChangeArrowheads="1"/>
          </p:cNvSpPr>
          <p:nvPr>
            <p:ph type="body" idx="1"/>
          </p:nvPr>
        </p:nvSpPr>
        <p:spPr>
          <a:xfrm>
            <a:off x="731839" y="4560888"/>
            <a:ext cx="5851525" cy="4676775"/>
          </a:xfrm>
        </p:spPr>
        <p:txBody>
          <a:bodyPr/>
          <a:lstStyle/>
          <a:p>
            <a:pPr eaLnBrk="1" hangingPunct="1">
              <a:spcBef>
                <a:spcPts val="520"/>
              </a:spcBef>
              <a:defRPr/>
            </a:pPr>
            <a:r>
              <a:rPr lang="en-US" altLang="en-US" dirty="0">
                <a:latin typeface="Arial" charset="0"/>
                <a:ea typeface="ＭＳ Ｐゴシック" pitchFamily="34" charset="-128"/>
              </a:rPr>
              <a:t>For the first part of the investing phase you’ll need to determine your target asset mix for your investments. For those of you unfamiliar with this term, it refers to the appropriate mix of assets</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stocks, bonds, and short-term investments</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for an investor based upon your:</a:t>
            </a:r>
          </a:p>
          <a:p>
            <a:pPr marL="95248" lvl="1" indent="-93661" eaLnBrk="1" hangingPunct="1">
              <a:spcBef>
                <a:spcPts val="520"/>
              </a:spcBef>
              <a:buFontTx/>
              <a:buChar char="•"/>
              <a:defRPr/>
            </a:pPr>
            <a:r>
              <a:rPr lang="en-US" altLang="en-US" b="1" dirty="0">
                <a:latin typeface="Arial" charset="0"/>
                <a:ea typeface="ＭＳ Ｐゴシック" pitchFamily="34" charset="-128"/>
              </a:rPr>
              <a:t>Time horizon</a:t>
            </a:r>
            <a:r>
              <a:rPr lang="en-US" altLang="en-US" dirty="0">
                <a:latin typeface="Arial" charset="0"/>
                <a:ea typeface="ＭＳ Ｐゴシック" pitchFamily="34" charset="-128"/>
              </a:rPr>
              <a:t>. How long you expect you’ll need your assets to last.</a:t>
            </a:r>
          </a:p>
          <a:p>
            <a:pPr marL="95248" lvl="1" indent="-93661" eaLnBrk="1" hangingPunct="1">
              <a:spcBef>
                <a:spcPts val="520"/>
              </a:spcBef>
              <a:buFontTx/>
              <a:buChar char="•"/>
              <a:defRPr/>
            </a:pPr>
            <a:r>
              <a:rPr lang="en-US" altLang="en-US" b="1" dirty="0">
                <a:latin typeface="Arial" charset="0"/>
                <a:ea typeface="ＭＳ Ｐゴシック" pitchFamily="34" charset="-128"/>
              </a:rPr>
              <a:t>Risk tolerance</a:t>
            </a:r>
            <a:r>
              <a:rPr lang="en-US" altLang="en-US" dirty="0">
                <a:latin typeface="Arial" charset="0"/>
                <a:ea typeface="ＭＳ Ｐゴシック" pitchFamily="34" charset="-128"/>
              </a:rPr>
              <a:t>. How willing you are to endure the market’s ups and downs in exchange for more growth potential over the long term.</a:t>
            </a:r>
          </a:p>
          <a:p>
            <a:pPr marL="95248" lvl="1" indent="-93661" eaLnBrk="1" hangingPunct="1">
              <a:spcBef>
                <a:spcPts val="520"/>
              </a:spcBef>
              <a:buFontTx/>
              <a:buChar char="•"/>
              <a:defRPr/>
            </a:pPr>
            <a:r>
              <a:rPr lang="en-US" altLang="en-US" b="1" dirty="0">
                <a:latin typeface="Arial" charset="0"/>
                <a:ea typeface="ＭＳ Ｐゴシック" pitchFamily="34" charset="-128"/>
              </a:rPr>
              <a:t>Investment experience</a:t>
            </a:r>
            <a:r>
              <a:rPr lang="en-US" altLang="en-US" dirty="0">
                <a:latin typeface="Arial" charset="0"/>
                <a:ea typeface="ＭＳ Ｐゴシック" pitchFamily="34" charset="-128"/>
              </a:rPr>
              <a:t>. Your experience in investing in stocks and bonds, and whether you have the interest, time, and know-how to manage your own investments.</a:t>
            </a:r>
          </a:p>
          <a:p>
            <a:pPr marL="95248" lvl="1" indent="-93661" eaLnBrk="1" hangingPunct="1">
              <a:spcBef>
                <a:spcPts val="520"/>
              </a:spcBef>
              <a:buFontTx/>
              <a:buChar char="•"/>
              <a:defRPr/>
            </a:pPr>
            <a:r>
              <a:rPr lang="en-US" altLang="en-US" b="1" dirty="0">
                <a:latin typeface="Arial" charset="0"/>
                <a:ea typeface="ＭＳ Ｐゴシック" pitchFamily="34" charset="-128"/>
              </a:rPr>
              <a:t>Financial situation</a:t>
            </a:r>
            <a:r>
              <a:rPr lang="en-US" altLang="en-US" dirty="0">
                <a:latin typeface="Arial" charset="0"/>
                <a:ea typeface="ＭＳ Ｐゴシック" pitchFamily="34" charset="-128"/>
              </a:rPr>
              <a:t>. Including your lifestyle and assets.</a:t>
            </a:r>
            <a:endParaRPr lang="en-US" altLang="en-US" b="1" dirty="0">
              <a:latin typeface="Arial" charset="0"/>
              <a:ea typeface="ＭＳ Ｐゴシック" pitchFamily="34" charset="-128"/>
            </a:endParaRPr>
          </a:p>
          <a:p>
            <a:pPr eaLnBrk="1" hangingPunct="1">
              <a:spcBef>
                <a:spcPts val="520"/>
              </a:spcBef>
              <a:defRPr/>
            </a:pPr>
            <a:r>
              <a:rPr lang="en-US" altLang="en-US" b="1" cap="all" dirty="0">
                <a:latin typeface="Arial" charset="0"/>
                <a:ea typeface="ＭＳ Ｐゴシック" pitchFamily="34" charset="-128"/>
              </a:rPr>
              <a:t>Transition</a:t>
            </a:r>
            <a:endParaRPr lang="en-US" altLang="en-US" b="1" dirty="0">
              <a:latin typeface="Arial" charset="0"/>
              <a:ea typeface="ＭＳ Ｐゴシック" pitchFamily="34" charset="-128"/>
            </a:endParaRPr>
          </a:p>
          <a:p>
            <a:pPr eaLnBrk="1" hangingPunct="1">
              <a:spcBef>
                <a:spcPts val="520"/>
              </a:spcBef>
              <a:defRPr/>
            </a:pPr>
            <a:r>
              <a:rPr lang="en-US" altLang="en-US" dirty="0">
                <a:latin typeface="Arial" charset="0"/>
                <a:ea typeface="ＭＳ Ｐゴシック" pitchFamily="34" charset="-128"/>
              </a:rPr>
              <a:t>Next: the ongoing step…</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7"/>
          <p:cNvSpPr txBox="1">
            <a:spLocks noGrp="1" noChangeArrowheads="1"/>
          </p:cNvSpPr>
          <p:nvPr/>
        </p:nvSpPr>
        <p:spPr bwMode="auto">
          <a:xfrm>
            <a:off x="4143376" y="9118601"/>
            <a:ext cx="3170238"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51" tIns="47374" rIns="94751" bIns="47374" anchor="b"/>
          <a:lstStyle>
            <a:lvl1pPr defTabSz="944563" eaLnBrk="0" hangingPunct="0">
              <a:spcBef>
                <a:spcPct val="30000"/>
              </a:spcBef>
              <a:defRPr sz="1200">
                <a:solidFill>
                  <a:schemeClr val="tx1"/>
                </a:solidFill>
                <a:latin typeface="Arial" charset="0"/>
                <a:ea typeface="ＭＳ Ｐゴシック" pitchFamily="34" charset="-128"/>
              </a:defRPr>
            </a:lvl1pPr>
            <a:lvl2pPr marL="742950" indent="-285750" defTabSz="944563" eaLnBrk="0" hangingPunct="0">
              <a:spcBef>
                <a:spcPct val="30000"/>
              </a:spcBef>
              <a:defRPr sz="1200">
                <a:solidFill>
                  <a:schemeClr val="tx1"/>
                </a:solidFill>
                <a:latin typeface="Arial" charset="0"/>
                <a:ea typeface="ＭＳ Ｐゴシック" pitchFamily="34" charset="-128"/>
              </a:defRPr>
            </a:lvl2pPr>
            <a:lvl3pPr marL="1143000" indent="-228600" defTabSz="944563" eaLnBrk="0" hangingPunct="0">
              <a:spcBef>
                <a:spcPct val="30000"/>
              </a:spcBef>
              <a:defRPr sz="1200">
                <a:solidFill>
                  <a:schemeClr val="tx1"/>
                </a:solidFill>
                <a:latin typeface="Arial" charset="0"/>
                <a:ea typeface="ＭＳ Ｐゴシック" pitchFamily="34" charset="-128"/>
              </a:defRPr>
            </a:lvl3pPr>
            <a:lvl4pPr marL="1600200" indent="-228600" defTabSz="944563" eaLnBrk="0" hangingPunct="0">
              <a:spcBef>
                <a:spcPct val="30000"/>
              </a:spcBef>
              <a:defRPr sz="1200">
                <a:solidFill>
                  <a:schemeClr val="tx1"/>
                </a:solidFill>
                <a:latin typeface="Arial" charset="0"/>
                <a:ea typeface="ＭＳ Ｐゴシック" pitchFamily="34" charset="-128"/>
              </a:defRPr>
            </a:lvl4pPr>
            <a:lvl5pPr marL="2057400" indent="-228600" defTabSz="944563" eaLnBrk="0" hangingPunct="0">
              <a:spcBef>
                <a:spcPct val="30000"/>
              </a:spcBef>
              <a:defRPr sz="1200">
                <a:solidFill>
                  <a:schemeClr val="tx1"/>
                </a:solidFill>
                <a:latin typeface="Arial"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lgn="r" eaLnBrk="1" hangingPunct="1">
              <a:spcBef>
                <a:spcPct val="0"/>
              </a:spcBef>
            </a:pPr>
            <a:fld id="{58699209-9698-4CEF-A9A0-9412E8AE5948}" type="slidenum">
              <a:rPr lang="en-US" altLang="en-US" b="0"/>
              <a:pPr algn="r" eaLnBrk="1" hangingPunct="1">
                <a:spcBef>
                  <a:spcPct val="0"/>
                </a:spcBef>
              </a:pPr>
              <a:t>21</a:t>
            </a:fld>
            <a:endParaRPr lang="en-US" altLang="en-US" b="0" dirty="0"/>
          </a:p>
        </p:txBody>
      </p:sp>
      <p:sp>
        <p:nvSpPr>
          <p:cNvPr id="50180" name="Rectangle 2"/>
          <p:cNvSpPr>
            <a:spLocks noGrp="1" noRot="1" noChangeAspect="1" noChangeArrowheads="1" noTextEdit="1"/>
          </p:cNvSpPr>
          <p:nvPr>
            <p:ph type="sldImg"/>
          </p:nvPr>
        </p:nvSpPr>
        <p:spPr>
          <a:ln/>
        </p:spPr>
      </p:sp>
      <p:sp>
        <p:nvSpPr>
          <p:cNvPr id="50181" name="Rectangle 3"/>
          <p:cNvSpPr>
            <a:spLocks noGrp="1" noChangeArrowheads="1"/>
          </p:cNvSpPr>
          <p:nvPr>
            <p:ph type="body" idx="1"/>
          </p:nvPr>
        </p:nvSpPr>
        <p:spPr>
          <a:xfrm>
            <a:off x="731839" y="4560888"/>
            <a:ext cx="5851525" cy="4676775"/>
          </a:xfrm>
        </p:spPr>
        <p:txBody>
          <a:bodyPr/>
          <a:lstStyle/>
          <a:p>
            <a:pPr eaLnBrk="1" hangingPunct="1">
              <a:spcBef>
                <a:spcPts val="520"/>
              </a:spcBef>
              <a:defRPr/>
            </a:pPr>
            <a:r>
              <a:rPr lang="en-US" altLang="en-US" dirty="0">
                <a:latin typeface="Arial" charset="0"/>
                <a:ea typeface="ＭＳ Ｐゴシック" pitchFamily="34" charset="-128"/>
              </a:rPr>
              <a:t>This step isn’t one you take once. It’s one you’ll take each year. Step 4 stresses the importance of examining your plan regularly.</a:t>
            </a:r>
          </a:p>
          <a:p>
            <a:pPr eaLnBrk="1" hangingPunct="1">
              <a:spcBef>
                <a:spcPts val="520"/>
              </a:spcBef>
              <a:defRPr/>
            </a:pPr>
            <a:r>
              <a:rPr lang="en-US" altLang="en-US" dirty="0">
                <a:latin typeface="Arial" charset="0"/>
                <a:ea typeface="ＭＳ Ｐゴシック" pitchFamily="34" charset="-128"/>
              </a:rPr>
              <a:t>At least once a year, you may want to meet with your financial representative to see whether your plans are on track. Together you’ll:</a:t>
            </a:r>
          </a:p>
          <a:p>
            <a:pPr eaLnBrk="1" hangingPunct="1">
              <a:spcBef>
                <a:spcPts val="520"/>
              </a:spcBef>
              <a:buFontTx/>
              <a:buChar char="•"/>
              <a:defRPr/>
            </a:pPr>
            <a:r>
              <a:rPr lang="en-US" altLang="en-US" b="1" dirty="0">
                <a:latin typeface="Arial" charset="0"/>
                <a:ea typeface="ＭＳ Ｐゴシック" pitchFamily="34" charset="-128"/>
              </a:rPr>
              <a:t>  Review retirement income goals</a:t>
            </a:r>
          </a:p>
          <a:p>
            <a:pPr eaLnBrk="1" hangingPunct="1">
              <a:spcBef>
                <a:spcPts val="520"/>
              </a:spcBef>
              <a:buFontTx/>
              <a:buChar char="•"/>
              <a:defRPr/>
            </a:pPr>
            <a:r>
              <a:rPr lang="en-US" altLang="en-US" b="1" dirty="0">
                <a:latin typeface="Arial" charset="0"/>
                <a:ea typeface="ＭＳ Ｐゴシック" pitchFamily="34" charset="-128"/>
              </a:rPr>
              <a:t>  Reassess expenses</a:t>
            </a:r>
          </a:p>
          <a:p>
            <a:pPr eaLnBrk="1" hangingPunct="1">
              <a:spcBef>
                <a:spcPts val="520"/>
              </a:spcBef>
              <a:buFontTx/>
              <a:buChar char="•"/>
              <a:defRPr/>
            </a:pPr>
            <a:r>
              <a:rPr lang="en-US" altLang="en-US" b="1" dirty="0">
                <a:latin typeface="Arial" charset="0"/>
                <a:ea typeface="ＭＳ Ｐゴシック" pitchFamily="34" charset="-128"/>
              </a:rPr>
              <a:t>  Rebalance portfolio</a:t>
            </a:r>
          </a:p>
          <a:p>
            <a:pPr eaLnBrk="1" hangingPunct="1">
              <a:spcBef>
                <a:spcPts val="520"/>
              </a:spcBef>
              <a:buFontTx/>
              <a:buChar char="•"/>
              <a:defRPr/>
            </a:pPr>
            <a:r>
              <a:rPr lang="en-US" altLang="en-US" b="1" dirty="0">
                <a:latin typeface="Arial" charset="0"/>
                <a:ea typeface="ＭＳ Ｐゴシック" pitchFamily="34" charset="-128"/>
              </a:rPr>
              <a:t>  Update your beneficiary designations</a:t>
            </a:r>
          </a:p>
          <a:p>
            <a:pPr eaLnBrk="1" hangingPunct="1">
              <a:spcBef>
                <a:spcPts val="520"/>
              </a:spcBef>
              <a:defRPr/>
            </a:pPr>
            <a:r>
              <a:rPr lang="en-US" altLang="en-US" dirty="0">
                <a:latin typeface="Arial" charset="0"/>
                <a:ea typeface="ＭＳ Ｐゴシック" pitchFamily="34" charset="-128"/>
              </a:rPr>
              <a:t>Remember, I said your income plan would be structured yet flexible. So you’ll be able to make adjustments as you need to over time … based on the same careful analysis with which you built it in the first place.</a:t>
            </a:r>
          </a:p>
          <a:p>
            <a:pPr eaLnBrk="1" hangingPunct="1">
              <a:spcBef>
                <a:spcPts val="520"/>
              </a:spcBef>
              <a:defRPr/>
            </a:pPr>
            <a:r>
              <a:rPr lang="en-US" altLang="en-US" b="1" cap="all" dirty="0">
                <a:latin typeface="Arial" charset="0"/>
                <a:ea typeface="ＭＳ Ｐゴシック" pitchFamily="34" charset="-128"/>
              </a:rPr>
              <a:t>Transition</a:t>
            </a:r>
          </a:p>
          <a:p>
            <a:pPr eaLnBrk="1" hangingPunct="1">
              <a:spcBef>
                <a:spcPts val="520"/>
              </a:spcBef>
              <a:defRPr/>
            </a:pPr>
            <a:r>
              <a:rPr lang="en-US" altLang="en-US" dirty="0">
                <a:latin typeface="Arial" charset="0"/>
                <a:ea typeface="ＭＳ Ｐゴシック" pitchFamily="34" charset="-128"/>
              </a:rPr>
              <a:t>Now it’s time to take action.</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7"/>
          <p:cNvSpPr txBox="1">
            <a:spLocks noGrp="1" noChangeArrowheads="1"/>
          </p:cNvSpPr>
          <p:nvPr/>
        </p:nvSpPr>
        <p:spPr bwMode="auto">
          <a:xfrm>
            <a:off x="4143376" y="9118601"/>
            <a:ext cx="3170238"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51" tIns="47374" rIns="94751" bIns="47374" anchor="b"/>
          <a:lstStyle>
            <a:lvl1pPr defTabSz="944563" eaLnBrk="0" hangingPunct="0">
              <a:spcBef>
                <a:spcPct val="30000"/>
              </a:spcBef>
              <a:defRPr sz="1200">
                <a:solidFill>
                  <a:schemeClr val="tx1"/>
                </a:solidFill>
                <a:latin typeface="Arial" charset="0"/>
                <a:ea typeface="ＭＳ Ｐゴシック" pitchFamily="34" charset="-128"/>
              </a:defRPr>
            </a:lvl1pPr>
            <a:lvl2pPr marL="742950" indent="-285750" defTabSz="944563" eaLnBrk="0" hangingPunct="0">
              <a:spcBef>
                <a:spcPct val="30000"/>
              </a:spcBef>
              <a:defRPr sz="1200">
                <a:solidFill>
                  <a:schemeClr val="tx1"/>
                </a:solidFill>
                <a:latin typeface="Arial" charset="0"/>
                <a:ea typeface="ＭＳ Ｐゴシック" pitchFamily="34" charset="-128"/>
              </a:defRPr>
            </a:lvl2pPr>
            <a:lvl3pPr marL="1143000" indent="-228600" defTabSz="944563" eaLnBrk="0" hangingPunct="0">
              <a:spcBef>
                <a:spcPct val="30000"/>
              </a:spcBef>
              <a:defRPr sz="1200">
                <a:solidFill>
                  <a:schemeClr val="tx1"/>
                </a:solidFill>
                <a:latin typeface="Arial" charset="0"/>
                <a:ea typeface="ＭＳ Ｐゴシック" pitchFamily="34" charset="-128"/>
              </a:defRPr>
            </a:lvl3pPr>
            <a:lvl4pPr marL="1600200" indent="-228600" defTabSz="944563" eaLnBrk="0" hangingPunct="0">
              <a:spcBef>
                <a:spcPct val="30000"/>
              </a:spcBef>
              <a:defRPr sz="1200">
                <a:solidFill>
                  <a:schemeClr val="tx1"/>
                </a:solidFill>
                <a:latin typeface="Arial" charset="0"/>
                <a:ea typeface="ＭＳ Ｐゴシック" pitchFamily="34" charset="-128"/>
              </a:defRPr>
            </a:lvl4pPr>
            <a:lvl5pPr marL="2057400" indent="-228600" defTabSz="944563" eaLnBrk="0" hangingPunct="0">
              <a:spcBef>
                <a:spcPct val="30000"/>
              </a:spcBef>
              <a:defRPr sz="1200">
                <a:solidFill>
                  <a:schemeClr val="tx1"/>
                </a:solidFill>
                <a:latin typeface="Arial"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lgn="r" eaLnBrk="1" hangingPunct="1">
              <a:spcBef>
                <a:spcPct val="0"/>
              </a:spcBef>
            </a:pPr>
            <a:fld id="{8FAB6603-BC8C-4A43-8336-6B764753D0EB}" type="slidenum">
              <a:rPr lang="en-US" altLang="en-US" b="0"/>
              <a:pPr algn="r" eaLnBrk="1" hangingPunct="1">
                <a:spcBef>
                  <a:spcPct val="0"/>
                </a:spcBef>
              </a:pPr>
              <a:t>22</a:t>
            </a:fld>
            <a:endParaRPr lang="en-US" altLang="en-US" b="0" dirty="0"/>
          </a:p>
        </p:txBody>
      </p:sp>
      <p:sp>
        <p:nvSpPr>
          <p:cNvPr id="51204" name="Rectangle 2"/>
          <p:cNvSpPr>
            <a:spLocks noGrp="1" noRot="1" noChangeAspect="1" noChangeArrowheads="1" noTextEdit="1"/>
          </p:cNvSpPr>
          <p:nvPr>
            <p:ph type="sldImg"/>
          </p:nvPr>
        </p:nvSpPr>
        <p:spPr>
          <a:ln/>
        </p:spPr>
      </p:sp>
      <p:sp>
        <p:nvSpPr>
          <p:cNvPr id="51205" name="Rectangle 3"/>
          <p:cNvSpPr>
            <a:spLocks noGrp="1" noChangeArrowheads="1"/>
          </p:cNvSpPr>
          <p:nvPr>
            <p:ph type="body" idx="1"/>
          </p:nvPr>
        </p:nvSpPr>
        <p:spPr>
          <a:xfrm>
            <a:off x="731839" y="4560888"/>
            <a:ext cx="5851525" cy="4676775"/>
          </a:xfrm>
          <a:noFill/>
        </p:spPr>
        <p:txBody>
          <a:bodyPr/>
          <a:lstStyle/>
          <a:p>
            <a:pPr eaLnBrk="1" hangingPunct="1">
              <a:spcBef>
                <a:spcPts val="520"/>
              </a:spcBef>
            </a:pPr>
            <a:r>
              <a:rPr lang="en-US" altLang="en-US" b="1" dirty="0">
                <a:solidFill>
                  <a:srgbClr val="5482AB"/>
                </a:solidFill>
                <a:latin typeface="Arial" charset="0"/>
                <a:ea typeface="ＭＳ Ｐゴシック" pitchFamily="34" charset="-128"/>
              </a:rPr>
              <a:t>OPTIONAL SLIDE</a:t>
            </a:r>
          </a:p>
          <a:p>
            <a:pPr eaLnBrk="1" hangingPunct="1">
              <a:spcBef>
                <a:spcPts val="520"/>
              </a:spcBef>
            </a:pPr>
            <a:r>
              <a:rPr lang="en-US" altLang="en-US" dirty="0">
                <a:latin typeface="Arial" charset="0"/>
                <a:ea typeface="ＭＳ Ｐゴシック" pitchFamily="34" charset="-128"/>
              </a:rPr>
              <a:t>So are you ready to get started? Are you feeling more in control and primed to turn all of this information into a plan that’s customized for you? Think how much better you may feel when this is done.</a:t>
            </a:r>
          </a:p>
          <a:p>
            <a:pPr eaLnBrk="1" hangingPunct="1">
              <a:spcBef>
                <a:spcPts val="520"/>
              </a:spcBef>
            </a:pPr>
            <a:r>
              <a:rPr lang="en-US" altLang="en-US" dirty="0">
                <a:latin typeface="Arial" charset="0"/>
                <a:ea typeface="ＭＳ Ｐゴシック" pitchFamily="34" charset="-128"/>
              </a:rPr>
              <a:t>Don’t put it off. Complete the worksheet we discussed in this seminar so that you and your spouse can discuss your essential expenses, discretionary expenses, and all your resources that may be available to generate retirement income.</a:t>
            </a:r>
          </a:p>
          <a:p>
            <a:pPr eaLnBrk="1" hangingPunct="1">
              <a:spcBef>
                <a:spcPts val="520"/>
              </a:spcBef>
            </a:pPr>
            <a:r>
              <a:rPr lang="en-US" altLang="en-US" dirty="0">
                <a:latin typeface="Arial" charset="0"/>
                <a:ea typeface="ＭＳ Ｐゴシック" pitchFamily="34" charset="-128"/>
              </a:rPr>
              <a:t>I hope you’ve found today’s presentation informative and encouraging. You’ll find that creating a holistic income plan may be simpler</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and more reassuring</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than you thought.</a:t>
            </a:r>
            <a:endParaRPr lang="en-US" altLang="en-US" i="1" dirty="0">
              <a:latin typeface="Arial" charset="0"/>
              <a:ea typeface="ＭＳ Ｐゴシック" pitchFamily="34" charset="-128"/>
            </a:endParaRPr>
          </a:p>
          <a:p>
            <a:pPr eaLnBrk="1" hangingPunct="1">
              <a:spcBef>
                <a:spcPts val="520"/>
              </a:spcBef>
            </a:pPr>
            <a:r>
              <a:rPr lang="en-US" altLang="en-US" i="1" dirty="0">
                <a:solidFill>
                  <a:srgbClr val="FF3300"/>
                </a:solidFill>
                <a:latin typeface="Arial" charset="0"/>
                <a:ea typeface="ＭＳ Ｐゴシック" pitchFamily="34" charset="-128"/>
              </a:rPr>
              <a:t>[Encourage people to fill out the shareholder worksheet. Ask if you can address any general questions.]</a:t>
            </a:r>
          </a:p>
          <a:p>
            <a:pPr eaLnBrk="1" hangingPunct="1">
              <a:spcBef>
                <a:spcPts val="520"/>
              </a:spcBef>
            </a:pPr>
            <a:endParaRPr lang="en-US" altLang="en-US" sz="1400" dirty="0">
              <a:ea typeface="ＭＳ Ｐゴシック"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23</a:t>
            </a:fld>
            <a:endParaRPr lang="en-US" dirty="0"/>
          </a:p>
        </p:txBody>
      </p:sp>
    </p:spTree>
    <p:extLst>
      <p:ext uri="{BB962C8B-B14F-4D97-AF65-F5344CB8AC3E}">
        <p14:creationId xmlns:p14="http://schemas.microsoft.com/office/powerpoint/2010/main" val="39204151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24</a:t>
            </a:fld>
            <a:endParaRPr lang="en-US" dirty="0"/>
          </a:p>
        </p:txBody>
      </p:sp>
    </p:spTree>
    <p:extLst>
      <p:ext uri="{BB962C8B-B14F-4D97-AF65-F5344CB8AC3E}">
        <p14:creationId xmlns:p14="http://schemas.microsoft.com/office/powerpoint/2010/main" val="214540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7"/>
          <p:cNvSpPr txBox="1">
            <a:spLocks noGrp="1" noChangeArrowheads="1"/>
          </p:cNvSpPr>
          <p:nvPr/>
        </p:nvSpPr>
        <p:spPr bwMode="auto">
          <a:xfrm>
            <a:off x="4143376" y="9118601"/>
            <a:ext cx="3170238"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51" tIns="47374" rIns="94751" bIns="47374" anchor="b"/>
          <a:lstStyle>
            <a:lvl1pPr defTabSz="944563" eaLnBrk="0" hangingPunct="0">
              <a:spcBef>
                <a:spcPct val="30000"/>
              </a:spcBef>
              <a:defRPr sz="1200">
                <a:solidFill>
                  <a:schemeClr val="tx1"/>
                </a:solidFill>
                <a:latin typeface="Arial" charset="0"/>
                <a:ea typeface="ＭＳ Ｐゴシック" pitchFamily="34" charset="-128"/>
              </a:defRPr>
            </a:lvl1pPr>
            <a:lvl2pPr marL="742950" indent="-285750" defTabSz="944563" eaLnBrk="0" hangingPunct="0">
              <a:spcBef>
                <a:spcPct val="30000"/>
              </a:spcBef>
              <a:defRPr sz="1200">
                <a:solidFill>
                  <a:schemeClr val="tx1"/>
                </a:solidFill>
                <a:latin typeface="Arial" charset="0"/>
                <a:ea typeface="ＭＳ Ｐゴシック" pitchFamily="34" charset="-128"/>
              </a:defRPr>
            </a:lvl2pPr>
            <a:lvl3pPr marL="1143000" indent="-228600" defTabSz="944563" eaLnBrk="0" hangingPunct="0">
              <a:spcBef>
                <a:spcPct val="30000"/>
              </a:spcBef>
              <a:defRPr sz="1200">
                <a:solidFill>
                  <a:schemeClr val="tx1"/>
                </a:solidFill>
                <a:latin typeface="Arial" charset="0"/>
                <a:ea typeface="ＭＳ Ｐゴシック" pitchFamily="34" charset="-128"/>
              </a:defRPr>
            </a:lvl3pPr>
            <a:lvl4pPr marL="1600200" indent="-228600" defTabSz="944563" eaLnBrk="0" hangingPunct="0">
              <a:spcBef>
                <a:spcPct val="30000"/>
              </a:spcBef>
              <a:defRPr sz="1200">
                <a:solidFill>
                  <a:schemeClr val="tx1"/>
                </a:solidFill>
                <a:latin typeface="Arial" charset="0"/>
                <a:ea typeface="ＭＳ Ｐゴシック" pitchFamily="34" charset="-128"/>
              </a:defRPr>
            </a:lvl4pPr>
            <a:lvl5pPr marL="2057400" indent="-228600" defTabSz="944563" eaLnBrk="0" hangingPunct="0">
              <a:spcBef>
                <a:spcPct val="30000"/>
              </a:spcBef>
              <a:defRPr sz="1200">
                <a:solidFill>
                  <a:schemeClr val="tx1"/>
                </a:solidFill>
                <a:latin typeface="Arial"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lgn="r" eaLnBrk="1" hangingPunct="1">
              <a:spcBef>
                <a:spcPct val="0"/>
              </a:spcBef>
            </a:pPr>
            <a:fld id="{E16742AB-83C0-409D-B14E-8D4AC9DB5052}" type="slidenum">
              <a:rPr lang="en-US" altLang="en-US" b="0"/>
              <a:pPr algn="r" eaLnBrk="1" hangingPunct="1">
                <a:spcBef>
                  <a:spcPct val="0"/>
                </a:spcBef>
              </a:pPr>
              <a:t>3</a:t>
            </a:fld>
            <a:endParaRPr lang="en-US" altLang="en-US" b="0" dirty="0"/>
          </a:p>
        </p:txBody>
      </p:sp>
      <p:sp>
        <p:nvSpPr>
          <p:cNvPr id="30724" name="Rectangle 2"/>
          <p:cNvSpPr>
            <a:spLocks noGrp="1" noRot="1" noChangeAspect="1" noChangeArrowheads="1" noTextEdit="1"/>
          </p:cNvSpPr>
          <p:nvPr>
            <p:ph type="sldImg"/>
          </p:nvPr>
        </p:nvSpPr>
        <p:spPr>
          <a:ln/>
        </p:spPr>
      </p:sp>
      <p:sp>
        <p:nvSpPr>
          <p:cNvPr id="30725" name="Rectangle 3"/>
          <p:cNvSpPr>
            <a:spLocks noGrp="1" noChangeArrowheads="1"/>
          </p:cNvSpPr>
          <p:nvPr>
            <p:ph type="body" idx="1"/>
          </p:nvPr>
        </p:nvSpPr>
        <p:spPr>
          <a:xfrm>
            <a:off x="731839" y="4560888"/>
            <a:ext cx="5851525" cy="4676775"/>
          </a:xfrm>
        </p:spPr>
        <p:txBody>
          <a:bodyPr/>
          <a:lstStyle/>
          <a:p>
            <a:pPr eaLnBrk="1" hangingPunct="1">
              <a:spcBef>
                <a:spcPts val="520"/>
              </a:spcBef>
              <a:defRPr/>
            </a:pPr>
            <a:r>
              <a:rPr lang="en-US" altLang="en-US" dirty="0">
                <a:latin typeface="Arial" charset="0"/>
                <a:ea typeface="ＭＳ Ｐゴシック" pitchFamily="34" charset="-128"/>
              </a:rPr>
              <a:t>It’s important because the retirement territory has changed.</a:t>
            </a:r>
          </a:p>
          <a:p>
            <a:pPr eaLnBrk="1" hangingPunct="1">
              <a:spcBef>
                <a:spcPts val="520"/>
              </a:spcBef>
              <a:defRPr/>
            </a:pPr>
            <a:r>
              <a:rPr lang="en-US" altLang="en-US" dirty="0">
                <a:latin typeface="Arial" charset="0"/>
                <a:ea typeface="ＭＳ Ｐゴシック" pitchFamily="34" charset="-128"/>
              </a:rPr>
              <a:t>So, what do I mean by the “new retirement territory”?</a:t>
            </a:r>
          </a:p>
          <a:p>
            <a:pPr eaLnBrk="1" hangingPunct="1">
              <a:spcBef>
                <a:spcPts val="520"/>
              </a:spcBef>
              <a:defRPr/>
            </a:pPr>
            <a:r>
              <a:rPr lang="en-US" altLang="en-US" dirty="0">
                <a:latin typeface="Arial" charset="0"/>
                <a:ea typeface="ＭＳ Ｐゴシック" pitchFamily="34" charset="-128"/>
              </a:rPr>
              <a:t>Retirement for our parents, and perhaps our grandparents, was very different. Many people counted on Social Security and pension benefits to cover their retirement income needs. But today, retirees will be more personally responsible for funding their own retirements. </a:t>
            </a:r>
          </a:p>
          <a:p>
            <a:r>
              <a:rPr lang="en-US" altLang="en-US" dirty="0">
                <a:latin typeface="Arial" charset="0"/>
                <a:ea typeface="ＭＳ Ｐゴシック" pitchFamily="34" charset="-128"/>
              </a:rPr>
              <a:t>Take a look at this chart. It shows that Social Security isn’t the only significant source of income for those over 65. Much of household income also comes from pensions and retirement savings, asset income, and earnings.</a:t>
            </a:r>
            <a:r>
              <a:rPr lang="en-US" dirty="0"/>
              <a:t> </a:t>
            </a:r>
            <a:endParaRPr lang="en-US" altLang="en-US" dirty="0">
              <a:latin typeface="Arial" charset="0"/>
              <a:ea typeface="ＭＳ Ｐゴシック" pitchFamily="34" charset="-128"/>
            </a:endParaRPr>
          </a:p>
          <a:p>
            <a:pPr eaLnBrk="1" hangingPunct="1">
              <a:spcBef>
                <a:spcPts val="520"/>
              </a:spcBef>
              <a:defRPr/>
            </a:pPr>
            <a:r>
              <a:rPr lang="en-US" altLang="en-US" dirty="0">
                <a:latin typeface="Arial" charset="0"/>
                <a:ea typeface="ＭＳ Ｐゴシック" pitchFamily="34" charset="-128"/>
              </a:rPr>
              <a:t>Your expectations around lifestyle may be higher than those of your </a:t>
            </a:r>
            <a:r>
              <a:rPr lang="en-US" dirty="0"/>
              <a:t>grandparents, which </a:t>
            </a:r>
            <a:r>
              <a:rPr lang="en-US" altLang="en-US" dirty="0">
                <a:latin typeface="Arial" charset="0"/>
                <a:ea typeface="ＭＳ Ｐゴシック" pitchFamily="34" charset="-128"/>
              </a:rPr>
              <a:t>may also mean you’re spending more. The good news is that you’ve probably saved more than your grandparents, and you may have spent your entire lives in the stock market. Of course, this has added yet another layer of complexity to your situation, making it important that you have a road map to chart your way through the new territory ahead.</a:t>
            </a:r>
            <a:r>
              <a:rPr lang="en-US" altLang="en-US" b="1" dirty="0">
                <a:latin typeface="Arial" charset="0"/>
                <a:ea typeface="ＭＳ Ｐゴシック" pitchFamily="34" charset="-128"/>
              </a:rPr>
              <a:t> </a:t>
            </a:r>
          </a:p>
          <a:p>
            <a:pPr eaLnBrk="1" hangingPunct="1">
              <a:spcBef>
                <a:spcPts val="520"/>
              </a:spcBef>
              <a:defRPr/>
            </a:pPr>
            <a:r>
              <a:rPr lang="en-US" altLang="en-US" b="1" cap="all" dirty="0">
                <a:latin typeface="Arial" charset="0"/>
                <a:ea typeface="ＭＳ Ｐゴシック" pitchFamily="34" charset="-128"/>
              </a:rPr>
              <a:t>Transition</a:t>
            </a:r>
            <a:endParaRPr lang="en-US" altLang="en-US" b="1" dirty="0">
              <a:latin typeface="Arial" charset="0"/>
              <a:ea typeface="ＭＳ Ｐゴシック" pitchFamily="34" charset="-128"/>
            </a:endParaRPr>
          </a:p>
          <a:p>
            <a:pPr eaLnBrk="1" hangingPunct="1">
              <a:spcBef>
                <a:spcPts val="520"/>
              </a:spcBef>
              <a:defRPr/>
            </a:pPr>
            <a:r>
              <a:rPr lang="en-US" altLang="en-US" dirty="0">
                <a:latin typeface="Arial" charset="0"/>
                <a:ea typeface="ＭＳ Ｐゴシック" pitchFamily="34" charset="-128"/>
              </a:rPr>
              <a:t>Let’s review the agenda.</a:t>
            </a:r>
          </a:p>
        </p:txBody>
      </p:sp>
    </p:spTree>
    <p:extLst>
      <p:ext uri="{BB962C8B-B14F-4D97-AF65-F5344CB8AC3E}">
        <p14:creationId xmlns:p14="http://schemas.microsoft.com/office/powerpoint/2010/main" val="23832454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ts val="520"/>
              </a:spcBef>
              <a:buClr>
                <a:schemeClr val="tx1"/>
              </a:buClr>
              <a:defRPr/>
            </a:pPr>
            <a:r>
              <a:rPr lang="en-US" altLang="en-US" b="1" dirty="0">
                <a:solidFill>
                  <a:srgbClr val="5482AB"/>
                </a:solidFill>
                <a:latin typeface="Arial" charset="0"/>
                <a:ea typeface="ＭＳ Ｐゴシック" pitchFamily="34" charset="-128"/>
              </a:rPr>
              <a:t>OPTIONAL SLIDE</a:t>
            </a:r>
          </a:p>
          <a:p>
            <a:pPr eaLnBrk="1" hangingPunct="1">
              <a:spcBef>
                <a:spcPts val="520"/>
              </a:spcBef>
              <a:buClr>
                <a:schemeClr val="tx1"/>
              </a:buClr>
              <a:defRPr/>
            </a:pPr>
            <a:r>
              <a:rPr lang="en-US" altLang="en-US" dirty="0">
                <a:latin typeface="Arial" charset="0"/>
                <a:ea typeface="ＭＳ Ｐゴシック" pitchFamily="34" charset="-128"/>
              </a:rPr>
              <a:t>We’ll start today’s program with a discussion of the new retirement territory and the financial risks each of us face in retirement. Some of these risks, like inflation and market fluctuations, will be familiar. </a:t>
            </a:r>
          </a:p>
          <a:p>
            <a:pPr eaLnBrk="1" hangingPunct="1">
              <a:spcBef>
                <a:spcPts val="520"/>
              </a:spcBef>
              <a:buClr>
                <a:schemeClr val="tx1"/>
              </a:buClr>
              <a:defRPr/>
            </a:pPr>
            <a:r>
              <a:rPr lang="en-US" altLang="en-US" dirty="0">
                <a:latin typeface="Arial" charset="0"/>
                <a:ea typeface="ＭＳ Ｐゴシック" pitchFamily="34" charset="-128"/>
              </a:rPr>
              <a:t>Others will be new</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and potentially worrisome. But you can count on the fact that by the end of this presentation, you will be armed with the knowledge and strategies you need to face all of these risks head on. And your financial representative will be there to make it easier for you, every step of the way.</a:t>
            </a:r>
          </a:p>
          <a:p>
            <a:pPr eaLnBrk="1" hangingPunct="1">
              <a:spcBef>
                <a:spcPts val="520"/>
              </a:spcBef>
              <a:defRPr/>
            </a:pPr>
            <a:r>
              <a:rPr lang="en-US" altLang="en-US" dirty="0">
                <a:latin typeface="Arial" charset="0"/>
                <a:ea typeface="ＭＳ Ｐゴシック" pitchFamily="34" charset="-128"/>
              </a:rPr>
              <a:t>We’ll also examine how creating a written income plan can help you in planning for retirement. Finally, we’ll discuss the next steps you’ll need to take to begin creating your own plan. That’s where your financial representative, who will work with you until the process is complete, can be a most valuable resource.</a:t>
            </a:r>
            <a:endParaRPr lang="en-US" altLang="en-US" b="1" dirty="0">
              <a:solidFill>
                <a:srgbClr val="FF3300"/>
              </a:solidFill>
              <a:latin typeface="Arial" charset="0"/>
              <a:ea typeface="ＭＳ Ｐゴシック" pitchFamily="34" charset="-128"/>
            </a:endParaRPr>
          </a:p>
          <a:p>
            <a:pPr eaLnBrk="1" hangingPunct="1">
              <a:spcBef>
                <a:spcPts val="520"/>
              </a:spcBef>
              <a:defRPr/>
            </a:pPr>
            <a:r>
              <a:rPr lang="en-US" altLang="en-US" b="1" dirty="0">
                <a:solidFill>
                  <a:srgbClr val="FF3300"/>
                </a:solidFill>
                <a:latin typeface="Arial" charset="0"/>
                <a:ea typeface="ＭＳ Ｐゴシック" pitchFamily="34" charset="-128"/>
              </a:rPr>
              <a:t>If providing handouts to audience: </a:t>
            </a:r>
            <a:r>
              <a:rPr lang="en-US" altLang="en-US" dirty="0">
                <a:solidFill>
                  <a:srgbClr val="FF3300"/>
                </a:solidFill>
                <a:latin typeface="Arial" charset="0"/>
                <a:ea typeface="ＭＳ Ｐゴシック" pitchFamily="34" charset="-128"/>
              </a:rPr>
              <a:t>(optional materials include Shareholder Worksheet and Shareholder Guide)</a:t>
            </a:r>
          </a:p>
          <a:p>
            <a:pPr eaLnBrk="1" hangingPunct="1">
              <a:spcBef>
                <a:spcPts val="520"/>
              </a:spcBef>
              <a:defRPr/>
            </a:pPr>
            <a:r>
              <a:rPr lang="en-US" altLang="en-US" b="1" cap="all" dirty="0">
                <a:latin typeface="Arial" charset="0"/>
                <a:ea typeface="ＭＳ Ｐゴシック" pitchFamily="34" charset="-128"/>
              </a:rPr>
              <a:t>Transition </a:t>
            </a:r>
            <a:endParaRPr lang="en-US" altLang="en-US" b="1" dirty="0">
              <a:latin typeface="Arial" charset="0"/>
              <a:ea typeface="ＭＳ Ｐゴシック" pitchFamily="34" charset="-128"/>
            </a:endParaRPr>
          </a:p>
          <a:p>
            <a:pPr eaLnBrk="1" hangingPunct="1">
              <a:spcBef>
                <a:spcPts val="520"/>
              </a:spcBef>
              <a:defRPr/>
            </a:pPr>
            <a:r>
              <a:rPr lang="en-US" altLang="en-US" dirty="0">
                <a:latin typeface="Arial" charset="0"/>
                <a:ea typeface="ＭＳ Ｐゴシック" pitchFamily="34" charset="-128"/>
              </a:rPr>
              <a:t>Now I just want to bring your attention to the handouts in front of you. </a:t>
            </a:r>
          </a:p>
          <a:p>
            <a:pPr eaLnBrk="1" hangingPunct="1">
              <a:spcBef>
                <a:spcPts val="520"/>
              </a:spcBef>
              <a:defRPr/>
            </a:pPr>
            <a:r>
              <a:rPr lang="en-US" altLang="en-US" i="1" dirty="0">
                <a:solidFill>
                  <a:srgbClr val="FF3300"/>
                </a:solidFill>
                <a:latin typeface="Arial" charset="0"/>
                <a:ea typeface="ＭＳ Ｐゴシック" pitchFamily="34" charset="-128"/>
              </a:rPr>
              <a:t>[Review and explain the items you have handed out to the audience]</a:t>
            </a:r>
          </a:p>
        </p:txBody>
      </p:sp>
      <p:sp>
        <p:nvSpPr>
          <p:cNvPr id="4" name="Slide Number Placeholder 3"/>
          <p:cNvSpPr>
            <a:spLocks noGrp="1"/>
          </p:cNvSpPr>
          <p:nvPr>
            <p:ph type="sldNum" sz="quarter" idx="10"/>
          </p:nvPr>
        </p:nvSpPr>
        <p:spPr/>
        <p:txBody>
          <a:bodyPr/>
          <a:lstStyle/>
          <a:p>
            <a:pPr>
              <a:defRPr/>
            </a:pPr>
            <a:fld id="{8203C9FA-C4BE-486E-85AA-ABBD1B25667F}" type="slidenum">
              <a:rPr lang="en-US" smtClean="0"/>
              <a:pPr>
                <a:defRPr/>
              </a:pPr>
              <a:t>4</a:t>
            </a:fld>
            <a:endParaRPr lang="en-US" dirty="0"/>
          </a:p>
        </p:txBody>
      </p:sp>
    </p:spTree>
    <p:extLst>
      <p:ext uri="{BB962C8B-B14F-4D97-AF65-F5344CB8AC3E}">
        <p14:creationId xmlns:p14="http://schemas.microsoft.com/office/powerpoint/2010/main" val="3371110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7"/>
          <p:cNvSpPr txBox="1">
            <a:spLocks noGrp="1" noChangeArrowheads="1"/>
          </p:cNvSpPr>
          <p:nvPr/>
        </p:nvSpPr>
        <p:spPr bwMode="auto">
          <a:xfrm>
            <a:off x="4143376" y="9118601"/>
            <a:ext cx="3170238"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51" tIns="47374" rIns="94751" bIns="47374" anchor="b"/>
          <a:lstStyle>
            <a:lvl1pPr defTabSz="944563" eaLnBrk="0" hangingPunct="0">
              <a:spcBef>
                <a:spcPct val="30000"/>
              </a:spcBef>
              <a:defRPr sz="1200">
                <a:solidFill>
                  <a:schemeClr val="tx1"/>
                </a:solidFill>
                <a:latin typeface="Arial" charset="0"/>
                <a:ea typeface="ＭＳ Ｐゴシック" pitchFamily="34" charset="-128"/>
              </a:defRPr>
            </a:lvl1pPr>
            <a:lvl2pPr marL="742950" indent="-285750" defTabSz="944563" eaLnBrk="0" hangingPunct="0">
              <a:spcBef>
                <a:spcPct val="30000"/>
              </a:spcBef>
              <a:defRPr sz="1200">
                <a:solidFill>
                  <a:schemeClr val="tx1"/>
                </a:solidFill>
                <a:latin typeface="Arial" charset="0"/>
                <a:ea typeface="ＭＳ Ｐゴシック" pitchFamily="34" charset="-128"/>
              </a:defRPr>
            </a:lvl2pPr>
            <a:lvl3pPr marL="1143000" indent="-228600" defTabSz="944563" eaLnBrk="0" hangingPunct="0">
              <a:spcBef>
                <a:spcPct val="30000"/>
              </a:spcBef>
              <a:defRPr sz="1200">
                <a:solidFill>
                  <a:schemeClr val="tx1"/>
                </a:solidFill>
                <a:latin typeface="Arial" charset="0"/>
                <a:ea typeface="ＭＳ Ｐゴシック" pitchFamily="34" charset="-128"/>
              </a:defRPr>
            </a:lvl3pPr>
            <a:lvl4pPr marL="1600200" indent="-228600" defTabSz="944563" eaLnBrk="0" hangingPunct="0">
              <a:spcBef>
                <a:spcPct val="30000"/>
              </a:spcBef>
              <a:defRPr sz="1200">
                <a:solidFill>
                  <a:schemeClr val="tx1"/>
                </a:solidFill>
                <a:latin typeface="Arial" charset="0"/>
                <a:ea typeface="ＭＳ Ｐゴシック" pitchFamily="34" charset="-128"/>
              </a:defRPr>
            </a:lvl4pPr>
            <a:lvl5pPr marL="2057400" indent="-228600" defTabSz="944563" eaLnBrk="0" hangingPunct="0">
              <a:spcBef>
                <a:spcPct val="30000"/>
              </a:spcBef>
              <a:defRPr sz="1200">
                <a:solidFill>
                  <a:schemeClr val="tx1"/>
                </a:solidFill>
                <a:latin typeface="Arial"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lgn="r" eaLnBrk="1" hangingPunct="1">
              <a:spcBef>
                <a:spcPct val="0"/>
              </a:spcBef>
            </a:pPr>
            <a:fld id="{A9F84917-E2D1-4ADF-82C3-C05D619677CD}" type="slidenum">
              <a:rPr lang="en-US" altLang="en-US" b="0"/>
              <a:pPr algn="r" eaLnBrk="1" hangingPunct="1">
                <a:spcBef>
                  <a:spcPct val="0"/>
                </a:spcBef>
              </a:pPr>
              <a:t>5</a:t>
            </a:fld>
            <a:endParaRPr lang="en-US" altLang="en-US" b="0" dirty="0"/>
          </a:p>
        </p:txBody>
      </p:sp>
      <p:sp>
        <p:nvSpPr>
          <p:cNvPr id="32772" name="Rectangle 2"/>
          <p:cNvSpPr>
            <a:spLocks noGrp="1" noRot="1" noChangeAspect="1" noChangeArrowheads="1" noTextEdit="1"/>
          </p:cNvSpPr>
          <p:nvPr>
            <p:ph type="sldImg"/>
          </p:nvPr>
        </p:nvSpPr>
        <p:spPr>
          <a:ln/>
        </p:spPr>
      </p:sp>
      <p:sp>
        <p:nvSpPr>
          <p:cNvPr id="32773" name="Rectangle 3"/>
          <p:cNvSpPr>
            <a:spLocks noGrp="1" noChangeArrowheads="1"/>
          </p:cNvSpPr>
          <p:nvPr>
            <p:ph type="body" idx="1"/>
          </p:nvPr>
        </p:nvSpPr>
        <p:spPr>
          <a:xfrm>
            <a:off x="731839" y="4560888"/>
            <a:ext cx="5851525" cy="4676775"/>
          </a:xfrm>
          <a:noFill/>
        </p:spPr>
        <p:txBody>
          <a:bodyPr/>
          <a:lstStyle/>
          <a:p>
            <a:pPr eaLnBrk="1" hangingPunct="1">
              <a:spcBef>
                <a:spcPts val="520"/>
              </a:spcBef>
            </a:pPr>
            <a:r>
              <a:rPr lang="en-US" altLang="en-US" dirty="0">
                <a:latin typeface="Arial" charset="0"/>
                <a:ea typeface="ＭＳ Ｐゴシック" pitchFamily="34" charset="-128"/>
              </a:rPr>
              <a:t>Before you can embark upon building a practical road map to financial security, you need to understand</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and integrate into your plan</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five key risks that can potentially derail a lifetime income plan.</a:t>
            </a:r>
          </a:p>
          <a:p>
            <a:pPr eaLnBrk="1" hangingPunct="1">
              <a:spcBef>
                <a:spcPts val="520"/>
              </a:spcBef>
            </a:pPr>
            <a:r>
              <a:rPr lang="en-US" altLang="en-US" dirty="0">
                <a:latin typeface="Arial" charset="0"/>
                <a:ea typeface="ＭＳ Ｐゴシック" pitchFamily="34" charset="-128"/>
              </a:rPr>
              <a:t>These risks …</a:t>
            </a:r>
          </a:p>
          <a:p>
            <a:pPr eaLnBrk="1" hangingPunct="1">
              <a:spcBef>
                <a:spcPts val="520"/>
              </a:spcBef>
              <a:buFontTx/>
              <a:buChar char="•"/>
            </a:pPr>
            <a:r>
              <a:rPr lang="en-US" altLang="en-US" b="1" dirty="0">
                <a:latin typeface="Arial" charset="0"/>
                <a:ea typeface="ＭＳ Ｐゴシック" pitchFamily="34" charset="-128"/>
              </a:rPr>
              <a:t>  Longevity</a:t>
            </a:r>
          </a:p>
          <a:p>
            <a:pPr eaLnBrk="1" hangingPunct="1">
              <a:spcBef>
                <a:spcPts val="520"/>
              </a:spcBef>
              <a:buFontTx/>
              <a:buChar char="•"/>
            </a:pPr>
            <a:r>
              <a:rPr lang="en-US" altLang="en-US" b="1" dirty="0">
                <a:latin typeface="Arial" charset="0"/>
                <a:ea typeface="ＭＳ Ｐゴシック" pitchFamily="34" charset="-128"/>
              </a:rPr>
              <a:t>  Health care expenses</a:t>
            </a:r>
          </a:p>
          <a:p>
            <a:pPr eaLnBrk="1" hangingPunct="1">
              <a:spcBef>
                <a:spcPts val="520"/>
              </a:spcBef>
              <a:buFontTx/>
              <a:buChar char="•"/>
            </a:pPr>
            <a:r>
              <a:rPr lang="en-US" altLang="en-US" b="1" dirty="0">
                <a:latin typeface="Arial" charset="0"/>
                <a:ea typeface="ＭＳ Ｐゴシック" pitchFamily="34" charset="-128"/>
              </a:rPr>
              <a:t>  Inflation</a:t>
            </a:r>
          </a:p>
          <a:p>
            <a:pPr eaLnBrk="1" hangingPunct="1">
              <a:spcBef>
                <a:spcPts val="520"/>
              </a:spcBef>
              <a:buFontTx/>
              <a:buChar char="•"/>
            </a:pPr>
            <a:r>
              <a:rPr lang="en-US" altLang="en-US" b="1" dirty="0">
                <a:latin typeface="Arial" charset="0"/>
                <a:ea typeface="ＭＳ Ｐゴシック" pitchFamily="34" charset="-128"/>
              </a:rPr>
              <a:t>  Asset allocation</a:t>
            </a:r>
          </a:p>
          <a:p>
            <a:pPr eaLnBrk="1" hangingPunct="1">
              <a:spcBef>
                <a:spcPts val="520"/>
              </a:spcBef>
              <a:buFontTx/>
              <a:buChar char="•"/>
            </a:pPr>
            <a:r>
              <a:rPr lang="en-US" altLang="en-US" b="1" dirty="0">
                <a:latin typeface="Arial" charset="0"/>
                <a:ea typeface="ＭＳ Ｐゴシック" pitchFamily="34" charset="-128"/>
              </a:rPr>
              <a:t>  Excess withdrawal</a:t>
            </a:r>
          </a:p>
          <a:p>
            <a:pPr eaLnBrk="1" hangingPunct="1">
              <a:spcBef>
                <a:spcPts val="520"/>
              </a:spcBef>
            </a:pPr>
            <a:r>
              <a:rPr lang="en-US" altLang="en-US" dirty="0">
                <a:latin typeface="Arial" charset="0"/>
                <a:ea typeface="ＭＳ Ｐゴシック" pitchFamily="34" charset="-128"/>
              </a:rPr>
              <a:t>… are those that we feel every pre-retiree and retiree should plan for. We’re going to discuss each of these in greater detail.</a:t>
            </a:r>
            <a:endParaRPr lang="en-US" altLang="en-US" dirty="0">
              <a:solidFill>
                <a:schemeClr val="folHlink"/>
              </a:solidFill>
              <a:latin typeface="Arial" charset="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7"/>
          <p:cNvSpPr txBox="1">
            <a:spLocks noGrp="1" noChangeArrowheads="1"/>
          </p:cNvSpPr>
          <p:nvPr/>
        </p:nvSpPr>
        <p:spPr bwMode="auto">
          <a:xfrm>
            <a:off x="4143376" y="9118601"/>
            <a:ext cx="3170238"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51" tIns="47374" rIns="94751" bIns="47374" anchor="b"/>
          <a:lstStyle>
            <a:lvl1pPr defTabSz="944563" eaLnBrk="0" hangingPunct="0">
              <a:spcBef>
                <a:spcPct val="30000"/>
              </a:spcBef>
              <a:defRPr sz="1200">
                <a:solidFill>
                  <a:schemeClr val="tx1"/>
                </a:solidFill>
                <a:latin typeface="Arial" charset="0"/>
                <a:ea typeface="ＭＳ Ｐゴシック" pitchFamily="34" charset="-128"/>
              </a:defRPr>
            </a:lvl1pPr>
            <a:lvl2pPr marL="742950" indent="-285750" defTabSz="944563" eaLnBrk="0" hangingPunct="0">
              <a:spcBef>
                <a:spcPct val="30000"/>
              </a:spcBef>
              <a:defRPr sz="1200">
                <a:solidFill>
                  <a:schemeClr val="tx1"/>
                </a:solidFill>
                <a:latin typeface="Arial" charset="0"/>
                <a:ea typeface="ＭＳ Ｐゴシック" pitchFamily="34" charset="-128"/>
              </a:defRPr>
            </a:lvl2pPr>
            <a:lvl3pPr marL="1143000" indent="-228600" defTabSz="944563" eaLnBrk="0" hangingPunct="0">
              <a:spcBef>
                <a:spcPct val="30000"/>
              </a:spcBef>
              <a:defRPr sz="1200">
                <a:solidFill>
                  <a:schemeClr val="tx1"/>
                </a:solidFill>
                <a:latin typeface="Arial" charset="0"/>
                <a:ea typeface="ＭＳ Ｐゴシック" pitchFamily="34" charset="-128"/>
              </a:defRPr>
            </a:lvl3pPr>
            <a:lvl4pPr marL="1600200" indent="-228600" defTabSz="944563" eaLnBrk="0" hangingPunct="0">
              <a:spcBef>
                <a:spcPct val="30000"/>
              </a:spcBef>
              <a:defRPr sz="1200">
                <a:solidFill>
                  <a:schemeClr val="tx1"/>
                </a:solidFill>
                <a:latin typeface="Arial" charset="0"/>
                <a:ea typeface="ＭＳ Ｐゴシック" pitchFamily="34" charset="-128"/>
              </a:defRPr>
            </a:lvl4pPr>
            <a:lvl5pPr marL="2057400" indent="-228600" defTabSz="944563" eaLnBrk="0" hangingPunct="0">
              <a:spcBef>
                <a:spcPct val="30000"/>
              </a:spcBef>
              <a:defRPr sz="1200">
                <a:solidFill>
                  <a:schemeClr val="tx1"/>
                </a:solidFill>
                <a:latin typeface="Arial"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lgn="r" eaLnBrk="1" hangingPunct="1">
              <a:spcBef>
                <a:spcPct val="0"/>
              </a:spcBef>
            </a:pPr>
            <a:fld id="{B8CD12D0-3179-4D42-8A21-6262F3AA5698}" type="slidenum">
              <a:rPr lang="en-US" altLang="en-US" b="0"/>
              <a:pPr algn="r" eaLnBrk="1" hangingPunct="1">
                <a:spcBef>
                  <a:spcPct val="0"/>
                </a:spcBef>
              </a:pPr>
              <a:t>6</a:t>
            </a:fld>
            <a:endParaRPr lang="en-US" altLang="en-US" b="0" dirty="0"/>
          </a:p>
        </p:txBody>
      </p:sp>
      <p:sp>
        <p:nvSpPr>
          <p:cNvPr id="33796" name="Rectangle 2"/>
          <p:cNvSpPr>
            <a:spLocks noGrp="1" noRot="1" noChangeAspect="1" noChangeArrowheads="1" noTextEdit="1"/>
          </p:cNvSpPr>
          <p:nvPr>
            <p:ph type="sldImg"/>
          </p:nvPr>
        </p:nvSpPr>
        <p:spPr>
          <a:ln/>
        </p:spPr>
      </p:sp>
      <p:sp>
        <p:nvSpPr>
          <p:cNvPr id="33797" name="Rectangle 3"/>
          <p:cNvSpPr>
            <a:spLocks noGrp="1" noChangeArrowheads="1"/>
          </p:cNvSpPr>
          <p:nvPr>
            <p:ph type="body" idx="1"/>
          </p:nvPr>
        </p:nvSpPr>
        <p:spPr>
          <a:xfrm>
            <a:off x="731839" y="4560888"/>
            <a:ext cx="5851525" cy="4676775"/>
          </a:xfrm>
        </p:spPr>
        <p:txBody>
          <a:bodyPr/>
          <a:lstStyle/>
          <a:p>
            <a:pPr eaLnBrk="1" hangingPunct="1">
              <a:spcBef>
                <a:spcPts val="520"/>
              </a:spcBef>
              <a:buClr>
                <a:schemeClr val="tx1"/>
              </a:buClr>
              <a:defRPr/>
            </a:pPr>
            <a:r>
              <a:rPr lang="en-US" altLang="en-US" b="1" dirty="0">
                <a:solidFill>
                  <a:srgbClr val="5482AB"/>
                </a:solidFill>
                <a:latin typeface="Arial" charset="0"/>
                <a:ea typeface="ＭＳ Ｐゴシック" pitchFamily="34" charset="-128"/>
              </a:rPr>
              <a:t>OPTIONAL SLIDE</a:t>
            </a:r>
          </a:p>
          <a:p>
            <a:pPr eaLnBrk="1" hangingPunct="1">
              <a:spcBef>
                <a:spcPts val="520"/>
              </a:spcBef>
              <a:defRPr/>
            </a:pPr>
            <a:r>
              <a:rPr lang="en-US" altLang="en-US" dirty="0">
                <a:latin typeface="Arial" charset="0"/>
                <a:ea typeface="ＭＳ Ｐゴシック" pitchFamily="34" charset="-128"/>
              </a:rPr>
              <a:t>A retirement income plan may help to ensure that your assets last as long as your retirement. When thinking about how long they might need income, many people tend to think in terms of life expectancy. But statistically, half of the population will live longer than their expectancy, which means that they will underestimate how long they will need their savings to last.</a:t>
            </a:r>
          </a:p>
          <a:p>
            <a:pPr eaLnBrk="1" hangingPunct="1">
              <a:spcBef>
                <a:spcPts val="520"/>
              </a:spcBef>
              <a:defRPr/>
            </a:pPr>
            <a:r>
              <a:rPr lang="en-US" altLang="en-US" dirty="0">
                <a:latin typeface="Arial" charset="0"/>
                <a:ea typeface="ＭＳ Ｐゴシック" pitchFamily="34" charset="-128"/>
              </a:rPr>
              <a:t>As this slide shows, an American man who has reached age 65 in good health, for example, has a 50% chance of living to age 87, and one chance in four of living to 93. For a 65-year-old woman, those odds rise to a 50% chance of making it to age 89 and a 25% chance of living to 95. The odds that at least one member of a 65-year-old couple will live to 93 are 50%. And there is a 25% chance that one member of that couple will live to 97.</a:t>
            </a:r>
          </a:p>
          <a:p>
            <a:pPr eaLnBrk="1" hangingPunct="1">
              <a:spcBef>
                <a:spcPts val="520"/>
              </a:spcBef>
              <a:defRPr/>
            </a:pPr>
            <a:r>
              <a:rPr lang="en-US" altLang="en-US" dirty="0">
                <a:latin typeface="Arial" charset="0"/>
                <a:ea typeface="ＭＳ Ｐゴシック" pitchFamily="34" charset="-128"/>
              </a:rPr>
              <a:t>As a result you should consider planning for income to last well into your 90s.</a:t>
            </a:r>
          </a:p>
          <a:p>
            <a:pPr eaLnBrk="1" hangingPunct="1">
              <a:spcBef>
                <a:spcPts val="520"/>
              </a:spcBef>
              <a:defRPr/>
            </a:pPr>
            <a:r>
              <a:rPr lang="en-US" altLang="en-US" b="1" cap="all" dirty="0">
                <a:latin typeface="Arial" charset="0"/>
                <a:ea typeface="ＭＳ Ｐゴシック" pitchFamily="34" charset="-128"/>
              </a:rPr>
              <a:t>Transition</a:t>
            </a:r>
            <a:endParaRPr lang="en-US" altLang="en-US" b="1" dirty="0">
              <a:latin typeface="Arial" charset="0"/>
              <a:ea typeface="ＭＳ Ｐゴシック" pitchFamily="34" charset="-128"/>
            </a:endParaRPr>
          </a:p>
          <a:p>
            <a:pPr eaLnBrk="1" hangingPunct="1">
              <a:spcBef>
                <a:spcPts val="520"/>
              </a:spcBef>
              <a:defRPr/>
            </a:pPr>
            <a:r>
              <a:rPr lang="en-US" altLang="en-US" dirty="0">
                <a:latin typeface="Arial" charset="0"/>
                <a:ea typeface="ＭＳ Ｐゴシック" pitchFamily="34" charset="-128"/>
              </a:rPr>
              <a:t>Now let’s consider health care expenses.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eaLnBrk="1" hangingPunct="1">
              <a:spcBef>
                <a:spcPts val="520"/>
              </a:spcBef>
              <a:defRPr/>
            </a:pPr>
            <a:r>
              <a:rPr lang="en-US" altLang="en-US" sz="1100" dirty="0">
                <a:latin typeface="Arial" charset="0"/>
                <a:ea typeface="ＭＳ Ｐゴシック" pitchFamily="34" charset="-128"/>
              </a:rPr>
              <a:t>Longer life spans, rising medical costs, declining employer-sponsored medical coverage, and possible shortfalls ahead for Medicare all add up to make health care expenses a critical challenge for retirees and pre-retirees alike.</a:t>
            </a:r>
          </a:p>
          <a:p>
            <a:pPr eaLnBrk="1" hangingPunct="1">
              <a:spcBef>
                <a:spcPts val="520"/>
              </a:spcBef>
              <a:defRPr/>
            </a:pPr>
            <a:r>
              <a:rPr lang="en-US" altLang="en-US" sz="1100" b="1" cap="all" dirty="0">
                <a:latin typeface="Arial" charset="0"/>
                <a:ea typeface="ＭＳ Ｐゴシック" pitchFamily="34" charset="-128"/>
              </a:rPr>
              <a:t>Transition</a:t>
            </a:r>
            <a:endParaRPr lang="en-US" altLang="en-US" sz="1100" b="1" dirty="0">
              <a:latin typeface="Arial" charset="0"/>
              <a:ea typeface="ＭＳ Ｐゴシック" pitchFamily="34" charset="-128"/>
            </a:endParaRPr>
          </a:p>
          <a:p>
            <a:pPr eaLnBrk="1" hangingPunct="1">
              <a:spcBef>
                <a:spcPts val="520"/>
              </a:spcBef>
              <a:defRPr/>
            </a:pPr>
            <a:r>
              <a:rPr lang="en-US" altLang="en-US" sz="1100" dirty="0">
                <a:latin typeface="Arial" charset="0"/>
                <a:ea typeface="ＭＳ Ｐゴシック" pitchFamily="34" charset="-128"/>
              </a:rPr>
              <a:t>Now we’ll learn something about inflation.</a:t>
            </a:r>
          </a:p>
        </p:txBody>
      </p:sp>
      <p:sp>
        <p:nvSpPr>
          <p:cNvPr id="4" name="Slide Number Placeholder 3"/>
          <p:cNvSpPr>
            <a:spLocks noGrp="1"/>
          </p:cNvSpPr>
          <p:nvPr>
            <p:ph type="sldNum" sz="quarter" idx="10"/>
          </p:nvPr>
        </p:nvSpPr>
        <p:spPr/>
        <p:txBody>
          <a:bodyPr/>
          <a:lstStyle/>
          <a:p>
            <a:fld id="{8203C9FA-C4BE-486E-85AA-ABBD1B25667F}" type="slidenum">
              <a:rPr lang="en-US" smtClean="0"/>
              <a:pPr/>
              <a:t>7</a:t>
            </a:fld>
            <a:endParaRPr lang="en-US" dirty="0"/>
          </a:p>
        </p:txBody>
      </p:sp>
      <p:sp>
        <p:nvSpPr>
          <p:cNvPr id="7" name="Slide Image Placeholder 6">
            <a:extLst>
              <a:ext uri="{FF2B5EF4-FFF2-40B4-BE49-F238E27FC236}">
                <a16:creationId xmlns:a16="http://schemas.microsoft.com/office/drawing/2014/main" id="{6F4F705D-C620-4CF7-A50B-678CA1ADE841}"/>
              </a:ext>
            </a:extLst>
          </p:cNvPr>
          <p:cNvSpPr>
            <a:spLocks noGrp="1" noRot="1" noChangeAspect="1"/>
          </p:cNvSpPr>
          <p:nvPr>
            <p:ph type="sldImg"/>
          </p:nvPr>
        </p:nvSpPr>
        <p:spPr/>
      </p:sp>
    </p:spTree>
    <p:extLst>
      <p:ext uri="{BB962C8B-B14F-4D97-AF65-F5344CB8AC3E}">
        <p14:creationId xmlns:p14="http://schemas.microsoft.com/office/powerpoint/2010/main" val="28051143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7"/>
          <p:cNvSpPr txBox="1">
            <a:spLocks noGrp="1" noChangeArrowheads="1"/>
          </p:cNvSpPr>
          <p:nvPr/>
        </p:nvSpPr>
        <p:spPr bwMode="auto">
          <a:xfrm>
            <a:off x="4143376" y="9118601"/>
            <a:ext cx="3170238" cy="48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4751" tIns="47374" rIns="94751" bIns="47374" anchor="b"/>
          <a:lstStyle>
            <a:lvl1pPr defTabSz="944563" eaLnBrk="0" hangingPunct="0">
              <a:spcBef>
                <a:spcPct val="30000"/>
              </a:spcBef>
              <a:defRPr sz="1200">
                <a:solidFill>
                  <a:schemeClr val="tx1"/>
                </a:solidFill>
                <a:latin typeface="Arial" charset="0"/>
                <a:ea typeface="ＭＳ Ｐゴシック" pitchFamily="34" charset="-128"/>
              </a:defRPr>
            </a:lvl1pPr>
            <a:lvl2pPr marL="742950" indent="-285750" defTabSz="944563" eaLnBrk="0" hangingPunct="0">
              <a:spcBef>
                <a:spcPct val="30000"/>
              </a:spcBef>
              <a:defRPr sz="1200">
                <a:solidFill>
                  <a:schemeClr val="tx1"/>
                </a:solidFill>
                <a:latin typeface="Arial" charset="0"/>
                <a:ea typeface="ＭＳ Ｐゴシック" pitchFamily="34" charset="-128"/>
              </a:defRPr>
            </a:lvl2pPr>
            <a:lvl3pPr marL="1143000" indent="-228600" defTabSz="944563" eaLnBrk="0" hangingPunct="0">
              <a:spcBef>
                <a:spcPct val="30000"/>
              </a:spcBef>
              <a:defRPr sz="1200">
                <a:solidFill>
                  <a:schemeClr val="tx1"/>
                </a:solidFill>
                <a:latin typeface="Arial" charset="0"/>
                <a:ea typeface="ＭＳ Ｐゴシック" pitchFamily="34" charset="-128"/>
              </a:defRPr>
            </a:lvl3pPr>
            <a:lvl4pPr marL="1600200" indent="-228600" defTabSz="944563" eaLnBrk="0" hangingPunct="0">
              <a:spcBef>
                <a:spcPct val="30000"/>
              </a:spcBef>
              <a:defRPr sz="1200">
                <a:solidFill>
                  <a:schemeClr val="tx1"/>
                </a:solidFill>
                <a:latin typeface="Arial" charset="0"/>
                <a:ea typeface="ＭＳ Ｐゴシック" pitchFamily="34" charset="-128"/>
              </a:defRPr>
            </a:lvl4pPr>
            <a:lvl5pPr marL="2057400" indent="-228600" defTabSz="944563" eaLnBrk="0" hangingPunct="0">
              <a:spcBef>
                <a:spcPct val="30000"/>
              </a:spcBef>
              <a:defRPr sz="1200">
                <a:solidFill>
                  <a:schemeClr val="tx1"/>
                </a:solidFill>
                <a:latin typeface="Arial" charset="0"/>
                <a:ea typeface="ＭＳ Ｐゴシック" pitchFamily="34" charset="-128"/>
              </a:defRPr>
            </a:lvl5pPr>
            <a:lvl6pPr marL="25146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6pPr>
            <a:lvl7pPr marL="29718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7pPr>
            <a:lvl8pPr marL="34290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8pPr>
            <a:lvl9pPr marL="3886200" indent="-228600" defTabSz="944563" eaLnBrk="0" fontAlgn="base" hangingPunct="0">
              <a:spcBef>
                <a:spcPct val="30000"/>
              </a:spcBef>
              <a:spcAft>
                <a:spcPct val="0"/>
              </a:spcAft>
              <a:defRPr sz="1200">
                <a:solidFill>
                  <a:schemeClr val="tx1"/>
                </a:solidFill>
                <a:latin typeface="Arial" charset="0"/>
                <a:ea typeface="ＭＳ Ｐゴシック" pitchFamily="34" charset="-128"/>
              </a:defRPr>
            </a:lvl9pPr>
          </a:lstStyle>
          <a:p>
            <a:pPr algn="r" eaLnBrk="1" hangingPunct="1">
              <a:spcBef>
                <a:spcPct val="0"/>
              </a:spcBef>
            </a:pPr>
            <a:fld id="{E53DD4C2-65A4-4A49-9FFF-47530409CFD2}" type="slidenum">
              <a:rPr lang="en-US" altLang="en-US" b="0"/>
              <a:pPr algn="r" eaLnBrk="1" hangingPunct="1">
                <a:spcBef>
                  <a:spcPct val="0"/>
                </a:spcBef>
              </a:pPr>
              <a:t>8</a:t>
            </a:fld>
            <a:endParaRPr lang="en-US" altLang="en-US" b="0" dirty="0"/>
          </a:p>
        </p:txBody>
      </p:sp>
      <p:sp>
        <p:nvSpPr>
          <p:cNvPr id="35844" name="Rectangle 2"/>
          <p:cNvSpPr>
            <a:spLocks noGrp="1" noRot="1" noChangeAspect="1" noChangeArrowheads="1" noTextEdit="1"/>
          </p:cNvSpPr>
          <p:nvPr>
            <p:ph type="sldImg"/>
          </p:nvPr>
        </p:nvSpPr>
        <p:spPr>
          <a:ln/>
        </p:spPr>
      </p:sp>
      <p:sp>
        <p:nvSpPr>
          <p:cNvPr id="35845" name="Rectangle 3"/>
          <p:cNvSpPr>
            <a:spLocks noGrp="1" noChangeArrowheads="1"/>
          </p:cNvSpPr>
          <p:nvPr>
            <p:ph type="body" idx="1"/>
          </p:nvPr>
        </p:nvSpPr>
        <p:spPr>
          <a:xfrm>
            <a:off x="731839" y="4560888"/>
            <a:ext cx="5851525" cy="4676775"/>
          </a:xfrm>
        </p:spPr>
        <p:txBody>
          <a:bodyPr/>
          <a:lstStyle/>
          <a:p>
            <a:pPr eaLnBrk="1" hangingPunct="1">
              <a:spcBef>
                <a:spcPts val="520"/>
              </a:spcBef>
              <a:defRPr/>
            </a:pPr>
            <a:r>
              <a:rPr lang="en-US" altLang="en-US" b="1" dirty="0">
                <a:solidFill>
                  <a:srgbClr val="5482AB"/>
                </a:solidFill>
                <a:latin typeface="Arial" charset="0"/>
                <a:ea typeface="ＭＳ Ｐゴシック" pitchFamily="34" charset="-128"/>
              </a:rPr>
              <a:t>OPTIONAL SLIDE</a:t>
            </a:r>
          </a:p>
          <a:p>
            <a:pPr eaLnBrk="1" hangingPunct="1">
              <a:spcBef>
                <a:spcPts val="520"/>
              </a:spcBef>
              <a:defRPr/>
            </a:pPr>
            <a:r>
              <a:rPr lang="en-US" altLang="en-US" dirty="0">
                <a:latin typeface="Arial" charset="0"/>
                <a:ea typeface="ＭＳ Ｐゴシック" pitchFamily="34" charset="-128"/>
              </a:rPr>
              <a:t>Inflation is the long-term tendency of money to lose purchasing power. And it can have a particularly negative effect on retirees because it chips away at retirement income in two ways:</a:t>
            </a:r>
          </a:p>
          <a:p>
            <a:pPr eaLnBrk="1" hangingPunct="1">
              <a:spcBef>
                <a:spcPts val="520"/>
              </a:spcBef>
              <a:defRPr/>
            </a:pPr>
            <a:r>
              <a:rPr lang="en-US" altLang="en-US" dirty="0">
                <a:latin typeface="Arial" charset="0"/>
                <a:ea typeface="ＭＳ Ｐゴシック" pitchFamily="34" charset="-128"/>
              </a:rPr>
              <a:t>• Increases the future cost of goods and services</a:t>
            </a:r>
          </a:p>
          <a:p>
            <a:pPr eaLnBrk="1" hangingPunct="1">
              <a:spcBef>
                <a:spcPts val="520"/>
              </a:spcBef>
              <a:defRPr/>
            </a:pPr>
            <a:r>
              <a:rPr lang="en-US" altLang="en-US" dirty="0">
                <a:latin typeface="Arial" charset="0"/>
                <a:ea typeface="ＭＳ Ｐゴシック" pitchFamily="34" charset="-128"/>
              </a:rPr>
              <a:t>• Potentially erodes the value of assets set aside to meet those costs</a:t>
            </a:r>
          </a:p>
          <a:p>
            <a:pPr eaLnBrk="1" hangingPunct="1">
              <a:spcBef>
                <a:spcPts val="520"/>
              </a:spcBef>
              <a:defRPr/>
            </a:pPr>
            <a:r>
              <a:rPr lang="en-US" altLang="en-US" dirty="0">
                <a:latin typeface="Arial" charset="0"/>
                <a:ea typeface="ＭＳ Ｐゴシック" pitchFamily="34" charset="-128"/>
              </a:rPr>
              <a:t>As this slide reveals, even a relatively low inflation rate of 2% can have a significant impact on a retiree’s purchasing power. For example, $50,000 of income today may only be worth $30,477 in 25 </a:t>
            </a:r>
            <a:r>
              <a:rPr lang="en-US" altLang="en-US" dirty="0">
                <a:ea typeface="ＭＳ Ｐゴシック" pitchFamily="34" charset="-128"/>
              </a:rPr>
              <a:t>years based upon a 2% inflation rate. At 3% it would fall by more than half to just $23,880; at 4% the decline is even more extreme.</a:t>
            </a:r>
          </a:p>
          <a:p>
            <a:pPr eaLnBrk="1" hangingPunct="1">
              <a:spcBef>
                <a:spcPts val="520"/>
              </a:spcBef>
              <a:defRPr/>
            </a:pPr>
            <a:r>
              <a:rPr lang="en-US" altLang="en-US" dirty="0">
                <a:ea typeface="ＭＳ Ｐゴシック" pitchFamily="34" charset="-128"/>
              </a:rPr>
              <a:t>The </a:t>
            </a:r>
            <a:r>
              <a:rPr lang="en-US" altLang="en-US" dirty="0">
                <a:latin typeface="Arial" charset="0"/>
                <a:ea typeface="ＭＳ Ｐゴシック" pitchFamily="34" charset="-128"/>
              </a:rPr>
              <a:t>strong likelihood of continuing inflation makes it imperative that your retirement savings include investments with the potential to beat inflation</a:t>
            </a:r>
            <a:r>
              <a:rPr lang="en-US" altLang="en-US" dirty="0">
                <a:latin typeface="Arial"/>
                <a:ea typeface="ＭＳ Ｐゴシック" pitchFamily="34" charset="-128"/>
                <a:cs typeface="Arial"/>
              </a:rPr>
              <a:t>—</a:t>
            </a:r>
            <a:r>
              <a:rPr lang="en-US" altLang="en-US" dirty="0">
                <a:latin typeface="Arial" charset="0"/>
                <a:ea typeface="ＭＳ Ｐゴシック" pitchFamily="34" charset="-128"/>
              </a:rPr>
              <a:t>especially considering the longer retirement that today’s retirees can anticipate. As a further example, who here remembers the cost of a gallon of milk in 1970? Probably 65 cents. Today that same gallon of milk could cost more than </a:t>
            </a:r>
            <a:r>
              <a:rPr lang="en-US" altLang="en-US" dirty="0">
                <a:ea typeface="ＭＳ Ｐゴシック" pitchFamily="34" charset="-128"/>
              </a:rPr>
              <a:t>4 dollars</a:t>
            </a:r>
            <a:r>
              <a:rPr lang="en-US" altLang="en-US" dirty="0">
                <a:latin typeface="Arial" charset="0"/>
                <a:ea typeface="ＭＳ Ｐゴシック" pitchFamily="34" charset="-128"/>
              </a:rPr>
              <a:t>! </a:t>
            </a:r>
            <a:r>
              <a:rPr lang="en-US" dirty="0"/>
              <a:t>The same</a:t>
            </a:r>
            <a:r>
              <a:rPr lang="en-US" altLang="en-US" dirty="0">
                <a:latin typeface="Arial" charset="0"/>
                <a:ea typeface="ＭＳ Ｐゴシック" pitchFamily="34" charset="-128"/>
              </a:rPr>
              <a:t> holds true for just about anything you can think of: a loaf of bread, a pair of shoes.</a:t>
            </a:r>
          </a:p>
          <a:p>
            <a:pPr eaLnBrk="1" hangingPunct="1">
              <a:spcBef>
                <a:spcPts val="520"/>
              </a:spcBef>
              <a:defRPr/>
            </a:pPr>
            <a:r>
              <a:rPr lang="en-US" altLang="en-US" b="1" cap="all" dirty="0">
                <a:latin typeface="Arial" charset="0"/>
                <a:ea typeface="ＭＳ Ｐゴシック" pitchFamily="34" charset="-128"/>
              </a:rPr>
              <a:t>Transition</a:t>
            </a:r>
            <a:endParaRPr lang="en-US" altLang="en-US" b="1" dirty="0">
              <a:latin typeface="Arial" charset="0"/>
              <a:ea typeface="ＭＳ Ｐゴシック" pitchFamily="34" charset="-128"/>
            </a:endParaRPr>
          </a:p>
          <a:p>
            <a:pPr eaLnBrk="1" hangingPunct="1">
              <a:spcBef>
                <a:spcPts val="520"/>
              </a:spcBef>
              <a:defRPr/>
            </a:pPr>
            <a:r>
              <a:rPr lang="en-US" altLang="en-US" dirty="0">
                <a:latin typeface="Arial" charset="0"/>
                <a:ea typeface="ＭＳ Ｐゴシック" pitchFamily="34" charset="-128"/>
              </a:rPr>
              <a:t>Next up: asset allocation.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lvl1pPr defTabSz="944540" eaLnBrk="0" hangingPunct="0">
              <a:spcBef>
                <a:spcPct val="30000"/>
              </a:spcBef>
              <a:defRPr sz="1200">
                <a:solidFill>
                  <a:schemeClr val="tx1"/>
                </a:solidFill>
                <a:latin typeface="Arial" charset="0"/>
                <a:ea typeface="ＭＳ Ｐゴシック" pitchFamily="34" charset="-128"/>
              </a:defRPr>
            </a:lvl1pPr>
            <a:lvl2pPr marL="742932" indent="-285743" defTabSz="944540" eaLnBrk="0" hangingPunct="0">
              <a:spcBef>
                <a:spcPct val="30000"/>
              </a:spcBef>
              <a:defRPr sz="1200">
                <a:solidFill>
                  <a:schemeClr val="tx1"/>
                </a:solidFill>
                <a:latin typeface="Arial" charset="0"/>
                <a:ea typeface="ＭＳ Ｐゴシック" pitchFamily="34" charset="-128"/>
              </a:defRPr>
            </a:lvl2pPr>
            <a:lvl3pPr marL="1142972" indent="-228595" defTabSz="944540" eaLnBrk="0" hangingPunct="0">
              <a:spcBef>
                <a:spcPct val="30000"/>
              </a:spcBef>
              <a:defRPr sz="1200">
                <a:solidFill>
                  <a:schemeClr val="tx1"/>
                </a:solidFill>
                <a:latin typeface="Arial" charset="0"/>
                <a:ea typeface="ＭＳ Ｐゴシック" pitchFamily="34" charset="-128"/>
              </a:defRPr>
            </a:lvl3pPr>
            <a:lvl4pPr marL="1600161" indent="-228595" defTabSz="944540" eaLnBrk="0" hangingPunct="0">
              <a:spcBef>
                <a:spcPct val="30000"/>
              </a:spcBef>
              <a:defRPr sz="1200">
                <a:solidFill>
                  <a:schemeClr val="tx1"/>
                </a:solidFill>
                <a:latin typeface="Arial" charset="0"/>
                <a:ea typeface="ＭＳ Ｐゴシック" pitchFamily="34" charset="-128"/>
              </a:defRPr>
            </a:lvl4pPr>
            <a:lvl5pPr marL="2057350" indent="-228595" defTabSz="944540" eaLnBrk="0" hangingPunct="0">
              <a:spcBef>
                <a:spcPct val="30000"/>
              </a:spcBef>
              <a:defRPr sz="1200">
                <a:solidFill>
                  <a:schemeClr val="tx1"/>
                </a:solidFill>
                <a:latin typeface="Arial" charset="0"/>
                <a:ea typeface="ＭＳ Ｐゴシック" pitchFamily="34" charset="-128"/>
              </a:defRPr>
            </a:lvl5pPr>
            <a:lvl6pPr marL="2514539"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6pPr>
            <a:lvl7pPr marL="2971728"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7pPr>
            <a:lvl8pPr marL="342891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8pPr>
            <a:lvl9pPr marL="3886106" indent="-228595" defTabSz="944540" eaLnBrk="0" fontAlgn="base" hangingPunct="0">
              <a:spcBef>
                <a:spcPct val="30000"/>
              </a:spcBef>
              <a:spcAft>
                <a:spcPct val="0"/>
              </a:spcAft>
              <a:defRPr sz="1200">
                <a:solidFill>
                  <a:schemeClr val="tx1"/>
                </a:solidFill>
                <a:latin typeface="Arial" charset="0"/>
                <a:ea typeface="ＭＳ Ｐゴシック" pitchFamily="34" charset="-128"/>
              </a:defRPr>
            </a:lvl9pPr>
          </a:lstStyle>
          <a:p>
            <a:pPr eaLnBrk="1" hangingPunct="1">
              <a:spcBef>
                <a:spcPct val="0"/>
              </a:spcBef>
            </a:pPr>
            <a:fld id="{266E68A2-B119-4A1E-A8D4-48170BE997A2}" type="slidenum">
              <a:rPr lang="en-US" altLang="en-US" smtClean="0"/>
              <a:pPr eaLnBrk="1" hangingPunct="1">
                <a:spcBef>
                  <a:spcPct val="0"/>
                </a:spcBef>
              </a:pPr>
              <a:t>9</a:t>
            </a:fld>
            <a:endParaRPr lang="en-US" altLang="en-US" dirty="0"/>
          </a:p>
        </p:txBody>
      </p:sp>
      <p:sp>
        <p:nvSpPr>
          <p:cNvPr id="36869" name="Rectangle 2"/>
          <p:cNvSpPr>
            <a:spLocks noGrp="1" noRot="1" noChangeAspect="1" noChangeArrowheads="1" noTextEdit="1"/>
          </p:cNvSpPr>
          <p:nvPr>
            <p:ph type="sldImg"/>
          </p:nvPr>
        </p:nvSpPr>
        <p:spPr>
          <a:xfrm>
            <a:off x="996950" y="671513"/>
            <a:ext cx="5321300" cy="2994025"/>
          </a:xfrm>
          <a:ln/>
        </p:spPr>
      </p:sp>
      <p:sp>
        <p:nvSpPr>
          <p:cNvPr id="2" name="Notes Placeholder 1"/>
          <p:cNvSpPr>
            <a:spLocks noGrp="1"/>
          </p:cNvSpPr>
          <p:nvPr>
            <p:ph type="body" idx="1"/>
          </p:nvPr>
        </p:nvSpPr>
        <p:spPr>
          <a:xfrm>
            <a:off x="319209" y="3824822"/>
            <a:ext cx="6652310" cy="5428160"/>
          </a:xfrm>
        </p:spPr>
        <p:txBody>
          <a:bodyPr/>
          <a:lstStyle/>
          <a:p>
            <a:pPr eaLnBrk="1" hangingPunct="1">
              <a:lnSpc>
                <a:spcPct val="90000"/>
              </a:lnSpc>
              <a:spcBef>
                <a:spcPts val="208"/>
              </a:spcBef>
              <a:spcAft>
                <a:spcPts val="500"/>
              </a:spcAft>
            </a:pPr>
            <a:r>
              <a:rPr lang="en-US" altLang="en-US" sz="900" dirty="0">
                <a:ea typeface="ＭＳ Ｐゴシック" pitchFamily="34" charset="-128"/>
              </a:rPr>
              <a:t>Some people fear losing their nest egg, so they avoid stocks and stick with fixed income investments. But by doing this they may give up long-term growth potential and risk outliving their money.</a:t>
            </a:r>
          </a:p>
          <a:p>
            <a:pPr eaLnBrk="1" hangingPunct="1">
              <a:lnSpc>
                <a:spcPct val="90000"/>
              </a:lnSpc>
              <a:spcBef>
                <a:spcPts val="208"/>
              </a:spcBef>
              <a:spcAft>
                <a:spcPts val="500"/>
              </a:spcAft>
            </a:pPr>
            <a:r>
              <a:rPr lang="en-US" altLang="en-US" sz="900" dirty="0">
                <a:ea typeface="ＭＳ Ｐゴシック" pitchFamily="34" charset="-128"/>
              </a:rPr>
              <a:t>Market risk comes with investing. While we can’t control market behavior, we may be able to manage its long-term effects through our investment choices. One option is asset allocation, which strives to strike a balance between stocks, bonds, and short-term investments.</a:t>
            </a:r>
          </a:p>
          <a:p>
            <a:pPr eaLnBrk="1" hangingPunct="1">
              <a:lnSpc>
                <a:spcPct val="90000"/>
              </a:lnSpc>
              <a:spcBef>
                <a:spcPts val="208"/>
              </a:spcBef>
              <a:spcAft>
                <a:spcPts val="500"/>
              </a:spcAft>
            </a:pPr>
            <a:r>
              <a:rPr lang="en-US" altLang="en-US" sz="900" dirty="0">
                <a:ea typeface="ＭＳ Ｐゴシック" pitchFamily="34" charset="-128"/>
              </a:rPr>
              <a:t>The graph shows how various asset allocations have fared compared with inflation and health care costs. A conservative portfolio has kept </a:t>
            </a:r>
            <a:r>
              <a:rPr lang="en-US" sz="900" dirty="0"/>
              <a:t>up—but </a:t>
            </a:r>
            <a:r>
              <a:rPr lang="en-US" altLang="en-US" sz="900" dirty="0">
                <a:ea typeface="ＭＳ Ｐゴシック" pitchFamily="34" charset="-128"/>
              </a:rPr>
              <a:t>just barely. Greater exposure to equities may give a portfolio the “breathing room” necessary for long-term financial security. But remember, asset allocation does not ensure a profit or guarantee against a loss.</a:t>
            </a:r>
          </a:p>
          <a:p>
            <a:pPr eaLnBrk="1" hangingPunct="1">
              <a:lnSpc>
                <a:spcPct val="90000"/>
              </a:lnSpc>
              <a:spcBef>
                <a:spcPts val="208"/>
              </a:spcBef>
              <a:spcAft>
                <a:spcPts val="500"/>
              </a:spcAft>
            </a:pPr>
            <a:r>
              <a:rPr lang="en-US" altLang="en-US" sz="900" b="1" dirty="0">
                <a:solidFill>
                  <a:srgbClr val="5482AB"/>
                </a:solidFill>
                <a:ea typeface="ＭＳ Ｐゴシック" pitchFamily="34" charset="-128"/>
              </a:rPr>
              <a:t>NOTE TO SPEAKER</a:t>
            </a:r>
          </a:p>
          <a:p>
            <a:pPr eaLnBrk="1" hangingPunct="1">
              <a:lnSpc>
                <a:spcPct val="90000"/>
              </a:lnSpc>
              <a:spcBef>
                <a:spcPts val="208"/>
              </a:spcBef>
              <a:spcAft>
                <a:spcPts val="500"/>
              </a:spcAft>
            </a:pPr>
            <a:r>
              <a:rPr lang="en-US" altLang="en-US" sz="900" b="1" dirty="0">
                <a:ea typeface="ＭＳ Ｐゴシック" pitchFamily="34" charset="-128"/>
              </a:rPr>
              <a:t>(Please read)</a:t>
            </a:r>
          </a:p>
          <a:p>
            <a:pPr eaLnBrk="1" hangingPunct="1">
              <a:lnSpc>
                <a:spcPct val="90000"/>
              </a:lnSpc>
              <a:spcBef>
                <a:spcPts val="208"/>
              </a:spcBef>
              <a:spcAft>
                <a:spcPts val="500"/>
              </a:spcAft>
            </a:pPr>
            <a:r>
              <a:rPr lang="en-US" altLang="en-US" sz="900" dirty="0">
                <a:ea typeface="ＭＳ Ｐゴシック" pitchFamily="34" charset="-128"/>
              </a:rPr>
              <a:t>In the example shown on the slide, the asset allocations are defined as follows: </a:t>
            </a:r>
            <a:endParaRPr lang="en-US" altLang="en-US" sz="900" b="1" dirty="0">
              <a:ea typeface="ＭＳ Ｐゴシック" pitchFamily="34" charset="-128"/>
            </a:endParaRPr>
          </a:p>
          <a:p>
            <a:pPr eaLnBrk="1" hangingPunct="1">
              <a:lnSpc>
                <a:spcPct val="90000"/>
              </a:lnSpc>
              <a:spcBef>
                <a:spcPts val="208"/>
              </a:spcBef>
              <a:spcAft>
                <a:spcPts val="500"/>
              </a:spcAft>
            </a:pPr>
            <a:r>
              <a:rPr lang="en-US" altLang="en-US" sz="900" b="1" dirty="0">
                <a:ea typeface="ＭＳ Ｐゴシック" pitchFamily="34" charset="-128"/>
              </a:rPr>
              <a:t>Conservative:</a:t>
            </a:r>
            <a:r>
              <a:rPr lang="en-US" altLang="en-US" sz="900" dirty="0">
                <a:ea typeface="ＭＳ Ｐゴシック" pitchFamily="34" charset="-128"/>
              </a:rPr>
              <a:t> 20% stocks, 50% bonds, 30% short-term</a:t>
            </a:r>
          </a:p>
          <a:p>
            <a:pPr eaLnBrk="1" hangingPunct="1">
              <a:lnSpc>
                <a:spcPct val="90000"/>
              </a:lnSpc>
              <a:spcBef>
                <a:spcPts val="208"/>
              </a:spcBef>
              <a:spcAft>
                <a:spcPts val="500"/>
              </a:spcAft>
            </a:pPr>
            <a:r>
              <a:rPr lang="en-US" altLang="en-US" sz="900" b="1" dirty="0">
                <a:ea typeface="ＭＳ Ｐゴシック" pitchFamily="34" charset="-128"/>
              </a:rPr>
              <a:t>Balanced:</a:t>
            </a:r>
            <a:r>
              <a:rPr lang="en-US" altLang="en-US" sz="900" dirty="0">
                <a:ea typeface="ＭＳ Ｐゴシック" pitchFamily="34" charset="-128"/>
              </a:rPr>
              <a:t> 50% stocks, 40% bonds, 10% short-term</a:t>
            </a:r>
          </a:p>
          <a:p>
            <a:pPr eaLnBrk="1" hangingPunct="1">
              <a:lnSpc>
                <a:spcPct val="90000"/>
              </a:lnSpc>
              <a:spcBef>
                <a:spcPts val="208"/>
              </a:spcBef>
              <a:spcAft>
                <a:spcPts val="500"/>
              </a:spcAft>
            </a:pPr>
            <a:r>
              <a:rPr lang="en-US" altLang="en-US" sz="900" b="1" dirty="0">
                <a:ea typeface="ＭＳ Ｐゴシック" pitchFamily="34" charset="-128"/>
              </a:rPr>
              <a:t>Growth:</a:t>
            </a:r>
            <a:r>
              <a:rPr lang="en-US" altLang="en-US" sz="900" dirty="0">
                <a:ea typeface="ＭＳ Ｐゴシック" pitchFamily="34" charset="-128"/>
              </a:rPr>
              <a:t> 70% stocks, 25% bonds, 5% short-term</a:t>
            </a:r>
          </a:p>
          <a:p>
            <a:pPr eaLnBrk="1" hangingPunct="1">
              <a:lnSpc>
                <a:spcPct val="90000"/>
              </a:lnSpc>
              <a:spcBef>
                <a:spcPts val="208"/>
              </a:spcBef>
              <a:spcAft>
                <a:spcPts val="500"/>
              </a:spcAft>
            </a:pPr>
            <a:r>
              <a:rPr lang="en-US" altLang="en-US" sz="900" b="1" dirty="0">
                <a:ea typeface="ＭＳ Ｐゴシック" pitchFamily="34" charset="-128"/>
              </a:rPr>
              <a:t>Aggressive Growth:</a:t>
            </a:r>
            <a:r>
              <a:rPr lang="en-US" altLang="en-US" sz="900" dirty="0">
                <a:ea typeface="ＭＳ Ｐゴシック" pitchFamily="34" charset="-128"/>
              </a:rPr>
              <a:t> 85% stocks, 15% bonds</a:t>
            </a:r>
          </a:p>
          <a:p>
            <a:pPr>
              <a:lnSpc>
                <a:spcPct val="90000"/>
              </a:lnSpc>
              <a:spcBef>
                <a:spcPts val="624"/>
              </a:spcBef>
            </a:pPr>
            <a:r>
              <a:rPr lang="en-US" altLang="ja-JP" sz="900" dirty="0">
                <a:ea typeface="ＭＳ Ｐゴシック" pitchFamily="34" charset="-128"/>
              </a:rPr>
              <a:t>Generally, among asset classes, stocks may present more short-term risk and volatility than bonds or short-term instruments but may provide greater potential return over the long term. Although bonds generally present less short-term risk and volatility than stocks, bonds contain interest rate risk (as interest rates rise, bond prices usually fall); the risk of issuer default; and inflation risk. U.S. Treasury bills maintain a stable value (if held to maturity), but returns are generally only slightly above the inflation rate. Foreign investments, especially those in emerging markets, involve greater risk, but may offer greater potential return than U.S. investments.</a:t>
            </a:r>
          </a:p>
          <a:p>
            <a:pPr>
              <a:lnSpc>
                <a:spcPct val="90000"/>
              </a:lnSpc>
              <a:spcBef>
                <a:spcPts val="624"/>
              </a:spcBef>
            </a:pPr>
            <a:r>
              <a:rPr lang="en-US" altLang="ja-JP" sz="900" dirty="0">
                <a:ea typeface="ＭＳ Ｐゴシック" pitchFamily="34" charset="-128"/>
              </a:rPr>
              <a:t>The target asset mixes are hypothetical models and illustrate certain examples of many possible combinations of investment allocations that could help an investor pursue his or her goals; these target asset mixes do not constitute investment advice under the Employee Retirement Income Security Act of 1974 (ERISA). You should choose your own investments based on your particular objectives and situation. </a:t>
            </a:r>
          </a:p>
          <a:p>
            <a:pPr>
              <a:lnSpc>
                <a:spcPct val="90000"/>
              </a:lnSpc>
              <a:spcBef>
                <a:spcPts val="624"/>
              </a:spcBef>
            </a:pPr>
            <a:r>
              <a:rPr lang="en-US" altLang="ja-JP" sz="900" dirty="0">
                <a:ea typeface="ＭＳ Ｐゴシック" pitchFamily="34" charset="-128"/>
              </a:rPr>
              <a:t>Remember that diversification and asset allocation does not ensure a profit or protect against loss, and past performance is no guarantee of future results.</a:t>
            </a:r>
            <a:endParaRPr lang="en-US" altLang="ja-JP" sz="900" b="1" dirty="0">
              <a:ea typeface="ＭＳ Ｐゴシック" pitchFamily="34" charset="-128"/>
            </a:endParaRPr>
          </a:p>
          <a:p>
            <a:pPr>
              <a:lnSpc>
                <a:spcPct val="90000"/>
              </a:lnSpc>
              <a:spcBef>
                <a:spcPts val="624"/>
              </a:spcBef>
            </a:pPr>
            <a:r>
              <a:rPr lang="en-US" altLang="en-US" sz="900" b="1" dirty="0">
                <a:ea typeface="ＭＳ Ｐゴシック" pitchFamily="34" charset="-128"/>
              </a:rPr>
              <a:t>TRANSITION</a:t>
            </a:r>
          </a:p>
          <a:p>
            <a:pPr>
              <a:lnSpc>
                <a:spcPct val="90000"/>
              </a:lnSpc>
              <a:spcBef>
                <a:spcPts val="208"/>
              </a:spcBef>
            </a:pPr>
            <a:r>
              <a:rPr lang="en-US" altLang="en-US" sz="900" dirty="0">
                <a:ea typeface="ＭＳ Ｐゴシック" pitchFamily="34" charset="-128"/>
              </a:rPr>
              <a:t>Let’s see how withdrawal rates influence asset allocation.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Onscreen Divider Speakers">
    <p:spTree>
      <p:nvGrpSpPr>
        <p:cNvPr id="1" name=""/>
        <p:cNvGrpSpPr/>
        <p:nvPr/>
      </p:nvGrpSpPr>
      <p:grpSpPr>
        <a:xfrm>
          <a:off x="0" y="0"/>
          <a:ext cx="0" cy="0"/>
          <a:chOff x="0" y="0"/>
          <a:chExt cx="0" cy="0"/>
        </a:xfrm>
      </p:grpSpPr>
      <p:sp>
        <p:nvSpPr>
          <p:cNvPr id="9" name="Rectangle 56">
            <a:extLst>
              <a:ext uri="{FF2B5EF4-FFF2-40B4-BE49-F238E27FC236}">
                <a16:creationId xmlns:a16="http://schemas.microsoft.com/office/drawing/2014/main" id="{53158BED-2D8E-4016-932E-3ABC101F798A}"/>
              </a:ext>
            </a:extLst>
          </p:cNvPr>
          <p:cNvSpPr>
            <a:spLocks noGrp="1" noChangeArrowheads="1"/>
          </p:cNvSpPr>
          <p:nvPr>
            <p:ph type="ctrTitle"/>
          </p:nvPr>
        </p:nvSpPr>
        <p:spPr>
          <a:xfrm>
            <a:off x="679879" y="3083357"/>
            <a:ext cx="7825945" cy="608013"/>
          </a:xfrm>
          <a:prstGeom prst="rect">
            <a:avLst/>
          </a:prstGeom>
          <a:ln algn="ctr"/>
        </p:spPr>
        <p:txBody>
          <a:bodyPr lIns="91440" tIns="45720" anchor="b"/>
          <a:lstStyle>
            <a:lvl1pPr>
              <a:defRPr sz="3200">
                <a:solidFill>
                  <a:srgbClr val="333F48"/>
                </a:solidFill>
              </a:defRPr>
            </a:lvl1pPr>
          </a:lstStyle>
          <a:p>
            <a:r>
              <a:rPr lang="en-US"/>
              <a:t>Click to edit Master title style</a:t>
            </a:r>
            <a:endParaRPr lang="en-US" dirty="0"/>
          </a:p>
        </p:txBody>
      </p:sp>
      <p:sp>
        <p:nvSpPr>
          <p:cNvPr id="10" name="Rectangle 57">
            <a:extLst>
              <a:ext uri="{FF2B5EF4-FFF2-40B4-BE49-F238E27FC236}">
                <a16:creationId xmlns:a16="http://schemas.microsoft.com/office/drawing/2014/main" id="{ED954542-D53E-4BAB-857A-0329330BCD9D}"/>
              </a:ext>
            </a:extLst>
          </p:cNvPr>
          <p:cNvSpPr>
            <a:spLocks noGrp="1" noChangeArrowheads="1"/>
          </p:cNvSpPr>
          <p:nvPr>
            <p:ph type="subTitle" idx="1"/>
          </p:nvPr>
        </p:nvSpPr>
        <p:spPr>
          <a:xfrm>
            <a:off x="637016" y="3714902"/>
            <a:ext cx="7868808" cy="466117"/>
          </a:xfrm>
          <a:prstGeom prst="rect">
            <a:avLst/>
          </a:prstGeom>
          <a:ln algn="ctr"/>
        </p:spPr>
        <p:txBody>
          <a:bodyPr tIns="0"/>
          <a:lstStyle>
            <a:lvl1pPr marL="0" indent="0" algn="l" rtl="0" fontAlgn="base">
              <a:lnSpc>
                <a:spcPct val="100000"/>
              </a:lnSpc>
              <a:spcBef>
                <a:spcPct val="0"/>
              </a:spcBef>
              <a:spcAft>
                <a:spcPct val="0"/>
              </a:spcAft>
              <a:defRPr lang="en-US" sz="2400" b="0" kern="1200" dirty="0">
                <a:solidFill>
                  <a:srgbClr val="768692"/>
                </a:solidFill>
                <a:latin typeface="Arial"/>
                <a:ea typeface="ＭＳ Ｐゴシック" pitchFamily="34" charset="-128"/>
                <a:cs typeface="+mn-cs"/>
              </a:defRPr>
            </a:lvl1pPr>
          </a:lstStyle>
          <a:p>
            <a:r>
              <a:rPr lang="en-US"/>
              <a:t>Click to edit Master subtitle style</a:t>
            </a:r>
            <a:endParaRPr lang="en-US" dirty="0"/>
          </a:p>
        </p:txBody>
      </p:sp>
      <p:grpSp>
        <p:nvGrpSpPr>
          <p:cNvPr id="11" name="Group 10">
            <a:extLst>
              <a:ext uri="{FF2B5EF4-FFF2-40B4-BE49-F238E27FC236}">
                <a16:creationId xmlns:a16="http://schemas.microsoft.com/office/drawing/2014/main" id="{C432A031-C250-4629-A317-F0C14710272A}"/>
              </a:ext>
            </a:extLst>
          </p:cNvPr>
          <p:cNvGrpSpPr/>
          <p:nvPr userDrawn="1"/>
        </p:nvGrpSpPr>
        <p:grpSpPr>
          <a:xfrm>
            <a:off x="0" y="0"/>
            <a:ext cx="12192000" cy="6839455"/>
            <a:chOff x="0" y="0"/>
            <a:chExt cx="9144000" cy="5129592"/>
          </a:xfrm>
        </p:grpSpPr>
        <p:sp>
          <p:nvSpPr>
            <p:cNvPr id="12" name="Triangle 40">
              <a:extLst>
                <a:ext uri="{FF2B5EF4-FFF2-40B4-BE49-F238E27FC236}">
                  <a16:creationId xmlns:a16="http://schemas.microsoft.com/office/drawing/2014/main" id="{07CCA0BA-54DD-4E29-A0D6-3C4F73981B12}"/>
                </a:ext>
                <a:ext uri="{C183D7F6-B498-43B3-948B-1728B52AA6E4}">
                  <adec:decorative xmlns:adec="http://schemas.microsoft.com/office/drawing/2017/decorative" val="1"/>
                </a:ext>
              </a:extLst>
            </p:cNvPr>
            <p:cNvSpPr/>
            <p:nvPr userDrawn="1"/>
          </p:nvSpPr>
          <p:spPr bwMode="auto">
            <a:xfrm flipH="1" flipV="1">
              <a:off x="0" y="0"/>
              <a:ext cx="5392615" cy="1348452"/>
            </a:xfrm>
            <a:custGeom>
              <a:avLst/>
              <a:gdLst>
                <a:gd name="connsiteX0" fmla="*/ 0 w 12192000"/>
                <a:gd name="connsiteY0" fmla="*/ 2036323 h 2036323"/>
                <a:gd name="connsiteX1" fmla="*/ 12178955 w 12192000"/>
                <a:gd name="connsiteY1" fmla="*/ 0 h 2036323"/>
                <a:gd name="connsiteX2" fmla="*/ 12192000 w 12192000"/>
                <a:gd name="connsiteY2" fmla="*/ 2036323 h 2036323"/>
                <a:gd name="connsiteX3" fmla="*/ 0 w 12192000"/>
                <a:gd name="connsiteY3" fmla="*/ 2036323 h 2036323"/>
                <a:gd name="connsiteX0" fmla="*/ 0 w 12204970"/>
                <a:gd name="connsiteY0" fmla="*/ 1880680 h 2036323"/>
                <a:gd name="connsiteX1" fmla="*/ 12191925 w 12204970"/>
                <a:gd name="connsiteY1" fmla="*/ 0 h 2036323"/>
                <a:gd name="connsiteX2" fmla="*/ 12204970 w 12204970"/>
                <a:gd name="connsiteY2" fmla="*/ 2036323 h 2036323"/>
                <a:gd name="connsiteX3" fmla="*/ 0 w 12204970"/>
                <a:gd name="connsiteY3" fmla="*/ 1880680 h 2036323"/>
                <a:gd name="connsiteX0" fmla="*/ 0 w 12192096"/>
                <a:gd name="connsiteY0" fmla="*/ 1880680 h 1906621"/>
                <a:gd name="connsiteX1" fmla="*/ 12191925 w 12192096"/>
                <a:gd name="connsiteY1" fmla="*/ 0 h 1906621"/>
                <a:gd name="connsiteX2" fmla="*/ 12120664 w 12192096"/>
                <a:gd name="connsiteY2" fmla="*/ 1906621 h 1906621"/>
                <a:gd name="connsiteX3" fmla="*/ 0 w 12192096"/>
                <a:gd name="connsiteY3" fmla="*/ 1880680 h 1906621"/>
                <a:gd name="connsiteX0" fmla="*/ 0 w 12193188"/>
                <a:gd name="connsiteY0" fmla="*/ 1880680 h 2049294"/>
                <a:gd name="connsiteX1" fmla="*/ 12191925 w 12193188"/>
                <a:gd name="connsiteY1" fmla="*/ 0 h 2049294"/>
                <a:gd name="connsiteX2" fmla="*/ 12192000 w 12193188"/>
                <a:gd name="connsiteY2" fmla="*/ 2049294 h 2049294"/>
                <a:gd name="connsiteX3" fmla="*/ 0 w 12193188"/>
                <a:gd name="connsiteY3" fmla="*/ 1880680 h 2049294"/>
                <a:gd name="connsiteX0" fmla="*/ 0 w 12193188"/>
                <a:gd name="connsiteY0" fmla="*/ 1880680 h 2049294"/>
                <a:gd name="connsiteX1" fmla="*/ 12191925 w 12193188"/>
                <a:gd name="connsiteY1" fmla="*/ 0 h 2049294"/>
                <a:gd name="connsiteX2" fmla="*/ 12192000 w 12193188"/>
                <a:gd name="connsiteY2" fmla="*/ 2049294 h 2049294"/>
                <a:gd name="connsiteX3" fmla="*/ 0 w 12193188"/>
                <a:gd name="connsiteY3" fmla="*/ 1880680 h 2049294"/>
                <a:gd name="connsiteX0" fmla="*/ 0 w 12193188"/>
                <a:gd name="connsiteY0" fmla="*/ 1880680 h 2049294"/>
                <a:gd name="connsiteX1" fmla="*/ 12191925 w 12193188"/>
                <a:gd name="connsiteY1" fmla="*/ 0 h 2049294"/>
                <a:gd name="connsiteX2" fmla="*/ 12192000 w 12193188"/>
                <a:gd name="connsiteY2" fmla="*/ 2049294 h 2049294"/>
                <a:gd name="connsiteX3" fmla="*/ 0 w 12193188"/>
                <a:gd name="connsiteY3" fmla="*/ 1880680 h 2049294"/>
                <a:gd name="connsiteX0" fmla="*/ 0 w 12193188"/>
                <a:gd name="connsiteY0" fmla="*/ 1880680 h 2049294"/>
                <a:gd name="connsiteX1" fmla="*/ 12191925 w 12193188"/>
                <a:gd name="connsiteY1" fmla="*/ 0 h 2049294"/>
                <a:gd name="connsiteX2" fmla="*/ 12192000 w 12193188"/>
                <a:gd name="connsiteY2" fmla="*/ 2049294 h 2049294"/>
                <a:gd name="connsiteX3" fmla="*/ 0 w 12193188"/>
                <a:gd name="connsiteY3" fmla="*/ 1880680 h 2049294"/>
                <a:gd name="connsiteX0" fmla="*/ 0 w 12193188"/>
                <a:gd name="connsiteY0" fmla="*/ 1880680 h 2049294"/>
                <a:gd name="connsiteX1" fmla="*/ 12191925 w 12193188"/>
                <a:gd name="connsiteY1" fmla="*/ 0 h 2049294"/>
                <a:gd name="connsiteX2" fmla="*/ 12192000 w 12193188"/>
                <a:gd name="connsiteY2" fmla="*/ 2049294 h 2049294"/>
                <a:gd name="connsiteX3" fmla="*/ 0 w 12193188"/>
                <a:gd name="connsiteY3" fmla="*/ 1880680 h 2049294"/>
                <a:gd name="connsiteX0" fmla="*/ 0 w 12199673"/>
                <a:gd name="connsiteY0" fmla="*/ 1867710 h 2049294"/>
                <a:gd name="connsiteX1" fmla="*/ 12198410 w 12199673"/>
                <a:gd name="connsiteY1" fmla="*/ 0 h 2049294"/>
                <a:gd name="connsiteX2" fmla="*/ 12198485 w 12199673"/>
                <a:gd name="connsiteY2" fmla="*/ 2049294 h 2049294"/>
                <a:gd name="connsiteX3" fmla="*/ 0 w 12199673"/>
                <a:gd name="connsiteY3" fmla="*/ 1867710 h 2049294"/>
                <a:gd name="connsiteX0" fmla="*/ 0 w 12199673"/>
                <a:gd name="connsiteY0" fmla="*/ 1867710 h 2329173"/>
                <a:gd name="connsiteX1" fmla="*/ 12198410 w 12199673"/>
                <a:gd name="connsiteY1" fmla="*/ 0 h 2329173"/>
                <a:gd name="connsiteX2" fmla="*/ 12198485 w 12199673"/>
                <a:gd name="connsiteY2" fmla="*/ 2049294 h 2329173"/>
                <a:gd name="connsiteX3" fmla="*/ 0 w 12199673"/>
                <a:gd name="connsiteY3" fmla="*/ 1867710 h 2329173"/>
                <a:gd name="connsiteX0" fmla="*/ 0 w 12199673"/>
                <a:gd name="connsiteY0" fmla="*/ 1867710 h 2049294"/>
                <a:gd name="connsiteX1" fmla="*/ 12198410 w 12199673"/>
                <a:gd name="connsiteY1" fmla="*/ 0 h 2049294"/>
                <a:gd name="connsiteX2" fmla="*/ 12198485 w 12199673"/>
                <a:gd name="connsiteY2" fmla="*/ 2049294 h 2049294"/>
                <a:gd name="connsiteX3" fmla="*/ 0 w 12199673"/>
                <a:gd name="connsiteY3" fmla="*/ 1867710 h 2049294"/>
                <a:gd name="connsiteX0" fmla="*/ 1 w 12167248"/>
                <a:gd name="connsiteY0" fmla="*/ 1861225 h 2049294"/>
                <a:gd name="connsiteX1" fmla="*/ 12165985 w 12167248"/>
                <a:gd name="connsiteY1" fmla="*/ 0 h 2049294"/>
                <a:gd name="connsiteX2" fmla="*/ 12166060 w 12167248"/>
                <a:gd name="connsiteY2" fmla="*/ 2049294 h 2049294"/>
                <a:gd name="connsiteX3" fmla="*/ 1 w 12167248"/>
                <a:gd name="connsiteY3" fmla="*/ 1861225 h 2049294"/>
                <a:gd name="connsiteX0" fmla="*/ 1 w 12167248"/>
                <a:gd name="connsiteY0" fmla="*/ 1841769 h 2029838"/>
                <a:gd name="connsiteX1" fmla="*/ 12165985 w 12167248"/>
                <a:gd name="connsiteY1" fmla="*/ 0 h 2029838"/>
                <a:gd name="connsiteX2" fmla="*/ 12166060 w 12167248"/>
                <a:gd name="connsiteY2" fmla="*/ 2029838 h 2029838"/>
                <a:gd name="connsiteX3" fmla="*/ 1 w 12167248"/>
                <a:gd name="connsiteY3" fmla="*/ 1841769 h 2029838"/>
                <a:gd name="connsiteX0" fmla="*/ 1 w 12167248"/>
                <a:gd name="connsiteY0" fmla="*/ 1842242 h 2030311"/>
                <a:gd name="connsiteX1" fmla="*/ 12165985 w 12167248"/>
                <a:gd name="connsiteY1" fmla="*/ 473 h 2030311"/>
                <a:gd name="connsiteX2" fmla="*/ 12166060 w 12167248"/>
                <a:gd name="connsiteY2" fmla="*/ 2030311 h 2030311"/>
                <a:gd name="connsiteX3" fmla="*/ 1 w 12167248"/>
                <a:gd name="connsiteY3" fmla="*/ 1842242 h 2030311"/>
                <a:gd name="connsiteX0" fmla="*/ 1 w 12167248"/>
                <a:gd name="connsiteY0" fmla="*/ 1842242 h 2030710"/>
                <a:gd name="connsiteX1" fmla="*/ 12165985 w 12167248"/>
                <a:gd name="connsiteY1" fmla="*/ 473 h 2030710"/>
                <a:gd name="connsiteX2" fmla="*/ 12166060 w 12167248"/>
                <a:gd name="connsiteY2" fmla="*/ 2030311 h 2030710"/>
                <a:gd name="connsiteX3" fmla="*/ 1 w 12167248"/>
                <a:gd name="connsiteY3" fmla="*/ 1842242 h 2030710"/>
                <a:gd name="connsiteX0" fmla="*/ 1 w 12167248"/>
                <a:gd name="connsiteY0" fmla="*/ 1842242 h 2030710"/>
                <a:gd name="connsiteX1" fmla="*/ 12165985 w 12167248"/>
                <a:gd name="connsiteY1" fmla="*/ 473 h 2030710"/>
                <a:gd name="connsiteX2" fmla="*/ 12166060 w 12167248"/>
                <a:gd name="connsiteY2" fmla="*/ 2030311 h 2030710"/>
                <a:gd name="connsiteX3" fmla="*/ 1 w 12167248"/>
                <a:gd name="connsiteY3" fmla="*/ 1842242 h 2030710"/>
                <a:gd name="connsiteX0" fmla="*/ 1 w 12166780"/>
                <a:gd name="connsiteY0" fmla="*/ 1842242 h 2043646"/>
                <a:gd name="connsiteX1" fmla="*/ 12165985 w 12166780"/>
                <a:gd name="connsiteY1" fmla="*/ 473 h 2043646"/>
                <a:gd name="connsiteX2" fmla="*/ 12159575 w 12166780"/>
                <a:gd name="connsiteY2" fmla="*/ 2043281 h 2043646"/>
                <a:gd name="connsiteX3" fmla="*/ 1 w 12166780"/>
                <a:gd name="connsiteY3" fmla="*/ 1842242 h 2043646"/>
                <a:gd name="connsiteX0" fmla="*/ 1 w 12166780"/>
                <a:gd name="connsiteY0" fmla="*/ 1842242 h 2024244"/>
                <a:gd name="connsiteX1" fmla="*/ 12165985 w 12166780"/>
                <a:gd name="connsiteY1" fmla="*/ 473 h 2024244"/>
                <a:gd name="connsiteX2" fmla="*/ 12159575 w 12166780"/>
                <a:gd name="connsiteY2" fmla="*/ 2023826 h 2024244"/>
                <a:gd name="connsiteX3" fmla="*/ 1 w 12166780"/>
                <a:gd name="connsiteY3" fmla="*/ 1842242 h 2024244"/>
                <a:gd name="connsiteX0" fmla="*/ 1 w 12179031"/>
                <a:gd name="connsiteY0" fmla="*/ 1842242 h 2037177"/>
                <a:gd name="connsiteX1" fmla="*/ 12165985 w 12179031"/>
                <a:gd name="connsiteY1" fmla="*/ 473 h 2037177"/>
                <a:gd name="connsiteX2" fmla="*/ 12179030 w 12179031"/>
                <a:gd name="connsiteY2" fmla="*/ 2036796 h 2037177"/>
                <a:gd name="connsiteX3" fmla="*/ 1 w 12179031"/>
                <a:gd name="connsiteY3" fmla="*/ 1842242 h 2037177"/>
                <a:gd name="connsiteX0" fmla="*/ 1 w 12167248"/>
                <a:gd name="connsiteY0" fmla="*/ 1842242 h 2056588"/>
                <a:gd name="connsiteX1" fmla="*/ 12165985 w 12167248"/>
                <a:gd name="connsiteY1" fmla="*/ 473 h 2056588"/>
                <a:gd name="connsiteX2" fmla="*/ 12166060 w 12167248"/>
                <a:gd name="connsiteY2" fmla="*/ 2056251 h 2056588"/>
                <a:gd name="connsiteX3" fmla="*/ 1 w 12167248"/>
                <a:gd name="connsiteY3" fmla="*/ 1842242 h 2056588"/>
                <a:gd name="connsiteX0" fmla="*/ 1 w 12192002"/>
                <a:gd name="connsiteY0" fmla="*/ 1842242 h 2024244"/>
                <a:gd name="connsiteX1" fmla="*/ 12165985 w 12192002"/>
                <a:gd name="connsiteY1" fmla="*/ 473 h 2024244"/>
                <a:gd name="connsiteX2" fmla="*/ 12192001 w 12192002"/>
                <a:gd name="connsiteY2" fmla="*/ 2023826 h 2024244"/>
                <a:gd name="connsiteX3" fmla="*/ 1 w 12192002"/>
                <a:gd name="connsiteY3" fmla="*/ 1842242 h 2024244"/>
                <a:gd name="connsiteX0" fmla="*/ 1 w 12167248"/>
                <a:gd name="connsiteY0" fmla="*/ 1842242 h 2050117"/>
                <a:gd name="connsiteX1" fmla="*/ 12165985 w 12167248"/>
                <a:gd name="connsiteY1" fmla="*/ 473 h 2050117"/>
                <a:gd name="connsiteX2" fmla="*/ 12166061 w 12167248"/>
                <a:gd name="connsiteY2" fmla="*/ 2049767 h 2050117"/>
                <a:gd name="connsiteX3" fmla="*/ 1 w 12167248"/>
                <a:gd name="connsiteY3" fmla="*/ 1842242 h 2050117"/>
                <a:gd name="connsiteX0" fmla="*/ 1 w 12166780"/>
                <a:gd name="connsiteY0" fmla="*/ 1842242 h 2024245"/>
                <a:gd name="connsiteX1" fmla="*/ 12165985 w 12166780"/>
                <a:gd name="connsiteY1" fmla="*/ 473 h 2024245"/>
                <a:gd name="connsiteX2" fmla="*/ 12159576 w 12166780"/>
                <a:gd name="connsiteY2" fmla="*/ 2023827 h 2024245"/>
                <a:gd name="connsiteX3" fmla="*/ 1 w 12166780"/>
                <a:gd name="connsiteY3" fmla="*/ 1842242 h 2024245"/>
                <a:gd name="connsiteX0" fmla="*/ 1 w 12172548"/>
                <a:gd name="connsiteY0" fmla="*/ 1842242 h 2043647"/>
                <a:gd name="connsiteX1" fmla="*/ 12165985 w 12172548"/>
                <a:gd name="connsiteY1" fmla="*/ 473 h 2043647"/>
                <a:gd name="connsiteX2" fmla="*/ 12172547 w 12172548"/>
                <a:gd name="connsiteY2" fmla="*/ 2043282 h 2043647"/>
                <a:gd name="connsiteX3" fmla="*/ 1 w 12172548"/>
                <a:gd name="connsiteY3" fmla="*/ 1842242 h 2043647"/>
                <a:gd name="connsiteX0" fmla="*/ 1 w 12166566"/>
                <a:gd name="connsiteY0" fmla="*/ 1842242 h 2030711"/>
                <a:gd name="connsiteX1" fmla="*/ 12165985 w 12166566"/>
                <a:gd name="connsiteY1" fmla="*/ 473 h 2030711"/>
                <a:gd name="connsiteX2" fmla="*/ 12153091 w 12166566"/>
                <a:gd name="connsiteY2" fmla="*/ 2030312 h 2030711"/>
                <a:gd name="connsiteX3" fmla="*/ 1 w 12166566"/>
                <a:gd name="connsiteY3" fmla="*/ 1842242 h 2030711"/>
                <a:gd name="connsiteX0" fmla="*/ 1 w 12175317"/>
                <a:gd name="connsiteY0" fmla="*/ 1842242 h 2037043"/>
                <a:gd name="connsiteX1" fmla="*/ 12165985 w 12175317"/>
                <a:gd name="connsiteY1" fmla="*/ 473 h 2037043"/>
                <a:gd name="connsiteX2" fmla="*/ 12175316 w 12175317"/>
                <a:gd name="connsiteY2" fmla="*/ 2036662 h 2037043"/>
                <a:gd name="connsiteX3" fmla="*/ 1 w 12175317"/>
                <a:gd name="connsiteY3" fmla="*/ 1842242 h 2037043"/>
                <a:gd name="connsiteX0" fmla="*/ 1 w 12184842"/>
                <a:gd name="connsiteY0" fmla="*/ 1842242 h 2027545"/>
                <a:gd name="connsiteX1" fmla="*/ 12165985 w 12184842"/>
                <a:gd name="connsiteY1" fmla="*/ 473 h 2027545"/>
                <a:gd name="connsiteX2" fmla="*/ 12184841 w 12184842"/>
                <a:gd name="connsiteY2" fmla="*/ 2027137 h 2027545"/>
                <a:gd name="connsiteX3" fmla="*/ 1 w 12184842"/>
                <a:gd name="connsiteY3" fmla="*/ 1842242 h 2027545"/>
                <a:gd name="connsiteX0" fmla="*/ 1 w 12184842"/>
                <a:gd name="connsiteY0" fmla="*/ 1851765 h 2037068"/>
                <a:gd name="connsiteX1" fmla="*/ 12172335 w 12184842"/>
                <a:gd name="connsiteY1" fmla="*/ 471 h 2037068"/>
                <a:gd name="connsiteX2" fmla="*/ 12184841 w 12184842"/>
                <a:gd name="connsiteY2" fmla="*/ 2036660 h 2037068"/>
                <a:gd name="connsiteX3" fmla="*/ 1 w 12184842"/>
                <a:gd name="connsiteY3" fmla="*/ 1851765 h 2037068"/>
                <a:gd name="connsiteX0" fmla="*/ 1 w 12184842"/>
                <a:gd name="connsiteY0" fmla="*/ 1858113 h 2043416"/>
                <a:gd name="connsiteX1" fmla="*/ 12172335 w 12184842"/>
                <a:gd name="connsiteY1" fmla="*/ 469 h 2043416"/>
                <a:gd name="connsiteX2" fmla="*/ 12184841 w 12184842"/>
                <a:gd name="connsiteY2" fmla="*/ 2043008 h 2043416"/>
                <a:gd name="connsiteX3" fmla="*/ 1 w 12184842"/>
                <a:gd name="connsiteY3" fmla="*/ 1858113 h 2043416"/>
                <a:gd name="connsiteX0" fmla="*/ 1 w 12205863"/>
                <a:gd name="connsiteY0" fmla="*/ 1858113 h 1923107"/>
                <a:gd name="connsiteX1" fmla="*/ 12172335 w 12205863"/>
                <a:gd name="connsiteY1" fmla="*/ 469 h 1923107"/>
                <a:gd name="connsiteX2" fmla="*/ 12205862 w 12205863"/>
                <a:gd name="connsiteY2" fmla="*/ 1920222 h 1923107"/>
                <a:gd name="connsiteX3" fmla="*/ 1 w 12205863"/>
                <a:gd name="connsiteY3" fmla="*/ 1858113 h 1923107"/>
                <a:gd name="connsiteX0" fmla="*/ 1 w 12206057"/>
                <a:gd name="connsiteY0" fmla="*/ 1858113 h 1920221"/>
                <a:gd name="connsiteX1" fmla="*/ 12172335 w 12206057"/>
                <a:gd name="connsiteY1" fmla="*/ 469 h 1920221"/>
                <a:gd name="connsiteX2" fmla="*/ 12205862 w 12206057"/>
                <a:gd name="connsiteY2" fmla="*/ 1920222 h 1920221"/>
                <a:gd name="connsiteX3" fmla="*/ 1 w 12206057"/>
                <a:gd name="connsiteY3" fmla="*/ 1858113 h 1920221"/>
                <a:gd name="connsiteX0" fmla="*/ 1 w 12227078"/>
                <a:gd name="connsiteY0" fmla="*/ 1858113 h 1870508"/>
                <a:gd name="connsiteX1" fmla="*/ 12172335 w 12227078"/>
                <a:gd name="connsiteY1" fmla="*/ 469 h 1870508"/>
                <a:gd name="connsiteX2" fmla="*/ 12226883 w 12227078"/>
                <a:gd name="connsiteY2" fmla="*/ 1821993 h 1870508"/>
                <a:gd name="connsiteX3" fmla="*/ 1 w 12227078"/>
                <a:gd name="connsiteY3" fmla="*/ 1858113 h 1870508"/>
                <a:gd name="connsiteX0" fmla="*/ 1 w 12227078"/>
                <a:gd name="connsiteY0" fmla="*/ 1919492 h 1931888"/>
                <a:gd name="connsiteX1" fmla="*/ 12193355 w 12227078"/>
                <a:gd name="connsiteY1" fmla="*/ 454 h 1931888"/>
                <a:gd name="connsiteX2" fmla="*/ 12226883 w 12227078"/>
                <a:gd name="connsiteY2" fmla="*/ 1883372 h 1931888"/>
                <a:gd name="connsiteX3" fmla="*/ 1 w 12227078"/>
                <a:gd name="connsiteY3" fmla="*/ 1919492 h 1931888"/>
                <a:gd name="connsiteX0" fmla="*/ 1 w 12258608"/>
                <a:gd name="connsiteY0" fmla="*/ 1919492 h 1930198"/>
                <a:gd name="connsiteX1" fmla="*/ 12193355 w 12258608"/>
                <a:gd name="connsiteY1" fmla="*/ 454 h 1930198"/>
                <a:gd name="connsiteX2" fmla="*/ 12258414 w 12258608"/>
                <a:gd name="connsiteY2" fmla="*/ 1846536 h 1930198"/>
                <a:gd name="connsiteX3" fmla="*/ 1 w 12258608"/>
                <a:gd name="connsiteY3" fmla="*/ 1919492 h 1930198"/>
                <a:gd name="connsiteX0" fmla="*/ 1 w 12193819"/>
                <a:gd name="connsiteY0" fmla="*/ 1919492 h 1932582"/>
                <a:gd name="connsiteX1" fmla="*/ 12193355 w 12193819"/>
                <a:gd name="connsiteY1" fmla="*/ 454 h 1932582"/>
                <a:gd name="connsiteX2" fmla="*/ 12174331 w 12193819"/>
                <a:gd name="connsiteY2" fmla="*/ 1895651 h 1932582"/>
                <a:gd name="connsiteX3" fmla="*/ 1 w 12193819"/>
                <a:gd name="connsiteY3" fmla="*/ 1919492 h 1932582"/>
                <a:gd name="connsiteX0" fmla="*/ 1 w 12193526"/>
                <a:gd name="connsiteY0" fmla="*/ 1919492 h 1932582"/>
                <a:gd name="connsiteX1" fmla="*/ 12193355 w 12193526"/>
                <a:gd name="connsiteY1" fmla="*/ 454 h 1932582"/>
                <a:gd name="connsiteX2" fmla="*/ 12174331 w 12193526"/>
                <a:gd name="connsiteY2" fmla="*/ 1895651 h 1932582"/>
                <a:gd name="connsiteX3" fmla="*/ 1 w 12193526"/>
                <a:gd name="connsiteY3" fmla="*/ 1919492 h 1932582"/>
                <a:gd name="connsiteX0" fmla="*/ 1 w 12193526"/>
                <a:gd name="connsiteY0" fmla="*/ 1919492 h 1938518"/>
                <a:gd name="connsiteX1" fmla="*/ 12193355 w 12193526"/>
                <a:gd name="connsiteY1" fmla="*/ 454 h 1938518"/>
                <a:gd name="connsiteX2" fmla="*/ 12174331 w 12193526"/>
                <a:gd name="connsiteY2" fmla="*/ 1895651 h 1938518"/>
                <a:gd name="connsiteX3" fmla="*/ 1 w 12193526"/>
                <a:gd name="connsiteY3" fmla="*/ 1919492 h 1938518"/>
                <a:gd name="connsiteX0" fmla="*/ 1 w 12193584"/>
                <a:gd name="connsiteY0" fmla="*/ 1919492 h 1938518"/>
                <a:gd name="connsiteX1" fmla="*/ 12193355 w 12193584"/>
                <a:gd name="connsiteY1" fmla="*/ 454 h 1938518"/>
                <a:gd name="connsiteX2" fmla="*/ 12174331 w 12193584"/>
                <a:gd name="connsiteY2" fmla="*/ 1895651 h 1938518"/>
                <a:gd name="connsiteX3" fmla="*/ 1 w 12193584"/>
                <a:gd name="connsiteY3" fmla="*/ 1919492 h 1938518"/>
                <a:gd name="connsiteX0" fmla="*/ 1 w 12193468"/>
                <a:gd name="connsiteY0" fmla="*/ 1919492 h 1933905"/>
                <a:gd name="connsiteX1" fmla="*/ 12193355 w 12193468"/>
                <a:gd name="connsiteY1" fmla="*/ 454 h 1933905"/>
                <a:gd name="connsiteX2" fmla="*/ 12111269 w 12193468"/>
                <a:gd name="connsiteY2" fmla="*/ 1846537 h 1933905"/>
                <a:gd name="connsiteX3" fmla="*/ 1 w 12193468"/>
                <a:gd name="connsiteY3" fmla="*/ 1919492 h 1933905"/>
                <a:gd name="connsiteX0" fmla="*/ 1 w 12193632"/>
                <a:gd name="connsiteY0" fmla="*/ 1919492 h 1940184"/>
                <a:gd name="connsiteX1" fmla="*/ 12193355 w 12193632"/>
                <a:gd name="connsiteY1" fmla="*/ 454 h 1940184"/>
                <a:gd name="connsiteX2" fmla="*/ 12184841 w 12193632"/>
                <a:gd name="connsiteY2" fmla="*/ 1907931 h 1940184"/>
                <a:gd name="connsiteX3" fmla="*/ 1 w 12193632"/>
                <a:gd name="connsiteY3" fmla="*/ 1919492 h 1940184"/>
                <a:gd name="connsiteX0" fmla="*/ 1 w 12193376"/>
                <a:gd name="connsiteY0" fmla="*/ 1919492 h 1923285"/>
                <a:gd name="connsiteX1" fmla="*/ 12193355 w 12193376"/>
                <a:gd name="connsiteY1" fmla="*/ 454 h 1923285"/>
                <a:gd name="connsiteX2" fmla="*/ 11586288 w 12193376"/>
                <a:gd name="connsiteY2" fmla="*/ 1274881 h 1923285"/>
                <a:gd name="connsiteX3" fmla="*/ 1 w 12193376"/>
                <a:gd name="connsiteY3" fmla="*/ 1919492 h 1923285"/>
                <a:gd name="connsiteX0" fmla="*/ 1 w 12211564"/>
                <a:gd name="connsiteY0" fmla="*/ 1919492 h 1940184"/>
                <a:gd name="connsiteX1" fmla="*/ 12193355 w 12211564"/>
                <a:gd name="connsiteY1" fmla="*/ 454 h 1940184"/>
                <a:gd name="connsiteX2" fmla="*/ 12211564 w 12211564"/>
                <a:gd name="connsiteY2" fmla="*/ 1907932 h 1940184"/>
                <a:gd name="connsiteX3" fmla="*/ 1 w 12211564"/>
                <a:gd name="connsiteY3" fmla="*/ 1919492 h 1940184"/>
                <a:gd name="connsiteX0" fmla="*/ 1 w 12142089"/>
                <a:gd name="connsiteY0" fmla="*/ 1913227 h 1934891"/>
                <a:gd name="connsiteX1" fmla="*/ 12123880 w 12142089"/>
                <a:gd name="connsiteY1" fmla="*/ 456 h 1934891"/>
                <a:gd name="connsiteX2" fmla="*/ 12142089 w 12142089"/>
                <a:gd name="connsiteY2" fmla="*/ 1907934 h 1934891"/>
                <a:gd name="connsiteX3" fmla="*/ 1 w 12142089"/>
                <a:gd name="connsiteY3" fmla="*/ 1913227 h 1934891"/>
                <a:gd name="connsiteX0" fmla="*/ 2 w 12142090"/>
                <a:gd name="connsiteY0" fmla="*/ 1913227 h 1913226"/>
                <a:gd name="connsiteX1" fmla="*/ 12123881 w 12142090"/>
                <a:gd name="connsiteY1" fmla="*/ 456 h 1913226"/>
                <a:gd name="connsiteX2" fmla="*/ 12142090 w 12142090"/>
                <a:gd name="connsiteY2" fmla="*/ 1907934 h 1913226"/>
                <a:gd name="connsiteX3" fmla="*/ 2 w 12142090"/>
                <a:gd name="connsiteY3" fmla="*/ 1913227 h 1913226"/>
                <a:gd name="connsiteX0" fmla="*/ 3 w 12093993"/>
                <a:gd name="connsiteY0" fmla="*/ 1919495 h 1919495"/>
                <a:gd name="connsiteX1" fmla="*/ 12075784 w 12093993"/>
                <a:gd name="connsiteY1" fmla="*/ 455 h 1919495"/>
                <a:gd name="connsiteX2" fmla="*/ 12093993 w 12093993"/>
                <a:gd name="connsiteY2" fmla="*/ 1907933 h 1919495"/>
                <a:gd name="connsiteX3" fmla="*/ 3 w 12093993"/>
                <a:gd name="connsiteY3" fmla="*/ 1919495 h 1919495"/>
                <a:gd name="connsiteX0" fmla="*/ 3 w 12126172"/>
                <a:gd name="connsiteY0" fmla="*/ 1919495 h 1919495"/>
                <a:gd name="connsiteX1" fmla="*/ 12075784 w 12126172"/>
                <a:gd name="connsiteY1" fmla="*/ 455 h 1919495"/>
                <a:gd name="connsiteX2" fmla="*/ 12126172 w 12126172"/>
                <a:gd name="connsiteY2" fmla="*/ 1895062 h 1919495"/>
                <a:gd name="connsiteX3" fmla="*/ 3 w 12126172"/>
                <a:gd name="connsiteY3" fmla="*/ 1919495 h 1919495"/>
                <a:gd name="connsiteX0" fmla="*/ 3 w 12088629"/>
                <a:gd name="connsiteY0" fmla="*/ 1919495 h 1919495"/>
                <a:gd name="connsiteX1" fmla="*/ 12075784 w 12088629"/>
                <a:gd name="connsiteY1" fmla="*/ 455 h 1919495"/>
                <a:gd name="connsiteX2" fmla="*/ 12088629 w 12088629"/>
                <a:gd name="connsiteY2" fmla="*/ 1907935 h 1919495"/>
                <a:gd name="connsiteX3" fmla="*/ 3 w 12088629"/>
                <a:gd name="connsiteY3" fmla="*/ 1919495 h 1919495"/>
                <a:gd name="connsiteX0" fmla="*/ 3 w 12088645"/>
                <a:gd name="connsiteY0" fmla="*/ 1919495 h 1920291"/>
                <a:gd name="connsiteX1" fmla="*/ 12075784 w 12088645"/>
                <a:gd name="connsiteY1" fmla="*/ 455 h 1920291"/>
                <a:gd name="connsiteX2" fmla="*/ 12088629 w 12088645"/>
                <a:gd name="connsiteY2" fmla="*/ 1907935 h 1920291"/>
                <a:gd name="connsiteX3" fmla="*/ 3 w 12088645"/>
                <a:gd name="connsiteY3" fmla="*/ 1919495 h 1920291"/>
                <a:gd name="connsiteX0" fmla="*/ 3 w 12088645"/>
                <a:gd name="connsiteY0" fmla="*/ 1919495 h 1920290"/>
                <a:gd name="connsiteX1" fmla="*/ 12075784 w 12088645"/>
                <a:gd name="connsiteY1" fmla="*/ 455 h 1920290"/>
                <a:gd name="connsiteX2" fmla="*/ 12088629 w 12088645"/>
                <a:gd name="connsiteY2" fmla="*/ 1907935 h 1920290"/>
                <a:gd name="connsiteX3" fmla="*/ 3 w 12088645"/>
                <a:gd name="connsiteY3" fmla="*/ 1919495 h 1920290"/>
                <a:gd name="connsiteX0" fmla="*/ 3 w 12094009"/>
                <a:gd name="connsiteY0" fmla="*/ 1919495 h 1919494"/>
                <a:gd name="connsiteX1" fmla="*/ 12075784 w 12094009"/>
                <a:gd name="connsiteY1" fmla="*/ 455 h 1919494"/>
                <a:gd name="connsiteX2" fmla="*/ 12093993 w 12094009"/>
                <a:gd name="connsiteY2" fmla="*/ 1882192 h 1919494"/>
                <a:gd name="connsiteX3" fmla="*/ 3 w 12094009"/>
                <a:gd name="connsiteY3" fmla="*/ 1919495 h 1919494"/>
                <a:gd name="connsiteX0" fmla="*/ 3 w 12099372"/>
                <a:gd name="connsiteY0" fmla="*/ 1919495 h 1920290"/>
                <a:gd name="connsiteX1" fmla="*/ 12075784 w 12099372"/>
                <a:gd name="connsiteY1" fmla="*/ 455 h 1920290"/>
                <a:gd name="connsiteX2" fmla="*/ 12099356 w 12099372"/>
                <a:gd name="connsiteY2" fmla="*/ 1907935 h 1920290"/>
                <a:gd name="connsiteX3" fmla="*/ 3 w 12099372"/>
                <a:gd name="connsiteY3" fmla="*/ 1919495 h 1920290"/>
                <a:gd name="connsiteX0" fmla="*/ 3 w 12099372"/>
                <a:gd name="connsiteY0" fmla="*/ 1919495 h 1920290"/>
                <a:gd name="connsiteX1" fmla="*/ 12075784 w 12099372"/>
                <a:gd name="connsiteY1" fmla="*/ 455 h 1920290"/>
                <a:gd name="connsiteX2" fmla="*/ 12099356 w 12099372"/>
                <a:gd name="connsiteY2" fmla="*/ 1907935 h 1920290"/>
                <a:gd name="connsiteX3" fmla="*/ 3 w 12099372"/>
                <a:gd name="connsiteY3" fmla="*/ 1919495 h 1920290"/>
                <a:gd name="connsiteX0" fmla="*/ 3 w 12075784"/>
                <a:gd name="connsiteY0" fmla="*/ 1919495 h 1919494"/>
                <a:gd name="connsiteX1" fmla="*/ 12075784 w 12075784"/>
                <a:gd name="connsiteY1" fmla="*/ 455 h 1919494"/>
                <a:gd name="connsiteX2" fmla="*/ 11874101 w 12075784"/>
                <a:gd name="connsiteY2" fmla="*/ 1901500 h 1919494"/>
                <a:gd name="connsiteX3" fmla="*/ 3 w 12075784"/>
                <a:gd name="connsiteY3" fmla="*/ 1919495 h 1919494"/>
                <a:gd name="connsiteX0" fmla="*/ 3 w 12083281"/>
                <a:gd name="connsiteY0" fmla="*/ 1919495 h 1920290"/>
                <a:gd name="connsiteX1" fmla="*/ 12075784 w 12083281"/>
                <a:gd name="connsiteY1" fmla="*/ 455 h 1920290"/>
                <a:gd name="connsiteX2" fmla="*/ 12083265 w 12083281"/>
                <a:gd name="connsiteY2" fmla="*/ 1907937 h 1920290"/>
                <a:gd name="connsiteX3" fmla="*/ 3 w 12083281"/>
                <a:gd name="connsiteY3" fmla="*/ 1919495 h 1920290"/>
                <a:gd name="connsiteX0" fmla="*/ 3 w 12083281"/>
                <a:gd name="connsiteY0" fmla="*/ 1919495 h 1920290"/>
                <a:gd name="connsiteX1" fmla="*/ 12075784 w 12083281"/>
                <a:gd name="connsiteY1" fmla="*/ 455 h 1920290"/>
                <a:gd name="connsiteX2" fmla="*/ 12083265 w 12083281"/>
                <a:gd name="connsiteY2" fmla="*/ 1907937 h 1920290"/>
                <a:gd name="connsiteX3" fmla="*/ 3 w 12083281"/>
                <a:gd name="connsiteY3" fmla="*/ 1919495 h 1920290"/>
                <a:gd name="connsiteX0" fmla="*/ 3 w 12083281"/>
                <a:gd name="connsiteY0" fmla="*/ 1911291 h 1912086"/>
                <a:gd name="connsiteX1" fmla="*/ 12075784 w 12083281"/>
                <a:gd name="connsiteY1" fmla="*/ 457 h 1912086"/>
                <a:gd name="connsiteX2" fmla="*/ 12083265 w 12083281"/>
                <a:gd name="connsiteY2" fmla="*/ 1899733 h 1912086"/>
                <a:gd name="connsiteX3" fmla="*/ 3 w 12083281"/>
                <a:gd name="connsiteY3" fmla="*/ 1911291 h 1912086"/>
              </a:gdLst>
              <a:ahLst/>
              <a:cxnLst>
                <a:cxn ang="0">
                  <a:pos x="connsiteX0" y="connsiteY0"/>
                </a:cxn>
                <a:cxn ang="0">
                  <a:pos x="connsiteX1" y="connsiteY1"/>
                </a:cxn>
                <a:cxn ang="0">
                  <a:pos x="connsiteX2" y="connsiteY2"/>
                </a:cxn>
                <a:cxn ang="0">
                  <a:pos x="connsiteX3" y="connsiteY3"/>
                </a:cxn>
              </a:cxnLst>
              <a:rect l="l" t="t" r="r" b="b"/>
              <a:pathLst>
                <a:path w="12083281" h="1912086">
                  <a:moveTo>
                    <a:pt x="3" y="1911291"/>
                  </a:moveTo>
                  <a:cubicBezTo>
                    <a:pt x="-21" y="1906968"/>
                    <a:pt x="12056353" y="-34130"/>
                    <a:pt x="12075784" y="457"/>
                  </a:cubicBezTo>
                  <a:cubicBezTo>
                    <a:pt x="12064042" y="35635"/>
                    <a:pt x="12074201" y="1918487"/>
                    <a:pt x="12083265" y="1899733"/>
                  </a:cubicBezTo>
                  <a:cubicBezTo>
                    <a:pt x="12099828" y="1916595"/>
                    <a:pt x="-6259" y="1911302"/>
                    <a:pt x="3" y="1911291"/>
                  </a:cubicBezTo>
                  <a:close/>
                </a:path>
              </a:pathLst>
            </a:custGeom>
            <a:solidFill>
              <a:srgbClr val="6ABF4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cxnSp>
          <p:nvCxnSpPr>
            <p:cNvPr id="13" name="Straight Connector 12">
              <a:extLst>
                <a:ext uri="{FF2B5EF4-FFF2-40B4-BE49-F238E27FC236}">
                  <a16:creationId xmlns:a16="http://schemas.microsoft.com/office/drawing/2014/main" id="{D1472B05-31A5-4CE0-8D14-2A6BD35ED3EF}"/>
                </a:ext>
                <a:ext uri="{C183D7F6-B498-43B3-948B-1728B52AA6E4}">
                  <adec:decorative xmlns:adec="http://schemas.microsoft.com/office/drawing/2017/decorative" val="1"/>
                </a:ext>
              </a:extLst>
            </p:cNvPr>
            <p:cNvCxnSpPr>
              <a:cxnSpLocks/>
            </p:cNvCxnSpPr>
            <p:nvPr userDrawn="1"/>
          </p:nvCxnSpPr>
          <p:spPr bwMode="auto">
            <a:xfrm flipV="1">
              <a:off x="4192367" y="3757993"/>
              <a:ext cx="4951633" cy="1371599"/>
            </a:xfrm>
            <a:prstGeom prst="line">
              <a:avLst/>
            </a:prstGeom>
            <a:solidFill>
              <a:schemeClr val="hlink"/>
            </a:solidFill>
            <a:ln w="12700" cap="flat" cmpd="sng" algn="ctr">
              <a:solidFill>
                <a:schemeClr val="bg1">
                  <a:lumMod val="85000"/>
                </a:schemeClr>
              </a:solidFill>
              <a:prstDash val="solid"/>
              <a:round/>
              <a:headEnd type="none" w="med" len="med"/>
              <a:tailEnd type="none" w="med" len="med"/>
            </a:ln>
            <a:effectLst/>
          </p:spPr>
        </p:cxnSp>
        <p:cxnSp>
          <p:nvCxnSpPr>
            <p:cNvPr id="14" name="Straight Connector 13">
              <a:extLst>
                <a:ext uri="{FF2B5EF4-FFF2-40B4-BE49-F238E27FC236}">
                  <a16:creationId xmlns:a16="http://schemas.microsoft.com/office/drawing/2014/main" id="{DE551C9A-B818-4CD9-A5A7-9EA07ADD7662}"/>
                </a:ext>
                <a:ext uri="{C183D7F6-B498-43B3-948B-1728B52AA6E4}">
                  <adec:decorative xmlns:adec="http://schemas.microsoft.com/office/drawing/2017/decorative" val="1"/>
                </a:ext>
              </a:extLst>
            </p:cNvPr>
            <p:cNvCxnSpPr>
              <a:cxnSpLocks/>
            </p:cNvCxnSpPr>
            <p:nvPr userDrawn="1"/>
          </p:nvCxnSpPr>
          <p:spPr bwMode="auto">
            <a:xfrm flipV="1">
              <a:off x="0" y="1"/>
              <a:ext cx="2628900" cy="2171699"/>
            </a:xfrm>
            <a:prstGeom prst="line">
              <a:avLst/>
            </a:prstGeom>
            <a:solidFill>
              <a:schemeClr val="hlink"/>
            </a:solidFill>
            <a:ln w="12700" cap="flat" cmpd="sng" algn="ctr">
              <a:solidFill>
                <a:schemeClr val="bg1">
                  <a:lumMod val="85000"/>
                </a:schemeClr>
              </a:solidFill>
              <a:prstDash val="solid"/>
              <a:round/>
              <a:headEnd type="none" w="med" len="med"/>
              <a:tailEnd type="none" w="med" len="med"/>
            </a:ln>
            <a:effectLst/>
          </p:spPr>
        </p:cxnSp>
        <p:cxnSp>
          <p:nvCxnSpPr>
            <p:cNvPr id="15" name="Straight Connector 14">
              <a:extLst>
                <a:ext uri="{FF2B5EF4-FFF2-40B4-BE49-F238E27FC236}">
                  <a16:creationId xmlns:a16="http://schemas.microsoft.com/office/drawing/2014/main" id="{3D7D14BF-0C62-470E-BAB8-C9E5C1339A1F}"/>
                </a:ext>
                <a:ext uri="{C183D7F6-B498-43B3-948B-1728B52AA6E4}">
                  <adec:decorative xmlns:adec="http://schemas.microsoft.com/office/drawing/2017/decorative" val="1"/>
                </a:ext>
              </a:extLst>
            </p:cNvPr>
            <p:cNvCxnSpPr>
              <a:cxnSpLocks/>
            </p:cNvCxnSpPr>
            <p:nvPr userDrawn="1"/>
          </p:nvCxnSpPr>
          <p:spPr bwMode="auto">
            <a:xfrm flipV="1">
              <a:off x="5586413" y="2409541"/>
              <a:ext cx="3533703" cy="2720051"/>
            </a:xfrm>
            <a:prstGeom prst="line">
              <a:avLst/>
            </a:prstGeom>
            <a:solidFill>
              <a:schemeClr val="hlink"/>
            </a:solidFill>
            <a:ln w="12700" cap="flat" cmpd="sng" algn="ctr">
              <a:solidFill>
                <a:schemeClr val="bg1">
                  <a:lumMod val="85000"/>
                </a:schemeClr>
              </a:solidFill>
              <a:prstDash val="solid"/>
              <a:round/>
              <a:headEnd type="none" w="med" len="med"/>
              <a:tailEnd type="none" w="med" len="med"/>
            </a:ln>
            <a:effectLst/>
          </p:spPr>
        </p:cxnSp>
      </p:grpSp>
      <p:sp>
        <p:nvSpPr>
          <p:cNvPr id="43" name="Footer Placeholder 4">
            <a:extLst>
              <a:ext uri="{FF2B5EF4-FFF2-40B4-BE49-F238E27FC236}">
                <a16:creationId xmlns:a16="http://schemas.microsoft.com/office/drawing/2014/main" id="{355A9771-9847-4DCB-AA09-66D2F8A61FFA}"/>
              </a:ext>
            </a:extLst>
          </p:cNvPr>
          <p:cNvSpPr>
            <a:spLocks noGrp="1"/>
          </p:cNvSpPr>
          <p:nvPr>
            <p:ph type="ftr" sz="quarter" idx="3"/>
          </p:nvPr>
        </p:nvSpPr>
        <p:spPr>
          <a:xfrm>
            <a:off x="426722" y="6471100"/>
            <a:ext cx="5245100" cy="172485"/>
          </a:xfrm>
          <a:prstGeom prst="rect">
            <a:avLst/>
          </a:prstGeom>
        </p:spPr>
        <p:txBody>
          <a:bodyPr/>
          <a:lstStyle>
            <a:lvl1pPr algn="r">
              <a:defRPr sz="1000" smtClean="0">
                <a:solidFill>
                  <a:srgbClr val="000000"/>
                </a:solidFill>
              </a:defRPr>
            </a:lvl1pPr>
          </a:lstStyle>
          <a:p>
            <a:pPr algn="l">
              <a:defRPr/>
            </a:pPr>
            <a:r>
              <a:rPr lang="en-US" dirty="0"/>
              <a:t>Page footer.</a:t>
            </a:r>
          </a:p>
        </p:txBody>
      </p:sp>
    </p:spTree>
    <p:extLst>
      <p:ext uri="{BB962C8B-B14F-4D97-AF65-F5344CB8AC3E}">
        <p14:creationId xmlns:p14="http://schemas.microsoft.com/office/powerpoint/2010/main" val="3027715764"/>
      </p:ext>
    </p:extLst>
  </p:cSld>
  <p:clrMapOvr>
    <a:masterClrMapping/>
  </p:clrMapOvr>
  <p:extLst>
    <p:ext uri="{DCECCB84-F9BA-43D5-87BE-67443E8EF086}">
      <p15:sldGuideLst xmlns:p15="http://schemas.microsoft.com/office/powerpoint/2012/main">
        <p15:guide id="1" orient="horz" pos="4176" userDrawn="1">
          <p15:clr>
            <a:srgbClr val="FBAE40"/>
          </p15:clr>
        </p15:guide>
        <p15:guide id="2" pos="7392"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portant Information">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endParaRPr lang="en-US" dirty="0"/>
          </a:p>
        </p:txBody>
      </p:sp>
      <p:sp>
        <p:nvSpPr>
          <p:cNvPr id="3" name="Content Placeholder 2"/>
          <p:cNvSpPr>
            <a:spLocks noGrp="1"/>
          </p:cNvSpPr>
          <p:nvPr>
            <p:ph idx="1"/>
          </p:nvPr>
        </p:nvSpPr>
        <p:spPr>
          <a:xfrm>
            <a:off x="422820" y="1076325"/>
            <a:ext cx="10918280" cy="4808539"/>
          </a:xfrm>
          <a:noFill/>
          <a:ln w="9525">
            <a:noFill/>
            <a:miter lim="800000"/>
            <a:headEnd/>
            <a:tailEnd/>
          </a:ln>
          <a:effectLst/>
        </p:spPr>
        <p:txBody>
          <a:bodyPr lIns="135852"/>
          <a:lstStyle>
            <a:lvl1pPr marL="0" indent="0" algn="l" rtl="0" eaLnBrk="1" fontAlgn="base" hangingPunct="1">
              <a:spcAft>
                <a:spcPct val="0"/>
              </a:spcAft>
              <a:buSzPct val="40000"/>
              <a:defRPr lang="en-US" sz="1200" b="0" dirty="0" smtClean="0">
                <a:solidFill>
                  <a:srgbClr val="000000"/>
                </a:solidFill>
                <a:latin typeface="+mn-lt"/>
                <a:ea typeface="+mn-ea"/>
                <a:cs typeface="+mn-cs"/>
              </a:defRPr>
            </a:lvl1pPr>
            <a:lvl2pPr marL="0" indent="0" algn="l" rtl="0" eaLnBrk="1" fontAlgn="base" hangingPunct="1">
              <a:spcBef>
                <a:spcPts val="743"/>
              </a:spcBef>
              <a:spcAft>
                <a:spcPct val="0"/>
              </a:spcAft>
              <a:buSzPct val="40000"/>
              <a:buNone/>
              <a:defRPr lang="en-US" sz="1200" b="1" dirty="0">
                <a:solidFill>
                  <a:srgbClr val="000000"/>
                </a:solidFill>
                <a:latin typeface="+mn-lt"/>
                <a:ea typeface="+mn-ea"/>
                <a:cs typeface="+mn-cs"/>
              </a:defRPr>
            </a:lvl2pPr>
          </a:lstStyle>
          <a:p>
            <a:pPr lvl="0"/>
            <a:r>
              <a:rPr lang="en-US"/>
              <a:t>Click to edit Master text styles</a:t>
            </a:r>
          </a:p>
          <a:p>
            <a:pPr lvl="1"/>
            <a:r>
              <a:rPr lang="en-US"/>
              <a:t>Second level</a:t>
            </a:r>
          </a:p>
        </p:txBody>
      </p:sp>
      <p:sp>
        <p:nvSpPr>
          <p:cNvPr id="38" name="Slide Number Placeholder 3">
            <a:extLst>
              <a:ext uri="{FF2B5EF4-FFF2-40B4-BE49-F238E27FC236}">
                <a16:creationId xmlns:a16="http://schemas.microsoft.com/office/drawing/2014/main" id="{2C352912-16B3-4C34-A240-2E8BC9C6B279}"/>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39" name="Footer Placeholder 4">
            <a:extLst>
              <a:ext uri="{FF2B5EF4-FFF2-40B4-BE49-F238E27FC236}">
                <a16:creationId xmlns:a16="http://schemas.microsoft.com/office/drawing/2014/main" id="{206F5221-ED04-4397-8B29-76DF1316A5A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Page footer.</a:t>
            </a:r>
          </a:p>
        </p:txBody>
      </p:sp>
      <p:sp>
        <p:nvSpPr>
          <p:cNvPr id="40" name="Rectangle 155">
            <a:extLst>
              <a:ext uri="{FF2B5EF4-FFF2-40B4-BE49-F238E27FC236}">
                <a16:creationId xmlns:a16="http://schemas.microsoft.com/office/drawing/2014/main" id="{B3FB2248-AEBC-4961-BEE1-8C9E69D0540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16889331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ck_Cover_Disclosures">
    <p:spTree>
      <p:nvGrpSpPr>
        <p:cNvPr id="1" name=""/>
        <p:cNvGrpSpPr/>
        <p:nvPr/>
      </p:nvGrpSpPr>
      <p:grpSpPr>
        <a:xfrm>
          <a:off x="0" y="0"/>
          <a:ext cx="0" cy="0"/>
          <a:chOff x="0" y="0"/>
          <a:chExt cx="0" cy="0"/>
        </a:xfrm>
      </p:grpSpPr>
      <p:sp>
        <p:nvSpPr>
          <p:cNvPr id="11" name="Content Placeholder 10"/>
          <p:cNvSpPr>
            <a:spLocks noGrp="1"/>
          </p:cNvSpPr>
          <p:nvPr>
            <p:ph sz="quarter" idx="15" hasCustomPrompt="1"/>
          </p:nvPr>
        </p:nvSpPr>
        <p:spPr>
          <a:xfrm>
            <a:off x="385233" y="6565047"/>
            <a:ext cx="948267" cy="214312"/>
          </a:xfrm>
        </p:spPr>
        <p:txBody>
          <a:bodyPr/>
          <a:lstStyle>
            <a:lvl1pPr>
              <a:defRPr sz="800" b="0">
                <a:solidFill>
                  <a:schemeClr val="tx1"/>
                </a:solidFill>
              </a:defRPr>
            </a:lvl1pPr>
            <a:lvl2pPr>
              <a:defRPr sz="833" b="0">
                <a:solidFill>
                  <a:schemeClr val="tx1"/>
                </a:solidFill>
              </a:defRPr>
            </a:lvl2pPr>
            <a:lvl3pPr>
              <a:defRPr sz="833" b="0">
                <a:solidFill>
                  <a:schemeClr val="tx1"/>
                </a:solidFill>
              </a:defRPr>
            </a:lvl3pPr>
            <a:lvl4pPr>
              <a:defRPr sz="833" b="0">
                <a:solidFill>
                  <a:schemeClr val="tx1"/>
                </a:solidFill>
              </a:defRPr>
            </a:lvl4pPr>
            <a:lvl5pPr>
              <a:defRPr sz="833" b="0">
                <a:solidFill>
                  <a:schemeClr val="tx1"/>
                </a:solidFill>
              </a:defRPr>
            </a:lvl5pPr>
          </a:lstStyle>
          <a:p>
            <a:pPr lvl="0"/>
            <a:r>
              <a:rPr lang="en-US" dirty="0"/>
              <a:t>XXXXXX.1.0</a:t>
            </a:r>
          </a:p>
        </p:txBody>
      </p:sp>
      <p:sp>
        <p:nvSpPr>
          <p:cNvPr id="6" name="Content Placeholder 5"/>
          <p:cNvSpPr>
            <a:spLocks noGrp="1"/>
          </p:cNvSpPr>
          <p:nvPr>
            <p:ph sz="quarter" idx="14" hasCustomPrompt="1"/>
          </p:nvPr>
        </p:nvSpPr>
        <p:spPr>
          <a:xfrm>
            <a:off x="1778000" y="6535739"/>
            <a:ext cx="8636000" cy="214312"/>
          </a:xfrm>
        </p:spPr>
        <p:txBody>
          <a:bodyPr/>
          <a:lstStyle>
            <a:lvl1pPr algn="ctr">
              <a:defRPr sz="1067" b="0">
                <a:solidFill>
                  <a:schemeClr val="tx1"/>
                </a:solidFill>
              </a:defRPr>
            </a:lvl1pPr>
            <a:lvl2pPr algn="ctr">
              <a:defRPr sz="1084" b="0">
                <a:solidFill>
                  <a:schemeClr val="tx1"/>
                </a:solidFill>
              </a:defRPr>
            </a:lvl2pPr>
            <a:lvl3pPr algn="ctr">
              <a:defRPr sz="1084" b="0">
                <a:solidFill>
                  <a:schemeClr val="tx1"/>
                </a:solidFill>
              </a:defRPr>
            </a:lvl3pPr>
            <a:lvl4pPr algn="ctr">
              <a:defRPr sz="1084" b="0">
                <a:solidFill>
                  <a:schemeClr val="tx1"/>
                </a:solidFill>
              </a:defRPr>
            </a:lvl4pPr>
            <a:lvl5pPr algn="ctr">
              <a:defRPr sz="1084" b="0">
                <a:solidFill>
                  <a:schemeClr val="tx1"/>
                </a:solidFill>
              </a:defRPr>
            </a:lvl5pPr>
          </a:lstStyle>
          <a:p>
            <a:pPr lvl="0"/>
            <a:r>
              <a:rPr lang="en-US" altLang="en-US" sz="1084" dirty="0"/>
              <a:t>BROKER/DEALER and ADDRESS PLACEHOLDER</a:t>
            </a:r>
            <a:endParaRPr lang="en-US" dirty="0"/>
          </a:p>
        </p:txBody>
      </p:sp>
      <p:sp>
        <p:nvSpPr>
          <p:cNvPr id="7" name="Content Placeholder 2"/>
          <p:cNvSpPr>
            <a:spLocks noGrp="1"/>
          </p:cNvSpPr>
          <p:nvPr>
            <p:ph idx="13" hasCustomPrompt="1"/>
          </p:nvPr>
        </p:nvSpPr>
        <p:spPr>
          <a:xfrm>
            <a:off x="422820" y="3228975"/>
            <a:ext cx="11341613" cy="2903539"/>
          </a:xfrm>
        </p:spPr>
        <p:txBody>
          <a:bodyPr lIns="135852" anchor="b"/>
          <a:lstStyle>
            <a:lvl1pPr marL="0" indent="0" algn="l" rtl="0" eaLnBrk="1" fontAlgn="base" hangingPunct="1">
              <a:spcBef>
                <a:spcPts val="400"/>
              </a:spcBef>
              <a:spcAft>
                <a:spcPct val="0"/>
              </a:spcAft>
              <a:buClrTx/>
              <a:buSzTx/>
              <a:buFontTx/>
              <a:buNone/>
              <a:defRPr lang="en-US" sz="1200" b="0" dirty="0" smtClean="0">
                <a:solidFill>
                  <a:schemeClr val="tx1"/>
                </a:solidFill>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eaLnBrk="1" hangingPunct="1">
              <a:spcBef>
                <a:spcPts val="300"/>
              </a:spcBef>
              <a:buClrTx/>
              <a:buSzTx/>
              <a:buFontTx/>
              <a:buNone/>
            </a:pPr>
            <a:r>
              <a:rPr lang="en-US" sz="1251" dirty="0">
                <a:latin typeface="+mj-lt"/>
              </a:rPr>
              <a:t>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 Lorem ipsum e </a:t>
            </a:r>
            <a:r>
              <a:rPr lang="en-US" sz="1251" dirty="0" err="1">
                <a:latin typeface="+mj-lt"/>
              </a:rPr>
              <a:t>dolore</a:t>
            </a:r>
            <a:r>
              <a:rPr lang="en-US" sz="1251" dirty="0">
                <a:latin typeface="+mj-lt"/>
              </a:rPr>
              <a:t> sit </a:t>
            </a:r>
            <a:r>
              <a:rPr lang="en-US" sz="1251" dirty="0" err="1">
                <a:latin typeface="+mj-lt"/>
              </a:rPr>
              <a:t>amet</a:t>
            </a:r>
            <a:r>
              <a:rPr lang="en-US" sz="1251" dirty="0">
                <a:latin typeface="+mj-lt"/>
              </a:rPr>
              <a:t> con </a:t>
            </a:r>
            <a:r>
              <a:rPr lang="en-US" sz="1251" dirty="0" err="1">
                <a:latin typeface="+mj-lt"/>
              </a:rPr>
              <a:t>secuatur</a:t>
            </a:r>
            <a:r>
              <a:rPr lang="en-US" sz="1251" dirty="0">
                <a:latin typeface="+mj-lt"/>
              </a:rPr>
              <a:t> </a:t>
            </a:r>
            <a:r>
              <a:rPr lang="en-US" sz="1251" dirty="0" err="1">
                <a:latin typeface="+mj-lt"/>
              </a:rPr>
              <a:t>voltare</a:t>
            </a:r>
            <a:r>
              <a:rPr lang="en-US" sz="1251" dirty="0">
                <a:latin typeface="+mj-lt"/>
              </a:rPr>
              <a:t> sans </a:t>
            </a:r>
            <a:r>
              <a:rPr lang="en-US" sz="1251" dirty="0" err="1">
                <a:latin typeface="+mj-lt"/>
              </a:rPr>
              <a:t>hitre</a:t>
            </a:r>
            <a:r>
              <a:rPr lang="en-US" sz="1251" dirty="0">
                <a:latin typeface="+mj-lt"/>
              </a:rPr>
              <a:t> </a:t>
            </a:r>
            <a:r>
              <a:rPr lang="en-US" sz="1251" dirty="0" err="1">
                <a:latin typeface="+mj-lt"/>
              </a:rPr>
              <a:t>vintaxe</a:t>
            </a:r>
            <a:r>
              <a:rPr lang="en-US" sz="1251" dirty="0">
                <a:latin typeface="+mj-lt"/>
              </a:rPr>
              <a:t> </a:t>
            </a:r>
            <a:r>
              <a:rPr lang="en-US" sz="1251" dirty="0" err="1">
                <a:latin typeface="+mj-lt"/>
              </a:rPr>
              <a:t>ellert</a:t>
            </a:r>
            <a:r>
              <a:rPr lang="en-US" sz="1251" dirty="0">
                <a:latin typeface="+mj-lt"/>
              </a:rPr>
              <a:t>.</a:t>
            </a:r>
          </a:p>
          <a:p>
            <a:pPr eaLnBrk="1" hangingPunct="1">
              <a:spcBef>
                <a:spcPts val="300"/>
              </a:spcBef>
              <a:buClrTx/>
              <a:buSzTx/>
              <a:buFontTx/>
              <a:buNone/>
            </a:pPr>
            <a:r>
              <a:rPr lang="en-US" sz="1251" b="1" dirty="0">
                <a:latin typeface="+mj-lt"/>
              </a:rPr>
              <a:t>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 Lorem ipsum e </a:t>
            </a:r>
            <a:r>
              <a:rPr lang="en-US" sz="1251" b="1" dirty="0" err="1">
                <a:latin typeface="+mj-lt"/>
              </a:rPr>
              <a:t>dolore</a:t>
            </a:r>
            <a:r>
              <a:rPr lang="en-US" sz="1251" b="1" dirty="0">
                <a:latin typeface="+mj-lt"/>
              </a:rPr>
              <a:t> sit </a:t>
            </a:r>
            <a:r>
              <a:rPr lang="en-US" sz="1251" b="1" dirty="0" err="1">
                <a:latin typeface="+mj-lt"/>
              </a:rPr>
              <a:t>amet</a:t>
            </a:r>
            <a:r>
              <a:rPr lang="en-US" sz="1251" b="1" dirty="0">
                <a:latin typeface="+mj-lt"/>
              </a:rPr>
              <a:t> con </a:t>
            </a:r>
            <a:r>
              <a:rPr lang="en-US" sz="1251" b="1" dirty="0" err="1">
                <a:latin typeface="+mj-lt"/>
              </a:rPr>
              <a:t>secuatur</a:t>
            </a:r>
            <a:r>
              <a:rPr lang="en-US" sz="1251" b="1" dirty="0">
                <a:latin typeface="+mj-lt"/>
              </a:rPr>
              <a:t> </a:t>
            </a:r>
            <a:r>
              <a:rPr lang="en-US" sz="1251" b="1" dirty="0" err="1">
                <a:latin typeface="+mj-lt"/>
              </a:rPr>
              <a:t>voltare</a:t>
            </a:r>
            <a:r>
              <a:rPr lang="en-US" sz="1251" b="1" dirty="0">
                <a:latin typeface="+mj-lt"/>
              </a:rPr>
              <a:t> sans </a:t>
            </a:r>
            <a:r>
              <a:rPr lang="en-US" sz="1251" b="1" dirty="0" err="1">
                <a:latin typeface="+mj-lt"/>
              </a:rPr>
              <a:t>hitre</a:t>
            </a:r>
            <a:r>
              <a:rPr lang="en-US" sz="1251" b="1" dirty="0">
                <a:latin typeface="+mj-lt"/>
              </a:rPr>
              <a:t> </a:t>
            </a:r>
            <a:r>
              <a:rPr lang="en-US" sz="1251" b="1" dirty="0" err="1">
                <a:latin typeface="+mj-lt"/>
              </a:rPr>
              <a:t>vintaxe</a:t>
            </a:r>
            <a:r>
              <a:rPr lang="en-US" sz="1251" b="1" dirty="0">
                <a:latin typeface="+mj-lt"/>
              </a:rPr>
              <a:t> </a:t>
            </a:r>
            <a:r>
              <a:rPr lang="en-US" sz="1251" b="1" dirty="0" err="1">
                <a:latin typeface="+mj-lt"/>
              </a:rPr>
              <a:t>ellert</a:t>
            </a:r>
            <a:r>
              <a:rPr lang="en-US" sz="1251" b="1" dirty="0">
                <a:latin typeface="+mj-lt"/>
              </a:rPr>
              <a:t>.</a:t>
            </a:r>
          </a:p>
        </p:txBody>
      </p:sp>
      <p:sp>
        <p:nvSpPr>
          <p:cNvPr id="13" name="Content Placeholder 12"/>
          <p:cNvSpPr>
            <a:spLocks noGrp="1"/>
          </p:cNvSpPr>
          <p:nvPr>
            <p:ph sz="quarter" idx="16" hasCustomPrompt="1"/>
          </p:nvPr>
        </p:nvSpPr>
        <p:spPr>
          <a:xfrm>
            <a:off x="10655300" y="6488722"/>
            <a:ext cx="1210733" cy="377825"/>
          </a:xfrm>
        </p:spPr>
        <p:txBody>
          <a:bodyPr anchor="b"/>
          <a:lstStyle>
            <a:lvl1pPr algn="r">
              <a:spcBef>
                <a:spcPts val="0"/>
              </a:spcBef>
              <a:defRPr sz="800" b="0">
                <a:solidFill>
                  <a:schemeClr val="tx1"/>
                </a:solidFill>
              </a:defRPr>
            </a:lvl1pPr>
            <a:lvl2pPr algn="r">
              <a:defRPr sz="833" b="0">
                <a:solidFill>
                  <a:schemeClr val="tx1"/>
                </a:solidFill>
              </a:defRPr>
            </a:lvl2pPr>
            <a:lvl3pPr algn="r">
              <a:defRPr sz="833" b="0">
                <a:solidFill>
                  <a:schemeClr val="tx1"/>
                </a:solidFill>
              </a:defRPr>
            </a:lvl3pPr>
            <a:lvl4pPr algn="r">
              <a:defRPr sz="833" b="0">
                <a:solidFill>
                  <a:schemeClr val="tx1"/>
                </a:solidFill>
              </a:defRPr>
            </a:lvl4pPr>
            <a:lvl5pPr algn="r">
              <a:defRPr sz="833" b="0">
                <a:solidFill>
                  <a:schemeClr val="tx1"/>
                </a:solidFill>
              </a:defRPr>
            </a:lvl5pPr>
          </a:lstStyle>
          <a:p>
            <a:pPr lvl="0"/>
            <a:r>
              <a:rPr lang="en-US" dirty="0"/>
              <a:t>1.000000.100</a:t>
            </a:r>
          </a:p>
          <a:p>
            <a:pPr lvl="0"/>
            <a:r>
              <a:rPr lang="en-US" dirty="0"/>
              <a:t>0116</a:t>
            </a:r>
          </a:p>
        </p:txBody>
      </p:sp>
    </p:spTree>
    <p:extLst>
      <p:ext uri="{BB962C8B-B14F-4D97-AF65-F5344CB8AC3E}">
        <p14:creationId xmlns:p14="http://schemas.microsoft.com/office/powerpoint/2010/main" val="1456139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2_Onscreen Divider Speakers">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426C97A-DEDC-4279-924A-9203D68BCCAF}"/>
              </a:ex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89716" cy="6858000"/>
          </a:xfrm>
          <a:prstGeom prst="rect">
            <a:avLst/>
          </a:prstGeom>
        </p:spPr>
      </p:pic>
      <p:sp>
        <p:nvSpPr>
          <p:cNvPr id="33" name="Freeform 32">
            <a:extLst>
              <a:ext uri="{FF2B5EF4-FFF2-40B4-BE49-F238E27FC236}">
                <a16:creationId xmlns:a16="http://schemas.microsoft.com/office/drawing/2014/main" id="{D2BE5187-8456-8E49-9100-9C3B01835446}"/>
              </a:ext>
            </a:extLst>
          </p:cNvPr>
          <p:cNvSpPr/>
          <p:nvPr userDrawn="1"/>
        </p:nvSpPr>
        <p:spPr bwMode="auto">
          <a:xfrm>
            <a:off x="-187659" y="1000370"/>
            <a:ext cx="9372374" cy="4277978"/>
          </a:xfrm>
          <a:custGeom>
            <a:avLst/>
            <a:gdLst>
              <a:gd name="connsiteX0" fmla="*/ 250213 w 12496499"/>
              <a:gd name="connsiteY0" fmla="*/ 0 h 5703971"/>
              <a:gd name="connsiteX1" fmla="*/ 12442213 w 12496499"/>
              <a:gd name="connsiteY1" fmla="*/ 0 h 5703971"/>
              <a:gd name="connsiteX2" fmla="*/ 12442213 w 12496499"/>
              <a:gd name="connsiteY2" fmla="*/ 1420065 h 5703971"/>
              <a:gd name="connsiteX3" fmla="*/ 12478382 w 12496499"/>
              <a:gd name="connsiteY3" fmla="*/ 1415010 h 5703971"/>
              <a:gd name="connsiteX4" fmla="*/ 12496499 w 12496499"/>
              <a:gd name="connsiteY4" fmla="*/ 3224627 h 5703971"/>
              <a:gd name="connsiteX5" fmla="*/ 7720985 w 12496499"/>
              <a:gd name="connsiteY5" fmla="*/ 3173950 h 5703971"/>
              <a:gd name="connsiteX6" fmla="*/ 6963225 w 12496499"/>
              <a:gd name="connsiteY6" fmla="*/ 3173950 h 5703971"/>
              <a:gd name="connsiteX7" fmla="*/ 123181 w 12496499"/>
              <a:gd name="connsiteY7" fmla="*/ 5703971 h 5703971"/>
              <a:gd name="connsiteX8" fmla="*/ 0 w 12496499"/>
              <a:gd name="connsiteY8" fmla="*/ 3160429 h 5703971"/>
              <a:gd name="connsiteX9" fmla="*/ 250213 w 12496499"/>
              <a:gd name="connsiteY9" fmla="*/ 3125647 h 5703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496499" h="5703971">
                <a:moveTo>
                  <a:pt x="250213" y="0"/>
                </a:moveTo>
                <a:lnTo>
                  <a:pt x="12442213" y="0"/>
                </a:lnTo>
                <a:lnTo>
                  <a:pt x="12442213" y="1420065"/>
                </a:lnTo>
                <a:lnTo>
                  <a:pt x="12478382" y="1415010"/>
                </a:lnTo>
                <a:lnTo>
                  <a:pt x="12496499" y="3224627"/>
                </a:lnTo>
                <a:lnTo>
                  <a:pt x="7720985" y="3173950"/>
                </a:lnTo>
                <a:lnTo>
                  <a:pt x="6963225" y="3173950"/>
                </a:lnTo>
                <a:lnTo>
                  <a:pt x="123181" y="5703971"/>
                </a:lnTo>
                <a:lnTo>
                  <a:pt x="0" y="3160429"/>
                </a:lnTo>
                <a:lnTo>
                  <a:pt x="250213" y="3125647"/>
                </a:lnTo>
                <a:close/>
              </a:path>
            </a:pathLst>
          </a:custGeom>
          <a:noFill/>
          <a:ln w="952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algn="ctr" defTabSz="685800" eaLnBrk="0" hangingPunct="0"/>
            <a:endParaRPr lang="en-US" sz="900" dirty="0">
              <a:latin typeface="Arial" charset="0"/>
              <a:ea typeface="ＭＳ Ｐゴシック" charset="-128"/>
            </a:endParaRPr>
          </a:p>
        </p:txBody>
      </p:sp>
      <p:grpSp>
        <p:nvGrpSpPr>
          <p:cNvPr id="34" name="Group 33">
            <a:extLst>
              <a:ext uri="{FF2B5EF4-FFF2-40B4-BE49-F238E27FC236}">
                <a16:creationId xmlns:a16="http://schemas.microsoft.com/office/drawing/2014/main" id="{A5799FBF-9436-7744-8120-4CA26A37C565}"/>
              </a:ext>
              <a:ext uri="{C183D7F6-B498-43B3-948B-1728B52AA6E4}">
                <adec:decorative xmlns:adec="http://schemas.microsoft.com/office/drawing/2017/decorative" val="1"/>
              </a:ext>
            </a:extLst>
          </p:cNvPr>
          <p:cNvGrpSpPr/>
          <p:nvPr userDrawn="1"/>
        </p:nvGrpSpPr>
        <p:grpSpPr>
          <a:xfrm>
            <a:off x="2283" y="1530309"/>
            <a:ext cx="12189717" cy="4161376"/>
            <a:chOff x="2283" y="2183072"/>
            <a:chExt cx="9170491" cy="3130660"/>
          </a:xfrm>
        </p:grpSpPr>
        <p:sp>
          <p:nvSpPr>
            <p:cNvPr id="35" name="Triangle 2">
              <a:extLst>
                <a:ext uri="{FF2B5EF4-FFF2-40B4-BE49-F238E27FC236}">
                  <a16:creationId xmlns:a16="http://schemas.microsoft.com/office/drawing/2014/main" id="{864EE772-2AA9-9343-8D0F-CF4C74BA2E3E}"/>
                </a:ext>
                <a:ext uri="{C183D7F6-B498-43B3-948B-1728B52AA6E4}">
                  <adec:decorative xmlns:adec="http://schemas.microsoft.com/office/drawing/2017/decorative" val="1"/>
                </a:ext>
              </a:extLst>
            </p:cNvPr>
            <p:cNvSpPr/>
            <p:nvPr userDrawn="1"/>
          </p:nvSpPr>
          <p:spPr bwMode="auto">
            <a:xfrm>
              <a:off x="134282" y="2183072"/>
              <a:ext cx="9038492" cy="1350844"/>
            </a:xfrm>
            <a:custGeom>
              <a:avLst/>
              <a:gdLst>
                <a:gd name="connsiteX0" fmla="*/ 0 w 12006562"/>
                <a:gd name="connsiteY0" fmla="*/ 1713701 h 1713701"/>
                <a:gd name="connsiteX1" fmla="*/ 6003281 w 12006562"/>
                <a:gd name="connsiteY1" fmla="*/ 0 h 1713701"/>
                <a:gd name="connsiteX2" fmla="*/ 12006562 w 12006562"/>
                <a:gd name="connsiteY2" fmla="*/ 1713701 h 1713701"/>
                <a:gd name="connsiteX3" fmla="*/ 0 w 12006562"/>
                <a:gd name="connsiteY3" fmla="*/ 1713701 h 1713701"/>
                <a:gd name="connsiteX0" fmla="*/ 0 w 12044928"/>
                <a:gd name="connsiteY0" fmla="*/ 1713701 h 1828800"/>
                <a:gd name="connsiteX1" fmla="*/ 6003281 w 12044928"/>
                <a:gd name="connsiteY1" fmla="*/ 0 h 1828800"/>
                <a:gd name="connsiteX2" fmla="*/ 12044928 w 12044928"/>
                <a:gd name="connsiteY2" fmla="*/ 1828800 h 1828800"/>
                <a:gd name="connsiteX3" fmla="*/ 0 w 12044928"/>
                <a:gd name="connsiteY3" fmla="*/ 1713701 h 1828800"/>
                <a:gd name="connsiteX0" fmla="*/ 0 w 12044928"/>
                <a:gd name="connsiteY0" fmla="*/ 1694518 h 1809617"/>
                <a:gd name="connsiteX1" fmla="*/ 12026811 w 12044928"/>
                <a:gd name="connsiteY1" fmla="*/ 0 h 1809617"/>
                <a:gd name="connsiteX2" fmla="*/ 12044928 w 12044928"/>
                <a:gd name="connsiteY2" fmla="*/ 1809617 h 1809617"/>
                <a:gd name="connsiteX3" fmla="*/ 0 w 12044928"/>
                <a:gd name="connsiteY3" fmla="*/ 1694518 h 1809617"/>
                <a:gd name="connsiteX0" fmla="*/ 0 w 12051323"/>
                <a:gd name="connsiteY0" fmla="*/ 1681729 h 1809617"/>
                <a:gd name="connsiteX1" fmla="*/ 12033206 w 12051323"/>
                <a:gd name="connsiteY1" fmla="*/ 0 h 1809617"/>
                <a:gd name="connsiteX2" fmla="*/ 12051323 w 12051323"/>
                <a:gd name="connsiteY2" fmla="*/ 1809617 h 1809617"/>
                <a:gd name="connsiteX3" fmla="*/ 0 w 12051323"/>
                <a:gd name="connsiteY3" fmla="*/ 1681729 h 1809617"/>
                <a:gd name="connsiteX0" fmla="*/ 0 w 12051323"/>
                <a:gd name="connsiteY0" fmla="*/ 1673237 h 1801125"/>
                <a:gd name="connsiteX1" fmla="*/ 12041699 w 12051323"/>
                <a:gd name="connsiteY1" fmla="*/ 0 h 1801125"/>
                <a:gd name="connsiteX2" fmla="*/ 12051323 w 12051323"/>
                <a:gd name="connsiteY2" fmla="*/ 1801125 h 1801125"/>
                <a:gd name="connsiteX3" fmla="*/ 0 w 12051323"/>
                <a:gd name="connsiteY3" fmla="*/ 1673237 h 1801125"/>
                <a:gd name="connsiteX0" fmla="*/ 0 w 12051323"/>
                <a:gd name="connsiteY0" fmla="*/ 1673237 h 1801125"/>
                <a:gd name="connsiteX1" fmla="*/ 12050193 w 12051323"/>
                <a:gd name="connsiteY1" fmla="*/ 0 h 1801125"/>
                <a:gd name="connsiteX2" fmla="*/ 12051323 w 12051323"/>
                <a:gd name="connsiteY2" fmla="*/ 1801125 h 1801125"/>
                <a:gd name="connsiteX3" fmla="*/ 0 w 12051323"/>
                <a:gd name="connsiteY3" fmla="*/ 1673237 h 1801125"/>
              </a:gdLst>
              <a:ahLst/>
              <a:cxnLst>
                <a:cxn ang="0">
                  <a:pos x="connsiteX0" y="connsiteY0"/>
                </a:cxn>
                <a:cxn ang="0">
                  <a:pos x="connsiteX1" y="connsiteY1"/>
                </a:cxn>
                <a:cxn ang="0">
                  <a:pos x="connsiteX2" y="connsiteY2"/>
                </a:cxn>
                <a:cxn ang="0">
                  <a:pos x="connsiteX3" y="connsiteY3"/>
                </a:cxn>
              </a:cxnLst>
              <a:rect l="l" t="t" r="r" b="b"/>
              <a:pathLst>
                <a:path w="12051323" h="1801125">
                  <a:moveTo>
                    <a:pt x="0" y="1673237"/>
                  </a:moveTo>
                  <a:lnTo>
                    <a:pt x="12050193" y="0"/>
                  </a:lnTo>
                  <a:cubicBezTo>
                    <a:pt x="12050570" y="600375"/>
                    <a:pt x="12050946" y="1200750"/>
                    <a:pt x="12051323" y="1801125"/>
                  </a:cubicBezTo>
                  <a:lnTo>
                    <a:pt x="0" y="1673237"/>
                  </a:lnTo>
                  <a:close/>
                </a:path>
              </a:pathLst>
            </a:custGeom>
            <a:solidFill>
              <a:srgbClr val="333F48">
                <a:alpha val="80000"/>
              </a:srgbClr>
            </a:solidFill>
            <a:ln w="952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algn="ctr" defTabSz="685800" eaLnBrk="0" hangingPunct="0"/>
              <a:endParaRPr lang="en-US" sz="900" dirty="0">
                <a:latin typeface="Arial" charset="0"/>
                <a:ea typeface="ＭＳ Ｐゴシック" charset="-128"/>
              </a:endParaRPr>
            </a:p>
          </p:txBody>
        </p:sp>
        <p:sp>
          <p:nvSpPr>
            <p:cNvPr id="36" name="Triangle 2">
              <a:extLst>
                <a:ext uri="{FF2B5EF4-FFF2-40B4-BE49-F238E27FC236}">
                  <a16:creationId xmlns:a16="http://schemas.microsoft.com/office/drawing/2014/main" id="{9D298CDD-5310-6A4C-A3AF-965D73E5955E}"/>
                </a:ext>
                <a:ext uri="{C183D7F6-B498-43B3-948B-1728B52AA6E4}">
                  <adec:decorative xmlns:adec="http://schemas.microsoft.com/office/drawing/2017/decorative" val="1"/>
                </a:ext>
              </a:extLst>
            </p:cNvPr>
            <p:cNvSpPr/>
            <p:nvPr userDrawn="1"/>
          </p:nvSpPr>
          <p:spPr bwMode="auto">
            <a:xfrm>
              <a:off x="2283" y="2306127"/>
              <a:ext cx="8221010" cy="3007605"/>
            </a:xfrm>
            <a:custGeom>
              <a:avLst/>
              <a:gdLst>
                <a:gd name="connsiteX0" fmla="*/ 0 w 12006562"/>
                <a:gd name="connsiteY0" fmla="*/ 1713701 h 1713701"/>
                <a:gd name="connsiteX1" fmla="*/ 6003281 w 12006562"/>
                <a:gd name="connsiteY1" fmla="*/ 0 h 1713701"/>
                <a:gd name="connsiteX2" fmla="*/ 12006562 w 12006562"/>
                <a:gd name="connsiteY2" fmla="*/ 1713701 h 1713701"/>
                <a:gd name="connsiteX3" fmla="*/ 0 w 12006562"/>
                <a:gd name="connsiteY3" fmla="*/ 1713701 h 1713701"/>
                <a:gd name="connsiteX0" fmla="*/ 0 w 12044928"/>
                <a:gd name="connsiteY0" fmla="*/ 1713701 h 1828800"/>
                <a:gd name="connsiteX1" fmla="*/ 6003281 w 12044928"/>
                <a:gd name="connsiteY1" fmla="*/ 0 h 1828800"/>
                <a:gd name="connsiteX2" fmla="*/ 12044928 w 12044928"/>
                <a:gd name="connsiteY2" fmla="*/ 1828800 h 1828800"/>
                <a:gd name="connsiteX3" fmla="*/ 0 w 12044928"/>
                <a:gd name="connsiteY3" fmla="*/ 1713701 h 1828800"/>
                <a:gd name="connsiteX0" fmla="*/ 0 w 12044928"/>
                <a:gd name="connsiteY0" fmla="*/ 1694518 h 1809617"/>
                <a:gd name="connsiteX1" fmla="*/ 12026811 w 12044928"/>
                <a:gd name="connsiteY1" fmla="*/ 0 h 1809617"/>
                <a:gd name="connsiteX2" fmla="*/ 12044928 w 12044928"/>
                <a:gd name="connsiteY2" fmla="*/ 1809617 h 1809617"/>
                <a:gd name="connsiteX3" fmla="*/ 0 w 12044928"/>
                <a:gd name="connsiteY3" fmla="*/ 1694518 h 1809617"/>
                <a:gd name="connsiteX0" fmla="*/ 0 w 12051323"/>
                <a:gd name="connsiteY0" fmla="*/ 1681729 h 1809617"/>
                <a:gd name="connsiteX1" fmla="*/ 12033206 w 12051323"/>
                <a:gd name="connsiteY1" fmla="*/ 0 h 1809617"/>
                <a:gd name="connsiteX2" fmla="*/ 12051323 w 12051323"/>
                <a:gd name="connsiteY2" fmla="*/ 1809617 h 1809617"/>
                <a:gd name="connsiteX3" fmla="*/ 0 w 12051323"/>
                <a:gd name="connsiteY3" fmla="*/ 1681729 h 1809617"/>
                <a:gd name="connsiteX0" fmla="*/ 142951 w 12176157"/>
                <a:gd name="connsiteY0" fmla="*/ 1681729 h 4266214"/>
                <a:gd name="connsiteX1" fmla="*/ 12176157 w 12176157"/>
                <a:gd name="connsiteY1" fmla="*/ 0 h 4266214"/>
                <a:gd name="connsiteX2" fmla="*/ 0 w 12176157"/>
                <a:gd name="connsiteY2" fmla="*/ 4266214 h 4266214"/>
                <a:gd name="connsiteX3" fmla="*/ 142951 w 12176157"/>
                <a:gd name="connsiteY3" fmla="*/ 1681729 h 4266214"/>
                <a:gd name="connsiteX0" fmla="*/ 142951 w 11091160"/>
                <a:gd name="connsiteY0" fmla="*/ 1517956 h 4102441"/>
                <a:gd name="connsiteX1" fmla="*/ 11091160 w 11091160"/>
                <a:gd name="connsiteY1" fmla="*/ 0 h 4102441"/>
                <a:gd name="connsiteX2" fmla="*/ 0 w 11091160"/>
                <a:gd name="connsiteY2" fmla="*/ 4102441 h 4102441"/>
                <a:gd name="connsiteX3" fmla="*/ 142951 w 11091160"/>
                <a:gd name="connsiteY3" fmla="*/ 1517956 h 4102441"/>
                <a:gd name="connsiteX0" fmla="*/ 0 w 11214341"/>
                <a:gd name="connsiteY0" fmla="*/ 1558899 h 4102441"/>
                <a:gd name="connsiteX1" fmla="*/ 11214341 w 11214341"/>
                <a:gd name="connsiteY1" fmla="*/ 0 h 4102441"/>
                <a:gd name="connsiteX2" fmla="*/ 123181 w 11214341"/>
                <a:gd name="connsiteY2" fmla="*/ 4102441 h 4102441"/>
                <a:gd name="connsiteX3" fmla="*/ 0 w 11214341"/>
                <a:gd name="connsiteY3" fmla="*/ 1558899 h 4102441"/>
                <a:gd name="connsiteX0" fmla="*/ 0 w 11236566"/>
                <a:gd name="connsiteY0" fmla="*/ 1565249 h 4108791"/>
                <a:gd name="connsiteX1" fmla="*/ 11236566 w 11236566"/>
                <a:gd name="connsiteY1" fmla="*/ 0 h 4108791"/>
                <a:gd name="connsiteX2" fmla="*/ 123181 w 11236566"/>
                <a:gd name="connsiteY2" fmla="*/ 4108791 h 4108791"/>
                <a:gd name="connsiteX3" fmla="*/ 0 w 11236566"/>
                <a:gd name="connsiteY3" fmla="*/ 1565249 h 4108791"/>
                <a:gd name="connsiteX0" fmla="*/ 0 w 11236566"/>
                <a:gd name="connsiteY0" fmla="*/ 1565249 h 4066262"/>
                <a:gd name="connsiteX1" fmla="*/ 11236566 w 11236566"/>
                <a:gd name="connsiteY1" fmla="*/ 0 h 4066262"/>
                <a:gd name="connsiteX2" fmla="*/ 222419 w 11236566"/>
                <a:gd name="connsiteY2" fmla="*/ 4066262 h 4066262"/>
                <a:gd name="connsiteX3" fmla="*/ 0 w 11236566"/>
                <a:gd name="connsiteY3" fmla="*/ 1565249 h 4066262"/>
                <a:gd name="connsiteX0" fmla="*/ 18586 w 11014147"/>
                <a:gd name="connsiteY0" fmla="*/ 1551074 h 4066262"/>
                <a:gd name="connsiteX1" fmla="*/ 11014147 w 11014147"/>
                <a:gd name="connsiteY1" fmla="*/ 0 h 4066262"/>
                <a:gd name="connsiteX2" fmla="*/ 0 w 11014147"/>
                <a:gd name="connsiteY2" fmla="*/ 4066262 h 4066262"/>
                <a:gd name="connsiteX3" fmla="*/ 18586 w 11014147"/>
                <a:gd name="connsiteY3" fmla="*/ 1551074 h 4066262"/>
                <a:gd name="connsiteX0" fmla="*/ -1 w 10995560"/>
                <a:gd name="connsiteY0" fmla="*/ 1551074 h 4066262"/>
                <a:gd name="connsiteX1" fmla="*/ 10995560 w 10995560"/>
                <a:gd name="connsiteY1" fmla="*/ 0 h 4066262"/>
                <a:gd name="connsiteX2" fmla="*/ 38120 w 10995560"/>
                <a:gd name="connsiteY2" fmla="*/ 4066262 h 4066262"/>
                <a:gd name="connsiteX3" fmla="*/ -1 w 10995560"/>
                <a:gd name="connsiteY3" fmla="*/ 1551074 h 4066262"/>
                <a:gd name="connsiteX0" fmla="*/ 0 w 10995561"/>
                <a:gd name="connsiteY0" fmla="*/ 1551074 h 4033965"/>
                <a:gd name="connsiteX1" fmla="*/ 10995561 w 10995561"/>
                <a:gd name="connsiteY1" fmla="*/ 0 h 4033965"/>
                <a:gd name="connsiteX2" fmla="*/ 38121 w 10995561"/>
                <a:gd name="connsiteY2" fmla="*/ 4033965 h 4033965"/>
                <a:gd name="connsiteX3" fmla="*/ 0 w 10995561"/>
                <a:gd name="connsiteY3" fmla="*/ 1551074 h 4033965"/>
                <a:gd name="connsiteX0" fmla="*/ 0 w 10971338"/>
                <a:gd name="connsiteY0" fmla="*/ 1559148 h 4033965"/>
                <a:gd name="connsiteX1" fmla="*/ 10971338 w 10971338"/>
                <a:gd name="connsiteY1" fmla="*/ 0 h 4033965"/>
                <a:gd name="connsiteX2" fmla="*/ 13898 w 10971338"/>
                <a:gd name="connsiteY2" fmla="*/ 4033965 h 4033965"/>
                <a:gd name="connsiteX3" fmla="*/ 0 w 10971338"/>
                <a:gd name="connsiteY3" fmla="*/ 1559148 h 4033965"/>
                <a:gd name="connsiteX0" fmla="*/ 0 w 10971338"/>
                <a:gd name="connsiteY0" fmla="*/ 1559148 h 4050114"/>
                <a:gd name="connsiteX1" fmla="*/ 10971338 w 10971338"/>
                <a:gd name="connsiteY1" fmla="*/ 0 h 4050114"/>
                <a:gd name="connsiteX2" fmla="*/ 5824 w 10971338"/>
                <a:gd name="connsiteY2" fmla="*/ 4050114 h 4050114"/>
                <a:gd name="connsiteX3" fmla="*/ 0 w 10971338"/>
                <a:gd name="connsiteY3" fmla="*/ 1559148 h 4050114"/>
                <a:gd name="connsiteX0" fmla="*/ 0 w 10961345"/>
                <a:gd name="connsiteY0" fmla="*/ 1519175 h 4010141"/>
                <a:gd name="connsiteX1" fmla="*/ 10961345 w 10961345"/>
                <a:gd name="connsiteY1" fmla="*/ 0 h 4010141"/>
                <a:gd name="connsiteX2" fmla="*/ 5824 w 10961345"/>
                <a:gd name="connsiteY2" fmla="*/ 4010141 h 4010141"/>
                <a:gd name="connsiteX3" fmla="*/ 0 w 10961345"/>
                <a:gd name="connsiteY3" fmla="*/ 1519175 h 4010141"/>
              </a:gdLst>
              <a:ahLst/>
              <a:cxnLst>
                <a:cxn ang="0">
                  <a:pos x="connsiteX0" y="connsiteY0"/>
                </a:cxn>
                <a:cxn ang="0">
                  <a:pos x="connsiteX1" y="connsiteY1"/>
                </a:cxn>
                <a:cxn ang="0">
                  <a:pos x="connsiteX2" y="connsiteY2"/>
                </a:cxn>
                <a:cxn ang="0">
                  <a:pos x="connsiteX3" y="connsiteY3"/>
                </a:cxn>
              </a:cxnLst>
              <a:rect l="l" t="t" r="r" b="b"/>
              <a:pathLst>
                <a:path w="10961345" h="4010141">
                  <a:moveTo>
                    <a:pt x="0" y="1519175"/>
                  </a:moveTo>
                  <a:lnTo>
                    <a:pt x="10961345" y="0"/>
                  </a:lnTo>
                  <a:lnTo>
                    <a:pt x="5824" y="4010141"/>
                  </a:lnTo>
                  <a:cubicBezTo>
                    <a:pt x="1191" y="3185202"/>
                    <a:pt x="4633" y="2344114"/>
                    <a:pt x="0" y="1519175"/>
                  </a:cubicBezTo>
                  <a:close/>
                </a:path>
              </a:pathLst>
            </a:custGeom>
            <a:solidFill>
              <a:srgbClr val="6ABF4B">
                <a:alpha val="50000"/>
              </a:srgbClr>
            </a:solidFill>
            <a:ln w="952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bodyPr>
            <a:lstStyle/>
            <a:p>
              <a:pPr algn="ctr" defTabSz="685800" eaLnBrk="0" hangingPunct="0"/>
              <a:endParaRPr lang="en-US" sz="900" dirty="0">
                <a:latin typeface="Arial" charset="0"/>
                <a:ea typeface="ＭＳ Ｐゴシック" charset="-128"/>
              </a:endParaRPr>
            </a:p>
          </p:txBody>
        </p:sp>
        <p:sp>
          <p:nvSpPr>
            <p:cNvPr id="37" name="Freeform 36">
              <a:extLst>
                <a:ext uri="{FF2B5EF4-FFF2-40B4-BE49-F238E27FC236}">
                  <a16:creationId xmlns:a16="http://schemas.microsoft.com/office/drawing/2014/main" id="{19488D24-926E-F34A-87EE-F884AD2EF5BB}"/>
                </a:ext>
                <a:ext uri="{C183D7F6-B498-43B3-948B-1728B52AA6E4}">
                  <adec:decorative xmlns:adec="http://schemas.microsoft.com/office/drawing/2017/decorative" val="1"/>
                </a:ext>
              </a:extLst>
            </p:cNvPr>
            <p:cNvSpPr/>
            <p:nvPr userDrawn="1"/>
          </p:nvSpPr>
          <p:spPr bwMode="auto">
            <a:xfrm>
              <a:off x="158187" y="2331323"/>
              <a:ext cx="7997221" cy="1160920"/>
            </a:xfrm>
            <a:custGeom>
              <a:avLst/>
              <a:gdLst>
                <a:gd name="connsiteX0" fmla="*/ 10791391 w 10791391"/>
                <a:gd name="connsiteY0" fmla="*/ 0 h 1573293"/>
                <a:gd name="connsiteX1" fmla="*/ 6535978 w 10791391"/>
                <a:gd name="connsiteY1" fmla="*/ 1573293 h 1573293"/>
                <a:gd name="connsiteX2" fmla="*/ 0 w 10791391"/>
                <a:gd name="connsiteY2" fmla="*/ 1503933 h 1573293"/>
                <a:gd name="connsiteX3" fmla="*/ 1522013 w 10791391"/>
                <a:gd name="connsiteY3" fmla="*/ 1291221 h 1573293"/>
                <a:gd name="connsiteX0" fmla="*/ 10843049 w 10843049"/>
                <a:gd name="connsiteY0" fmla="*/ 0 h 1539426"/>
                <a:gd name="connsiteX1" fmla="*/ 6535978 w 10843049"/>
                <a:gd name="connsiteY1" fmla="*/ 1539426 h 1539426"/>
                <a:gd name="connsiteX2" fmla="*/ 0 w 10843049"/>
                <a:gd name="connsiteY2" fmla="*/ 1470066 h 1539426"/>
                <a:gd name="connsiteX3" fmla="*/ 1522013 w 10843049"/>
                <a:gd name="connsiteY3" fmla="*/ 1257354 h 1539426"/>
                <a:gd name="connsiteX4" fmla="*/ 10843049 w 10843049"/>
                <a:gd name="connsiteY4" fmla="*/ 0 h 1539426"/>
                <a:gd name="connsiteX0" fmla="*/ 10843049 w 10843049"/>
                <a:gd name="connsiteY0" fmla="*/ 0 h 1547893"/>
                <a:gd name="connsiteX1" fmla="*/ 6561808 w 10843049"/>
                <a:gd name="connsiteY1" fmla="*/ 1547893 h 1547893"/>
                <a:gd name="connsiteX2" fmla="*/ 0 w 10843049"/>
                <a:gd name="connsiteY2" fmla="*/ 1470066 h 1547893"/>
                <a:gd name="connsiteX3" fmla="*/ 1522013 w 10843049"/>
                <a:gd name="connsiteY3" fmla="*/ 1257354 h 1547893"/>
                <a:gd name="connsiteX4" fmla="*/ 10843049 w 10843049"/>
                <a:gd name="connsiteY4" fmla="*/ 0 h 1547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43049" h="1547893">
                  <a:moveTo>
                    <a:pt x="10843049" y="0"/>
                  </a:moveTo>
                  <a:lnTo>
                    <a:pt x="6561808" y="1547893"/>
                  </a:lnTo>
                  <a:lnTo>
                    <a:pt x="0" y="1470066"/>
                  </a:lnTo>
                  <a:lnTo>
                    <a:pt x="1522013" y="1257354"/>
                  </a:lnTo>
                  <a:lnTo>
                    <a:pt x="10843049" y="0"/>
                  </a:lnTo>
                  <a:close/>
                </a:path>
              </a:pathLst>
            </a:custGeom>
            <a:solidFill>
              <a:srgbClr val="6ABF4B"/>
            </a:solidFill>
            <a:ln w="9525" cap="flat" cmpd="sng" algn="ctr">
              <a:noFill/>
              <a:prstDash val="solid"/>
              <a:round/>
              <a:headEnd type="none" w="med" len="med"/>
              <a:tailEnd type="none" w="med" len="med"/>
            </a:ln>
            <a:effectLst/>
          </p:spPr>
          <p:txBody>
            <a:bodyPr vert="horz" wrap="square" lIns="68580" tIns="34290" rIns="68580" bIns="34290" numCol="1" rtlCol="0" anchor="ctr" anchorCtr="0" compatLnSpc="1">
              <a:prstTxWarp prst="textNoShape">
                <a:avLst/>
              </a:prstTxWarp>
              <a:noAutofit/>
            </a:bodyPr>
            <a:lstStyle/>
            <a:p>
              <a:pPr algn="ctr" defTabSz="685800" eaLnBrk="0" hangingPunct="0"/>
              <a:endParaRPr lang="en-US" sz="900" dirty="0">
                <a:latin typeface="Arial" charset="0"/>
                <a:ea typeface="ＭＳ Ｐゴシック" charset="-128"/>
              </a:endParaRPr>
            </a:p>
          </p:txBody>
        </p:sp>
      </p:grpSp>
      <p:sp>
        <p:nvSpPr>
          <p:cNvPr id="10" name="Rectangle 9">
            <a:extLst>
              <a:ext uri="{FF2B5EF4-FFF2-40B4-BE49-F238E27FC236}">
                <a16:creationId xmlns:a16="http://schemas.microsoft.com/office/drawing/2014/main" id="{26052B2B-5AF1-46FF-B49C-164316BF3F8F}"/>
              </a:ext>
            </a:extLst>
          </p:cNvPr>
          <p:cNvSpPr/>
          <p:nvPr userDrawn="1"/>
        </p:nvSpPr>
        <p:spPr bwMode="auto">
          <a:xfrm>
            <a:off x="1" y="3264814"/>
            <a:ext cx="12198350" cy="3593186"/>
          </a:xfrm>
          <a:custGeom>
            <a:avLst/>
            <a:gdLst>
              <a:gd name="connsiteX0" fmla="*/ 0 w 12189717"/>
              <a:gd name="connsiteY0" fmla="*/ 0 h 1834236"/>
              <a:gd name="connsiteX1" fmla="*/ 12189717 w 12189717"/>
              <a:gd name="connsiteY1" fmla="*/ 0 h 1834236"/>
              <a:gd name="connsiteX2" fmla="*/ 12189717 w 12189717"/>
              <a:gd name="connsiteY2" fmla="*/ 1834236 h 1834236"/>
              <a:gd name="connsiteX3" fmla="*/ 0 w 12189717"/>
              <a:gd name="connsiteY3" fmla="*/ 1834236 h 1834236"/>
              <a:gd name="connsiteX4" fmla="*/ 0 w 12189717"/>
              <a:gd name="connsiteY4" fmla="*/ 0 h 1834236"/>
              <a:gd name="connsiteX0" fmla="*/ 0 w 12189717"/>
              <a:gd name="connsiteY0" fmla="*/ 0 h 1834236"/>
              <a:gd name="connsiteX1" fmla="*/ 5270500 w 12189717"/>
              <a:gd name="connsiteY1" fmla="*/ 5436 h 1834236"/>
              <a:gd name="connsiteX2" fmla="*/ 12189717 w 12189717"/>
              <a:gd name="connsiteY2" fmla="*/ 0 h 1834236"/>
              <a:gd name="connsiteX3" fmla="*/ 12189717 w 12189717"/>
              <a:gd name="connsiteY3" fmla="*/ 1834236 h 1834236"/>
              <a:gd name="connsiteX4" fmla="*/ 0 w 12189717"/>
              <a:gd name="connsiteY4" fmla="*/ 1834236 h 1834236"/>
              <a:gd name="connsiteX5" fmla="*/ 0 w 12189717"/>
              <a:gd name="connsiteY5" fmla="*/ 0 h 1834236"/>
              <a:gd name="connsiteX0" fmla="*/ 0 w 12189717"/>
              <a:gd name="connsiteY0" fmla="*/ 0 h 1834236"/>
              <a:gd name="connsiteX1" fmla="*/ 5270500 w 12189717"/>
              <a:gd name="connsiteY1" fmla="*/ 5436 h 1834236"/>
              <a:gd name="connsiteX2" fmla="*/ 12189717 w 12189717"/>
              <a:gd name="connsiteY2" fmla="*/ 0 h 1834236"/>
              <a:gd name="connsiteX3" fmla="*/ 12189717 w 12189717"/>
              <a:gd name="connsiteY3" fmla="*/ 1834236 h 1834236"/>
              <a:gd name="connsiteX4" fmla="*/ 0 w 12189717"/>
              <a:gd name="connsiteY4" fmla="*/ 1834236 h 1834236"/>
              <a:gd name="connsiteX5" fmla="*/ 0 w 12189717"/>
              <a:gd name="connsiteY5" fmla="*/ 754736 h 1834236"/>
              <a:gd name="connsiteX6" fmla="*/ 0 w 12189717"/>
              <a:gd name="connsiteY6" fmla="*/ 0 h 1834236"/>
              <a:gd name="connsiteX0" fmla="*/ 6616700 w 12189717"/>
              <a:gd name="connsiteY0" fmla="*/ 0 h 3574136"/>
              <a:gd name="connsiteX1" fmla="*/ 5270500 w 12189717"/>
              <a:gd name="connsiteY1" fmla="*/ 1745336 h 3574136"/>
              <a:gd name="connsiteX2" fmla="*/ 12189717 w 12189717"/>
              <a:gd name="connsiteY2" fmla="*/ 1739900 h 3574136"/>
              <a:gd name="connsiteX3" fmla="*/ 12189717 w 12189717"/>
              <a:gd name="connsiteY3" fmla="*/ 3574136 h 3574136"/>
              <a:gd name="connsiteX4" fmla="*/ 0 w 12189717"/>
              <a:gd name="connsiteY4" fmla="*/ 3574136 h 3574136"/>
              <a:gd name="connsiteX5" fmla="*/ 0 w 12189717"/>
              <a:gd name="connsiteY5" fmla="*/ 2494636 h 3574136"/>
              <a:gd name="connsiteX6" fmla="*/ 6616700 w 12189717"/>
              <a:gd name="connsiteY6" fmla="*/ 0 h 3574136"/>
              <a:gd name="connsiteX0" fmla="*/ 6654800 w 12227817"/>
              <a:gd name="connsiteY0" fmla="*/ 0 h 3574136"/>
              <a:gd name="connsiteX1" fmla="*/ 5308600 w 12227817"/>
              <a:gd name="connsiteY1" fmla="*/ 1745336 h 3574136"/>
              <a:gd name="connsiteX2" fmla="*/ 12227817 w 12227817"/>
              <a:gd name="connsiteY2" fmla="*/ 1739900 h 3574136"/>
              <a:gd name="connsiteX3" fmla="*/ 12227817 w 12227817"/>
              <a:gd name="connsiteY3" fmla="*/ 3574136 h 3574136"/>
              <a:gd name="connsiteX4" fmla="*/ 38100 w 12227817"/>
              <a:gd name="connsiteY4" fmla="*/ 3574136 h 3574136"/>
              <a:gd name="connsiteX5" fmla="*/ 0 w 12227817"/>
              <a:gd name="connsiteY5" fmla="*/ 2405736 h 3574136"/>
              <a:gd name="connsiteX6" fmla="*/ 6654800 w 12227817"/>
              <a:gd name="connsiteY6" fmla="*/ 0 h 3574136"/>
              <a:gd name="connsiteX0" fmla="*/ 6616700 w 12189717"/>
              <a:gd name="connsiteY0" fmla="*/ 0 h 3574136"/>
              <a:gd name="connsiteX1" fmla="*/ 5270500 w 12189717"/>
              <a:gd name="connsiteY1" fmla="*/ 1745336 h 3574136"/>
              <a:gd name="connsiteX2" fmla="*/ 12189717 w 12189717"/>
              <a:gd name="connsiteY2" fmla="*/ 1739900 h 3574136"/>
              <a:gd name="connsiteX3" fmla="*/ 12189717 w 12189717"/>
              <a:gd name="connsiteY3" fmla="*/ 3574136 h 3574136"/>
              <a:gd name="connsiteX4" fmla="*/ 0 w 12189717"/>
              <a:gd name="connsiteY4" fmla="*/ 3574136 h 3574136"/>
              <a:gd name="connsiteX5" fmla="*/ 9525 w 12189717"/>
              <a:gd name="connsiteY5" fmla="*/ 2412086 h 3574136"/>
              <a:gd name="connsiteX6" fmla="*/ 6616700 w 12189717"/>
              <a:gd name="connsiteY6" fmla="*/ 0 h 3574136"/>
              <a:gd name="connsiteX0" fmla="*/ 6616700 w 12189717"/>
              <a:gd name="connsiteY0" fmla="*/ 0 h 3574136"/>
              <a:gd name="connsiteX1" fmla="*/ 5270500 w 12189717"/>
              <a:gd name="connsiteY1" fmla="*/ 1745336 h 3574136"/>
              <a:gd name="connsiteX2" fmla="*/ 12189717 w 12189717"/>
              <a:gd name="connsiteY2" fmla="*/ 1739900 h 3574136"/>
              <a:gd name="connsiteX3" fmla="*/ 12189717 w 12189717"/>
              <a:gd name="connsiteY3" fmla="*/ 3574136 h 3574136"/>
              <a:gd name="connsiteX4" fmla="*/ 0 w 12189717"/>
              <a:gd name="connsiteY4" fmla="*/ 3574136 h 3574136"/>
              <a:gd name="connsiteX5" fmla="*/ 0 w 12189717"/>
              <a:gd name="connsiteY5" fmla="*/ 2408911 h 3574136"/>
              <a:gd name="connsiteX6" fmla="*/ 6616700 w 12189717"/>
              <a:gd name="connsiteY6" fmla="*/ 0 h 3574136"/>
              <a:gd name="connsiteX0" fmla="*/ 6645275 w 12189717"/>
              <a:gd name="connsiteY0" fmla="*/ 0 h 3593186"/>
              <a:gd name="connsiteX1" fmla="*/ 5270500 w 12189717"/>
              <a:gd name="connsiteY1" fmla="*/ 1764386 h 3593186"/>
              <a:gd name="connsiteX2" fmla="*/ 12189717 w 12189717"/>
              <a:gd name="connsiteY2" fmla="*/ 1758950 h 3593186"/>
              <a:gd name="connsiteX3" fmla="*/ 12189717 w 12189717"/>
              <a:gd name="connsiteY3" fmla="*/ 3593186 h 3593186"/>
              <a:gd name="connsiteX4" fmla="*/ 0 w 12189717"/>
              <a:gd name="connsiteY4" fmla="*/ 3593186 h 3593186"/>
              <a:gd name="connsiteX5" fmla="*/ 0 w 12189717"/>
              <a:gd name="connsiteY5" fmla="*/ 2427961 h 3593186"/>
              <a:gd name="connsiteX6" fmla="*/ 6645275 w 12189717"/>
              <a:gd name="connsiteY6" fmla="*/ 0 h 3593186"/>
              <a:gd name="connsiteX0" fmla="*/ 6645275 w 12189717"/>
              <a:gd name="connsiteY0" fmla="*/ 0 h 3593186"/>
              <a:gd name="connsiteX1" fmla="*/ 10033000 w 12189717"/>
              <a:gd name="connsiteY1" fmla="*/ 449936 h 3593186"/>
              <a:gd name="connsiteX2" fmla="*/ 12189717 w 12189717"/>
              <a:gd name="connsiteY2" fmla="*/ 1758950 h 3593186"/>
              <a:gd name="connsiteX3" fmla="*/ 12189717 w 12189717"/>
              <a:gd name="connsiteY3" fmla="*/ 3593186 h 3593186"/>
              <a:gd name="connsiteX4" fmla="*/ 0 w 12189717"/>
              <a:gd name="connsiteY4" fmla="*/ 3593186 h 3593186"/>
              <a:gd name="connsiteX5" fmla="*/ 0 w 12189717"/>
              <a:gd name="connsiteY5" fmla="*/ 2427961 h 3593186"/>
              <a:gd name="connsiteX6" fmla="*/ 6645275 w 12189717"/>
              <a:gd name="connsiteY6" fmla="*/ 0 h 3593186"/>
              <a:gd name="connsiteX0" fmla="*/ 6645275 w 12198350"/>
              <a:gd name="connsiteY0" fmla="*/ 0 h 3593186"/>
              <a:gd name="connsiteX1" fmla="*/ 12198350 w 12198350"/>
              <a:gd name="connsiteY1" fmla="*/ 68936 h 3593186"/>
              <a:gd name="connsiteX2" fmla="*/ 12189717 w 12198350"/>
              <a:gd name="connsiteY2" fmla="*/ 1758950 h 3593186"/>
              <a:gd name="connsiteX3" fmla="*/ 12189717 w 12198350"/>
              <a:gd name="connsiteY3" fmla="*/ 3593186 h 3593186"/>
              <a:gd name="connsiteX4" fmla="*/ 0 w 12198350"/>
              <a:gd name="connsiteY4" fmla="*/ 3593186 h 3593186"/>
              <a:gd name="connsiteX5" fmla="*/ 0 w 12198350"/>
              <a:gd name="connsiteY5" fmla="*/ 2427961 h 3593186"/>
              <a:gd name="connsiteX6" fmla="*/ 6645275 w 12198350"/>
              <a:gd name="connsiteY6" fmla="*/ 0 h 3593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8350" h="3593186">
                <a:moveTo>
                  <a:pt x="6645275" y="0"/>
                </a:moveTo>
                <a:lnTo>
                  <a:pt x="12198350" y="68936"/>
                </a:lnTo>
                <a:cubicBezTo>
                  <a:pt x="12195472" y="632274"/>
                  <a:pt x="12192595" y="1195612"/>
                  <a:pt x="12189717" y="1758950"/>
                </a:cubicBezTo>
                <a:lnTo>
                  <a:pt x="12189717" y="3593186"/>
                </a:lnTo>
                <a:lnTo>
                  <a:pt x="0" y="3593186"/>
                </a:lnTo>
                <a:lnTo>
                  <a:pt x="0" y="2427961"/>
                </a:lnTo>
                <a:lnTo>
                  <a:pt x="6645275" y="0"/>
                </a:lnTo>
                <a:close/>
              </a:path>
            </a:pathLst>
          </a:custGeom>
          <a:solidFill>
            <a:schemeClr val="bg1"/>
          </a:solidFill>
          <a:ln w="19050"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pic>
        <p:nvPicPr>
          <p:cNvPr id="4" name="Picture 3">
            <a:extLst>
              <a:ext uri="{FF2B5EF4-FFF2-40B4-BE49-F238E27FC236}">
                <a16:creationId xmlns:a16="http://schemas.microsoft.com/office/drawing/2014/main" id="{876C59F7-B742-834F-86B0-521DD1C7EC74}"/>
              </a:ext>
            </a:extLst>
          </p:cNvPr>
          <p:cNvPicPr>
            <a:picLocks noChangeAspect="1"/>
          </p:cNvPicPr>
          <p:nvPr userDrawn="1"/>
        </p:nvPicPr>
        <p:blipFill>
          <a:blip r:embed="rId3"/>
          <a:stretch>
            <a:fillRect/>
          </a:stretch>
        </p:blipFill>
        <p:spPr>
          <a:xfrm>
            <a:off x="10223209" y="6299067"/>
            <a:ext cx="1524000" cy="335008"/>
          </a:xfrm>
          <a:prstGeom prst="rect">
            <a:avLst/>
          </a:prstGeom>
        </p:spPr>
      </p:pic>
      <p:sp>
        <p:nvSpPr>
          <p:cNvPr id="5" name="Rectangle 176">
            <a:extLst>
              <a:ext uri="{FF2B5EF4-FFF2-40B4-BE49-F238E27FC236}">
                <a16:creationId xmlns:a16="http://schemas.microsoft.com/office/drawing/2014/main" id="{0A6FC363-1E40-DD4A-92F1-7FD3EAB017EB}"/>
              </a:ext>
            </a:extLst>
          </p:cNvPr>
          <p:cNvSpPr>
            <a:spLocks noGrp="1" noChangeArrowheads="1"/>
          </p:cNvSpPr>
          <p:nvPr>
            <p:ph type="ftr" sz="quarter" idx="10"/>
          </p:nvPr>
        </p:nvSpPr>
        <p:spPr>
          <a:xfrm>
            <a:off x="421228" y="6213319"/>
            <a:ext cx="8130851" cy="442040"/>
          </a:xfrm>
          <a:prstGeom prst="rect">
            <a:avLst/>
          </a:prstGeom>
        </p:spPr>
        <p:txBody>
          <a:bodyPr anchor="b" anchorCtr="0"/>
          <a:lstStyle>
            <a:lvl1pPr algn="l" rtl="0" eaLnBrk="0" fontAlgn="base" hangingPunct="0">
              <a:lnSpc>
                <a:spcPct val="100000"/>
              </a:lnSpc>
              <a:spcBef>
                <a:spcPct val="0"/>
              </a:spcBef>
              <a:spcAft>
                <a:spcPct val="0"/>
              </a:spcAft>
              <a:defRPr lang="en-US" sz="917" b="1" kern="1200" dirty="0">
                <a:solidFill>
                  <a:schemeClr val="tx1"/>
                </a:solidFill>
                <a:latin typeface="Arial"/>
                <a:ea typeface="ＭＳ Ｐゴシック" pitchFamily="34" charset="-128"/>
                <a:cs typeface="+mn-cs"/>
              </a:defRPr>
            </a:lvl1pPr>
          </a:lstStyle>
          <a:p>
            <a:pPr>
              <a:defRPr/>
            </a:pPr>
            <a:r>
              <a:rPr lang="en-US" dirty="0"/>
              <a:t>Insert disclosures. </a:t>
            </a:r>
          </a:p>
          <a:p>
            <a:pPr>
              <a:defRPr/>
            </a:pPr>
            <a:r>
              <a:rPr lang="en-US" sz="1000" b="0" dirty="0"/>
              <a:t>Insert disclosures.</a:t>
            </a:r>
          </a:p>
          <a:p>
            <a:pPr>
              <a:defRPr/>
            </a:pPr>
            <a:r>
              <a:rPr lang="en-US" sz="1000" dirty="0"/>
              <a:t>Page footer. l  </a:t>
            </a:r>
            <a:r>
              <a:rPr lang="en-US" sz="1000" b="0" dirty="0"/>
              <a:t>© 20XX FMR LLC. All rights reserved.</a:t>
            </a:r>
          </a:p>
        </p:txBody>
      </p:sp>
      <p:sp>
        <p:nvSpPr>
          <p:cNvPr id="38" name="Rectangle 6">
            <a:extLst>
              <a:ext uri="{FF2B5EF4-FFF2-40B4-BE49-F238E27FC236}">
                <a16:creationId xmlns:a16="http://schemas.microsoft.com/office/drawing/2014/main" id="{45376992-1AF3-5C48-A836-D21454455232}"/>
              </a:ext>
            </a:extLst>
          </p:cNvPr>
          <p:cNvSpPr>
            <a:spLocks noGrp="1" noChangeArrowheads="1"/>
          </p:cNvSpPr>
          <p:nvPr>
            <p:ph type="subTitle" idx="1"/>
          </p:nvPr>
        </p:nvSpPr>
        <p:spPr>
          <a:xfrm>
            <a:off x="4400955" y="5108873"/>
            <a:ext cx="7415896" cy="563076"/>
          </a:xfrm>
          <a:prstGeom prst="rect">
            <a:avLst/>
          </a:prstGeom>
        </p:spPr>
        <p:txBody>
          <a:bodyPr lIns="100584" rIns="100584"/>
          <a:lstStyle>
            <a:lvl1pPr marL="0" indent="0">
              <a:spcBef>
                <a:spcPts val="0"/>
              </a:spcBef>
              <a:defRPr sz="2400" b="1">
                <a:solidFill>
                  <a:srgbClr val="368727"/>
                </a:solidFill>
              </a:defRPr>
            </a:lvl1pPr>
          </a:lstStyle>
          <a:p>
            <a:r>
              <a:rPr lang="en-US" dirty="0"/>
              <a:t>Click to edit Master subtitle style</a:t>
            </a:r>
          </a:p>
        </p:txBody>
      </p:sp>
      <p:sp>
        <p:nvSpPr>
          <p:cNvPr id="39" name="Rectangle 9">
            <a:extLst>
              <a:ext uri="{FF2B5EF4-FFF2-40B4-BE49-F238E27FC236}">
                <a16:creationId xmlns:a16="http://schemas.microsoft.com/office/drawing/2014/main" id="{A9CD6377-20A8-534A-84E0-399D5BB5DB8B}"/>
              </a:ext>
            </a:extLst>
          </p:cNvPr>
          <p:cNvSpPr>
            <a:spLocks noGrp="1" noChangeArrowheads="1"/>
          </p:cNvSpPr>
          <p:nvPr>
            <p:ph type="title" hasCustomPrompt="1"/>
          </p:nvPr>
        </p:nvSpPr>
        <p:spPr bwMode="auto">
          <a:xfrm>
            <a:off x="4400955" y="4309332"/>
            <a:ext cx="7415897" cy="7899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b" anchorCtr="0" compatLnSpc="1">
            <a:prstTxWarp prst="textNoShape">
              <a:avLst/>
            </a:prstTxWarp>
          </a:bodyPr>
          <a:lstStyle>
            <a:lvl1pPr>
              <a:defRPr sz="3800">
                <a:solidFill>
                  <a:srgbClr val="333F48"/>
                </a:solidFill>
              </a:defRPr>
            </a:lvl1pPr>
          </a:lstStyle>
          <a:p>
            <a:pPr lvl="0"/>
            <a:r>
              <a:rPr lang="en-US" altLang="en-US" dirty="0"/>
              <a:t>Click To Edit Master Title Style</a:t>
            </a:r>
          </a:p>
        </p:txBody>
      </p:sp>
    </p:spTree>
    <p:extLst>
      <p:ext uri="{BB962C8B-B14F-4D97-AF65-F5344CB8AC3E}">
        <p14:creationId xmlns:p14="http://schemas.microsoft.com/office/powerpoint/2010/main" val="1490040157"/>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OC/Agenda">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a:noFill/>
          <a:ln w="9525">
            <a:noFill/>
            <a:miter lim="800000"/>
            <a:headEnd/>
            <a:tailEnd/>
          </a:ln>
          <a:effectLst/>
        </p:spPr>
        <p:txBody>
          <a:bodyPr tIns="67926" anchor="t" anchorCtr="0"/>
          <a:lstStyle>
            <a:lvl1pPr>
              <a:defRPr kumimoji="0" lang="en-US" sz="3000" b="0" i="0" u="none" strike="noStrike" kern="0" cap="none" spc="0" normalizeH="0" baseline="0" noProof="0" dirty="0">
                <a:ln>
                  <a:noFill/>
                </a:ln>
                <a:solidFill>
                  <a:srgbClr val="333F48"/>
                </a:solidFill>
                <a:effectLst/>
                <a:uLnTx/>
                <a:uFillTx/>
                <a:latin typeface="+mj-lt"/>
                <a:ea typeface="+mj-ea"/>
                <a:cs typeface="+mj-cs"/>
              </a:defRPr>
            </a:lvl1pPr>
          </a:lstStyle>
          <a:p>
            <a:pPr lvl="0"/>
            <a:r>
              <a:rPr lang="en-US"/>
              <a:t>Click to edit Master title style</a:t>
            </a:r>
            <a:endParaRPr lang="en-US" dirty="0"/>
          </a:p>
        </p:txBody>
      </p:sp>
      <p:sp>
        <p:nvSpPr>
          <p:cNvPr id="10" name="Content Placeholder 9"/>
          <p:cNvSpPr>
            <a:spLocks noGrp="1"/>
          </p:cNvSpPr>
          <p:nvPr>
            <p:ph sz="quarter" idx="13"/>
          </p:nvPr>
        </p:nvSpPr>
        <p:spPr>
          <a:xfrm>
            <a:off x="422820" y="1339851"/>
            <a:ext cx="10918280" cy="4878388"/>
          </a:xfrm>
        </p:spPr>
        <p:txBody>
          <a:bodyPr/>
          <a:lstStyle>
            <a:lvl1pPr marL="281054" indent="-281054">
              <a:spcBef>
                <a:spcPts val="743"/>
              </a:spcBef>
              <a:buClr>
                <a:srgbClr val="7A9B3D"/>
              </a:buClr>
              <a:buSzPct val="100000"/>
              <a:buFont typeface="+mj-lt"/>
              <a:buAutoNum type="arabicPeriod"/>
              <a:defRPr sz="1600" b="0" i="0" baseline="0">
                <a:solidFill>
                  <a:srgbClr val="000000"/>
                </a:solidFill>
                <a:latin typeface="Arial" pitchFamily="34" charset="0"/>
              </a:defRPr>
            </a:lvl1pPr>
            <a:lvl2pPr marL="571934" indent="-269261">
              <a:spcBef>
                <a:spcPts val="743"/>
              </a:spcBef>
              <a:buClr>
                <a:srgbClr val="768692"/>
              </a:buClr>
              <a:buFont typeface="+mj-lt"/>
              <a:buAutoNum type="alphaUcPeriod"/>
              <a:defRPr sz="1400" baseline="0">
                <a:solidFill>
                  <a:srgbClr val="000000"/>
                </a:solidFill>
                <a:latin typeface="Arial" pitchFamily="34" charset="0"/>
              </a:defRPr>
            </a:lvl2pPr>
            <a:lvl3pPr>
              <a:spcBef>
                <a:spcPts val="743"/>
              </a:spcBef>
              <a:buClr>
                <a:srgbClr val="000000"/>
              </a:buClr>
              <a:defRPr sz="1400" baseline="0">
                <a:solidFill>
                  <a:srgbClr val="000000"/>
                </a:solidFill>
              </a:defRPr>
            </a:lvl3pPr>
          </a:lstStyle>
          <a:p>
            <a:pPr lvl="0"/>
            <a:r>
              <a:rPr lang="en-US"/>
              <a:t>Click to edit Master text styles</a:t>
            </a:r>
          </a:p>
          <a:p>
            <a:pPr lvl="1"/>
            <a:r>
              <a:rPr lang="en-US"/>
              <a:t>Second level</a:t>
            </a:r>
          </a:p>
          <a:p>
            <a:pPr lvl="2"/>
            <a:r>
              <a:rPr lang="en-US"/>
              <a:t>Third level</a:t>
            </a:r>
          </a:p>
        </p:txBody>
      </p:sp>
      <p:sp>
        <p:nvSpPr>
          <p:cNvPr id="5" name="Slide Number Placeholder 3"/>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6" name="Footer Placeholder 4"/>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Page footer.</a:t>
            </a:r>
          </a:p>
        </p:txBody>
      </p:sp>
      <p:sp>
        <p:nvSpPr>
          <p:cNvPr id="7" name="Rectangle 155"/>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3954167344"/>
      </p:ext>
    </p:extLst>
  </p:cSld>
  <p:clrMapOvr>
    <a:masterClrMapping/>
  </p:clrMapOvr>
  <p:extLst>
    <p:ext uri="{DCECCB84-F9BA-43D5-87BE-67443E8EF086}">
      <p15:sldGuideLst xmlns:p15="http://schemas.microsoft.com/office/powerpoint/2012/main">
        <p15:guide id="1" orient="horz" pos="4176" userDrawn="1">
          <p15:clr>
            <a:srgbClr val="FBAE40"/>
          </p15:clr>
        </p15:guide>
        <p15:guide id="2" pos="739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solidFill>
                  <a:srgbClr val="333F48"/>
                </a:solidFill>
              </a:defRPr>
            </a:lvl1pPr>
          </a:lstStyle>
          <a:p>
            <a:r>
              <a:rPr lang="en-US"/>
              <a:t>Click to edit Master title style</a:t>
            </a:r>
            <a:endParaRPr lang="en-US" dirty="0"/>
          </a:p>
        </p:txBody>
      </p:sp>
      <p:sp>
        <p:nvSpPr>
          <p:cNvPr id="37" name="Slide Number Placeholder 3">
            <a:extLst>
              <a:ext uri="{FF2B5EF4-FFF2-40B4-BE49-F238E27FC236}">
                <a16:creationId xmlns:a16="http://schemas.microsoft.com/office/drawing/2014/main" id="{ED2E4C9F-816B-42F5-9F71-FF93BF5E6376}"/>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38" name="Footer Placeholder 4">
            <a:extLst>
              <a:ext uri="{FF2B5EF4-FFF2-40B4-BE49-F238E27FC236}">
                <a16:creationId xmlns:a16="http://schemas.microsoft.com/office/drawing/2014/main" id="{87032577-B963-4FCC-AE28-1F67E3E08FD9}"/>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Page footer.</a:t>
            </a:r>
          </a:p>
        </p:txBody>
      </p:sp>
      <p:sp>
        <p:nvSpPr>
          <p:cNvPr id="39" name="Rectangle 155">
            <a:extLst>
              <a:ext uri="{FF2B5EF4-FFF2-40B4-BE49-F238E27FC236}">
                <a16:creationId xmlns:a16="http://schemas.microsoft.com/office/drawing/2014/main" id="{7C763BE8-EAF0-49DD-A9FF-2C9C568746FA}"/>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104803755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7392"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endParaRPr lang="en-US" dirty="0"/>
          </a:p>
        </p:txBody>
      </p:sp>
      <p:sp>
        <p:nvSpPr>
          <p:cNvPr id="7" name="Content Placeholder 2"/>
          <p:cNvSpPr>
            <a:spLocks noGrp="1"/>
          </p:cNvSpPr>
          <p:nvPr>
            <p:ph idx="13"/>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A3D"/>
                </a:solidFill>
                <a:latin typeface="+mn-lt"/>
                <a:ea typeface="+mn-ea"/>
                <a:cs typeface="+mn-cs"/>
              </a:defRPr>
            </a:lvl1pPr>
            <a:lvl2pPr>
              <a:spcBef>
                <a:spcPts val="2476"/>
              </a:spcBef>
              <a:defRPr lang="en-US" dirty="0" smtClean="0">
                <a:solidFill>
                  <a:schemeClr val="tx1"/>
                </a:solidFill>
                <a:latin typeface="+mn-lt"/>
              </a:defRPr>
            </a:lvl2pPr>
            <a:lvl3pPr>
              <a:defRPr lang="en-US" sz="2000" dirty="0" smtClean="0">
                <a:solidFill>
                  <a:schemeClr val="accent1"/>
                </a:solidFill>
                <a:latin typeface="+mn-lt"/>
              </a:defRPr>
            </a:lvl3pPr>
            <a:lvl4pPr>
              <a:buClr>
                <a:schemeClr val="bg2"/>
              </a:buClr>
              <a:buSzPct val="80000"/>
              <a:buFont typeface="Arial" pitchFamily="34" charset="0"/>
              <a:buChar char="•"/>
              <a:defRPr sz="1751">
                <a:solidFill>
                  <a:schemeClr val="accent1"/>
                </a:solidFill>
              </a:defRPr>
            </a:lvl4pPr>
          </a:lstStyle>
          <a:p>
            <a:pPr lvl="0"/>
            <a:r>
              <a:rPr lang="en-US"/>
              <a:t>Click to edit Master text styles</a:t>
            </a:r>
          </a:p>
        </p:txBody>
      </p:sp>
      <p:sp>
        <p:nvSpPr>
          <p:cNvPr id="39" name="Slide Number Placeholder 3">
            <a:extLst>
              <a:ext uri="{FF2B5EF4-FFF2-40B4-BE49-F238E27FC236}">
                <a16:creationId xmlns:a16="http://schemas.microsoft.com/office/drawing/2014/main" id="{0238AC6C-D460-4F19-A38B-6122F4C16F1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0" name="Footer Placeholder 4">
            <a:extLst>
              <a:ext uri="{FF2B5EF4-FFF2-40B4-BE49-F238E27FC236}">
                <a16:creationId xmlns:a16="http://schemas.microsoft.com/office/drawing/2014/main" id="{484B9CE5-8C15-4535-BDD1-B150CDDBAFB0}"/>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Page footer.</a:t>
            </a:r>
          </a:p>
        </p:txBody>
      </p:sp>
      <p:sp>
        <p:nvSpPr>
          <p:cNvPr id="41" name="Rectangle 155">
            <a:extLst>
              <a:ext uri="{FF2B5EF4-FFF2-40B4-BE49-F238E27FC236}">
                <a16:creationId xmlns:a16="http://schemas.microsoft.com/office/drawing/2014/main" id="{636C09BD-20B1-4D0B-BB9C-EFFB4B26D703}"/>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41316660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List">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solidFill>
                  <a:srgbClr val="333F48"/>
                </a:solidFill>
              </a:defRPr>
            </a:lvl1pPr>
          </a:lstStyle>
          <a:p>
            <a:r>
              <a:rPr lang="en-US"/>
              <a:t>Click to edit Master title style</a:t>
            </a:r>
            <a:endParaRPr lang="en-US" dirty="0"/>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800" b="1" dirty="0" smtClean="0">
                <a:solidFill>
                  <a:srgbClr val="7A9B3D"/>
                </a:solidFill>
                <a:latin typeface="+mn-lt"/>
                <a:ea typeface="+mn-ea"/>
                <a:cs typeface="+mn-cs"/>
              </a:defRPr>
            </a:lvl1pPr>
            <a:lvl2pPr marL="141510" indent="-141510">
              <a:spcBef>
                <a:spcPts val="357"/>
              </a:spcBef>
              <a:buClr>
                <a:srgbClr val="7A9B3D"/>
              </a:buClr>
              <a:defRPr lang="en-US" sz="1600" dirty="0" smtClean="0">
                <a:solidFill>
                  <a:srgbClr val="000000"/>
                </a:solidFill>
                <a:latin typeface="+mn-lt"/>
              </a:defRPr>
            </a:lvl2pPr>
            <a:lvl3pPr marL="283018" indent="-141510">
              <a:buClr>
                <a:srgbClr val="768692"/>
              </a:buClr>
              <a:defRPr lang="en-US" sz="1400" dirty="0" smtClean="0">
                <a:solidFill>
                  <a:srgbClr val="000000"/>
                </a:solidFill>
                <a:latin typeface="+mn-lt"/>
              </a:defRPr>
            </a:lvl3pPr>
            <a:lvl4pPr marL="424528" indent="-141510">
              <a:buClr>
                <a:srgbClr val="000000"/>
              </a:buClr>
              <a:buSzPct val="100000"/>
              <a:buFont typeface="Arial" pitchFamily="34" charset="0"/>
              <a:buChar char="•"/>
              <a:defRPr sz="14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90DD0CA0-1C12-4873-8A33-132DAFEF19FB}"/>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2" name="Footer Placeholder 4">
            <a:extLst>
              <a:ext uri="{FF2B5EF4-FFF2-40B4-BE49-F238E27FC236}">
                <a16:creationId xmlns:a16="http://schemas.microsoft.com/office/drawing/2014/main" id="{9A917CF6-4573-4409-8CD4-C32995E23CB6}"/>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Page footer.</a:t>
            </a:r>
          </a:p>
        </p:txBody>
      </p:sp>
      <p:sp>
        <p:nvSpPr>
          <p:cNvPr id="43" name="Rectangle 155">
            <a:extLst>
              <a:ext uri="{FF2B5EF4-FFF2-40B4-BE49-F238E27FC236}">
                <a16:creationId xmlns:a16="http://schemas.microsoft.com/office/drawing/2014/main" id="{11D5E519-2474-430D-888C-AE84BAA8F139}"/>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1414326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ulleted List - with subhead">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41248"/>
          </a:xfrm>
        </p:spPr>
        <p:txBody>
          <a:bodyPr/>
          <a:lstStyle>
            <a:lvl1pPr>
              <a:defRPr sz="3000"/>
            </a:lvl1pPr>
          </a:lstStyle>
          <a:p>
            <a:r>
              <a:rPr lang="en-US"/>
              <a:t>Click to edit Master title style</a:t>
            </a:r>
            <a:endParaRPr lang="en-US" dirty="0"/>
          </a:p>
        </p:txBody>
      </p:sp>
      <p:sp>
        <p:nvSpPr>
          <p:cNvPr id="11" name="Content Placeholder 2"/>
          <p:cNvSpPr>
            <a:spLocks noGrp="1"/>
          </p:cNvSpPr>
          <p:nvPr>
            <p:ph idx="12"/>
          </p:nvPr>
        </p:nvSpPr>
        <p:spPr>
          <a:xfrm>
            <a:off x="422820" y="1339851"/>
            <a:ext cx="10918280" cy="4878388"/>
          </a:xfrm>
        </p:spPr>
        <p:txBody>
          <a:bodyPr lIns="135852"/>
          <a:lstStyle>
            <a:lvl1pPr marL="0" indent="0" algn="l" rtl="0" fontAlgn="base">
              <a:spcBef>
                <a:spcPts val="595"/>
              </a:spcBef>
              <a:spcAft>
                <a:spcPct val="0"/>
              </a:spcAft>
              <a:buSzPct val="40000"/>
              <a:defRPr lang="en-US" sz="1600" b="1" dirty="0" smtClean="0">
                <a:solidFill>
                  <a:srgbClr val="7A9B3D"/>
                </a:solidFill>
                <a:latin typeface="+mn-lt"/>
                <a:ea typeface="+mn-ea"/>
                <a:cs typeface="+mn-cs"/>
              </a:defRPr>
            </a:lvl1pPr>
            <a:lvl2pPr marL="141510" indent="-141510">
              <a:spcBef>
                <a:spcPts val="357"/>
              </a:spcBef>
              <a:buClr>
                <a:srgbClr val="7A9B3D"/>
              </a:buClr>
              <a:defRPr lang="en-US" sz="1400" dirty="0" smtClean="0">
                <a:solidFill>
                  <a:srgbClr val="000000"/>
                </a:solidFill>
                <a:latin typeface="+mn-lt"/>
              </a:defRPr>
            </a:lvl2pPr>
            <a:lvl3pPr marL="283018" indent="-141510">
              <a:buClr>
                <a:srgbClr val="768692"/>
              </a:buClr>
              <a:defRPr lang="en-US" sz="1200" dirty="0" smtClean="0">
                <a:solidFill>
                  <a:srgbClr val="000000"/>
                </a:solidFill>
                <a:latin typeface="+mn-lt"/>
              </a:defRPr>
            </a:lvl3pPr>
            <a:lvl4pPr marL="424528" indent="-141510">
              <a:buClr>
                <a:srgbClr val="000000"/>
              </a:buClr>
              <a:buSzPct val="100000"/>
              <a:buFont typeface="Arial" pitchFamily="34" charset="0"/>
              <a:buChar char="•"/>
              <a:defRPr sz="1200">
                <a:solidFill>
                  <a:srgbClr val="000000"/>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41" name="Slide Number Placeholder 3">
            <a:extLst>
              <a:ext uri="{FF2B5EF4-FFF2-40B4-BE49-F238E27FC236}">
                <a16:creationId xmlns:a16="http://schemas.microsoft.com/office/drawing/2014/main" id="{2226B0D0-7E7D-4694-B370-6E38CE01FBA4}"/>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2" name="Footer Placeholder 4">
            <a:extLst>
              <a:ext uri="{FF2B5EF4-FFF2-40B4-BE49-F238E27FC236}">
                <a16:creationId xmlns:a16="http://schemas.microsoft.com/office/drawing/2014/main" id="{BE046C68-A14E-4EC4-BB1F-02C0B09C45BF}"/>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Page footer.</a:t>
            </a:r>
          </a:p>
        </p:txBody>
      </p:sp>
      <p:sp>
        <p:nvSpPr>
          <p:cNvPr id="43" name="Rectangle 155">
            <a:extLst>
              <a:ext uri="{FF2B5EF4-FFF2-40B4-BE49-F238E27FC236}">
                <a16:creationId xmlns:a16="http://schemas.microsoft.com/office/drawing/2014/main" id="{C9C3FE21-F12E-4D65-BAF0-A9439AB6AF98}"/>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4551535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898323" cy="838200"/>
          </a:xfrm>
        </p:spPr>
        <p:txBody>
          <a:bodyPr/>
          <a:lstStyle>
            <a:lvl1pPr>
              <a:defRPr sz="3000"/>
            </a:lvl1pPr>
          </a:lstStyle>
          <a:p>
            <a:r>
              <a:rPr lang="en-US"/>
              <a:t>Click to edit Master title style</a:t>
            </a:r>
            <a:endParaRPr lang="en-US" dirty="0"/>
          </a:p>
        </p:txBody>
      </p:sp>
      <p:sp>
        <p:nvSpPr>
          <p:cNvPr id="3" name="Content Placeholder 2"/>
          <p:cNvSpPr>
            <a:spLocks noGrp="1"/>
          </p:cNvSpPr>
          <p:nvPr>
            <p:ph sz="half" idx="1"/>
          </p:nvPr>
        </p:nvSpPr>
        <p:spPr>
          <a:xfrm>
            <a:off x="42282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Content Placeholder 2"/>
          <p:cNvSpPr>
            <a:spLocks noGrp="1"/>
          </p:cNvSpPr>
          <p:nvPr>
            <p:ph sz="half" idx="13"/>
          </p:nvPr>
        </p:nvSpPr>
        <p:spPr>
          <a:xfrm>
            <a:off x="6148601" y="1339851"/>
            <a:ext cx="5171016" cy="4878388"/>
          </a:xfrm>
        </p:spPr>
        <p:txBody>
          <a:bodyPr lIns="135852"/>
          <a:lstStyle>
            <a:lvl1pPr>
              <a:spcBef>
                <a:spcPts val="743"/>
              </a:spcBef>
              <a:defRPr sz="1600">
                <a:solidFill>
                  <a:srgbClr val="7A9B3D"/>
                </a:solidFill>
              </a:defRPr>
            </a:lvl1pPr>
            <a:lvl2pPr marL="141510" indent="-141510">
              <a:spcBef>
                <a:spcPts val="743"/>
              </a:spcBef>
              <a:buClr>
                <a:srgbClr val="7A9B3D"/>
              </a:buClr>
              <a:defRPr sz="1400">
                <a:solidFill>
                  <a:srgbClr val="000000"/>
                </a:solidFill>
              </a:defRPr>
            </a:lvl2pPr>
            <a:lvl3pPr marL="283018" indent="-141510">
              <a:spcBef>
                <a:spcPts val="743"/>
              </a:spcBef>
              <a:buClr>
                <a:srgbClr val="768692"/>
              </a:buClr>
              <a:defRPr sz="1200">
                <a:solidFill>
                  <a:srgbClr val="000000"/>
                </a:solidFill>
              </a:defRPr>
            </a:lvl3pPr>
            <a:lvl4pPr marL="424528" indent="-141510">
              <a:spcBef>
                <a:spcPts val="743"/>
              </a:spcBef>
              <a:buClr>
                <a:srgbClr val="000000"/>
              </a:buClr>
              <a:defRPr sz="1200">
                <a:solidFill>
                  <a:srgbClr val="000000"/>
                </a:solidFill>
              </a:defRPr>
            </a:lvl4pPr>
            <a:lvl5pPr>
              <a:defRPr sz="1333"/>
            </a:lvl5pPr>
            <a:lvl6pPr>
              <a:defRPr sz="2251"/>
            </a:lvl6pPr>
            <a:lvl7pPr>
              <a:defRPr sz="2251"/>
            </a:lvl7pPr>
            <a:lvl8pPr>
              <a:defRPr sz="2251"/>
            </a:lvl8pPr>
            <a:lvl9pPr>
              <a:defRPr sz="2251"/>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0" name="Slide Number Placeholder 3">
            <a:extLst>
              <a:ext uri="{FF2B5EF4-FFF2-40B4-BE49-F238E27FC236}">
                <a16:creationId xmlns:a16="http://schemas.microsoft.com/office/drawing/2014/main" id="{7F119E0B-F9CB-4CD1-8F7B-EAB7E998C1A8}"/>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1" name="Footer Placeholder 4">
            <a:extLst>
              <a:ext uri="{FF2B5EF4-FFF2-40B4-BE49-F238E27FC236}">
                <a16:creationId xmlns:a16="http://schemas.microsoft.com/office/drawing/2014/main" id="{B4F12CE0-B528-409A-9862-DE5DD2E87C78}"/>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Page footer.</a:t>
            </a:r>
          </a:p>
        </p:txBody>
      </p:sp>
      <p:sp>
        <p:nvSpPr>
          <p:cNvPr id="42" name="Rectangle 155">
            <a:extLst>
              <a:ext uri="{FF2B5EF4-FFF2-40B4-BE49-F238E27FC236}">
                <a16:creationId xmlns:a16="http://schemas.microsoft.com/office/drawing/2014/main" id="{B1CE87E1-09C6-48B6-A127-7C67EE16EEBE}"/>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28462381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iography">
    <p:spTree>
      <p:nvGrpSpPr>
        <p:cNvPr id="1" name=""/>
        <p:cNvGrpSpPr/>
        <p:nvPr/>
      </p:nvGrpSpPr>
      <p:grpSpPr>
        <a:xfrm>
          <a:off x="0" y="0"/>
          <a:ext cx="0" cy="0"/>
          <a:chOff x="0" y="0"/>
          <a:chExt cx="0" cy="0"/>
        </a:xfrm>
      </p:grpSpPr>
      <p:sp>
        <p:nvSpPr>
          <p:cNvPr id="2" name="Title 1"/>
          <p:cNvSpPr>
            <a:spLocks noGrp="1"/>
          </p:cNvSpPr>
          <p:nvPr>
            <p:ph type="title"/>
          </p:nvPr>
        </p:nvSpPr>
        <p:spPr>
          <a:xfrm>
            <a:off x="422820" y="228600"/>
            <a:ext cx="10918280" cy="838200"/>
          </a:xfrm>
        </p:spPr>
        <p:txBody>
          <a:bodyPr/>
          <a:lstStyle>
            <a:lvl1pPr>
              <a:defRPr sz="3000"/>
            </a:lvl1pPr>
          </a:lstStyle>
          <a:p>
            <a:r>
              <a:rPr lang="en-US"/>
              <a:t>Click to edit Master title style</a:t>
            </a:r>
            <a:endParaRPr lang="en-US" dirty="0"/>
          </a:p>
        </p:txBody>
      </p:sp>
      <p:sp>
        <p:nvSpPr>
          <p:cNvPr id="3" name="Content Placeholder 2"/>
          <p:cNvSpPr>
            <a:spLocks noGrp="1"/>
          </p:cNvSpPr>
          <p:nvPr>
            <p:ph idx="1"/>
          </p:nvPr>
        </p:nvSpPr>
        <p:spPr>
          <a:xfrm>
            <a:off x="422820" y="10732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1"/>
            <a:ext cx="10918280" cy="4691388"/>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0" name="Slide Number Placeholder 3">
            <a:extLst>
              <a:ext uri="{FF2B5EF4-FFF2-40B4-BE49-F238E27FC236}">
                <a16:creationId xmlns:a16="http://schemas.microsoft.com/office/drawing/2014/main" id="{443ACE43-0479-4BE1-9DE6-432D6C5EA1B5}"/>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1" name="Footer Placeholder 4">
            <a:extLst>
              <a:ext uri="{FF2B5EF4-FFF2-40B4-BE49-F238E27FC236}">
                <a16:creationId xmlns:a16="http://schemas.microsoft.com/office/drawing/2014/main" id="{55FEF058-9623-447D-B622-7C361A953394}"/>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Page footer.</a:t>
            </a:r>
          </a:p>
        </p:txBody>
      </p:sp>
      <p:sp>
        <p:nvSpPr>
          <p:cNvPr id="42" name="Rectangle 155">
            <a:extLst>
              <a:ext uri="{FF2B5EF4-FFF2-40B4-BE49-F238E27FC236}">
                <a16:creationId xmlns:a16="http://schemas.microsoft.com/office/drawing/2014/main" id="{30B7D1D1-2C52-483A-9036-8C2314AF2AEF}"/>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1164911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ography 2">
    <p:spTree>
      <p:nvGrpSpPr>
        <p:cNvPr id="1" name=""/>
        <p:cNvGrpSpPr/>
        <p:nvPr/>
      </p:nvGrpSpPr>
      <p:grpSpPr>
        <a:xfrm>
          <a:off x="0" y="0"/>
          <a:ext cx="0" cy="0"/>
          <a:chOff x="0" y="0"/>
          <a:chExt cx="0" cy="0"/>
        </a:xfrm>
      </p:grpSpPr>
      <p:sp>
        <p:nvSpPr>
          <p:cNvPr id="2" name="Title 1"/>
          <p:cNvSpPr>
            <a:spLocks noGrp="1"/>
          </p:cNvSpPr>
          <p:nvPr>
            <p:ph type="title"/>
          </p:nvPr>
        </p:nvSpPr>
        <p:spPr>
          <a:xfrm>
            <a:off x="422821" y="228600"/>
            <a:ext cx="10917264" cy="838200"/>
          </a:xfrm>
        </p:spPr>
        <p:txBody>
          <a:bodyPr/>
          <a:lstStyle>
            <a:lvl1pPr>
              <a:defRPr sz="3000"/>
            </a:lvl1pPr>
          </a:lstStyle>
          <a:p>
            <a:r>
              <a:rPr lang="en-US"/>
              <a:t>Click to edit Master title style</a:t>
            </a:r>
            <a:endParaRPr lang="en-US" dirty="0"/>
          </a:p>
        </p:txBody>
      </p:sp>
      <p:sp>
        <p:nvSpPr>
          <p:cNvPr id="3" name="Content Placeholder 2"/>
          <p:cNvSpPr>
            <a:spLocks noGrp="1"/>
          </p:cNvSpPr>
          <p:nvPr>
            <p:ph idx="1"/>
          </p:nvPr>
        </p:nvSpPr>
        <p:spPr>
          <a:xfrm>
            <a:off x="422821" y="1073260"/>
            <a:ext cx="10917264"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10" name="Content Placeholder 9"/>
          <p:cNvSpPr>
            <a:spLocks noGrp="1"/>
          </p:cNvSpPr>
          <p:nvPr>
            <p:ph sz="quarter" idx="13"/>
          </p:nvPr>
        </p:nvSpPr>
        <p:spPr>
          <a:xfrm>
            <a:off x="422820" y="15268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idx="17"/>
          </p:nvPr>
        </p:nvSpPr>
        <p:spPr>
          <a:xfrm>
            <a:off x="422820" y="3666460"/>
            <a:ext cx="10918280" cy="439305"/>
          </a:xfrm>
        </p:spPr>
        <p:txBody>
          <a:bodyPr lIns="135852"/>
          <a:lstStyle>
            <a:lvl1pPr marL="0" indent="0">
              <a:spcBef>
                <a:spcPts val="0"/>
              </a:spcBef>
              <a:defRPr lang="en-US" sz="1400" b="1" dirty="0" smtClean="0">
                <a:solidFill>
                  <a:srgbClr val="7A9B3D"/>
                </a:solidFill>
                <a:latin typeface="+mn-lt"/>
                <a:ea typeface="+mn-ea"/>
                <a:cs typeface="+mn-cs"/>
              </a:defRPr>
            </a:lvl1pPr>
            <a:lvl2pPr marL="0" indent="0">
              <a:spcBef>
                <a:spcPts val="0"/>
              </a:spcBef>
              <a:buNone/>
              <a:defRPr sz="1400" b="0" i="1">
                <a:solidFill>
                  <a:srgbClr val="7A9B3D"/>
                </a:solidFill>
              </a:defRPr>
            </a:lvl2pPr>
          </a:lstStyle>
          <a:p>
            <a:pPr lvl="0"/>
            <a:r>
              <a:rPr lang="en-US"/>
              <a:t>Click to edit Master text styles</a:t>
            </a:r>
          </a:p>
          <a:p>
            <a:pPr lvl="1"/>
            <a:r>
              <a:rPr lang="en-US"/>
              <a:t>Second level</a:t>
            </a:r>
          </a:p>
        </p:txBody>
      </p:sp>
      <p:sp>
        <p:nvSpPr>
          <p:cNvPr id="9" name="Content Placeholder 9"/>
          <p:cNvSpPr>
            <a:spLocks noGrp="1"/>
          </p:cNvSpPr>
          <p:nvPr>
            <p:ph sz="quarter" idx="18"/>
          </p:nvPr>
        </p:nvSpPr>
        <p:spPr>
          <a:xfrm>
            <a:off x="422820" y="4120052"/>
            <a:ext cx="10918280" cy="1902149"/>
          </a:xfrm>
        </p:spPr>
        <p:txBody>
          <a:bodyPr lIns="135852"/>
          <a:lstStyle>
            <a:lvl1pPr marL="0" indent="0">
              <a:lnSpc>
                <a:spcPct val="100000"/>
              </a:lnSpc>
              <a:spcBef>
                <a:spcPts val="743"/>
              </a:spcBef>
              <a:buFont typeface="Arial" pitchFamily="34" charset="0"/>
              <a:buNone/>
              <a:defRPr sz="1200" b="0">
                <a:solidFill>
                  <a:srgbClr val="000000"/>
                </a:solidFill>
              </a:defRPr>
            </a:lvl1pPr>
            <a:lvl2pPr marL="0" indent="0">
              <a:lnSpc>
                <a:spcPct val="100000"/>
              </a:lnSpc>
              <a:spcBef>
                <a:spcPts val="743"/>
              </a:spcBef>
              <a:buNone/>
              <a:defRPr sz="1200">
                <a:solidFill>
                  <a:srgbClr val="000000"/>
                </a:solidFill>
              </a:defRPr>
            </a:lvl2pPr>
            <a:lvl3pPr marL="0" indent="0">
              <a:lnSpc>
                <a:spcPct val="100000"/>
              </a:lnSpc>
              <a:spcBef>
                <a:spcPts val="743"/>
              </a:spcBef>
              <a:buNone/>
              <a:defRPr sz="1200">
                <a:solidFill>
                  <a:srgbClr val="000000"/>
                </a:solidFill>
              </a:defRPr>
            </a:lvl3pPr>
            <a:lvl4pPr marL="0" indent="0">
              <a:lnSpc>
                <a:spcPct val="100000"/>
              </a:lnSpc>
              <a:spcBef>
                <a:spcPts val="743"/>
              </a:spcBef>
              <a:buFont typeface="Arial" pitchFamily="34" charset="0"/>
              <a:buNone/>
              <a:defRPr sz="1200">
                <a:solidFill>
                  <a:srgbClr val="000000"/>
                </a:solidFill>
              </a:defRPr>
            </a:lvl4pPr>
            <a:lvl5pPr marL="0" indent="0">
              <a:lnSpc>
                <a:spcPct val="100000"/>
              </a:lnSpc>
              <a:spcBef>
                <a:spcPts val="743"/>
              </a:spcBef>
              <a:buFont typeface="Arial" pitchFamily="34" charset="0"/>
              <a:buNone/>
              <a:defRPr sz="12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2" name="Slide Number Placeholder 3">
            <a:extLst>
              <a:ext uri="{FF2B5EF4-FFF2-40B4-BE49-F238E27FC236}">
                <a16:creationId xmlns:a16="http://schemas.microsoft.com/office/drawing/2014/main" id="{FDDADAFA-4A67-4AFF-9C77-EBD78F8FF052}"/>
              </a:ext>
            </a:extLst>
          </p:cNvPr>
          <p:cNvSpPr>
            <a:spLocks noGrp="1"/>
          </p:cNvSpPr>
          <p:nvPr>
            <p:ph type="sldNum" sz="quarter" idx="14"/>
          </p:nvPr>
        </p:nvSpPr>
        <p:spPr>
          <a:xfrm>
            <a:off x="0" y="6382513"/>
            <a:ext cx="437173" cy="268288"/>
          </a:xfrm>
        </p:spPr>
        <p:txBody>
          <a:bodyPr/>
          <a:lstStyle>
            <a:lvl1pPr>
              <a:defRPr>
                <a:solidFill>
                  <a:srgbClr val="000000"/>
                </a:solidFill>
              </a:defRPr>
            </a:lvl1pPr>
          </a:lstStyle>
          <a:p>
            <a:pPr>
              <a:defRPr/>
            </a:pPr>
            <a:fld id="{E6474CC2-1230-4213-AD1A-4B2FEEABA7A1}" type="slidenum">
              <a:rPr lang="en-US" smtClean="0"/>
              <a:pPr>
                <a:defRPr/>
              </a:pPr>
              <a:t>‹#›</a:t>
            </a:fld>
            <a:endParaRPr lang="en-US" dirty="0"/>
          </a:p>
        </p:txBody>
      </p:sp>
      <p:sp>
        <p:nvSpPr>
          <p:cNvPr id="43" name="Footer Placeholder 4">
            <a:extLst>
              <a:ext uri="{FF2B5EF4-FFF2-40B4-BE49-F238E27FC236}">
                <a16:creationId xmlns:a16="http://schemas.microsoft.com/office/drawing/2014/main" id="{00C1F9D1-97D6-4121-B5B2-D568C10CA39D}"/>
              </a:ext>
            </a:extLst>
          </p:cNvPr>
          <p:cNvSpPr>
            <a:spLocks noGrp="1"/>
          </p:cNvSpPr>
          <p:nvPr>
            <p:ph type="ftr" sz="quarter" idx="15"/>
          </p:nvPr>
        </p:nvSpPr>
        <p:spPr>
          <a:xfrm>
            <a:off x="426722" y="6483292"/>
            <a:ext cx="5245100" cy="172485"/>
          </a:xfrm>
        </p:spPr>
        <p:txBody>
          <a:bodyPr/>
          <a:lstStyle>
            <a:lvl1pPr algn="r">
              <a:defRPr smtClean="0">
                <a:solidFill>
                  <a:srgbClr val="000000"/>
                </a:solidFill>
              </a:defRPr>
            </a:lvl1pPr>
          </a:lstStyle>
          <a:p>
            <a:pPr algn="l">
              <a:defRPr/>
            </a:pPr>
            <a:r>
              <a:rPr lang="en-US" dirty="0"/>
              <a:t>Page footer.</a:t>
            </a:r>
          </a:p>
        </p:txBody>
      </p:sp>
      <p:sp>
        <p:nvSpPr>
          <p:cNvPr id="44" name="Rectangle 155">
            <a:extLst>
              <a:ext uri="{FF2B5EF4-FFF2-40B4-BE49-F238E27FC236}">
                <a16:creationId xmlns:a16="http://schemas.microsoft.com/office/drawing/2014/main" id="{4ABC23EC-7743-41C1-80CD-33B5B8541F24}"/>
              </a:ext>
            </a:extLst>
          </p:cNvPr>
          <p:cNvSpPr>
            <a:spLocks noGrp="1" noChangeArrowheads="1"/>
          </p:cNvSpPr>
          <p:nvPr>
            <p:ph type="dt" sz="half" idx="16"/>
          </p:nvPr>
        </p:nvSpPr>
        <p:spPr>
          <a:xfrm>
            <a:off x="426722" y="6655657"/>
            <a:ext cx="2645277" cy="120649"/>
          </a:xfrm>
        </p:spPr>
        <p:txBody>
          <a:bodyPr/>
          <a:lstStyle>
            <a:lvl1pPr algn="l">
              <a:defRPr sz="833" smtClean="0">
                <a:solidFill>
                  <a:srgbClr val="000000"/>
                </a:solidFill>
              </a:defRPr>
            </a:lvl1pPr>
          </a:lstStyle>
          <a:p>
            <a:pPr>
              <a:defRPr/>
            </a:pPr>
            <a:r>
              <a:rPr lang="en-US" dirty="0"/>
              <a:t>Production code #</a:t>
            </a:r>
          </a:p>
        </p:txBody>
      </p:sp>
    </p:spTree>
    <p:extLst>
      <p:ext uri="{BB962C8B-B14F-4D97-AF65-F5344CB8AC3E}">
        <p14:creationId xmlns:p14="http://schemas.microsoft.com/office/powerpoint/2010/main" val="1710850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22820" y="228600"/>
            <a:ext cx="10972800" cy="838200"/>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a:t>Click to edit Master title style</a:t>
            </a:r>
            <a:endParaRPr lang="en-US" dirty="0"/>
          </a:p>
        </p:txBody>
      </p:sp>
      <p:sp>
        <p:nvSpPr>
          <p:cNvPr id="4099" name="Rectangle 3"/>
          <p:cNvSpPr>
            <a:spLocks noGrp="1" noChangeArrowheads="1"/>
          </p:cNvSpPr>
          <p:nvPr>
            <p:ph type="body" idx="1"/>
          </p:nvPr>
        </p:nvSpPr>
        <p:spPr bwMode="auto">
          <a:xfrm>
            <a:off x="422822" y="1339853"/>
            <a:ext cx="10545233" cy="4891825"/>
          </a:xfrm>
          <a:prstGeom prst="rect">
            <a:avLst/>
          </a:prstGeom>
          <a:noFill/>
          <a:ln w="9525">
            <a:noFill/>
            <a:miter lim="800000"/>
            <a:headEnd/>
            <a:tailEnd/>
          </a:ln>
        </p:spPr>
        <p:txBody>
          <a:bodyPr vert="horz" wrap="square" lIns="135852" tIns="67926" rIns="135852" bIns="67926" numCol="1" anchor="t" anchorCtr="0" compatLnSpc="1">
            <a:prstTxWarp prst="textNoShape">
              <a:avLst/>
            </a:prstTxWarp>
          </a:bodyPr>
          <a:lstStyle/>
          <a:p>
            <a:pPr lvl="0"/>
            <a:r>
              <a:rPr lang="en-US" dirty="0"/>
              <a:t>Click to edit Master text styles</a:t>
            </a:r>
          </a:p>
          <a:p>
            <a:pPr lvl="1"/>
            <a:r>
              <a:rPr lang="en-US" dirty="0"/>
              <a:t>First level</a:t>
            </a:r>
          </a:p>
          <a:p>
            <a:pPr lvl="2"/>
            <a:r>
              <a:rPr lang="en-US" dirty="0"/>
              <a:t>Second level</a:t>
            </a:r>
          </a:p>
          <a:p>
            <a:pPr lvl="3"/>
            <a:r>
              <a:rPr lang="en-US" dirty="0"/>
              <a:t>Third level</a:t>
            </a:r>
          </a:p>
        </p:txBody>
      </p:sp>
      <p:sp>
        <p:nvSpPr>
          <p:cNvPr id="429061" name="Rectangle 5"/>
          <p:cNvSpPr>
            <a:spLocks noGrp="1" noChangeArrowheads="1"/>
          </p:cNvSpPr>
          <p:nvPr>
            <p:ph type="sldNum" sz="quarter" idx="4"/>
          </p:nvPr>
        </p:nvSpPr>
        <p:spPr bwMode="auto">
          <a:xfrm>
            <a:off x="11341100" y="6471140"/>
            <a:ext cx="258232" cy="252413"/>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eaLnBrk="0" hangingPunct="0">
              <a:defRPr sz="1000" b="1">
                <a:solidFill>
                  <a:srgbClr val="000000"/>
                </a:solidFill>
                <a:latin typeface="Arial" charset="0"/>
                <a:ea typeface="ＭＳ Ｐゴシック" charset="-128"/>
                <a:cs typeface="+mn-cs"/>
              </a:defRPr>
            </a:lvl1pPr>
          </a:lstStyle>
          <a:p>
            <a:pPr>
              <a:defRPr/>
            </a:pPr>
            <a:fld id="{287592CB-37D3-4196-AC6E-CD3990F28521}" type="slidenum">
              <a:rPr lang="en-US" smtClean="0"/>
              <a:pPr>
                <a:defRPr/>
              </a:pPr>
              <a:t>‹#›</a:t>
            </a:fld>
            <a:endParaRPr lang="en-US" dirty="0"/>
          </a:p>
        </p:txBody>
      </p:sp>
      <p:sp>
        <p:nvSpPr>
          <p:cNvPr id="429211" name="Rectangle 155"/>
          <p:cNvSpPr>
            <a:spLocks noGrp="1" noChangeArrowheads="1"/>
          </p:cNvSpPr>
          <p:nvPr>
            <p:ph type="dt" sz="half" idx="2"/>
          </p:nvPr>
        </p:nvSpPr>
        <p:spPr bwMode="auto">
          <a:xfrm>
            <a:off x="422820" y="6467520"/>
            <a:ext cx="2645277" cy="256032"/>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l" eaLnBrk="0" hangingPunct="0">
              <a:defRPr sz="833" smtClean="0">
                <a:solidFill>
                  <a:srgbClr val="000000"/>
                </a:solidFill>
                <a:latin typeface="Arial" charset="0"/>
                <a:ea typeface="ＭＳ Ｐゴシック" charset="-128"/>
                <a:cs typeface="+mn-cs"/>
              </a:defRPr>
            </a:lvl1pPr>
          </a:lstStyle>
          <a:p>
            <a:pPr>
              <a:defRPr/>
            </a:pPr>
            <a:r>
              <a:rPr lang="en-US" dirty="0"/>
              <a:t>Production code #</a:t>
            </a:r>
          </a:p>
        </p:txBody>
      </p:sp>
      <p:sp>
        <p:nvSpPr>
          <p:cNvPr id="429212" name="Rectangle 156"/>
          <p:cNvSpPr>
            <a:spLocks noGrp="1" noChangeArrowheads="1"/>
          </p:cNvSpPr>
          <p:nvPr>
            <p:ph type="ftr" sz="quarter" idx="3"/>
          </p:nvPr>
        </p:nvSpPr>
        <p:spPr bwMode="auto">
          <a:xfrm>
            <a:off x="6082604" y="6468199"/>
            <a:ext cx="5258497" cy="255355"/>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lvl1pPr algn="r" eaLnBrk="0" hangingPunct="0">
              <a:defRPr sz="1000" smtClean="0">
                <a:solidFill>
                  <a:srgbClr val="000000"/>
                </a:solidFill>
                <a:latin typeface="Arial" charset="0"/>
                <a:ea typeface="ＭＳ Ｐゴシック" charset="-128"/>
                <a:cs typeface="+mn-cs"/>
              </a:defRPr>
            </a:lvl1pPr>
          </a:lstStyle>
          <a:p>
            <a:pPr>
              <a:defRPr/>
            </a:pPr>
            <a:r>
              <a:rPr lang="en-US" dirty="0"/>
              <a:t>[insert page footer, i.e., For internal use only./For institutional use only.]</a:t>
            </a:r>
          </a:p>
        </p:txBody>
      </p:sp>
    </p:spTree>
    <p:custDataLst>
      <p:tags r:id="rId14"/>
    </p:custDataLst>
  </p:cSld>
  <p:clrMap bg1="lt1" tx1="dk1" bg2="lt2" tx2="dk2" accent1="accent1" accent2="accent2" accent3="accent3" accent4="accent4" accent5="accent5" accent6="accent6" hlink="hlink" folHlink="folHlink"/>
  <p:sldLayoutIdLst>
    <p:sldLayoutId id="2147483792" r:id="rId1"/>
    <p:sldLayoutId id="2147483781" r:id="rId2"/>
    <p:sldLayoutId id="2147483782" r:id="rId3"/>
    <p:sldLayoutId id="2147483783" r:id="rId4"/>
    <p:sldLayoutId id="2147483784" r:id="rId5"/>
    <p:sldLayoutId id="2147483785" r:id="rId6"/>
    <p:sldLayoutId id="2147483786" r:id="rId7"/>
    <p:sldLayoutId id="2147483788" r:id="rId8"/>
    <p:sldLayoutId id="2147483789" r:id="rId9"/>
    <p:sldLayoutId id="2147483790" r:id="rId10"/>
    <p:sldLayoutId id="2147483806" r:id="rId11"/>
    <p:sldLayoutId id="2147483809" r:id="rId12"/>
  </p:sldLayoutIdLst>
  <p:hf hdr="0"/>
  <p:txStyles>
    <p:titleStyle>
      <a:lvl1pPr algn="l" rtl="0" eaLnBrk="1" fontAlgn="base" hangingPunct="1">
        <a:spcBef>
          <a:spcPct val="0"/>
        </a:spcBef>
        <a:spcAft>
          <a:spcPct val="0"/>
        </a:spcAft>
        <a:defRPr sz="2933">
          <a:solidFill>
            <a:srgbClr val="333F48"/>
          </a:solidFill>
          <a:latin typeface="+mj-lt"/>
          <a:ea typeface="+mj-ea"/>
          <a:cs typeface="+mj-cs"/>
        </a:defRPr>
      </a:lvl1pPr>
      <a:lvl2pPr algn="l" rtl="0" eaLnBrk="1" fontAlgn="base" hangingPunct="1">
        <a:spcBef>
          <a:spcPct val="0"/>
        </a:spcBef>
        <a:spcAft>
          <a:spcPct val="0"/>
        </a:spcAft>
        <a:defRPr sz="3000">
          <a:solidFill>
            <a:schemeClr val="tx1"/>
          </a:solidFill>
          <a:latin typeface="Arial" charset="0"/>
        </a:defRPr>
      </a:lvl2pPr>
      <a:lvl3pPr algn="l" rtl="0" eaLnBrk="1" fontAlgn="base" hangingPunct="1">
        <a:spcBef>
          <a:spcPct val="0"/>
        </a:spcBef>
        <a:spcAft>
          <a:spcPct val="0"/>
        </a:spcAft>
        <a:defRPr sz="3000">
          <a:solidFill>
            <a:schemeClr val="tx1"/>
          </a:solidFill>
          <a:latin typeface="Arial" charset="0"/>
        </a:defRPr>
      </a:lvl3pPr>
      <a:lvl4pPr algn="l" rtl="0" eaLnBrk="1" fontAlgn="base" hangingPunct="1">
        <a:spcBef>
          <a:spcPct val="0"/>
        </a:spcBef>
        <a:spcAft>
          <a:spcPct val="0"/>
        </a:spcAft>
        <a:defRPr sz="3000">
          <a:solidFill>
            <a:schemeClr val="tx1"/>
          </a:solidFill>
          <a:latin typeface="Arial" charset="0"/>
        </a:defRPr>
      </a:lvl4pPr>
      <a:lvl5pPr algn="l" rtl="0" eaLnBrk="1" fontAlgn="base" hangingPunct="1">
        <a:spcBef>
          <a:spcPct val="0"/>
        </a:spcBef>
        <a:spcAft>
          <a:spcPct val="0"/>
        </a:spcAft>
        <a:defRPr sz="3000">
          <a:solidFill>
            <a:schemeClr val="tx1"/>
          </a:solidFill>
          <a:latin typeface="Arial" charset="0"/>
        </a:defRPr>
      </a:lvl5pPr>
      <a:lvl6pPr marL="566038" algn="l" rtl="0" eaLnBrk="1" fontAlgn="base" hangingPunct="1">
        <a:spcBef>
          <a:spcPct val="0"/>
        </a:spcBef>
        <a:spcAft>
          <a:spcPct val="0"/>
        </a:spcAft>
        <a:defRPr sz="3000">
          <a:solidFill>
            <a:schemeClr val="tx1"/>
          </a:solidFill>
          <a:latin typeface="Arial" charset="0"/>
        </a:defRPr>
      </a:lvl6pPr>
      <a:lvl7pPr marL="1132076" algn="l" rtl="0" eaLnBrk="1" fontAlgn="base" hangingPunct="1">
        <a:spcBef>
          <a:spcPct val="0"/>
        </a:spcBef>
        <a:spcAft>
          <a:spcPct val="0"/>
        </a:spcAft>
        <a:defRPr sz="3000">
          <a:solidFill>
            <a:schemeClr val="tx1"/>
          </a:solidFill>
          <a:latin typeface="Arial" charset="0"/>
        </a:defRPr>
      </a:lvl7pPr>
      <a:lvl8pPr marL="1698112" algn="l" rtl="0" eaLnBrk="1" fontAlgn="base" hangingPunct="1">
        <a:spcBef>
          <a:spcPct val="0"/>
        </a:spcBef>
        <a:spcAft>
          <a:spcPct val="0"/>
        </a:spcAft>
        <a:defRPr sz="3000">
          <a:solidFill>
            <a:schemeClr val="tx1"/>
          </a:solidFill>
          <a:latin typeface="Arial" charset="0"/>
        </a:defRPr>
      </a:lvl8pPr>
      <a:lvl9pPr marL="2264150" algn="l" rtl="0" eaLnBrk="1" fontAlgn="base" hangingPunct="1">
        <a:spcBef>
          <a:spcPct val="0"/>
        </a:spcBef>
        <a:spcAft>
          <a:spcPct val="0"/>
        </a:spcAft>
        <a:defRPr sz="3000">
          <a:solidFill>
            <a:schemeClr val="tx1"/>
          </a:solidFill>
          <a:latin typeface="Arial" charset="0"/>
        </a:defRPr>
      </a:lvl9pPr>
    </p:titleStyle>
    <p:bodyStyle>
      <a:lvl1pPr marL="141510" indent="-141510" algn="l" rtl="0" eaLnBrk="1" fontAlgn="base" hangingPunct="1">
        <a:spcBef>
          <a:spcPts val="743"/>
        </a:spcBef>
        <a:spcAft>
          <a:spcPct val="0"/>
        </a:spcAft>
        <a:buSzPct val="40000"/>
        <a:defRPr sz="1867" b="1">
          <a:solidFill>
            <a:srgbClr val="7A9B3D"/>
          </a:solidFill>
          <a:latin typeface="+mn-lt"/>
          <a:ea typeface="+mn-ea"/>
          <a:cs typeface="+mn-cs"/>
        </a:defRPr>
      </a:lvl1pPr>
      <a:lvl2pPr marL="424528" indent="-141510" algn="l" rtl="0" eaLnBrk="1" fontAlgn="base" hangingPunct="1">
        <a:spcBef>
          <a:spcPts val="743"/>
        </a:spcBef>
        <a:spcAft>
          <a:spcPct val="0"/>
        </a:spcAft>
        <a:buClr>
          <a:srgbClr val="7A9B3D"/>
        </a:buClr>
        <a:buChar char="•"/>
        <a:defRPr sz="1600">
          <a:solidFill>
            <a:srgbClr val="000000"/>
          </a:solidFill>
          <a:latin typeface="+mn-lt"/>
        </a:defRPr>
      </a:lvl2pPr>
      <a:lvl3pPr marL="707548" indent="-141510" algn="l" rtl="0" eaLnBrk="1" fontAlgn="base" hangingPunct="1">
        <a:spcBef>
          <a:spcPts val="743"/>
        </a:spcBef>
        <a:spcAft>
          <a:spcPct val="0"/>
        </a:spcAft>
        <a:buClr>
          <a:srgbClr val="768692"/>
        </a:buClr>
        <a:buFont typeface="Arial" pitchFamily="34" charset="0"/>
        <a:buChar char="–"/>
        <a:defRPr sz="1467">
          <a:solidFill>
            <a:srgbClr val="000000"/>
          </a:solidFill>
          <a:latin typeface="+mn-lt"/>
        </a:defRPr>
      </a:lvl3pPr>
      <a:lvl4pPr marL="990566" indent="-141510" algn="l" rtl="0" eaLnBrk="1" fontAlgn="base" hangingPunct="1">
        <a:spcBef>
          <a:spcPts val="743"/>
        </a:spcBef>
        <a:spcAft>
          <a:spcPct val="0"/>
        </a:spcAft>
        <a:buFont typeface="Arial" pitchFamily="34" charset="0"/>
        <a:buChar char="•"/>
        <a:defRPr sz="1467">
          <a:solidFill>
            <a:srgbClr val="000000"/>
          </a:solidFill>
          <a:latin typeface="+mn-lt"/>
        </a:defRPr>
      </a:lvl4pPr>
      <a:lvl5pPr marL="2547168" indent="-283018" algn="l" rtl="0" eaLnBrk="1" fontAlgn="base" hangingPunct="1">
        <a:lnSpc>
          <a:spcPts val="2972"/>
        </a:lnSpc>
        <a:spcBef>
          <a:spcPct val="0"/>
        </a:spcBef>
        <a:spcAft>
          <a:spcPct val="0"/>
        </a:spcAft>
        <a:defRPr sz="1751">
          <a:solidFill>
            <a:schemeClr val="tx1"/>
          </a:solidFill>
          <a:latin typeface="+mn-lt"/>
        </a:defRPr>
      </a:lvl5pPr>
      <a:lvl6pPr marL="3113206" indent="-283018" algn="l" rtl="0" eaLnBrk="1" fontAlgn="base" hangingPunct="1">
        <a:lnSpc>
          <a:spcPts val="2972"/>
        </a:lnSpc>
        <a:spcBef>
          <a:spcPct val="0"/>
        </a:spcBef>
        <a:spcAft>
          <a:spcPct val="0"/>
        </a:spcAft>
        <a:defRPr sz="1751">
          <a:solidFill>
            <a:schemeClr val="tx1"/>
          </a:solidFill>
          <a:latin typeface="+mn-lt"/>
        </a:defRPr>
      </a:lvl6pPr>
      <a:lvl7pPr marL="3679244" indent="-283018" algn="l" rtl="0" eaLnBrk="1" fontAlgn="base" hangingPunct="1">
        <a:lnSpc>
          <a:spcPts val="2972"/>
        </a:lnSpc>
        <a:spcBef>
          <a:spcPct val="0"/>
        </a:spcBef>
        <a:spcAft>
          <a:spcPct val="0"/>
        </a:spcAft>
        <a:defRPr sz="1751">
          <a:solidFill>
            <a:schemeClr val="tx1"/>
          </a:solidFill>
          <a:latin typeface="+mn-lt"/>
        </a:defRPr>
      </a:lvl7pPr>
      <a:lvl8pPr marL="4245282" indent="-283018" algn="l" rtl="0" eaLnBrk="1" fontAlgn="base" hangingPunct="1">
        <a:lnSpc>
          <a:spcPts val="2972"/>
        </a:lnSpc>
        <a:spcBef>
          <a:spcPct val="0"/>
        </a:spcBef>
        <a:spcAft>
          <a:spcPct val="0"/>
        </a:spcAft>
        <a:defRPr sz="1751">
          <a:solidFill>
            <a:schemeClr val="tx1"/>
          </a:solidFill>
          <a:latin typeface="+mn-lt"/>
        </a:defRPr>
      </a:lvl8pPr>
      <a:lvl9pPr marL="4811318" indent="-283018" algn="l" rtl="0" eaLnBrk="1" fontAlgn="base" hangingPunct="1">
        <a:lnSpc>
          <a:spcPts val="2972"/>
        </a:lnSpc>
        <a:spcBef>
          <a:spcPct val="0"/>
        </a:spcBef>
        <a:spcAft>
          <a:spcPct val="0"/>
        </a:spcAft>
        <a:defRPr sz="1751">
          <a:solidFill>
            <a:schemeClr val="tx1"/>
          </a:solidFill>
          <a:latin typeface="+mn-lt"/>
        </a:defRPr>
      </a:lvl9pPr>
    </p:bodyStyle>
    <p:otherStyle>
      <a:defPPr>
        <a:defRPr lang="en-US"/>
      </a:defPPr>
      <a:lvl1pPr marL="0" algn="l" defTabSz="1132076" rtl="0" eaLnBrk="1" latinLnBrk="0" hangingPunct="1">
        <a:defRPr sz="2251" kern="1200">
          <a:solidFill>
            <a:schemeClr val="tx1"/>
          </a:solidFill>
          <a:latin typeface="+mn-lt"/>
          <a:ea typeface="+mn-ea"/>
          <a:cs typeface="+mn-cs"/>
        </a:defRPr>
      </a:lvl1pPr>
      <a:lvl2pPr marL="566038" algn="l" defTabSz="1132076" rtl="0" eaLnBrk="1" latinLnBrk="0" hangingPunct="1">
        <a:defRPr sz="2251" kern="1200">
          <a:solidFill>
            <a:schemeClr val="tx1"/>
          </a:solidFill>
          <a:latin typeface="+mn-lt"/>
          <a:ea typeface="+mn-ea"/>
          <a:cs typeface="+mn-cs"/>
        </a:defRPr>
      </a:lvl2pPr>
      <a:lvl3pPr marL="1132076" algn="l" defTabSz="1132076" rtl="0" eaLnBrk="1" latinLnBrk="0" hangingPunct="1">
        <a:defRPr sz="2251" kern="1200">
          <a:solidFill>
            <a:schemeClr val="tx1"/>
          </a:solidFill>
          <a:latin typeface="+mn-lt"/>
          <a:ea typeface="+mn-ea"/>
          <a:cs typeface="+mn-cs"/>
        </a:defRPr>
      </a:lvl3pPr>
      <a:lvl4pPr marL="1698112" algn="l" defTabSz="1132076" rtl="0" eaLnBrk="1" latinLnBrk="0" hangingPunct="1">
        <a:defRPr sz="2251" kern="1200">
          <a:solidFill>
            <a:schemeClr val="tx1"/>
          </a:solidFill>
          <a:latin typeface="+mn-lt"/>
          <a:ea typeface="+mn-ea"/>
          <a:cs typeface="+mn-cs"/>
        </a:defRPr>
      </a:lvl4pPr>
      <a:lvl5pPr marL="2264150" algn="l" defTabSz="1132076" rtl="0" eaLnBrk="1" latinLnBrk="0" hangingPunct="1">
        <a:defRPr sz="2251" kern="1200">
          <a:solidFill>
            <a:schemeClr val="tx1"/>
          </a:solidFill>
          <a:latin typeface="+mn-lt"/>
          <a:ea typeface="+mn-ea"/>
          <a:cs typeface="+mn-cs"/>
        </a:defRPr>
      </a:lvl5pPr>
      <a:lvl6pPr marL="2830188" algn="l" defTabSz="1132076" rtl="0" eaLnBrk="1" latinLnBrk="0" hangingPunct="1">
        <a:defRPr sz="2251" kern="1200">
          <a:solidFill>
            <a:schemeClr val="tx1"/>
          </a:solidFill>
          <a:latin typeface="+mn-lt"/>
          <a:ea typeface="+mn-ea"/>
          <a:cs typeface="+mn-cs"/>
        </a:defRPr>
      </a:lvl6pPr>
      <a:lvl7pPr marL="3396226" algn="l" defTabSz="1132076" rtl="0" eaLnBrk="1" latinLnBrk="0" hangingPunct="1">
        <a:defRPr sz="2251" kern="1200">
          <a:solidFill>
            <a:schemeClr val="tx1"/>
          </a:solidFill>
          <a:latin typeface="+mn-lt"/>
          <a:ea typeface="+mn-ea"/>
          <a:cs typeface="+mn-cs"/>
        </a:defRPr>
      </a:lvl7pPr>
      <a:lvl8pPr marL="3962262" algn="l" defTabSz="1132076" rtl="0" eaLnBrk="1" latinLnBrk="0" hangingPunct="1">
        <a:defRPr sz="2251" kern="1200">
          <a:solidFill>
            <a:schemeClr val="tx1"/>
          </a:solidFill>
          <a:latin typeface="+mn-lt"/>
          <a:ea typeface="+mn-ea"/>
          <a:cs typeface="+mn-cs"/>
        </a:defRPr>
      </a:lvl8pPr>
      <a:lvl9pPr marL="4528300" algn="l" defTabSz="1132076" rtl="0" eaLnBrk="1" latinLnBrk="0" hangingPunct="1">
        <a:defRPr sz="225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1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3.emf"/></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F1718D7-8ED1-C84D-AD82-773C155AA9BC}"/>
              </a:ext>
            </a:extLst>
          </p:cNvPr>
          <p:cNvSpPr>
            <a:spLocks noGrp="1"/>
          </p:cNvSpPr>
          <p:nvPr>
            <p:ph type="title"/>
          </p:nvPr>
        </p:nvSpPr>
        <p:spPr/>
        <p:txBody>
          <a:bodyPr/>
          <a:lstStyle/>
          <a:p>
            <a:r>
              <a:rPr lang="en-US" dirty="0"/>
              <a:t>Retirement income planning</a:t>
            </a:r>
          </a:p>
        </p:txBody>
      </p:sp>
      <p:sp>
        <p:nvSpPr>
          <p:cNvPr id="6" name="Subtitle 5">
            <a:extLst>
              <a:ext uri="{FF2B5EF4-FFF2-40B4-BE49-F238E27FC236}">
                <a16:creationId xmlns:a16="http://schemas.microsoft.com/office/drawing/2014/main" id="{3BF7286A-9F4E-C449-B7DB-52CD30D38B91}"/>
              </a:ext>
            </a:extLst>
          </p:cNvPr>
          <p:cNvSpPr>
            <a:spLocks noGrp="1"/>
          </p:cNvSpPr>
          <p:nvPr>
            <p:ph type="subTitle" idx="1"/>
          </p:nvPr>
        </p:nvSpPr>
        <p:spPr/>
        <p:txBody>
          <a:bodyPr/>
          <a:lstStyle/>
          <a:p>
            <a:r>
              <a:rPr lang="en-US" dirty="0">
                <a:solidFill>
                  <a:srgbClr val="327B23"/>
                </a:solidFill>
              </a:rPr>
              <a:t>Planning for income to last your lifetime</a:t>
            </a:r>
          </a:p>
        </p:txBody>
      </p:sp>
      <p:sp>
        <p:nvSpPr>
          <p:cNvPr id="44" name="Text Box 15">
            <a:extLst>
              <a:ext uri="{FF2B5EF4-FFF2-40B4-BE49-F238E27FC236}">
                <a16:creationId xmlns:a16="http://schemas.microsoft.com/office/drawing/2014/main" id="{3E2B1254-01EC-4041-95A6-EBAD53BB192F}"/>
              </a:ext>
            </a:extLst>
          </p:cNvPr>
          <p:cNvSpPr txBox="1">
            <a:spLocks noChangeArrowheads="1"/>
          </p:cNvSpPr>
          <p:nvPr/>
        </p:nvSpPr>
        <p:spPr bwMode="ltGray">
          <a:xfrm>
            <a:off x="524338" y="5901629"/>
            <a:ext cx="3205346" cy="198502"/>
          </a:xfrm>
          <a:prstGeom prst="rect">
            <a:avLst/>
          </a:prstGeom>
          <a:noFill/>
          <a:ln w="9525">
            <a:solidFill>
              <a:schemeClr val="tx1"/>
            </a:solidFill>
            <a:miter lim="800000"/>
            <a:headEnd/>
            <a:tailEnd/>
          </a:ln>
        </p:spPr>
        <p:txBody>
          <a:bodyPr wrap="none" lIns="45711" tIns="45711" rIns="45711" bIns="27427" anchor="ctr">
            <a:spAutoFit/>
          </a:bodyPr>
          <a:lstStyle>
            <a:lvl1pPr eaLnBrk="0" hangingPunct="0">
              <a:defRPr sz="1600">
                <a:solidFill>
                  <a:schemeClr val="tx1"/>
                </a:solidFill>
                <a:latin typeface="Arial" pitchFamily="34" charset="0"/>
                <a:ea typeface="ＭＳ Ｐゴシック" pitchFamily="34" charset="-128"/>
              </a:defRPr>
            </a:lvl1pPr>
            <a:lvl2pPr marL="742950" indent="-28575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algn="ctr">
              <a:lnSpc>
                <a:spcPct val="90000"/>
              </a:lnSpc>
            </a:pPr>
            <a:r>
              <a:rPr lang="en-US" sz="900" b="1" dirty="0">
                <a:latin typeface="Arial"/>
              </a:rPr>
              <a:t>Not FDIC Insured </a:t>
            </a:r>
            <a:r>
              <a:rPr lang="en-US" sz="900" b="1" dirty="0">
                <a:latin typeface="Arial"/>
                <a:sym typeface="Wingdings" pitchFamily="2" charset="2"/>
              </a:rPr>
              <a:t> May Lose Value  No Bank Guarantee</a:t>
            </a:r>
          </a:p>
        </p:txBody>
      </p:sp>
      <p:sp>
        <p:nvSpPr>
          <p:cNvPr id="43" name="Footer Placeholder 13">
            <a:extLst>
              <a:ext uri="{FF2B5EF4-FFF2-40B4-BE49-F238E27FC236}">
                <a16:creationId xmlns:a16="http://schemas.microsoft.com/office/drawing/2014/main" id="{A8357E79-DCD2-FB4A-B0AC-486A5DA96CD7}"/>
              </a:ext>
            </a:extLst>
          </p:cNvPr>
          <p:cNvSpPr>
            <a:spLocks noGrp="1"/>
          </p:cNvSpPr>
          <p:nvPr>
            <p:ph type="ftr" sz="quarter" idx="10"/>
          </p:nvPr>
        </p:nvSpPr>
        <p:spPr/>
        <p:txBody>
          <a:bodyPr/>
          <a:lstStyle/>
          <a:p>
            <a:r>
              <a:rPr lang="en-US" dirty="0"/>
              <a:t>For investors.  l  © 2024 FMR LLC. All rights reserved.</a:t>
            </a:r>
          </a:p>
          <a:p>
            <a:r>
              <a:rPr lang="en-US" sz="800" b="0" dirty="0"/>
              <a:t>435747.32.0</a:t>
            </a:r>
          </a:p>
        </p:txBody>
      </p:sp>
      <p:pic>
        <p:nvPicPr>
          <p:cNvPr id="32" name="Picture 31" descr="Fidelity Investments">
            <a:extLst>
              <a:ext uri="{FF2B5EF4-FFF2-40B4-BE49-F238E27FC236}">
                <a16:creationId xmlns:a16="http://schemas.microsoft.com/office/drawing/2014/main" id="{2E6ECF33-109E-078C-0E83-2B9ABC0BE082}"/>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21285876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tLang="en-US" dirty="0"/>
              <a:t>Excess withdrawal</a:t>
            </a:r>
            <a:br>
              <a:rPr lang="en-US" altLang="en-US" dirty="0"/>
            </a:br>
            <a:r>
              <a:rPr lang="en-US" altLang="en-US" sz="2000" b="1" dirty="0">
                <a:solidFill>
                  <a:srgbClr val="327B23"/>
                </a:solidFill>
              </a:rPr>
              <a:t>Sustainable withdrawal rates can extend the life of a portfolio</a:t>
            </a:r>
            <a:endParaRPr lang="en-US" b="1" dirty="0">
              <a:solidFill>
                <a:srgbClr val="327B23"/>
              </a:solidFill>
            </a:endParaRPr>
          </a:p>
        </p:txBody>
      </p:sp>
      <p:sp>
        <p:nvSpPr>
          <p:cNvPr id="87" name="Text Box 16">
            <a:extLst>
              <a:ext uri="{FF2B5EF4-FFF2-40B4-BE49-F238E27FC236}">
                <a16:creationId xmlns:a16="http://schemas.microsoft.com/office/drawing/2014/main" id="{00CD7B61-2F1E-43B5-B3B5-8712281C9060}"/>
              </a:ext>
            </a:extLst>
          </p:cNvPr>
          <p:cNvSpPr txBox="1">
            <a:spLocks noChangeArrowheads="1"/>
          </p:cNvSpPr>
          <p:nvPr/>
        </p:nvSpPr>
        <p:spPr bwMode="auto">
          <a:xfrm>
            <a:off x="0" y="1407158"/>
            <a:ext cx="12191999" cy="338554"/>
          </a:xfrm>
          <a:prstGeom prst="rect">
            <a:avLst/>
          </a:prstGeom>
          <a:solidFill>
            <a:srgbClr val="EAEAEA"/>
          </a:solidFill>
          <a:ln>
            <a:noFill/>
          </a:ln>
          <a:effec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r>
              <a:rPr lang="en-US" altLang="en-US" sz="1600" dirty="0"/>
              <a:t>How a couple retiring in 1972 with $500,000 is affected.</a:t>
            </a:r>
          </a:p>
        </p:txBody>
      </p:sp>
      <p:sp>
        <p:nvSpPr>
          <p:cNvPr id="34" name="Text Box 59"/>
          <p:cNvSpPr txBox="1">
            <a:spLocks noChangeArrowheads="1"/>
          </p:cNvSpPr>
          <p:nvPr/>
        </p:nvSpPr>
        <p:spPr bwMode="auto">
          <a:xfrm>
            <a:off x="0" y="1900900"/>
            <a:ext cx="12192000" cy="492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r>
              <a:rPr lang="en-US" altLang="en-US" cap="all" dirty="0"/>
              <a:t>50% Stock, 40% Bonds, 10% Short-term Investments 1972–2012</a:t>
            </a:r>
          </a:p>
          <a:p>
            <a:pPr algn="ctr"/>
            <a:r>
              <a:rPr lang="en-US" altLang="en-US" sz="1200" b="0" dirty="0"/>
              <a:t>Withdrawals are inflation adjusted*</a:t>
            </a:r>
          </a:p>
        </p:txBody>
      </p:sp>
      <p:grpSp>
        <p:nvGrpSpPr>
          <p:cNvPr id="41" name="Group 40" descr="Chart tracking a balanced portfolio of $500,000 over the period from 1972 to 2012 using a range of inflation-adjusted withdrawal rates. A 4% withdrawal rate—$20,000 in the first year and then adjusted each year for actual historical inflation—is the only one of the scenarios that would have sustained the asset pool and produced income throughout the couple’s projected lifetime.">
            <a:extLst>
              <a:ext uri="{FF2B5EF4-FFF2-40B4-BE49-F238E27FC236}">
                <a16:creationId xmlns:a16="http://schemas.microsoft.com/office/drawing/2014/main" id="{F67FFD20-485C-4FBC-3611-DF1A5606255B}"/>
              </a:ext>
            </a:extLst>
          </p:cNvPr>
          <p:cNvGrpSpPr/>
          <p:nvPr/>
        </p:nvGrpSpPr>
        <p:grpSpPr>
          <a:xfrm>
            <a:off x="1" y="1178148"/>
            <a:ext cx="12192000" cy="4191000"/>
            <a:chOff x="1" y="1178148"/>
            <a:chExt cx="12192000" cy="4191000"/>
          </a:xfrm>
        </p:grpSpPr>
        <p:graphicFrame>
          <p:nvGraphicFramePr>
            <p:cNvPr id="2" name="Object 52">
              <a:extLst>
                <a:ext uri="{C183D7F6-B498-43B3-948B-1728B52AA6E4}">
                  <adec:decorative xmlns:adec="http://schemas.microsoft.com/office/drawing/2017/decorative" val="1"/>
                </a:ext>
              </a:extLst>
            </p:cNvPr>
            <p:cNvGraphicFramePr>
              <a:graphicFrameLocks noChangeAspect="1"/>
            </p:cNvGraphicFramePr>
            <p:nvPr/>
          </p:nvGraphicFramePr>
          <p:xfrm>
            <a:off x="752933" y="1178148"/>
            <a:ext cx="11010442" cy="4191000"/>
          </p:xfrm>
          <a:graphic>
            <a:graphicData uri="http://schemas.openxmlformats.org/drawingml/2006/chart">
              <c:chart xmlns:c="http://schemas.openxmlformats.org/drawingml/2006/chart" xmlns:r="http://schemas.openxmlformats.org/officeDocument/2006/relationships" r:id="rId3"/>
            </a:graphicData>
          </a:graphic>
        </p:graphicFrame>
        <p:sp>
          <p:nvSpPr>
            <p:cNvPr id="11290" name="Text Box 53">
              <a:extLst>
                <a:ext uri="{C183D7F6-B498-43B3-948B-1728B52AA6E4}">
                  <adec:decorative xmlns:adec="http://schemas.microsoft.com/office/drawing/2017/decorative" val="1"/>
                </a:ext>
              </a:extLst>
            </p:cNvPr>
            <p:cNvSpPr txBox="1">
              <a:spLocks noChangeArrowheads="1"/>
            </p:cNvSpPr>
            <p:nvPr/>
          </p:nvSpPr>
          <p:spPr bwMode="auto">
            <a:xfrm>
              <a:off x="1397545" y="4213552"/>
              <a:ext cx="514878" cy="13299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000" b="0" dirty="0"/>
                <a:t>$0</a:t>
              </a:r>
            </a:p>
          </p:txBody>
        </p:sp>
        <p:sp>
          <p:nvSpPr>
            <p:cNvPr id="12" name="TextBox 11">
              <a:extLst>
                <a:ext uri="{C183D7F6-B498-43B3-948B-1728B52AA6E4}">
                  <adec:decorative xmlns:adec="http://schemas.microsoft.com/office/drawing/2017/decorative" val="1"/>
                </a:ext>
              </a:extLst>
            </p:cNvPr>
            <p:cNvSpPr txBox="1"/>
            <p:nvPr/>
          </p:nvSpPr>
          <p:spPr>
            <a:xfrm>
              <a:off x="1775192" y="4355045"/>
              <a:ext cx="441145" cy="230832"/>
            </a:xfrm>
            <a:prstGeom prst="rect">
              <a:avLst/>
            </a:prstGeom>
            <a:noFill/>
          </p:spPr>
          <p:txBody>
            <a:bodyPr wrap="none" rtlCol="0">
              <a:spAutoFit/>
            </a:bodyPr>
            <a:lstStyle/>
            <a:p>
              <a:pPr algn="ctr"/>
              <a:r>
                <a:rPr lang="en-US" sz="900" dirty="0"/>
                <a:t>1972</a:t>
              </a:r>
            </a:p>
          </p:txBody>
        </p:sp>
        <p:sp>
          <p:nvSpPr>
            <p:cNvPr id="65" name="TextBox 64">
              <a:extLst>
                <a:ext uri="{C183D7F6-B498-43B3-948B-1728B52AA6E4}">
                  <adec:decorative xmlns:adec="http://schemas.microsoft.com/office/drawing/2017/decorative" val="1"/>
                </a:ext>
              </a:extLst>
            </p:cNvPr>
            <p:cNvSpPr txBox="1"/>
            <p:nvPr/>
          </p:nvSpPr>
          <p:spPr>
            <a:xfrm>
              <a:off x="2227276" y="4355045"/>
              <a:ext cx="441145" cy="230832"/>
            </a:xfrm>
            <a:prstGeom prst="rect">
              <a:avLst/>
            </a:prstGeom>
            <a:noFill/>
          </p:spPr>
          <p:txBody>
            <a:bodyPr wrap="none" rtlCol="0">
              <a:spAutoFit/>
            </a:bodyPr>
            <a:lstStyle/>
            <a:p>
              <a:pPr algn="ctr"/>
              <a:r>
                <a:rPr lang="en-US" sz="900" dirty="0"/>
                <a:t>1974</a:t>
              </a:r>
            </a:p>
          </p:txBody>
        </p:sp>
        <p:sp>
          <p:nvSpPr>
            <p:cNvPr id="66" name="TextBox 65">
              <a:extLst>
                <a:ext uri="{C183D7F6-B498-43B3-948B-1728B52AA6E4}">
                  <adec:decorative xmlns:adec="http://schemas.microsoft.com/office/drawing/2017/decorative" val="1"/>
                </a:ext>
              </a:extLst>
            </p:cNvPr>
            <p:cNvSpPr txBox="1"/>
            <p:nvPr/>
          </p:nvSpPr>
          <p:spPr>
            <a:xfrm>
              <a:off x="2691580" y="4355045"/>
              <a:ext cx="441145" cy="230832"/>
            </a:xfrm>
            <a:prstGeom prst="rect">
              <a:avLst/>
            </a:prstGeom>
            <a:noFill/>
          </p:spPr>
          <p:txBody>
            <a:bodyPr wrap="none" rtlCol="0">
              <a:spAutoFit/>
            </a:bodyPr>
            <a:lstStyle/>
            <a:p>
              <a:pPr algn="ctr"/>
              <a:r>
                <a:rPr lang="en-US" sz="900" dirty="0"/>
                <a:t>1976</a:t>
              </a:r>
            </a:p>
          </p:txBody>
        </p:sp>
        <p:sp>
          <p:nvSpPr>
            <p:cNvPr id="67" name="TextBox 66">
              <a:extLst>
                <a:ext uri="{C183D7F6-B498-43B3-948B-1728B52AA6E4}">
                  <adec:decorative xmlns:adec="http://schemas.microsoft.com/office/drawing/2017/decorative" val="1"/>
                </a:ext>
              </a:extLst>
            </p:cNvPr>
            <p:cNvSpPr txBox="1"/>
            <p:nvPr/>
          </p:nvSpPr>
          <p:spPr>
            <a:xfrm>
              <a:off x="3143666" y="4355045"/>
              <a:ext cx="441145" cy="230832"/>
            </a:xfrm>
            <a:prstGeom prst="rect">
              <a:avLst/>
            </a:prstGeom>
            <a:noFill/>
          </p:spPr>
          <p:txBody>
            <a:bodyPr wrap="none" rtlCol="0">
              <a:spAutoFit/>
            </a:bodyPr>
            <a:lstStyle/>
            <a:p>
              <a:pPr algn="ctr"/>
              <a:r>
                <a:rPr lang="en-US" sz="900" dirty="0"/>
                <a:t>1978</a:t>
              </a:r>
            </a:p>
          </p:txBody>
        </p:sp>
        <p:sp>
          <p:nvSpPr>
            <p:cNvPr id="68" name="TextBox 67">
              <a:extLst>
                <a:ext uri="{C183D7F6-B498-43B3-948B-1728B52AA6E4}">
                  <adec:decorative xmlns:adec="http://schemas.microsoft.com/office/drawing/2017/decorative" val="1"/>
                </a:ext>
              </a:extLst>
            </p:cNvPr>
            <p:cNvSpPr txBox="1"/>
            <p:nvPr/>
          </p:nvSpPr>
          <p:spPr>
            <a:xfrm>
              <a:off x="3620190" y="4355045"/>
              <a:ext cx="441145" cy="230832"/>
            </a:xfrm>
            <a:prstGeom prst="rect">
              <a:avLst/>
            </a:prstGeom>
            <a:noFill/>
          </p:spPr>
          <p:txBody>
            <a:bodyPr wrap="none" rtlCol="0">
              <a:spAutoFit/>
            </a:bodyPr>
            <a:lstStyle/>
            <a:p>
              <a:pPr algn="ctr"/>
              <a:r>
                <a:rPr lang="en-US" sz="900" dirty="0"/>
                <a:t>1980</a:t>
              </a:r>
            </a:p>
          </p:txBody>
        </p:sp>
        <p:sp>
          <p:nvSpPr>
            <p:cNvPr id="69" name="TextBox 68">
              <a:extLst>
                <a:ext uri="{C183D7F6-B498-43B3-948B-1728B52AA6E4}">
                  <adec:decorative xmlns:adec="http://schemas.microsoft.com/office/drawing/2017/decorative" val="1"/>
                </a:ext>
              </a:extLst>
            </p:cNvPr>
            <p:cNvSpPr txBox="1"/>
            <p:nvPr/>
          </p:nvSpPr>
          <p:spPr>
            <a:xfrm>
              <a:off x="4072276" y="4355045"/>
              <a:ext cx="441145" cy="230832"/>
            </a:xfrm>
            <a:prstGeom prst="rect">
              <a:avLst/>
            </a:prstGeom>
            <a:noFill/>
          </p:spPr>
          <p:txBody>
            <a:bodyPr wrap="none" rtlCol="0">
              <a:spAutoFit/>
            </a:bodyPr>
            <a:lstStyle/>
            <a:p>
              <a:pPr algn="ctr"/>
              <a:r>
                <a:rPr lang="en-US" sz="900" dirty="0"/>
                <a:t>1982</a:t>
              </a:r>
            </a:p>
          </p:txBody>
        </p:sp>
        <p:sp>
          <p:nvSpPr>
            <p:cNvPr id="70" name="TextBox 69">
              <a:extLst>
                <a:ext uri="{C183D7F6-B498-43B3-948B-1728B52AA6E4}">
                  <adec:decorative xmlns:adec="http://schemas.microsoft.com/office/drawing/2017/decorative" val="1"/>
                </a:ext>
              </a:extLst>
            </p:cNvPr>
            <p:cNvSpPr txBox="1"/>
            <p:nvPr/>
          </p:nvSpPr>
          <p:spPr>
            <a:xfrm>
              <a:off x="4536580" y="4355045"/>
              <a:ext cx="441145" cy="230832"/>
            </a:xfrm>
            <a:prstGeom prst="rect">
              <a:avLst/>
            </a:prstGeom>
            <a:noFill/>
          </p:spPr>
          <p:txBody>
            <a:bodyPr wrap="none" rtlCol="0">
              <a:spAutoFit/>
            </a:bodyPr>
            <a:lstStyle/>
            <a:p>
              <a:pPr algn="ctr"/>
              <a:r>
                <a:rPr lang="en-US" sz="900" dirty="0"/>
                <a:t>1984</a:t>
              </a:r>
            </a:p>
          </p:txBody>
        </p:sp>
        <p:sp>
          <p:nvSpPr>
            <p:cNvPr id="71" name="TextBox 70">
              <a:extLst>
                <a:ext uri="{C183D7F6-B498-43B3-948B-1728B52AA6E4}">
                  <adec:decorative xmlns:adec="http://schemas.microsoft.com/office/drawing/2017/decorative" val="1"/>
                </a:ext>
              </a:extLst>
            </p:cNvPr>
            <p:cNvSpPr txBox="1"/>
            <p:nvPr/>
          </p:nvSpPr>
          <p:spPr>
            <a:xfrm>
              <a:off x="4988664" y="4355045"/>
              <a:ext cx="441145" cy="230832"/>
            </a:xfrm>
            <a:prstGeom prst="rect">
              <a:avLst/>
            </a:prstGeom>
            <a:noFill/>
          </p:spPr>
          <p:txBody>
            <a:bodyPr wrap="none" rtlCol="0">
              <a:spAutoFit/>
            </a:bodyPr>
            <a:lstStyle/>
            <a:p>
              <a:pPr algn="ctr"/>
              <a:r>
                <a:rPr lang="en-US" sz="900" dirty="0"/>
                <a:t>1986</a:t>
              </a:r>
            </a:p>
          </p:txBody>
        </p:sp>
        <p:sp>
          <p:nvSpPr>
            <p:cNvPr id="72" name="TextBox 71">
              <a:extLst>
                <a:ext uri="{C183D7F6-B498-43B3-948B-1728B52AA6E4}">
                  <adec:decorative xmlns:adec="http://schemas.microsoft.com/office/drawing/2017/decorative" val="1"/>
                </a:ext>
              </a:extLst>
            </p:cNvPr>
            <p:cNvSpPr txBox="1"/>
            <p:nvPr/>
          </p:nvSpPr>
          <p:spPr>
            <a:xfrm>
              <a:off x="5465205" y="4355045"/>
              <a:ext cx="441145" cy="230832"/>
            </a:xfrm>
            <a:prstGeom prst="rect">
              <a:avLst/>
            </a:prstGeom>
            <a:noFill/>
          </p:spPr>
          <p:txBody>
            <a:bodyPr wrap="none" rtlCol="0">
              <a:spAutoFit/>
            </a:bodyPr>
            <a:lstStyle/>
            <a:p>
              <a:pPr algn="ctr"/>
              <a:r>
                <a:rPr lang="en-US" sz="900" dirty="0"/>
                <a:t>1988</a:t>
              </a:r>
            </a:p>
          </p:txBody>
        </p:sp>
        <p:sp>
          <p:nvSpPr>
            <p:cNvPr id="73" name="TextBox 72">
              <a:extLst>
                <a:ext uri="{C183D7F6-B498-43B3-948B-1728B52AA6E4}">
                  <adec:decorative xmlns:adec="http://schemas.microsoft.com/office/drawing/2017/decorative" val="1"/>
                </a:ext>
              </a:extLst>
            </p:cNvPr>
            <p:cNvSpPr txBox="1"/>
            <p:nvPr/>
          </p:nvSpPr>
          <p:spPr>
            <a:xfrm>
              <a:off x="5917292" y="4355045"/>
              <a:ext cx="441145" cy="230832"/>
            </a:xfrm>
            <a:prstGeom prst="rect">
              <a:avLst/>
            </a:prstGeom>
            <a:noFill/>
          </p:spPr>
          <p:txBody>
            <a:bodyPr wrap="none" rtlCol="0">
              <a:spAutoFit/>
            </a:bodyPr>
            <a:lstStyle/>
            <a:p>
              <a:pPr algn="ctr"/>
              <a:r>
                <a:rPr lang="en-US" sz="900" dirty="0"/>
                <a:t>1990</a:t>
              </a:r>
            </a:p>
          </p:txBody>
        </p:sp>
        <p:sp>
          <p:nvSpPr>
            <p:cNvPr id="74" name="TextBox 73">
              <a:extLst>
                <a:ext uri="{C183D7F6-B498-43B3-948B-1728B52AA6E4}">
                  <adec:decorative xmlns:adec="http://schemas.microsoft.com/office/drawing/2017/decorative" val="1"/>
                </a:ext>
              </a:extLst>
            </p:cNvPr>
            <p:cNvSpPr txBox="1"/>
            <p:nvPr/>
          </p:nvSpPr>
          <p:spPr>
            <a:xfrm>
              <a:off x="6381597" y="4355045"/>
              <a:ext cx="441145" cy="230832"/>
            </a:xfrm>
            <a:prstGeom prst="rect">
              <a:avLst/>
            </a:prstGeom>
            <a:noFill/>
          </p:spPr>
          <p:txBody>
            <a:bodyPr wrap="none" rtlCol="0">
              <a:spAutoFit/>
            </a:bodyPr>
            <a:lstStyle/>
            <a:p>
              <a:pPr algn="ctr"/>
              <a:r>
                <a:rPr lang="en-US" sz="900" dirty="0"/>
                <a:t>1992</a:t>
              </a:r>
            </a:p>
          </p:txBody>
        </p:sp>
        <p:sp>
          <p:nvSpPr>
            <p:cNvPr id="75" name="TextBox 74">
              <a:extLst>
                <a:ext uri="{C183D7F6-B498-43B3-948B-1728B52AA6E4}">
                  <adec:decorative xmlns:adec="http://schemas.microsoft.com/office/drawing/2017/decorative" val="1"/>
                </a:ext>
              </a:extLst>
            </p:cNvPr>
            <p:cNvSpPr txBox="1"/>
            <p:nvPr/>
          </p:nvSpPr>
          <p:spPr>
            <a:xfrm>
              <a:off x="6833681" y="4355045"/>
              <a:ext cx="441145" cy="230832"/>
            </a:xfrm>
            <a:prstGeom prst="rect">
              <a:avLst/>
            </a:prstGeom>
            <a:noFill/>
          </p:spPr>
          <p:txBody>
            <a:bodyPr wrap="none" rtlCol="0">
              <a:spAutoFit/>
            </a:bodyPr>
            <a:lstStyle/>
            <a:p>
              <a:pPr algn="ctr"/>
              <a:r>
                <a:rPr lang="en-US" sz="900" dirty="0"/>
                <a:t>1994</a:t>
              </a:r>
            </a:p>
          </p:txBody>
        </p:sp>
        <p:sp>
          <p:nvSpPr>
            <p:cNvPr id="76" name="TextBox 75">
              <a:extLst>
                <a:ext uri="{C183D7F6-B498-43B3-948B-1728B52AA6E4}">
                  <adec:decorative xmlns:adec="http://schemas.microsoft.com/office/drawing/2017/decorative" val="1"/>
                </a:ext>
              </a:extLst>
            </p:cNvPr>
            <p:cNvSpPr txBox="1"/>
            <p:nvPr/>
          </p:nvSpPr>
          <p:spPr>
            <a:xfrm>
              <a:off x="7310206" y="4355045"/>
              <a:ext cx="441145" cy="230832"/>
            </a:xfrm>
            <a:prstGeom prst="rect">
              <a:avLst/>
            </a:prstGeom>
            <a:noFill/>
          </p:spPr>
          <p:txBody>
            <a:bodyPr wrap="none" rtlCol="0">
              <a:spAutoFit/>
            </a:bodyPr>
            <a:lstStyle/>
            <a:p>
              <a:pPr algn="ctr"/>
              <a:r>
                <a:rPr lang="en-US" sz="900" dirty="0"/>
                <a:t>1996</a:t>
              </a:r>
            </a:p>
          </p:txBody>
        </p:sp>
        <p:sp>
          <p:nvSpPr>
            <p:cNvPr id="77" name="TextBox 76">
              <a:extLst>
                <a:ext uri="{C183D7F6-B498-43B3-948B-1728B52AA6E4}">
                  <adec:decorative xmlns:adec="http://schemas.microsoft.com/office/drawing/2017/decorative" val="1"/>
                </a:ext>
              </a:extLst>
            </p:cNvPr>
            <p:cNvSpPr txBox="1"/>
            <p:nvPr/>
          </p:nvSpPr>
          <p:spPr>
            <a:xfrm>
              <a:off x="7762291" y="4355045"/>
              <a:ext cx="441145" cy="230832"/>
            </a:xfrm>
            <a:prstGeom prst="rect">
              <a:avLst/>
            </a:prstGeom>
            <a:noFill/>
          </p:spPr>
          <p:txBody>
            <a:bodyPr wrap="none" rtlCol="0">
              <a:spAutoFit/>
            </a:bodyPr>
            <a:lstStyle/>
            <a:p>
              <a:pPr algn="ctr"/>
              <a:r>
                <a:rPr lang="en-US" sz="900" dirty="0"/>
                <a:t>1998</a:t>
              </a:r>
            </a:p>
          </p:txBody>
        </p:sp>
        <p:sp>
          <p:nvSpPr>
            <p:cNvPr id="78" name="TextBox 77">
              <a:extLst>
                <a:ext uri="{C183D7F6-B498-43B3-948B-1728B52AA6E4}">
                  <adec:decorative xmlns:adec="http://schemas.microsoft.com/office/drawing/2017/decorative" val="1"/>
                </a:ext>
              </a:extLst>
            </p:cNvPr>
            <p:cNvSpPr txBox="1"/>
            <p:nvPr/>
          </p:nvSpPr>
          <p:spPr>
            <a:xfrm>
              <a:off x="8226596" y="4355045"/>
              <a:ext cx="441145" cy="230832"/>
            </a:xfrm>
            <a:prstGeom prst="rect">
              <a:avLst/>
            </a:prstGeom>
            <a:noFill/>
          </p:spPr>
          <p:txBody>
            <a:bodyPr wrap="none" rtlCol="0">
              <a:spAutoFit/>
            </a:bodyPr>
            <a:lstStyle/>
            <a:p>
              <a:pPr algn="ctr"/>
              <a:r>
                <a:rPr lang="en-US" sz="900" dirty="0"/>
                <a:t>2000</a:t>
              </a:r>
            </a:p>
          </p:txBody>
        </p:sp>
        <p:sp>
          <p:nvSpPr>
            <p:cNvPr id="79" name="TextBox 78">
              <a:extLst>
                <a:ext uri="{C183D7F6-B498-43B3-948B-1728B52AA6E4}">
                  <adec:decorative xmlns:adec="http://schemas.microsoft.com/office/drawing/2017/decorative" val="1"/>
                </a:ext>
              </a:extLst>
            </p:cNvPr>
            <p:cNvSpPr txBox="1"/>
            <p:nvPr/>
          </p:nvSpPr>
          <p:spPr>
            <a:xfrm>
              <a:off x="8703120" y="4355045"/>
              <a:ext cx="441145" cy="230832"/>
            </a:xfrm>
            <a:prstGeom prst="rect">
              <a:avLst/>
            </a:prstGeom>
            <a:noFill/>
          </p:spPr>
          <p:txBody>
            <a:bodyPr wrap="none" rtlCol="0">
              <a:spAutoFit/>
            </a:bodyPr>
            <a:lstStyle/>
            <a:p>
              <a:pPr algn="ctr"/>
              <a:r>
                <a:rPr lang="en-US" sz="900" dirty="0"/>
                <a:t>2002</a:t>
              </a:r>
            </a:p>
          </p:txBody>
        </p:sp>
        <p:sp>
          <p:nvSpPr>
            <p:cNvPr id="80" name="TextBox 79">
              <a:extLst>
                <a:ext uri="{C183D7F6-B498-43B3-948B-1728B52AA6E4}">
                  <adec:decorative xmlns:adec="http://schemas.microsoft.com/office/drawing/2017/decorative" val="1"/>
                </a:ext>
              </a:extLst>
            </p:cNvPr>
            <p:cNvSpPr txBox="1"/>
            <p:nvPr/>
          </p:nvSpPr>
          <p:spPr>
            <a:xfrm>
              <a:off x="9167426" y="4355045"/>
              <a:ext cx="441145" cy="230832"/>
            </a:xfrm>
            <a:prstGeom prst="rect">
              <a:avLst/>
            </a:prstGeom>
            <a:noFill/>
          </p:spPr>
          <p:txBody>
            <a:bodyPr wrap="none" rtlCol="0">
              <a:spAutoFit/>
            </a:bodyPr>
            <a:lstStyle/>
            <a:p>
              <a:pPr algn="ctr"/>
              <a:r>
                <a:rPr lang="en-US" sz="900" dirty="0"/>
                <a:t>2004</a:t>
              </a:r>
            </a:p>
          </p:txBody>
        </p:sp>
        <p:sp>
          <p:nvSpPr>
            <p:cNvPr id="81" name="TextBox 80">
              <a:extLst>
                <a:ext uri="{C183D7F6-B498-43B3-948B-1728B52AA6E4}">
                  <adec:decorative xmlns:adec="http://schemas.microsoft.com/office/drawing/2017/decorative" val="1"/>
                </a:ext>
              </a:extLst>
            </p:cNvPr>
            <p:cNvSpPr txBox="1"/>
            <p:nvPr/>
          </p:nvSpPr>
          <p:spPr>
            <a:xfrm>
              <a:off x="9619511" y="4355045"/>
              <a:ext cx="441145" cy="230832"/>
            </a:xfrm>
            <a:prstGeom prst="rect">
              <a:avLst/>
            </a:prstGeom>
            <a:noFill/>
          </p:spPr>
          <p:txBody>
            <a:bodyPr wrap="none" rtlCol="0">
              <a:spAutoFit/>
            </a:bodyPr>
            <a:lstStyle/>
            <a:p>
              <a:pPr algn="ctr"/>
              <a:r>
                <a:rPr lang="en-US" sz="900" dirty="0"/>
                <a:t>2006</a:t>
              </a:r>
            </a:p>
          </p:txBody>
        </p:sp>
        <p:sp>
          <p:nvSpPr>
            <p:cNvPr id="82" name="TextBox 81">
              <a:extLst>
                <a:ext uri="{C183D7F6-B498-43B3-948B-1728B52AA6E4}">
                  <adec:decorative xmlns:adec="http://schemas.microsoft.com/office/drawing/2017/decorative" val="1"/>
                </a:ext>
              </a:extLst>
            </p:cNvPr>
            <p:cNvSpPr txBox="1"/>
            <p:nvPr/>
          </p:nvSpPr>
          <p:spPr>
            <a:xfrm>
              <a:off x="10083817" y="4355045"/>
              <a:ext cx="441145" cy="230832"/>
            </a:xfrm>
            <a:prstGeom prst="rect">
              <a:avLst/>
            </a:prstGeom>
            <a:noFill/>
          </p:spPr>
          <p:txBody>
            <a:bodyPr wrap="none" rtlCol="0">
              <a:spAutoFit/>
            </a:bodyPr>
            <a:lstStyle/>
            <a:p>
              <a:pPr algn="ctr"/>
              <a:r>
                <a:rPr lang="en-US" sz="900" dirty="0"/>
                <a:t>2008</a:t>
              </a:r>
            </a:p>
          </p:txBody>
        </p:sp>
        <p:sp>
          <p:nvSpPr>
            <p:cNvPr id="83" name="TextBox 82">
              <a:extLst>
                <a:ext uri="{C183D7F6-B498-43B3-948B-1728B52AA6E4}">
                  <adec:decorative xmlns:adec="http://schemas.microsoft.com/office/drawing/2017/decorative" val="1"/>
                </a:ext>
              </a:extLst>
            </p:cNvPr>
            <p:cNvSpPr txBox="1"/>
            <p:nvPr/>
          </p:nvSpPr>
          <p:spPr>
            <a:xfrm>
              <a:off x="10548119" y="4355045"/>
              <a:ext cx="441145" cy="230832"/>
            </a:xfrm>
            <a:prstGeom prst="rect">
              <a:avLst/>
            </a:prstGeom>
            <a:noFill/>
          </p:spPr>
          <p:txBody>
            <a:bodyPr wrap="none" rtlCol="0">
              <a:spAutoFit/>
            </a:bodyPr>
            <a:lstStyle/>
            <a:p>
              <a:pPr algn="ctr"/>
              <a:r>
                <a:rPr lang="en-US" sz="900" dirty="0"/>
                <a:t>2010</a:t>
              </a:r>
            </a:p>
          </p:txBody>
        </p:sp>
        <p:sp>
          <p:nvSpPr>
            <p:cNvPr id="84" name="TextBox 83">
              <a:extLst>
                <a:ext uri="{C183D7F6-B498-43B3-948B-1728B52AA6E4}">
                  <adec:decorative xmlns:adec="http://schemas.microsoft.com/office/drawing/2017/decorative" val="1"/>
                </a:ext>
              </a:extLst>
            </p:cNvPr>
            <p:cNvSpPr txBox="1"/>
            <p:nvPr/>
          </p:nvSpPr>
          <p:spPr>
            <a:xfrm>
              <a:off x="11000194" y="4355045"/>
              <a:ext cx="441145" cy="230832"/>
            </a:xfrm>
            <a:prstGeom prst="rect">
              <a:avLst/>
            </a:prstGeom>
            <a:noFill/>
          </p:spPr>
          <p:txBody>
            <a:bodyPr wrap="none" rtlCol="0">
              <a:spAutoFit/>
            </a:bodyPr>
            <a:lstStyle/>
            <a:p>
              <a:pPr algn="ctr"/>
              <a:r>
                <a:rPr lang="en-US" sz="900" dirty="0"/>
                <a:t>2012</a:t>
              </a:r>
            </a:p>
          </p:txBody>
        </p:sp>
        <p:sp>
          <p:nvSpPr>
            <p:cNvPr id="11284" name="Text Box 11">
              <a:extLst>
                <a:ext uri="{C183D7F6-B498-43B3-948B-1728B52AA6E4}">
                  <adec:decorative xmlns:adec="http://schemas.microsoft.com/office/drawing/2017/decorative" val="1"/>
                </a:ext>
              </a:extLst>
            </p:cNvPr>
            <p:cNvSpPr txBox="1">
              <a:spLocks noChangeArrowheads="1"/>
            </p:cNvSpPr>
            <p:nvPr/>
          </p:nvSpPr>
          <p:spPr bwMode="auto">
            <a:xfrm>
              <a:off x="5746763" y="4129401"/>
              <a:ext cx="418466" cy="138499"/>
            </a:xfrm>
            <a:prstGeom prst="rect">
              <a:avLst/>
            </a:prstGeom>
            <a:noFill/>
            <a:ln>
              <a:noFill/>
            </a:ln>
            <a:effectLst/>
            <a:extLst>
              <a:ext uri="{909E8E84-426E-40DD-AFC4-6F175D3DCCD1}">
                <a14:hiddenFill xmlns:a14="http://schemas.microsoft.com/office/drawing/2010/main">
                  <a:solidFill>
                    <a:srgbClr val="ECF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spcBef>
                  <a:spcPct val="50000"/>
                </a:spcBef>
              </a:pPr>
              <a:r>
                <a:rPr lang="en-US" altLang="en-US" sz="900" dirty="0">
                  <a:solidFill>
                    <a:srgbClr val="327B23"/>
                  </a:solidFill>
                </a:rPr>
                <a:t>6%</a:t>
              </a:r>
            </a:p>
          </p:txBody>
        </p:sp>
        <p:sp>
          <p:nvSpPr>
            <p:cNvPr id="11285" name="Text Box 12">
              <a:extLst>
                <a:ext uri="{C183D7F6-B498-43B3-948B-1728B52AA6E4}">
                  <adec:decorative xmlns:adec="http://schemas.microsoft.com/office/drawing/2017/decorative" val="1"/>
                </a:ext>
              </a:extLst>
            </p:cNvPr>
            <p:cNvSpPr txBox="1">
              <a:spLocks noChangeArrowheads="1"/>
            </p:cNvSpPr>
            <p:nvPr/>
          </p:nvSpPr>
          <p:spPr bwMode="auto">
            <a:xfrm>
              <a:off x="4850264" y="4121491"/>
              <a:ext cx="461544" cy="138499"/>
            </a:xfrm>
            <a:prstGeom prst="rect">
              <a:avLst/>
            </a:prstGeom>
            <a:noFill/>
            <a:ln>
              <a:noFill/>
            </a:ln>
            <a:effectLst/>
          </p:spPr>
          <p:txBody>
            <a:bodyPr wrap="square" lIns="0" tIns="0" rIns="0" bIns="0">
              <a:spAutoFit/>
            </a:bodyPr>
            <a:lstStyle>
              <a:defPPr>
                <a:defRPr lang="en-US"/>
              </a:defPPr>
              <a:lvl1pPr algn="ctr" eaLnBrk="0" hangingPunct="0">
                <a:spcBef>
                  <a:spcPct val="50000"/>
                </a:spcBef>
                <a:defRPr sz="900" b="1">
                  <a:solidFill>
                    <a:srgbClr val="73A3A9"/>
                  </a:solidFill>
                  <a:effectLst>
                    <a:glow rad="139700">
                      <a:schemeClr val="bg1">
                        <a:alpha val="80000"/>
                      </a:schemeClr>
                    </a:glow>
                  </a:effectLst>
                  <a:latin typeface="Arial" charset="0"/>
                  <a:ea typeface="ＭＳ Ｐゴシック" pitchFamily="34" charset="-128"/>
                </a:defRPr>
              </a:lvl1pPr>
              <a:lvl2pPr marL="742950" indent="-285750" eaLnBrk="0" hangingPunct="0">
                <a:defRPr sz="1400" b="1">
                  <a:latin typeface="Arial" charset="0"/>
                  <a:ea typeface="ＭＳ Ｐゴシック" pitchFamily="34" charset="-128"/>
                </a:defRPr>
              </a:lvl2pPr>
              <a:lvl3pPr marL="1143000" indent="-228600" eaLnBrk="0" hangingPunct="0">
                <a:defRPr sz="1400" b="1">
                  <a:latin typeface="Arial" charset="0"/>
                  <a:ea typeface="ＭＳ Ｐゴシック" pitchFamily="34" charset="-128"/>
                </a:defRPr>
              </a:lvl3pPr>
              <a:lvl4pPr marL="1600200" indent="-228600" eaLnBrk="0" hangingPunct="0">
                <a:defRPr sz="1400" b="1">
                  <a:latin typeface="Arial" charset="0"/>
                  <a:ea typeface="ＭＳ Ｐゴシック" pitchFamily="34" charset="-128"/>
                </a:defRPr>
              </a:lvl4pPr>
              <a:lvl5pPr marL="2057400" indent="-228600" eaLnBrk="0" hangingPunct="0">
                <a:defRPr sz="1400" b="1">
                  <a:latin typeface="Arial" charset="0"/>
                  <a:ea typeface="ＭＳ Ｐゴシック" pitchFamily="34" charset="-128"/>
                </a:defRPr>
              </a:lvl5pPr>
              <a:lvl6pPr marL="2514600" indent="-228600" eaLnBrk="0" fontAlgn="base" hangingPunct="0">
                <a:spcBef>
                  <a:spcPct val="0"/>
                </a:spcBef>
                <a:spcAft>
                  <a:spcPct val="0"/>
                </a:spcAft>
                <a:defRPr sz="1400" b="1">
                  <a:latin typeface="Arial" charset="0"/>
                  <a:ea typeface="ＭＳ Ｐゴシック" pitchFamily="34" charset="-128"/>
                </a:defRPr>
              </a:lvl6pPr>
              <a:lvl7pPr marL="2971800" indent="-228600" eaLnBrk="0" fontAlgn="base" hangingPunct="0">
                <a:spcBef>
                  <a:spcPct val="0"/>
                </a:spcBef>
                <a:spcAft>
                  <a:spcPct val="0"/>
                </a:spcAft>
                <a:defRPr sz="1400" b="1">
                  <a:latin typeface="Arial" charset="0"/>
                  <a:ea typeface="ＭＳ Ｐゴシック" pitchFamily="34" charset="-128"/>
                </a:defRPr>
              </a:lvl7pPr>
              <a:lvl8pPr marL="3429000" indent="-228600" eaLnBrk="0" fontAlgn="base" hangingPunct="0">
                <a:spcBef>
                  <a:spcPct val="0"/>
                </a:spcBef>
                <a:spcAft>
                  <a:spcPct val="0"/>
                </a:spcAft>
                <a:defRPr sz="1400" b="1">
                  <a:latin typeface="Arial" charset="0"/>
                  <a:ea typeface="ＭＳ Ｐゴシック" pitchFamily="34" charset="-128"/>
                </a:defRPr>
              </a:lvl8pPr>
              <a:lvl9pPr marL="3886200" indent="-228600" eaLnBrk="0" fontAlgn="base" hangingPunct="0">
                <a:spcBef>
                  <a:spcPct val="0"/>
                </a:spcBef>
                <a:spcAft>
                  <a:spcPct val="0"/>
                </a:spcAft>
                <a:defRPr sz="1400" b="1">
                  <a:latin typeface="Arial" charset="0"/>
                  <a:ea typeface="ＭＳ Ｐゴシック" pitchFamily="34" charset="-128"/>
                </a:defRPr>
              </a:lvl9pPr>
            </a:lstStyle>
            <a:p>
              <a:r>
                <a:rPr lang="en-US" altLang="en-US" dirty="0">
                  <a:solidFill>
                    <a:srgbClr val="008572"/>
                  </a:solidFill>
                </a:rPr>
                <a:t>7%</a:t>
              </a:r>
            </a:p>
          </p:txBody>
        </p:sp>
        <p:sp>
          <p:nvSpPr>
            <p:cNvPr id="11286" name="Text Box 14">
              <a:extLst>
                <a:ext uri="{C183D7F6-B498-43B3-948B-1728B52AA6E4}">
                  <adec:decorative xmlns:adec="http://schemas.microsoft.com/office/drawing/2017/decorative" val="1"/>
                </a:ext>
              </a:extLst>
            </p:cNvPr>
            <p:cNvSpPr txBox="1">
              <a:spLocks noChangeArrowheads="1"/>
            </p:cNvSpPr>
            <p:nvPr/>
          </p:nvSpPr>
          <p:spPr bwMode="auto">
            <a:xfrm>
              <a:off x="4000649" y="4125906"/>
              <a:ext cx="221307" cy="138499"/>
            </a:xfrm>
            <a:prstGeom prst="rect">
              <a:avLst/>
            </a:prstGeom>
            <a:noFill/>
            <a:ln>
              <a:noFill/>
            </a:ln>
            <a:effectLst/>
          </p:spPr>
          <p:txBody>
            <a:bodyPr wrap="square"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spcBef>
                  <a:spcPct val="50000"/>
                </a:spcBef>
              </a:pPr>
              <a:r>
                <a:rPr lang="en-US" altLang="en-US" sz="900" dirty="0">
                  <a:solidFill>
                    <a:srgbClr val="247CA8"/>
                  </a:solidFill>
                  <a:effectLst>
                    <a:glow rad="139700">
                      <a:schemeClr val="bg1">
                        <a:alpha val="80000"/>
                      </a:schemeClr>
                    </a:glow>
                  </a:effectLst>
                </a:rPr>
                <a:t>9%</a:t>
              </a:r>
            </a:p>
          </p:txBody>
        </p:sp>
        <p:sp>
          <p:nvSpPr>
            <p:cNvPr id="11287" name="Text Box 25">
              <a:extLst>
                <a:ext uri="{C183D7F6-B498-43B3-948B-1728B52AA6E4}">
                  <adec:decorative xmlns:adec="http://schemas.microsoft.com/office/drawing/2017/decorative" val="1"/>
                </a:ext>
              </a:extLst>
            </p:cNvPr>
            <p:cNvSpPr txBox="1">
              <a:spLocks noChangeArrowheads="1"/>
            </p:cNvSpPr>
            <p:nvPr/>
          </p:nvSpPr>
          <p:spPr bwMode="auto">
            <a:xfrm rot="16200000">
              <a:off x="54245" y="2795314"/>
              <a:ext cx="1747100" cy="246221"/>
            </a:xfrm>
            <a:prstGeom prst="rect">
              <a:avLst/>
            </a:prstGeom>
            <a:noFill/>
            <a:ln>
              <a:noFill/>
            </a:ln>
            <a:effectLst/>
            <a:extLst>
              <a:ext uri="{909E8E84-426E-40DD-AFC4-6F175D3DCCD1}">
                <a14:hiddenFill xmlns:a14="http://schemas.microsoft.com/office/drawing/2010/main">
                  <a:solidFill>
                    <a:srgbClr val="E6F3FE"/>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spcBef>
                  <a:spcPct val="50000"/>
                </a:spcBef>
              </a:pPr>
              <a:r>
                <a:rPr lang="en-US" altLang="en-US" sz="1000" b="0" dirty="0"/>
                <a:t>Dollars Remaining</a:t>
              </a:r>
            </a:p>
          </p:txBody>
        </p:sp>
        <p:sp>
          <p:nvSpPr>
            <p:cNvPr id="11288" name="Text Box 49">
              <a:extLst>
                <a:ext uri="{C183D7F6-B498-43B3-948B-1728B52AA6E4}">
                  <adec:decorative xmlns:adec="http://schemas.microsoft.com/office/drawing/2017/decorative" val="1"/>
                </a:ext>
              </a:extLst>
            </p:cNvPr>
            <p:cNvSpPr txBox="1">
              <a:spLocks noChangeArrowheads="1"/>
            </p:cNvSpPr>
            <p:nvPr/>
          </p:nvSpPr>
          <p:spPr bwMode="auto">
            <a:xfrm>
              <a:off x="3357256" y="4130288"/>
              <a:ext cx="537441" cy="138499"/>
            </a:xfrm>
            <a:prstGeom prst="rect">
              <a:avLst/>
            </a:prstGeom>
            <a:noFill/>
            <a:ln>
              <a:noFill/>
            </a:ln>
            <a:effectLst/>
            <a:extLst>
              <a:ext uri="{909E8E84-426E-40DD-AFC4-6F175D3DCCD1}">
                <a14:hiddenFill xmlns:a14="http://schemas.microsoft.com/office/drawing/2010/main">
                  <a:solidFill>
                    <a:srgbClr val="ECF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spcBef>
                  <a:spcPct val="50000"/>
                </a:spcBef>
              </a:pPr>
              <a:r>
                <a:rPr lang="en-US" altLang="en-US" sz="900" dirty="0">
                  <a:solidFill>
                    <a:srgbClr val="004F6B"/>
                  </a:solidFill>
                </a:rPr>
                <a:t>10%</a:t>
              </a:r>
            </a:p>
          </p:txBody>
        </p:sp>
        <p:sp>
          <p:nvSpPr>
            <p:cNvPr id="11289" name="Text Box 51">
              <a:extLst>
                <a:ext uri="{C183D7F6-B498-43B3-948B-1728B52AA6E4}">
                  <adec:decorative xmlns:adec="http://schemas.microsoft.com/office/drawing/2017/decorative" val="1"/>
                </a:ext>
              </a:extLst>
            </p:cNvPr>
            <p:cNvSpPr txBox="1">
              <a:spLocks noChangeArrowheads="1"/>
            </p:cNvSpPr>
            <p:nvPr/>
          </p:nvSpPr>
          <p:spPr bwMode="auto">
            <a:xfrm>
              <a:off x="4167557" y="4130156"/>
              <a:ext cx="385645" cy="138499"/>
            </a:xfrm>
            <a:prstGeom prst="rect">
              <a:avLst/>
            </a:prstGeom>
            <a:noFill/>
            <a:ln>
              <a:noFill/>
            </a:ln>
            <a:effectLst/>
          </p:spPr>
          <p:txBody>
            <a:bodyPr wrap="square" lIns="0" tIns="0" rIns="0" bIns="0">
              <a:spAutoFit/>
            </a:bodyPr>
            <a:lstStyle>
              <a:defPPr>
                <a:defRPr lang="en-US"/>
              </a:defPPr>
              <a:lvl1pPr algn="ctr" eaLnBrk="0" hangingPunct="0">
                <a:spcBef>
                  <a:spcPct val="50000"/>
                </a:spcBef>
                <a:defRPr sz="900" b="1">
                  <a:solidFill>
                    <a:srgbClr val="298FC2"/>
                  </a:solidFill>
                  <a:effectLst>
                    <a:glow rad="139700">
                      <a:schemeClr val="bg1">
                        <a:alpha val="80000"/>
                      </a:schemeClr>
                    </a:glow>
                  </a:effectLst>
                  <a:latin typeface="Arial" charset="0"/>
                  <a:ea typeface="ＭＳ Ｐゴシック" pitchFamily="34" charset="-128"/>
                </a:defRPr>
              </a:lvl1pPr>
              <a:lvl2pPr marL="742950" indent="-285750" eaLnBrk="0" hangingPunct="0">
                <a:defRPr sz="1400" b="1">
                  <a:latin typeface="Arial" charset="0"/>
                  <a:ea typeface="ＭＳ Ｐゴシック" pitchFamily="34" charset="-128"/>
                </a:defRPr>
              </a:lvl2pPr>
              <a:lvl3pPr marL="1143000" indent="-228600" eaLnBrk="0" hangingPunct="0">
                <a:defRPr sz="1400" b="1">
                  <a:latin typeface="Arial" charset="0"/>
                  <a:ea typeface="ＭＳ Ｐゴシック" pitchFamily="34" charset="-128"/>
                </a:defRPr>
              </a:lvl3pPr>
              <a:lvl4pPr marL="1600200" indent="-228600" eaLnBrk="0" hangingPunct="0">
                <a:defRPr sz="1400" b="1">
                  <a:latin typeface="Arial" charset="0"/>
                  <a:ea typeface="ＭＳ Ｐゴシック" pitchFamily="34" charset="-128"/>
                </a:defRPr>
              </a:lvl4pPr>
              <a:lvl5pPr marL="2057400" indent="-228600" eaLnBrk="0" hangingPunct="0">
                <a:defRPr sz="1400" b="1">
                  <a:latin typeface="Arial" charset="0"/>
                  <a:ea typeface="ＭＳ Ｐゴシック" pitchFamily="34" charset="-128"/>
                </a:defRPr>
              </a:lvl5pPr>
              <a:lvl6pPr marL="2514600" indent="-228600" eaLnBrk="0" fontAlgn="base" hangingPunct="0">
                <a:spcBef>
                  <a:spcPct val="0"/>
                </a:spcBef>
                <a:spcAft>
                  <a:spcPct val="0"/>
                </a:spcAft>
                <a:defRPr sz="1400" b="1">
                  <a:latin typeface="Arial" charset="0"/>
                  <a:ea typeface="ＭＳ Ｐゴシック" pitchFamily="34" charset="-128"/>
                </a:defRPr>
              </a:lvl6pPr>
              <a:lvl7pPr marL="2971800" indent="-228600" eaLnBrk="0" fontAlgn="base" hangingPunct="0">
                <a:spcBef>
                  <a:spcPct val="0"/>
                </a:spcBef>
                <a:spcAft>
                  <a:spcPct val="0"/>
                </a:spcAft>
                <a:defRPr sz="1400" b="1">
                  <a:latin typeface="Arial" charset="0"/>
                  <a:ea typeface="ＭＳ Ｐゴシック" pitchFamily="34" charset="-128"/>
                </a:defRPr>
              </a:lvl7pPr>
              <a:lvl8pPr marL="3429000" indent="-228600" eaLnBrk="0" fontAlgn="base" hangingPunct="0">
                <a:spcBef>
                  <a:spcPct val="0"/>
                </a:spcBef>
                <a:spcAft>
                  <a:spcPct val="0"/>
                </a:spcAft>
                <a:defRPr sz="1400" b="1">
                  <a:latin typeface="Arial" charset="0"/>
                  <a:ea typeface="ＭＳ Ｐゴシック" pitchFamily="34" charset="-128"/>
                </a:defRPr>
              </a:lvl8pPr>
              <a:lvl9pPr marL="3886200" indent="-228600" eaLnBrk="0" fontAlgn="base" hangingPunct="0">
                <a:spcBef>
                  <a:spcPct val="0"/>
                </a:spcBef>
                <a:spcAft>
                  <a:spcPct val="0"/>
                </a:spcAft>
                <a:defRPr sz="1400" b="1">
                  <a:latin typeface="Arial" charset="0"/>
                  <a:ea typeface="ＭＳ Ｐゴシック" pitchFamily="34" charset="-128"/>
                </a:defRPr>
              </a:lvl9pPr>
            </a:lstStyle>
            <a:p>
              <a:r>
                <a:rPr lang="en-US" altLang="en-US" dirty="0">
                  <a:solidFill>
                    <a:srgbClr val="4D797F"/>
                  </a:solidFill>
                </a:rPr>
                <a:t>8%</a:t>
              </a:r>
            </a:p>
          </p:txBody>
        </p:sp>
        <p:sp>
          <p:nvSpPr>
            <p:cNvPr id="11291" name="Text Box 55">
              <a:extLst>
                <a:ext uri="{C183D7F6-B498-43B3-948B-1728B52AA6E4}">
                  <adec:decorative xmlns:adec="http://schemas.microsoft.com/office/drawing/2017/decorative" val="1"/>
                </a:ext>
              </a:extLst>
            </p:cNvPr>
            <p:cNvSpPr txBox="1">
              <a:spLocks noChangeArrowheads="1"/>
            </p:cNvSpPr>
            <p:nvPr/>
          </p:nvSpPr>
          <p:spPr bwMode="auto">
            <a:xfrm>
              <a:off x="1032413" y="3112142"/>
              <a:ext cx="888214" cy="13299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000" b="0" dirty="0"/>
                <a:t>$1,000,000</a:t>
              </a:r>
            </a:p>
          </p:txBody>
        </p:sp>
        <p:sp>
          <p:nvSpPr>
            <p:cNvPr id="11292" name="Text Box 57">
              <a:extLst>
                <a:ext uri="{C183D7F6-B498-43B3-948B-1728B52AA6E4}">
                  <adec:decorative xmlns:adec="http://schemas.microsoft.com/office/drawing/2017/decorative" val="1"/>
                </a:ext>
              </a:extLst>
            </p:cNvPr>
            <p:cNvSpPr txBox="1">
              <a:spLocks noChangeArrowheads="1"/>
            </p:cNvSpPr>
            <p:nvPr/>
          </p:nvSpPr>
          <p:spPr bwMode="auto">
            <a:xfrm>
              <a:off x="1036515" y="1974853"/>
              <a:ext cx="888214" cy="13299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000" b="0" dirty="0"/>
                <a:t>$2,000,000</a:t>
              </a:r>
            </a:p>
          </p:txBody>
        </p:sp>
        <p:sp>
          <p:nvSpPr>
            <p:cNvPr id="11294" name="Text Box 55">
              <a:extLst>
                <a:ext uri="{C183D7F6-B498-43B3-948B-1728B52AA6E4}">
                  <adec:decorative xmlns:adec="http://schemas.microsoft.com/office/drawing/2017/decorative" val="1"/>
                </a:ext>
              </a:extLst>
            </p:cNvPr>
            <p:cNvSpPr txBox="1">
              <a:spLocks noChangeArrowheads="1"/>
            </p:cNvSpPr>
            <p:nvPr/>
          </p:nvSpPr>
          <p:spPr bwMode="auto">
            <a:xfrm>
              <a:off x="1032413" y="3642396"/>
              <a:ext cx="888214" cy="13299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000" b="0" dirty="0"/>
                <a:t>$500,000</a:t>
              </a:r>
            </a:p>
          </p:txBody>
        </p:sp>
        <p:cxnSp>
          <p:nvCxnSpPr>
            <p:cNvPr id="7" name="Straight Connector 6">
              <a:extLst>
                <a:ext uri="{C183D7F6-B498-43B3-948B-1728B52AA6E4}">
                  <adec:decorative xmlns:adec="http://schemas.microsoft.com/office/drawing/2017/decorative" val="1"/>
                </a:ext>
              </a:extLst>
            </p:cNvPr>
            <p:cNvCxnSpPr>
              <a:cxnSpLocks/>
            </p:cNvCxnSpPr>
            <p:nvPr/>
          </p:nvCxnSpPr>
          <p:spPr>
            <a:xfrm>
              <a:off x="1982346" y="4284592"/>
              <a:ext cx="9250161" cy="0"/>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C183D7F6-B498-43B3-948B-1728B52AA6E4}">
                  <adec:decorative xmlns:adec="http://schemas.microsoft.com/office/drawing/2017/decorative" val="1"/>
                </a:ext>
              </a:extLst>
            </p:cNvPr>
            <p:cNvCxnSpPr/>
            <p:nvPr/>
          </p:nvCxnSpPr>
          <p:spPr>
            <a:xfrm>
              <a:off x="1974613"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C183D7F6-B498-43B3-948B-1728B52AA6E4}">
                  <adec:decorative xmlns:adec="http://schemas.microsoft.com/office/drawing/2017/decorative" val="1"/>
                </a:ext>
              </a:extLst>
            </p:cNvPr>
            <p:cNvCxnSpPr/>
            <p:nvPr/>
          </p:nvCxnSpPr>
          <p:spPr>
            <a:xfrm>
              <a:off x="2430845"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C183D7F6-B498-43B3-948B-1728B52AA6E4}">
                  <adec:decorative xmlns:adec="http://schemas.microsoft.com/office/drawing/2017/decorative" val="1"/>
                </a:ext>
              </a:extLst>
            </p:cNvPr>
            <p:cNvCxnSpPr/>
            <p:nvPr/>
          </p:nvCxnSpPr>
          <p:spPr>
            <a:xfrm>
              <a:off x="2891150"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C183D7F6-B498-43B3-948B-1728B52AA6E4}">
                  <adec:decorative xmlns:adec="http://schemas.microsoft.com/office/drawing/2017/decorative" val="1"/>
                </a:ext>
              </a:extLst>
            </p:cNvPr>
            <p:cNvCxnSpPr/>
            <p:nvPr/>
          </p:nvCxnSpPr>
          <p:spPr>
            <a:xfrm>
              <a:off x="3347383"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C183D7F6-B498-43B3-948B-1728B52AA6E4}">
                  <adec:decorative xmlns:adec="http://schemas.microsoft.com/office/drawing/2017/decorative" val="1"/>
                </a:ext>
              </a:extLst>
            </p:cNvPr>
            <p:cNvCxnSpPr/>
            <p:nvPr/>
          </p:nvCxnSpPr>
          <p:spPr>
            <a:xfrm>
              <a:off x="3807689"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C183D7F6-B498-43B3-948B-1728B52AA6E4}">
                  <adec:decorative xmlns:adec="http://schemas.microsoft.com/office/drawing/2017/decorative" val="1"/>
                </a:ext>
              </a:extLst>
            </p:cNvPr>
            <p:cNvCxnSpPr/>
            <p:nvPr/>
          </p:nvCxnSpPr>
          <p:spPr>
            <a:xfrm>
              <a:off x="4267994"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C183D7F6-B498-43B3-948B-1728B52AA6E4}">
                  <adec:decorative xmlns:adec="http://schemas.microsoft.com/office/drawing/2017/decorative" val="1"/>
                </a:ext>
              </a:extLst>
            </p:cNvPr>
            <p:cNvCxnSpPr/>
            <p:nvPr/>
          </p:nvCxnSpPr>
          <p:spPr>
            <a:xfrm>
              <a:off x="4724227"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C183D7F6-B498-43B3-948B-1728B52AA6E4}">
                  <adec:decorative xmlns:adec="http://schemas.microsoft.com/office/drawing/2017/decorative" val="1"/>
                </a:ext>
              </a:extLst>
            </p:cNvPr>
            <p:cNvCxnSpPr/>
            <p:nvPr/>
          </p:nvCxnSpPr>
          <p:spPr>
            <a:xfrm>
              <a:off x="5184533"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C183D7F6-B498-43B3-948B-1728B52AA6E4}">
                  <adec:decorative xmlns:adec="http://schemas.microsoft.com/office/drawing/2017/decorative" val="1"/>
                </a:ext>
              </a:extLst>
            </p:cNvPr>
            <p:cNvCxnSpPr/>
            <p:nvPr/>
          </p:nvCxnSpPr>
          <p:spPr>
            <a:xfrm>
              <a:off x="5640765"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C183D7F6-B498-43B3-948B-1728B52AA6E4}">
                  <adec:decorative xmlns:adec="http://schemas.microsoft.com/office/drawing/2017/decorative" val="1"/>
                </a:ext>
              </a:extLst>
            </p:cNvPr>
            <p:cNvCxnSpPr/>
            <p:nvPr/>
          </p:nvCxnSpPr>
          <p:spPr>
            <a:xfrm>
              <a:off x="6101071"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C183D7F6-B498-43B3-948B-1728B52AA6E4}">
                  <adec:decorative xmlns:adec="http://schemas.microsoft.com/office/drawing/2017/decorative" val="1"/>
                </a:ext>
              </a:extLst>
            </p:cNvPr>
            <p:cNvCxnSpPr/>
            <p:nvPr/>
          </p:nvCxnSpPr>
          <p:spPr>
            <a:xfrm>
              <a:off x="6561376"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C183D7F6-B498-43B3-948B-1728B52AA6E4}">
                  <adec:decorative xmlns:adec="http://schemas.microsoft.com/office/drawing/2017/decorative" val="1"/>
                </a:ext>
              </a:extLst>
            </p:cNvPr>
            <p:cNvCxnSpPr/>
            <p:nvPr/>
          </p:nvCxnSpPr>
          <p:spPr>
            <a:xfrm>
              <a:off x="7017609"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C183D7F6-B498-43B3-948B-1728B52AA6E4}">
                  <adec:decorative xmlns:adec="http://schemas.microsoft.com/office/drawing/2017/decorative" val="1"/>
                </a:ext>
              </a:extLst>
            </p:cNvPr>
            <p:cNvCxnSpPr/>
            <p:nvPr/>
          </p:nvCxnSpPr>
          <p:spPr>
            <a:xfrm>
              <a:off x="7477916"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C183D7F6-B498-43B3-948B-1728B52AA6E4}">
                  <adec:decorative xmlns:adec="http://schemas.microsoft.com/office/drawing/2017/decorative" val="1"/>
                </a:ext>
              </a:extLst>
            </p:cNvPr>
            <p:cNvCxnSpPr/>
            <p:nvPr/>
          </p:nvCxnSpPr>
          <p:spPr>
            <a:xfrm>
              <a:off x="7934149"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C183D7F6-B498-43B3-948B-1728B52AA6E4}">
                  <adec:decorative xmlns:adec="http://schemas.microsoft.com/office/drawing/2017/decorative" val="1"/>
                </a:ext>
              </a:extLst>
            </p:cNvPr>
            <p:cNvCxnSpPr/>
            <p:nvPr/>
          </p:nvCxnSpPr>
          <p:spPr>
            <a:xfrm>
              <a:off x="8394455"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C183D7F6-B498-43B3-948B-1728B52AA6E4}">
                  <adec:decorative xmlns:adec="http://schemas.microsoft.com/office/drawing/2017/decorative" val="1"/>
                </a:ext>
              </a:extLst>
            </p:cNvPr>
            <p:cNvCxnSpPr/>
            <p:nvPr/>
          </p:nvCxnSpPr>
          <p:spPr>
            <a:xfrm>
              <a:off x="8854760"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C183D7F6-B498-43B3-948B-1728B52AA6E4}">
                  <adec:decorative xmlns:adec="http://schemas.microsoft.com/office/drawing/2017/decorative" val="1"/>
                </a:ext>
              </a:extLst>
            </p:cNvPr>
            <p:cNvCxnSpPr/>
            <p:nvPr/>
          </p:nvCxnSpPr>
          <p:spPr>
            <a:xfrm>
              <a:off x="9310992"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C183D7F6-B498-43B3-948B-1728B52AA6E4}">
                  <adec:decorative xmlns:adec="http://schemas.microsoft.com/office/drawing/2017/decorative" val="1"/>
                </a:ext>
              </a:extLst>
            </p:cNvPr>
            <p:cNvCxnSpPr/>
            <p:nvPr/>
          </p:nvCxnSpPr>
          <p:spPr>
            <a:xfrm>
              <a:off x="9771298"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C183D7F6-B498-43B3-948B-1728B52AA6E4}">
                  <adec:decorative xmlns:adec="http://schemas.microsoft.com/office/drawing/2017/decorative" val="1"/>
                </a:ext>
              </a:extLst>
            </p:cNvPr>
            <p:cNvCxnSpPr/>
            <p:nvPr/>
          </p:nvCxnSpPr>
          <p:spPr>
            <a:xfrm>
              <a:off x="10227530"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C183D7F6-B498-43B3-948B-1728B52AA6E4}">
                  <adec:decorative xmlns:adec="http://schemas.microsoft.com/office/drawing/2017/decorative" val="1"/>
                </a:ext>
              </a:extLst>
            </p:cNvPr>
            <p:cNvCxnSpPr/>
            <p:nvPr/>
          </p:nvCxnSpPr>
          <p:spPr>
            <a:xfrm>
              <a:off x="10687836"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C183D7F6-B498-43B3-948B-1728B52AA6E4}">
                  <adec:decorative xmlns:adec="http://schemas.microsoft.com/office/drawing/2017/decorative" val="1"/>
                </a:ext>
              </a:extLst>
            </p:cNvPr>
            <p:cNvCxnSpPr/>
            <p:nvPr/>
          </p:nvCxnSpPr>
          <p:spPr>
            <a:xfrm>
              <a:off x="11163798" y="4287164"/>
              <a:ext cx="0" cy="73152"/>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AE932B8F-5718-4ED8-AC27-4DCD2C01F12A}"/>
                </a:ext>
                <a:ext uri="{C183D7F6-B498-43B3-948B-1728B52AA6E4}">
                  <adec:decorative xmlns:adec="http://schemas.microsoft.com/office/drawing/2017/decorative" val="1"/>
                </a:ext>
              </a:extLst>
            </p:cNvPr>
            <p:cNvCxnSpPr>
              <a:cxnSpLocks/>
            </p:cNvCxnSpPr>
            <p:nvPr/>
          </p:nvCxnSpPr>
          <p:spPr bwMode="auto">
            <a:xfrm>
              <a:off x="1972821" y="2044874"/>
              <a:ext cx="0" cy="2248711"/>
            </a:xfrm>
            <a:prstGeom prst="line">
              <a:avLst/>
            </a:prstGeom>
            <a:solidFill>
              <a:schemeClr val="hlink"/>
            </a:solidFill>
            <a:ln w="9525" cap="flat" cmpd="sng" algn="ctr">
              <a:solidFill>
                <a:schemeClr val="bg1">
                  <a:lumMod val="50000"/>
                </a:schemeClr>
              </a:solidFill>
              <a:prstDash val="solid"/>
              <a:round/>
              <a:headEnd type="none" w="med" len="med"/>
              <a:tailEnd type="none" w="med" len="med"/>
            </a:ln>
            <a:effectLst/>
          </p:spPr>
        </p:cxnSp>
        <p:sp>
          <p:nvSpPr>
            <p:cNvPr id="103" name="Oval 102">
              <a:extLst>
                <a:ext uri="{FF2B5EF4-FFF2-40B4-BE49-F238E27FC236}">
                  <a16:creationId xmlns:a16="http://schemas.microsoft.com/office/drawing/2014/main" id="{4B2D93B5-1F20-4973-AB93-FEF602C077A1}"/>
                </a:ext>
                <a:ext uri="{C183D7F6-B498-43B3-948B-1728B52AA6E4}">
                  <adec:decorative xmlns:adec="http://schemas.microsoft.com/office/drawing/2017/decorative" val="1"/>
                </a:ext>
              </a:extLst>
            </p:cNvPr>
            <p:cNvSpPr/>
            <p:nvPr/>
          </p:nvSpPr>
          <p:spPr bwMode="auto">
            <a:xfrm>
              <a:off x="7461732" y="3921017"/>
              <a:ext cx="426064" cy="426064"/>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102" name="Oval 101">
              <a:extLst>
                <a:ext uri="{FF2B5EF4-FFF2-40B4-BE49-F238E27FC236}">
                  <a16:creationId xmlns:a16="http://schemas.microsoft.com/office/drawing/2014/main" id="{6CC8C879-E355-43AF-AECD-B85DBDE60121}"/>
                </a:ext>
                <a:ext uri="{C183D7F6-B498-43B3-948B-1728B52AA6E4}">
                  <adec:decorative xmlns:adec="http://schemas.microsoft.com/office/drawing/2017/decorative" val="1"/>
                </a:ext>
              </a:extLst>
            </p:cNvPr>
            <p:cNvSpPr/>
            <p:nvPr/>
          </p:nvSpPr>
          <p:spPr bwMode="auto">
            <a:xfrm>
              <a:off x="7542381" y="4001666"/>
              <a:ext cx="264762" cy="264762"/>
            </a:xfrm>
            <a:prstGeom prst="ellipse">
              <a:avLst/>
            </a:prstGeom>
            <a:solidFill>
              <a:srgbClr val="368727"/>
            </a:solidFill>
            <a:ln w="9525" cap="flat" cmpd="sng" algn="ctr">
              <a:solidFill>
                <a:srgbClr val="368727"/>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11296" name="Text Box 10">
              <a:extLst>
                <a:ext uri="{C183D7F6-B498-43B3-948B-1728B52AA6E4}">
                  <adec:decorative xmlns:adec="http://schemas.microsoft.com/office/drawing/2017/decorative" val="1"/>
                </a:ext>
              </a:extLst>
            </p:cNvPr>
            <p:cNvSpPr txBox="1">
              <a:spLocks noChangeArrowheads="1"/>
            </p:cNvSpPr>
            <p:nvPr/>
          </p:nvSpPr>
          <p:spPr bwMode="auto">
            <a:xfrm>
              <a:off x="7481577" y="4064801"/>
              <a:ext cx="395903" cy="138499"/>
            </a:xfrm>
            <a:prstGeom prst="rect">
              <a:avLst/>
            </a:prstGeom>
            <a:noFill/>
            <a:ln>
              <a:noFill/>
            </a:ln>
            <a:effectLst/>
            <a:extLst>
              <a:ext uri="{909E8E84-426E-40DD-AFC4-6F175D3DCCD1}">
                <a14:hiddenFill xmlns:a14="http://schemas.microsoft.com/office/drawing/2010/main">
                  <a:solidFill>
                    <a:srgbClr val="ECF6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spcBef>
                  <a:spcPct val="50000"/>
                </a:spcBef>
              </a:pPr>
              <a:r>
                <a:rPr lang="en-US" altLang="en-US" sz="900" dirty="0">
                  <a:solidFill>
                    <a:schemeClr val="bg1"/>
                  </a:solidFill>
                </a:rPr>
                <a:t>5%</a:t>
              </a:r>
            </a:p>
          </p:txBody>
        </p:sp>
        <p:sp>
          <p:nvSpPr>
            <p:cNvPr id="11283" name="Text Box 9">
              <a:extLst>
                <a:ext uri="{C183D7F6-B498-43B3-948B-1728B52AA6E4}">
                  <adec:decorative xmlns:adec="http://schemas.microsoft.com/office/drawing/2017/decorative" val="1"/>
                </a:ext>
              </a:extLst>
            </p:cNvPr>
            <p:cNvSpPr txBox="1">
              <a:spLocks noChangeArrowheads="1"/>
            </p:cNvSpPr>
            <p:nvPr/>
          </p:nvSpPr>
          <p:spPr bwMode="auto">
            <a:xfrm>
              <a:off x="10923721" y="3335601"/>
              <a:ext cx="463595" cy="138499"/>
            </a:xfrm>
            <a:prstGeom prst="rect">
              <a:avLst/>
            </a:prstGeom>
            <a:noFill/>
            <a:ln>
              <a:noFill/>
            </a:ln>
            <a:effectLst/>
            <a:extLst>
              <a:ext uri="{909E8E84-426E-40DD-AFC4-6F175D3DCCD1}">
                <a14:hiddenFill xmlns:a14="http://schemas.microsoft.com/office/drawing/2010/main">
                  <a:solidFill>
                    <a:srgbClr val="E6F3FE"/>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spcBef>
                  <a:spcPct val="50000"/>
                </a:spcBef>
              </a:pPr>
              <a:r>
                <a:rPr lang="en-US" altLang="en-US" sz="900" dirty="0">
                  <a:solidFill>
                    <a:srgbClr val="518047"/>
                  </a:solidFill>
                </a:rPr>
                <a:t>4%</a:t>
              </a:r>
            </a:p>
          </p:txBody>
        </p:sp>
        <p:cxnSp>
          <p:nvCxnSpPr>
            <p:cNvPr id="26" name="Straight Connector 25">
              <a:extLst>
                <a:ext uri="{FF2B5EF4-FFF2-40B4-BE49-F238E27FC236}">
                  <a16:creationId xmlns:a16="http://schemas.microsoft.com/office/drawing/2014/main" id="{4328B052-21CC-4B2C-83E5-B293D6C00CDA}"/>
                </a:ext>
                <a:ext uri="{C183D7F6-B498-43B3-948B-1728B52AA6E4}">
                  <adec:decorative xmlns:adec="http://schemas.microsoft.com/office/drawing/2017/decorative" val="1"/>
                </a:ext>
              </a:extLst>
            </p:cNvPr>
            <p:cNvCxnSpPr>
              <a:cxnSpLocks/>
            </p:cNvCxnSpPr>
            <p:nvPr/>
          </p:nvCxnSpPr>
          <p:spPr bwMode="auto">
            <a:xfrm>
              <a:off x="1897565" y="2047702"/>
              <a:ext cx="73152" cy="0"/>
            </a:xfrm>
            <a:prstGeom prst="line">
              <a:avLst/>
            </a:prstGeom>
            <a:solidFill>
              <a:schemeClr val="hlink"/>
            </a:solidFill>
            <a:ln w="9525" cap="flat" cmpd="sng" algn="ctr">
              <a:solidFill>
                <a:schemeClr val="bg1">
                  <a:lumMod val="50000"/>
                </a:schemeClr>
              </a:solidFill>
              <a:prstDash val="solid"/>
              <a:round/>
              <a:headEnd type="none" w="med" len="med"/>
              <a:tailEnd type="none" w="med" len="med"/>
            </a:ln>
            <a:effectLst/>
          </p:spPr>
        </p:cxnSp>
        <p:cxnSp>
          <p:nvCxnSpPr>
            <p:cNvPr id="115" name="Straight Connector 114">
              <a:extLst>
                <a:ext uri="{FF2B5EF4-FFF2-40B4-BE49-F238E27FC236}">
                  <a16:creationId xmlns:a16="http://schemas.microsoft.com/office/drawing/2014/main" id="{D39E2749-1F5F-47CA-A734-A0066DC9145F}"/>
                </a:ext>
                <a:ext uri="{C183D7F6-B498-43B3-948B-1728B52AA6E4}">
                  <adec:decorative xmlns:adec="http://schemas.microsoft.com/office/drawing/2017/decorative" val="1"/>
                </a:ext>
              </a:extLst>
            </p:cNvPr>
            <p:cNvCxnSpPr>
              <a:cxnSpLocks/>
            </p:cNvCxnSpPr>
            <p:nvPr/>
          </p:nvCxnSpPr>
          <p:spPr bwMode="auto">
            <a:xfrm>
              <a:off x="1897565" y="3183833"/>
              <a:ext cx="73152" cy="0"/>
            </a:xfrm>
            <a:prstGeom prst="line">
              <a:avLst/>
            </a:prstGeom>
            <a:solidFill>
              <a:schemeClr val="hlink"/>
            </a:solidFill>
            <a:ln w="9525" cap="flat" cmpd="sng" algn="ctr">
              <a:solidFill>
                <a:schemeClr val="bg1">
                  <a:lumMod val="50000"/>
                </a:schemeClr>
              </a:solidFill>
              <a:prstDash val="solid"/>
              <a:round/>
              <a:headEnd type="none" w="med" len="med"/>
              <a:tailEnd type="none" w="med" len="med"/>
            </a:ln>
            <a:effectLst/>
          </p:spPr>
        </p:cxnSp>
        <p:cxnSp>
          <p:nvCxnSpPr>
            <p:cNvPr id="116" name="Straight Connector 115">
              <a:extLst>
                <a:ext uri="{FF2B5EF4-FFF2-40B4-BE49-F238E27FC236}">
                  <a16:creationId xmlns:a16="http://schemas.microsoft.com/office/drawing/2014/main" id="{E71F4C19-D4A6-44D0-8877-6F7D67ABDDEA}"/>
                </a:ext>
                <a:ext uri="{C183D7F6-B498-43B3-948B-1728B52AA6E4}">
                  <adec:decorative xmlns:adec="http://schemas.microsoft.com/office/drawing/2017/decorative" val="1"/>
                </a:ext>
              </a:extLst>
            </p:cNvPr>
            <p:cNvCxnSpPr>
              <a:cxnSpLocks/>
            </p:cNvCxnSpPr>
            <p:nvPr/>
          </p:nvCxnSpPr>
          <p:spPr bwMode="auto">
            <a:xfrm>
              <a:off x="1891410" y="3708895"/>
              <a:ext cx="73152" cy="0"/>
            </a:xfrm>
            <a:prstGeom prst="line">
              <a:avLst/>
            </a:prstGeom>
            <a:solidFill>
              <a:schemeClr val="hlink"/>
            </a:solidFill>
            <a:ln w="9525" cap="flat" cmpd="sng" algn="ctr">
              <a:solidFill>
                <a:schemeClr val="bg1">
                  <a:lumMod val="50000"/>
                </a:schemeClr>
              </a:solidFill>
              <a:prstDash val="solid"/>
              <a:round/>
              <a:headEnd type="none" w="med" len="med"/>
              <a:tailEnd type="none" w="med" len="med"/>
            </a:ln>
            <a:effectLst/>
          </p:spPr>
        </p:cxnSp>
        <p:cxnSp>
          <p:nvCxnSpPr>
            <p:cNvPr id="117" name="Straight Connector 116">
              <a:extLst>
                <a:ext uri="{FF2B5EF4-FFF2-40B4-BE49-F238E27FC236}">
                  <a16:creationId xmlns:a16="http://schemas.microsoft.com/office/drawing/2014/main" id="{3804A5BC-7047-4B46-82FA-FE6FA30C3A0C}"/>
                </a:ext>
                <a:ext uri="{C183D7F6-B498-43B3-948B-1728B52AA6E4}">
                  <adec:decorative xmlns:adec="http://schemas.microsoft.com/office/drawing/2017/decorative" val="1"/>
                </a:ext>
              </a:extLst>
            </p:cNvPr>
            <p:cNvCxnSpPr>
              <a:cxnSpLocks/>
            </p:cNvCxnSpPr>
            <p:nvPr/>
          </p:nvCxnSpPr>
          <p:spPr bwMode="auto">
            <a:xfrm>
              <a:off x="1912624" y="4284060"/>
              <a:ext cx="73152" cy="0"/>
            </a:xfrm>
            <a:prstGeom prst="line">
              <a:avLst/>
            </a:prstGeom>
            <a:solidFill>
              <a:schemeClr val="hlink"/>
            </a:solidFill>
            <a:ln w="9525" cap="flat" cmpd="sng" algn="ctr">
              <a:solidFill>
                <a:schemeClr val="bg1">
                  <a:lumMod val="50000"/>
                </a:schemeClr>
              </a:solidFill>
              <a:prstDash val="solid"/>
              <a:round/>
              <a:headEnd type="none" w="med" len="med"/>
              <a:tailEnd type="none" w="med" len="med"/>
            </a:ln>
            <a:effectLst/>
          </p:spPr>
        </p:cxnSp>
        <p:sp>
          <p:nvSpPr>
            <p:cNvPr id="88" name="Text Box 16">
              <a:extLst>
                <a:ext uri="{FF2B5EF4-FFF2-40B4-BE49-F238E27FC236}">
                  <a16:creationId xmlns:a16="http://schemas.microsoft.com/office/drawing/2014/main" id="{4DFAA892-0048-4578-8DF9-74BFB3AF1404}"/>
                </a:ext>
                <a:ext uri="{C183D7F6-B498-43B3-948B-1728B52AA6E4}">
                  <adec:decorative xmlns:adec="http://schemas.microsoft.com/office/drawing/2017/decorative" val="1"/>
                </a:ext>
              </a:extLst>
            </p:cNvPr>
            <p:cNvSpPr txBox="1">
              <a:spLocks noChangeArrowheads="1"/>
            </p:cNvSpPr>
            <p:nvPr/>
          </p:nvSpPr>
          <p:spPr bwMode="auto">
            <a:xfrm>
              <a:off x="1" y="4582465"/>
              <a:ext cx="12192000" cy="338554"/>
            </a:xfrm>
            <a:prstGeom prst="rect">
              <a:avLst/>
            </a:prstGeom>
            <a:solidFill>
              <a:srgbClr val="EAEAEA"/>
            </a:solidFill>
            <a:ln>
              <a:noFill/>
            </a:ln>
            <a:effec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endParaRPr lang="en-US" altLang="en-US" sz="1600" dirty="0">
                <a:solidFill>
                  <a:srgbClr val="7A9A3D"/>
                </a:solidFill>
              </a:endParaRPr>
            </a:p>
          </p:txBody>
        </p:sp>
        <p:sp>
          <p:nvSpPr>
            <p:cNvPr id="11280" name="Text Box 27">
              <a:extLst>
                <a:ext uri="{C183D7F6-B498-43B3-948B-1728B52AA6E4}">
                  <adec:decorative xmlns:adec="http://schemas.microsoft.com/office/drawing/2017/decorative" val="1"/>
                </a:ext>
              </a:extLst>
            </p:cNvPr>
            <p:cNvSpPr txBox="1">
              <a:spLocks noChangeArrowheads="1"/>
            </p:cNvSpPr>
            <p:nvPr/>
          </p:nvSpPr>
          <p:spPr bwMode="auto">
            <a:xfrm>
              <a:off x="269327" y="4614073"/>
              <a:ext cx="1312271" cy="280718"/>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t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lnSpc>
                  <a:spcPct val="105000"/>
                </a:lnSpc>
                <a:spcBef>
                  <a:spcPct val="50000"/>
                </a:spcBef>
              </a:pPr>
              <a:r>
                <a:rPr lang="en-US" altLang="en-US" sz="900" dirty="0"/>
                <a:t>Hypothetical Couple</a:t>
              </a:r>
              <a:br>
                <a:rPr lang="en-US" altLang="en-US" sz="900" dirty="0"/>
              </a:br>
              <a:r>
                <a:rPr lang="en-US" altLang="en-US" sz="900" dirty="0"/>
                <a:t>(both age 65)*</a:t>
              </a:r>
            </a:p>
          </p:txBody>
        </p:sp>
        <p:sp>
          <p:nvSpPr>
            <p:cNvPr id="11273" name="Text Box 16">
              <a:extLst>
                <a:ext uri="{C183D7F6-B498-43B3-948B-1728B52AA6E4}">
                  <adec:decorative xmlns:adec="http://schemas.microsoft.com/office/drawing/2017/decorative" val="1"/>
                </a:ext>
              </a:extLst>
            </p:cNvPr>
            <p:cNvSpPr txBox="1">
              <a:spLocks noChangeArrowheads="1"/>
            </p:cNvSpPr>
            <p:nvPr/>
          </p:nvSpPr>
          <p:spPr bwMode="auto">
            <a:xfrm>
              <a:off x="1458212" y="4614073"/>
              <a:ext cx="1005840" cy="251250"/>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lnSpc>
                  <a:spcPct val="105000"/>
                </a:lnSpc>
                <a:spcBef>
                  <a:spcPct val="50000"/>
                </a:spcBef>
              </a:pPr>
              <a:r>
                <a:rPr lang="en-US" altLang="en-US" sz="900" dirty="0"/>
                <a:t>100% at Age 65</a:t>
              </a:r>
            </a:p>
          </p:txBody>
        </p:sp>
        <p:sp>
          <p:nvSpPr>
            <p:cNvPr id="11274" name="Text Box 17">
              <a:extLst>
                <a:ext uri="{C183D7F6-B498-43B3-948B-1728B52AA6E4}">
                  <adec:decorative xmlns:adec="http://schemas.microsoft.com/office/drawing/2017/decorative" val="1"/>
                </a:ext>
              </a:extLst>
            </p:cNvPr>
            <p:cNvSpPr txBox="1">
              <a:spLocks noChangeArrowheads="1"/>
            </p:cNvSpPr>
            <p:nvPr/>
          </p:nvSpPr>
          <p:spPr bwMode="auto">
            <a:xfrm>
              <a:off x="2623394" y="4614073"/>
              <a:ext cx="1005840" cy="251250"/>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spcBef>
                  <a:spcPct val="50000"/>
                </a:spcBef>
              </a:pPr>
              <a:r>
                <a:rPr lang="en-US" altLang="en-US" sz="900" dirty="0"/>
                <a:t>99% at </a:t>
              </a:r>
              <a:br>
                <a:rPr lang="en-US" altLang="en-US" sz="900" dirty="0"/>
              </a:br>
              <a:r>
                <a:rPr lang="en-US" altLang="en-US" sz="900" dirty="0"/>
                <a:t>Age 70</a:t>
              </a:r>
            </a:p>
          </p:txBody>
        </p:sp>
        <p:sp>
          <p:nvSpPr>
            <p:cNvPr id="11275" name="Text Box 18">
              <a:extLst>
                <a:ext uri="{C183D7F6-B498-43B3-948B-1728B52AA6E4}">
                  <adec:decorative xmlns:adec="http://schemas.microsoft.com/office/drawing/2017/decorative" val="1"/>
                </a:ext>
              </a:extLst>
            </p:cNvPr>
            <p:cNvSpPr txBox="1">
              <a:spLocks noChangeArrowheads="1"/>
            </p:cNvSpPr>
            <p:nvPr/>
          </p:nvSpPr>
          <p:spPr bwMode="auto">
            <a:xfrm>
              <a:off x="3788576" y="4614073"/>
              <a:ext cx="1005840" cy="251250"/>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spcBef>
                  <a:spcPct val="50000"/>
                </a:spcBef>
              </a:pPr>
              <a:r>
                <a:rPr lang="en-US" altLang="en-US" sz="900" dirty="0"/>
                <a:t>98% at </a:t>
              </a:r>
              <a:br>
                <a:rPr lang="en-US" altLang="en-US" sz="900" dirty="0"/>
              </a:br>
              <a:r>
                <a:rPr lang="en-US" altLang="en-US" sz="900" dirty="0"/>
                <a:t>Age 75</a:t>
              </a:r>
            </a:p>
          </p:txBody>
        </p:sp>
        <p:sp>
          <p:nvSpPr>
            <p:cNvPr id="11276" name="Text Box 19">
              <a:extLst>
                <a:ext uri="{C183D7F6-B498-43B3-948B-1728B52AA6E4}">
                  <adec:decorative xmlns:adec="http://schemas.microsoft.com/office/drawing/2017/decorative" val="1"/>
                </a:ext>
              </a:extLst>
            </p:cNvPr>
            <p:cNvSpPr txBox="1">
              <a:spLocks noChangeArrowheads="1"/>
            </p:cNvSpPr>
            <p:nvPr/>
          </p:nvSpPr>
          <p:spPr bwMode="auto">
            <a:xfrm>
              <a:off x="4953758" y="4614073"/>
              <a:ext cx="1005840" cy="251250"/>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spcBef>
                  <a:spcPct val="50000"/>
                </a:spcBef>
              </a:pPr>
              <a:r>
                <a:rPr lang="en-US" altLang="en-US" sz="900" dirty="0"/>
                <a:t>94% at </a:t>
              </a:r>
              <a:br>
                <a:rPr lang="en-US" altLang="en-US" sz="900" dirty="0"/>
              </a:br>
              <a:r>
                <a:rPr lang="en-US" altLang="en-US" sz="900" dirty="0"/>
                <a:t>Age 80</a:t>
              </a:r>
            </a:p>
          </p:txBody>
        </p:sp>
        <p:sp>
          <p:nvSpPr>
            <p:cNvPr id="11277" name="Text Box 20">
              <a:extLst>
                <a:ext uri="{C183D7F6-B498-43B3-948B-1728B52AA6E4}">
                  <adec:decorative xmlns:adec="http://schemas.microsoft.com/office/drawing/2017/decorative" val="1"/>
                </a:ext>
              </a:extLst>
            </p:cNvPr>
            <p:cNvSpPr txBox="1">
              <a:spLocks noChangeArrowheads="1"/>
            </p:cNvSpPr>
            <p:nvPr/>
          </p:nvSpPr>
          <p:spPr bwMode="auto">
            <a:xfrm>
              <a:off x="6118940" y="4614073"/>
              <a:ext cx="1005840" cy="251250"/>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spcBef>
                  <a:spcPct val="50000"/>
                </a:spcBef>
              </a:pPr>
              <a:r>
                <a:rPr lang="en-US" altLang="en-US" sz="900" dirty="0"/>
                <a:t>86% at </a:t>
              </a:r>
              <a:br>
                <a:rPr lang="en-US" altLang="en-US" sz="900" dirty="0"/>
              </a:br>
              <a:r>
                <a:rPr lang="en-US" altLang="en-US" sz="900" dirty="0"/>
                <a:t>Age 85</a:t>
              </a:r>
            </a:p>
          </p:txBody>
        </p:sp>
        <p:sp>
          <p:nvSpPr>
            <p:cNvPr id="11278" name="Text Box 21">
              <a:extLst>
                <a:ext uri="{C183D7F6-B498-43B3-948B-1728B52AA6E4}">
                  <adec:decorative xmlns:adec="http://schemas.microsoft.com/office/drawing/2017/decorative" val="1"/>
                </a:ext>
              </a:extLst>
            </p:cNvPr>
            <p:cNvSpPr txBox="1">
              <a:spLocks noChangeArrowheads="1"/>
            </p:cNvSpPr>
            <p:nvPr/>
          </p:nvSpPr>
          <p:spPr bwMode="auto">
            <a:xfrm>
              <a:off x="7284122" y="4614073"/>
              <a:ext cx="1005840" cy="251250"/>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spcBef>
                  <a:spcPct val="50000"/>
                </a:spcBef>
              </a:pPr>
              <a:r>
                <a:rPr lang="en-US" altLang="en-US" sz="900" dirty="0"/>
                <a:t>68% at</a:t>
              </a:r>
              <a:br>
                <a:rPr lang="en-US" altLang="en-US" sz="900" dirty="0"/>
              </a:br>
              <a:r>
                <a:rPr lang="en-US" altLang="en-US" sz="900" dirty="0"/>
                <a:t>Age 90</a:t>
              </a:r>
            </a:p>
          </p:txBody>
        </p:sp>
        <p:sp>
          <p:nvSpPr>
            <p:cNvPr id="11279" name="Text Box 22">
              <a:extLst>
                <a:ext uri="{C183D7F6-B498-43B3-948B-1728B52AA6E4}">
                  <adec:decorative xmlns:adec="http://schemas.microsoft.com/office/drawing/2017/decorative" val="1"/>
                </a:ext>
              </a:extLst>
            </p:cNvPr>
            <p:cNvSpPr txBox="1">
              <a:spLocks noChangeArrowheads="1"/>
            </p:cNvSpPr>
            <p:nvPr/>
          </p:nvSpPr>
          <p:spPr bwMode="auto">
            <a:xfrm>
              <a:off x="8449304" y="4614073"/>
              <a:ext cx="1005840" cy="251250"/>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tIns="0" bIns="0"/>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spcBef>
                  <a:spcPct val="50000"/>
                </a:spcBef>
              </a:pPr>
              <a:r>
                <a:rPr lang="en-US" altLang="en-US" sz="900" dirty="0"/>
                <a:t>39% at </a:t>
              </a:r>
              <a:br>
                <a:rPr lang="en-US" altLang="en-US" sz="900" dirty="0"/>
              </a:br>
              <a:r>
                <a:rPr lang="en-US" altLang="en-US" sz="900" dirty="0"/>
                <a:t>Age 95</a:t>
              </a:r>
            </a:p>
          </p:txBody>
        </p:sp>
      </p:grpSp>
      <p:sp>
        <p:nvSpPr>
          <p:cNvPr id="11295" name="Text Box 23">
            <a:extLst>
              <a:ext uri="{C183D7F6-B498-43B3-948B-1728B52AA6E4}">
                <adec:decorative xmlns:adec="http://schemas.microsoft.com/office/drawing/2017/decorative" val="0"/>
              </a:ext>
            </a:extLst>
          </p:cNvPr>
          <p:cNvSpPr txBox="1">
            <a:spLocks noChangeArrowheads="1"/>
          </p:cNvSpPr>
          <p:nvPr/>
        </p:nvSpPr>
        <p:spPr bwMode="auto">
          <a:xfrm>
            <a:off x="6253532" y="3372222"/>
            <a:ext cx="3325315" cy="529807"/>
          </a:xfrm>
          <a:prstGeom prst="rect">
            <a:avLst/>
          </a:prstGeom>
          <a:noFill/>
          <a:ln>
            <a:noFill/>
          </a:ln>
          <a:effectLst/>
        </p:spPr>
        <p:txBody>
          <a:bodyPr wrap="square" lIns="182880" tIns="0" bIns="0" anchor="ctr" anchorCtr="0">
            <a:no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spcBef>
                <a:spcPct val="50000"/>
              </a:spcBef>
            </a:pPr>
            <a:r>
              <a:rPr lang="en-US" altLang="en-US" sz="1000" dirty="0"/>
              <a:t>A couple, both age 65, would have run out of money at age 88 if they had withdrawn 5%, adjusted upwards for inflation each year.</a:t>
            </a:r>
          </a:p>
        </p:txBody>
      </p:sp>
      <p:sp>
        <p:nvSpPr>
          <p:cNvPr id="40" name="Text Box 21">
            <a:extLst>
              <a:ext uri="{FF2B5EF4-FFF2-40B4-BE49-F238E27FC236}">
                <a16:creationId xmlns:a16="http://schemas.microsoft.com/office/drawing/2014/main" id="{2C26AD6D-0A09-A2CE-09ED-4F2ED24D70AC}"/>
              </a:ext>
            </a:extLst>
          </p:cNvPr>
          <p:cNvSpPr txBox="1">
            <a:spLocks noChangeArrowheads="1"/>
          </p:cNvSpPr>
          <p:nvPr/>
        </p:nvSpPr>
        <p:spPr bwMode="auto">
          <a:xfrm>
            <a:off x="426721" y="4966758"/>
            <a:ext cx="11765277" cy="1460838"/>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56605" rIns="108657" bIns="56605"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a:ea typeface="ＭＳ Ｐゴシック"/>
              </a:rPr>
              <a:t>Source: Fidelity Investments. Hypothetical value of assets held in an untaxed account of $500,000 invested in a portfolio of 50% stocks, 40% bonds, and 10% short-term investments with inflation-adjusted withdrawal rates as specified. This chart uses historical monthly performance from January 1972 through December 2012 from Ibbotson Associates; stocks, bonds, and short-term investments are represented by the S&amp;P 500, U.S. Intermediate-Term Government Bonds, and U.S. 30-day T-bills, respectively. You cannot invest directly in an index. This chart is for illustrative purposes only, is not indicative of any investment, and is not intended to project or predict the present or future value of the actual holdings in a participant’s portfolio or the performance of a given model portfolio of securities.</a:t>
            </a:r>
          </a:p>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a:ea typeface="ＭＳ Ｐゴシック"/>
              </a:rPr>
              <a:t>See slide 23 for further details about indices. Past performance is no guarantee of future results.</a:t>
            </a:r>
          </a:p>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a:ea typeface="ＭＳ Ｐゴシック"/>
              </a:rPr>
              <a:t>* Probability of a couple’s joint and survivorship to various ages is based on Society of Actuaries RP-2014 Mortality Table projected with Mortality </a:t>
            </a:r>
            <a:br>
              <a:rPr kumimoji="0" lang="en-US" sz="1000" b="0" i="0" u="none" strike="noStrike" kern="1200" cap="none" spc="0" normalizeH="0" baseline="0" noProof="0" dirty="0">
                <a:ln>
                  <a:noFill/>
                </a:ln>
                <a:solidFill>
                  <a:srgbClr val="000000"/>
                </a:solidFill>
                <a:effectLst/>
                <a:uLnTx/>
                <a:uFillTx/>
                <a:latin typeface="Arial"/>
                <a:ea typeface="ＭＳ Ｐゴシック"/>
              </a:rPr>
            </a:br>
            <a:r>
              <a:rPr kumimoji="0" lang="en-US" sz="1000" b="0" i="0" u="none" strike="noStrike" kern="1200" cap="none" spc="0" normalizeH="0" baseline="0" noProof="0" dirty="0">
                <a:ln>
                  <a:noFill/>
                </a:ln>
                <a:solidFill>
                  <a:srgbClr val="000000"/>
                </a:solidFill>
                <a:effectLst/>
                <a:uLnTx/>
                <a:uFillTx/>
                <a:latin typeface="Arial"/>
                <a:ea typeface="ＭＳ Ｐゴシック"/>
              </a:rPr>
              <a:t>Improvement Scale MP-2021. </a:t>
            </a:r>
          </a:p>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1000" b="0" i="0" u="none" strike="noStrike" kern="1200" cap="none" spc="0" normalizeH="0" baseline="0" noProof="0" dirty="0">
                <a:ln>
                  <a:noFill/>
                </a:ln>
                <a:solidFill>
                  <a:srgbClr val="000000"/>
                </a:solidFill>
                <a:effectLst/>
                <a:uLnTx/>
                <a:uFillTx/>
                <a:latin typeface="Arial"/>
                <a:ea typeface="ＭＳ Ｐゴシック"/>
              </a:rPr>
              <a:t>Figures assume healthy annuitants. Past performance is no guarantee of future results.</a:t>
            </a:r>
          </a:p>
        </p:txBody>
      </p:sp>
      <p:sp>
        <p:nvSpPr>
          <p:cNvPr id="3" name="Slide Number Placeholder 2"/>
          <p:cNvSpPr>
            <a:spLocks noGrp="1"/>
          </p:cNvSpPr>
          <p:nvPr>
            <p:ph type="sldNum" sz="quarter" idx="14"/>
          </p:nvPr>
        </p:nvSpPr>
        <p:spPr/>
        <p:txBody>
          <a:bodyPr/>
          <a:lstStyle/>
          <a:p>
            <a:fld id="{E6474CC2-1230-4213-AD1A-4B2FEEABA7A1}" type="slidenum">
              <a:rPr lang="en-US" smtClean="0"/>
              <a:pPr/>
              <a:t>10</a:t>
            </a:fld>
            <a:endParaRPr lang="en-US" dirty="0"/>
          </a:p>
        </p:txBody>
      </p:sp>
      <p:sp>
        <p:nvSpPr>
          <p:cNvPr id="86" name="Footer Placeholder 3">
            <a:extLst>
              <a:ext uri="{FF2B5EF4-FFF2-40B4-BE49-F238E27FC236}">
                <a16:creationId xmlns:a16="http://schemas.microsoft.com/office/drawing/2014/main" id="{547EF900-1BFD-465F-8BEA-846F92FDFDCB}"/>
              </a:ext>
            </a:extLst>
          </p:cNvPr>
          <p:cNvSpPr>
            <a:spLocks noGrp="1"/>
          </p:cNvSpPr>
          <p:nvPr>
            <p:ph type="ftr" sz="quarter" idx="15"/>
          </p:nvPr>
        </p:nvSpPr>
        <p:spPr/>
        <p:txBody>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r>
              <a:rPr lang="en-US" dirty="0"/>
              <a:t>For investors.</a:t>
            </a:r>
          </a:p>
          <a:p>
            <a:pPr algn="l"/>
            <a:r>
              <a:rPr lang="en-US" sz="800" dirty="0"/>
              <a:t>435747.32.0</a:t>
            </a:r>
          </a:p>
        </p:txBody>
      </p:sp>
      <p:pic>
        <p:nvPicPr>
          <p:cNvPr id="8" name="Picture 7" descr="Fidelity Investments logo">
            <a:extLst>
              <a:ext uri="{FF2B5EF4-FFF2-40B4-BE49-F238E27FC236}">
                <a16:creationId xmlns:a16="http://schemas.microsoft.com/office/drawing/2014/main" id="{1314D48C-5AFE-F833-B85B-F9CE058DFC70}"/>
              </a:ext>
            </a:extLst>
          </p:cNvPr>
          <p:cNvPicPr>
            <a:picLocks noChangeAspect="1"/>
          </p:cNvPicPr>
          <p:nvPr/>
        </p:nvPicPr>
        <p:blipFill>
          <a:blip r:embed="rId4"/>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4276136063"/>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t>Let’s work together to create a plan</a:t>
            </a:r>
            <a:endParaRPr lang="en-US" dirty="0"/>
          </a:p>
        </p:txBody>
      </p:sp>
      <p:sp>
        <p:nvSpPr>
          <p:cNvPr id="12" name="Rectangle 3"/>
          <p:cNvSpPr txBox="1">
            <a:spLocks noChangeArrowheads="1"/>
          </p:cNvSpPr>
          <p:nvPr/>
        </p:nvSpPr>
        <p:spPr bwMode="auto">
          <a:xfrm>
            <a:off x="0" y="1291623"/>
            <a:ext cx="12192000" cy="1443985"/>
          </a:xfrm>
          <a:prstGeom prst="rect">
            <a:avLst/>
          </a:prstGeom>
          <a:solidFill>
            <a:srgbClr val="EAEAEA"/>
          </a:solidFill>
          <a:ln>
            <a:noFill/>
          </a:ln>
          <a:effectLst/>
        </p:spPr>
        <p:txBody>
          <a:bodyPr vert="horz" wrap="square" lIns="0" tIns="274320" rIns="0" bIns="274320" numCol="1" anchor="t" anchorCtr="0" compatLnSpc="1">
            <a:prstTxWarp prst="textNoShape">
              <a:avLst/>
            </a:prstTxWarp>
            <a:spAutoFit/>
          </a:bodyPr>
          <a:lstStyle>
            <a:lvl1pPr marL="0" indent="0" algn="ctr" rtl="0" eaLnBrk="0" fontAlgn="base" hangingPunct="0">
              <a:spcBef>
                <a:spcPct val="20000"/>
              </a:spcBef>
              <a:spcAft>
                <a:spcPct val="0"/>
              </a:spcAft>
              <a:buClr>
                <a:srgbClr val="5482AB"/>
              </a:buClr>
              <a:buSzPct val="120000"/>
              <a:buNone/>
              <a:tabLst>
                <a:tab pos="177764" algn="l"/>
              </a:tabLst>
              <a:defRPr sz="1600" b="1">
                <a:solidFill>
                  <a:schemeClr val="tx1"/>
                </a:solidFill>
                <a:latin typeface="+mn-lt"/>
                <a:ea typeface="+mn-ea"/>
                <a:cs typeface="+mn-cs"/>
              </a:defRPr>
            </a:lvl1pPr>
            <a:lvl2pPr marL="457108" indent="0" algn="ctr" rtl="0" eaLnBrk="0" fontAlgn="base" hangingPunct="0">
              <a:spcBef>
                <a:spcPct val="20000"/>
              </a:spcBef>
              <a:spcAft>
                <a:spcPct val="0"/>
              </a:spcAft>
              <a:buClr>
                <a:srgbClr val="5482AB"/>
              </a:buClr>
              <a:buSzPct val="80000"/>
              <a:buFont typeface="Wingdings" pitchFamily="2" charset="2"/>
              <a:buNone/>
              <a:tabLst>
                <a:tab pos="177764" algn="l"/>
              </a:tabLst>
              <a:defRPr sz="1600" b="1">
                <a:solidFill>
                  <a:schemeClr val="tx1"/>
                </a:solidFill>
                <a:latin typeface="+mn-lt"/>
              </a:defRPr>
            </a:lvl2pPr>
            <a:lvl3pPr marL="914218" indent="0" algn="ctr" rtl="0" eaLnBrk="0" fontAlgn="base" hangingPunct="0">
              <a:spcBef>
                <a:spcPct val="20000"/>
              </a:spcBef>
              <a:spcAft>
                <a:spcPct val="0"/>
              </a:spcAft>
              <a:buClr>
                <a:srgbClr val="5482AB"/>
              </a:buClr>
              <a:buFont typeface="Arial" pitchFamily="34" charset="0"/>
              <a:buNone/>
              <a:tabLst>
                <a:tab pos="177764" algn="l"/>
              </a:tabLst>
              <a:defRPr sz="1600" b="1">
                <a:solidFill>
                  <a:schemeClr val="tx1"/>
                </a:solidFill>
                <a:latin typeface="+mn-lt"/>
              </a:defRPr>
            </a:lvl3pPr>
            <a:lvl4pPr marL="1371327" indent="0" algn="ctr" rtl="0" eaLnBrk="0" fontAlgn="base" hangingPunct="0">
              <a:spcBef>
                <a:spcPct val="20000"/>
              </a:spcBef>
              <a:spcAft>
                <a:spcPct val="0"/>
              </a:spcAft>
              <a:buClr>
                <a:srgbClr val="5482AB"/>
              </a:buClr>
              <a:buNone/>
              <a:tabLst>
                <a:tab pos="177764" algn="l"/>
              </a:tabLst>
              <a:defRPr sz="1600" b="1">
                <a:solidFill>
                  <a:schemeClr val="tx1"/>
                </a:solidFill>
                <a:latin typeface="+mn-lt"/>
              </a:defRPr>
            </a:lvl4pPr>
            <a:lvl5pPr marL="1828436" indent="0" algn="ctr" rtl="0" eaLnBrk="0" fontAlgn="base" hangingPunct="0">
              <a:spcBef>
                <a:spcPct val="20000"/>
              </a:spcBef>
              <a:spcAft>
                <a:spcPct val="0"/>
              </a:spcAft>
              <a:buClr>
                <a:srgbClr val="5482AB"/>
              </a:buClr>
              <a:buFont typeface="Wingdings" pitchFamily="2" charset="2"/>
              <a:buNone/>
              <a:tabLst>
                <a:tab pos="177764" algn="l"/>
              </a:tabLst>
              <a:defRPr sz="1400" b="1">
                <a:solidFill>
                  <a:schemeClr val="tx1"/>
                </a:solidFill>
                <a:latin typeface="+mn-lt"/>
              </a:defRPr>
            </a:lvl5pPr>
            <a:lvl6pPr marL="2285543" indent="0" algn="ctr" rtl="0" fontAlgn="base">
              <a:spcBef>
                <a:spcPct val="20000"/>
              </a:spcBef>
              <a:spcAft>
                <a:spcPct val="0"/>
              </a:spcAft>
              <a:buClr>
                <a:srgbClr val="5482AB"/>
              </a:buClr>
              <a:buFont typeface="Wingdings" pitchFamily="2" charset="2"/>
              <a:buNone/>
              <a:tabLst>
                <a:tab pos="177764" algn="l"/>
              </a:tabLst>
              <a:defRPr sz="1400" b="1">
                <a:solidFill>
                  <a:schemeClr val="tx1"/>
                </a:solidFill>
                <a:latin typeface="+mn-lt"/>
              </a:defRPr>
            </a:lvl6pPr>
            <a:lvl7pPr marL="2742652" indent="0" algn="ctr" rtl="0" fontAlgn="base">
              <a:spcBef>
                <a:spcPct val="20000"/>
              </a:spcBef>
              <a:spcAft>
                <a:spcPct val="0"/>
              </a:spcAft>
              <a:buClr>
                <a:srgbClr val="5482AB"/>
              </a:buClr>
              <a:buFont typeface="Wingdings" pitchFamily="2" charset="2"/>
              <a:buNone/>
              <a:tabLst>
                <a:tab pos="177764" algn="l"/>
              </a:tabLst>
              <a:defRPr sz="1400" b="1">
                <a:solidFill>
                  <a:schemeClr val="tx1"/>
                </a:solidFill>
                <a:latin typeface="+mn-lt"/>
              </a:defRPr>
            </a:lvl7pPr>
            <a:lvl8pPr marL="3199760" indent="0" algn="ctr" rtl="0" fontAlgn="base">
              <a:spcBef>
                <a:spcPct val="20000"/>
              </a:spcBef>
              <a:spcAft>
                <a:spcPct val="0"/>
              </a:spcAft>
              <a:buClr>
                <a:srgbClr val="5482AB"/>
              </a:buClr>
              <a:buFont typeface="Wingdings" pitchFamily="2" charset="2"/>
              <a:buNone/>
              <a:tabLst>
                <a:tab pos="177764" algn="l"/>
              </a:tabLst>
              <a:defRPr sz="1400" b="1">
                <a:solidFill>
                  <a:schemeClr val="tx1"/>
                </a:solidFill>
                <a:latin typeface="+mn-lt"/>
              </a:defRPr>
            </a:lvl8pPr>
            <a:lvl9pPr marL="3656868" indent="0" algn="ctr" rtl="0" fontAlgn="base">
              <a:spcBef>
                <a:spcPct val="20000"/>
              </a:spcBef>
              <a:spcAft>
                <a:spcPct val="0"/>
              </a:spcAft>
              <a:buClr>
                <a:srgbClr val="5482AB"/>
              </a:buClr>
              <a:buFont typeface="Wingdings" pitchFamily="2" charset="2"/>
              <a:buNone/>
              <a:tabLst>
                <a:tab pos="177764" algn="l"/>
              </a:tabLst>
              <a:defRPr sz="1400" b="1">
                <a:solidFill>
                  <a:schemeClr val="tx1"/>
                </a:solidFill>
                <a:latin typeface="+mn-lt"/>
              </a:defRPr>
            </a:lvl9pPr>
          </a:lstStyle>
          <a:p>
            <a:pPr>
              <a:lnSpc>
                <a:spcPct val="95000"/>
              </a:lnSpc>
              <a:spcBef>
                <a:spcPct val="0"/>
              </a:spcBef>
              <a:spcAft>
                <a:spcPts val="600"/>
              </a:spcAft>
              <a:buClr>
                <a:schemeClr val="bg1"/>
              </a:buClr>
              <a:defRPr/>
            </a:pPr>
            <a:r>
              <a:rPr lang="en-US" sz="2000" kern="0" dirty="0">
                <a:solidFill>
                  <a:srgbClr val="333F48"/>
                </a:solidFill>
                <a:cs typeface="Times New Roman" charset="0"/>
              </a:rPr>
              <a:t>What is a retirement income plan?</a:t>
            </a:r>
          </a:p>
          <a:p>
            <a:pPr>
              <a:lnSpc>
                <a:spcPct val="110000"/>
              </a:lnSpc>
              <a:spcBef>
                <a:spcPct val="0"/>
              </a:spcBef>
              <a:spcAft>
                <a:spcPts val="600"/>
              </a:spcAft>
              <a:buClr>
                <a:schemeClr val="accent1"/>
              </a:buClr>
              <a:tabLst/>
              <a:defRPr/>
            </a:pPr>
            <a:r>
              <a:rPr lang="en-US" b="0" kern="0" dirty="0">
                <a:cs typeface="Times New Roman" charset="0"/>
              </a:rPr>
              <a:t>A detailed plan that you and your financial representative create to determine </a:t>
            </a:r>
            <a:br>
              <a:rPr lang="en-US" b="0" kern="0" dirty="0">
                <a:cs typeface="Times New Roman" charset="0"/>
              </a:rPr>
            </a:br>
            <a:r>
              <a:rPr lang="en-US" b="0" kern="0" dirty="0">
                <a:cs typeface="Times New Roman" charset="0"/>
              </a:rPr>
              <a:t>how to use your assets to generate income that may last for the rest of your life.</a:t>
            </a:r>
          </a:p>
        </p:txBody>
      </p:sp>
      <p:sp>
        <p:nvSpPr>
          <p:cNvPr id="14" name="Rectangle 13"/>
          <p:cNvSpPr/>
          <p:nvPr/>
        </p:nvSpPr>
        <p:spPr>
          <a:xfrm>
            <a:off x="2539800" y="3104864"/>
            <a:ext cx="6693101" cy="457200"/>
          </a:xfrm>
          <a:prstGeom prst="rect">
            <a:avLst/>
          </a:prstGeom>
          <a:solidFill>
            <a:srgbClr val="EAEAEA"/>
          </a:solidFill>
          <a:ln w="12700">
            <a:solidFill>
              <a:srgbClr val="EAEAEA"/>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800" b="1" dirty="0">
                <a:solidFill>
                  <a:srgbClr val="333F48"/>
                </a:solidFill>
                <a:cs typeface="+mn-cs"/>
              </a:rPr>
              <a:t>A retirement income plan can help you:</a:t>
            </a:r>
          </a:p>
        </p:txBody>
      </p:sp>
      <p:cxnSp>
        <p:nvCxnSpPr>
          <p:cNvPr id="225" name="Straight Connector 224">
            <a:extLst>
              <a:ext uri="{FF2B5EF4-FFF2-40B4-BE49-F238E27FC236}">
                <a16:creationId xmlns:a16="http://schemas.microsoft.com/office/drawing/2014/main" id="{AC8B749F-A6E5-496E-896D-DDD55E4067C7}"/>
              </a:ext>
              <a:ext uri="{C183D7F6-B498-43B3-948B-1728B52AA6E4}">
                <adec:decorative xmlns:adec="http://schemas.microsoft.com/office/drawing/2017/decorative" val="1"/>
              </a:ext>
            </a:extLst>
          </p:cNvPr>
          <p:cNvCxnSpPr>
            <a:cxnSpLocks/>
          </p:cNvCxnSpPr>
          <p:nvPr/>
        </p:nvCxnSpPr>
        <p:spPr>
          <a:xfrm>
            <a:off x="5878897" y="3562064"/>
            <a:ext cx="0" cy="446077"/>
          </a:xfrm>
          <a:prstGeom prst="line">
            <a:avLst/>
          </a:prstGeom>
          <a:noFill/>
          <a:ln w="28575" cap="flat" cmpd="sng" algn="ctr">
            <a:solidFill>
              <a:srgbClr val="EAEAEA"/>
            </a:solidFill>
            <a:prstDash val="solid"/>
            <a:round/>
            <a:headEnd type="none" w="med" len="med"/>
            <a:tailEnd type="none" w="med" len="med"/>
          </a:ln>
          <a:effectLst/>
        </p:spPr>
      </p:cxnSp>
      <p:sp>
        <p:nvSpPr>
          <p:cNvPr id="224" name="Freeform: Shape 223">
            <a:extLst>
              <a:ext uri="{FF2B5EF4-FFF2-40B4-BE49-F238E27FC236}">
                <a16:creationId xmlns:a16="http://schemas.microsoft.com/office/drawing/2014/main" id="{5CC6E945-716D-4FBA-A275-AD18F3F658A7}"/>
              </a:ext>
              <a:ext uri="{C183D7F6-B498-43B3-948B-1728B52AA6E4}">
                <adec:decorative xmlns:adec="http://schemas.microsoft.com/office/drawing/2017/decorative" val="1"/>
              </a:ext>
            </a:extLst>
          </p:cNvPr>
          <p:cNvSpPr/>
          <p:nvPr/>
        </p:nvSpPr>
        <p:spPr bwMode="auto">
          <a:xfrm>
            <a:off x="3009113" y="3759520"/>
            <a:ext cx="5731283" cy="211515"/>
          </a:xfrm>
          <a:custGeom>
            <a:avLst/>
            <a:gdLst>
              <a:gd name="connsiteX0" fmla="*/ 0 w 2305050"/>
              <a:gd name="connsiteY0" fmla="*/ 0 h 200969"/>
              <a:gd name="connsiteX1" fmla="*/ 2305050 w 2305050"/>
              <a:gd name="connsiteY1" fmla="*/ 0 h 200969"/>
              <a:gd name="connsiteX2" fmla="*/ 2305050 w 2305050"/>
              <a:gd name="connsiteY2" fmla="*/ 200969 h 200969"/>
              <a:gd name="connsiteX3" fmla="*/ 0 w 2305050"/>
              <a:gd name="connsiteY3" fmla="*/ 200969 h 200969"/>
              <a:gd name="connsiteX4" fmla="*/ 0 w 2305050"/>
              <a:gd name="connsiteY4" fmla="*/ 0 h 200969"/>
              <a:gd name="connsiteX0" fmla="*/ 0 w 2305050"/>
              <a:gd name="connsiteY0" fmla="*/ 0 h 200969"/>
              <a:gd name="connsiteX1" fmla="*/ 2305050 w 2305050"/>
              <a:gd name="connsiteY1" fmla="*/ 0 h 200969"/>
              <a:gd name="connsiteX2" fmla="*/ 2305050 w 2305050"/>
              <a:gd name="connsiteY2" fmla="*/ 200969 h 200969"/>
              <a:gd name="connsiteX3" fmla="*/ 1007952 w 2305050"/>
              <a:gd name="connsiteY3" fmla="*/ 191301 h 200969"/>
              <a:gd name="connsiteX4" fmla="*/ 0 w 2305050"/>
              <a:gd name="connsiteY4" fmla="*/ 200969 h 200969"/>
              <a:gd name="connsiteX5" fmla="*/ 0 w 2305050"/>
              <a:gd name="connsiteY5" fmla="*/ 0 h 200969"/>
              <a:gd name="connsiteX0" fmla="*/ 1007952 w 2305050"/>
              <a:gd name="connsiteY0" fmla="*/ 191301 h 282741"/>
              <a:gd name="connsiteX1" fmla="*/ 0 w 2305050"/>
              <a:gd name="connsiteY1" fmla="*/ 200969 h 282741"/>
              <a:gd name="connsiteX2" fmla="*/ 0 w 2305050"/>
              <a:gd name="connsiteY2" fmla="*/ 0 h 282741"/>
              <a:gd name="connsiteX3" fmla="*/ 2305050 w 2305050"/>
              <a:gd name="connsiteY3" fmla="*/ 0 h 282741"/>
              <a:gd name="connsiteX4" fmla="*/ 2305050 w 2305050"/>
              <a:gd name="connsiteY4" fmla="*/ 200969 h 282741"/>
              <a:gd name="connsiteX5" fmla="*/ 1099392 w 2305050"/>
              <a:gd name="connsiteY5" fmla="*/ 282741 h 282741"/>
              <a:gd name="connsiteX0" fmla="*/ 1007952 w 2305050"/>
              <a:gd name="connsiteY0" fmla="*/ 191301 h 200969"/>
              <a:gd name="connsiteX1" fmla="*/ 0 w 2305050"/>
              <a:gd name="connsiteY1" fmla="*/ 200969 h 200969"/>
              <a:gd name="connsiteX2" fmla="*/ 0 w 2305050"/>
              <a:gd name="connsiteY2" fmla="*/ 0 h 200969"/>
              <a:gd name="connsiteX3" fmla="*/ 2305050 w 2305050"/>
              <a:gd name="connsiteY3" fmla="*/ 0 h 200969"/>
              <a:gd name="connsiteX4" fmla="*/ 2305050 w 2305050"/>
              <a:gd name="connsiteY4" fmla="*/ 200969 h 200969"/>
              <a:gd name="connsiteX0" fmla="*/ 0 w 2305050"/>
              <a:gd name="connsiteY0" fmla="*/ 200969 h 200969"/>
              <a:gd name="connsiteX1" fmla="*/ 0 w 2305050"/>
              <a:gd name="connsiteY1" fmla="*/ 0 h 200969"/>
              <a:gd name="connsiteX2" fmla="*/ 2305050 w 2305050"/>
              <a:gd name="connsiteY2" fmla="*/ 0 h 200969"/>
              <a:gd name="connsiteX3" fmla="*/ 2305050 w 2305050"/>
              <a:gd name="connsiteY3" fmla="*/ 200969 h 200969"/>
            </a:gdLst>
            <a:ahLst/>
            <a:cxnLst>
              <a:cxn ang="0">
                <a:pos x="connsiteX0" y="connsiteY0"/>
              </a:cxn>
              <a:cxn ang="0">
                <a:pos x="connsiteX1" y="connsiteY1"/>
              </a:cxn>
              <a:cxn ang="0">
                <a:pos x="connsiteX2" y="connsiteY2"/>
              </a:cxn>
              <a:cxn ang="0">
                <a:pos x="connsiteX3" y="connsiteY3"/>
              </a:cxn>
            </a:cxnLst>
            <a:rect l="l" t="t" r="r" b="b"/>
            <a:pathLst>
              <a:path w="2305050" h="200969">
                <a:moveTo>
                  <a:pt x="0" y="200969"/>
                </a:moveTo>
                <a:lnTo>
                  <a:pt x="0" y="0"/>
                </a:lnTo>
                <a:lnTo>
                  <a:pt x="2305050" y="0"/>
                </a:lnTo>
                <a:lnTo>
                  <a:pt x="2305050" y="200969"/>
                </a:lnTo>
              </a:path>
            </a:pathLst>
          </a:custGeom>
          <a:noFill/>
          <a:ln w="28575"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hangingPunct="0"/>
            <a:endParaRPr lang="en-US" sz="2400" b="1" dirty="0">
              <a:solidFill>
                <a:schemeClr val="bg1"/>
              </a:solidFill>
              <a:latin typeface="Arial" charset="0"/>
              <a:ea typeface="ＭＳ Ｐゴシック" charset="-128"/>
            </a:endParaRPr>
          </a:p>
        </p:txBody>
      </p:sp>
      <p:grpSp>
        <p:nvGrpSpPr>
          <p:cNvPr id="34" name="Group 33">
            <a:extLst>
              <a:ext uri="{FF2B5EF4-FFF2-40B4-BE49-F238E27FC236}">
                <a16:creationId xmlns:a16="http://schemas.microsoft.com/office/drawing/2014/main" id="{677E300A-4645-2505-5729-5CE2E31F1C54}"/>
              </a:ext>
              <a:ext uri="{C183D7F6-B498-43B3-948B-1728B52AA6E4}">
                <adec:decorative xmlns:adec="http://schemas.microsoft.com/office/drawing/2017/decorative" val="1"/>
              </a:ext>
            </a:extLst>
          </p:cNvPr>
          <p:cNvGrpSpPr/>
          <p:nvPr/>
        </p:nvGrpSpPr>
        <p:grpSpPr>
          <a:xfrm>
            <a:off x="2587425" y="4008141"/>
            <a:ext cx="897221" cy="897221"/>
            <a:chOff x="2587425" y="4008141"/>
            <a:chExt cx="897221" cy="897221"/>
          </a:xfrm>
        </p:grpSpPr>
        <p:sp>
          <p:nvSpPr>
            <p:cNvPr id="167" name="Oval 166">
              <a:extLst>
                <a:ext uri="{FF2B5EF4-FFF2-40B4-BE49-F238E27FC236}">
                  <a16:creationId xmlns:a16="http://schemas.microsoft.com/office/drawing/2014/main" id="{326A4FBB-1F93-4702-A7BD-44F7F8F4CC3A}"/>
                </a:ext>
                <a:ext uri="{C183D7F6-B498-43B3-948B-1728B52AA6E4}">
                  <adec:decorative xmlns:adec="http://schemas.microsoft.com/office/drawing/2017/decorative" val="1"/>
                </a:ext>
              </a:extLst>
            </p:cNvPr>
            <p:cNvSpPr/>
            <p:nvPr/>
          </p:nvSpPr>
          <p:spPr bwMode="auto">
            <a:xfrm>
              <a:off x="2683991" y="4104707"/>
              <a:ext cx="704088" cy="704088"/>
            </a:xfrm>
            <a:prstGeom prst="ellipse">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a:ln>
                    <a:noFill/>
                  </a:ln>
                  <a:solidFill>
                    <a:schemeClr val="bg1"/>
                  </a:solidFill>
                  <a:effectLst/>
                  <a:latin typeface="Arial" charset="0"/>
                  <a:ea typeface="ＭＳ Ｐゴシック" charset="-128"/>
                </a:rPr>
                <a:t> </a:t>
              </a:r>
            </a:p>
          </p:txBody>
        </p:sp>
        <p:sp>
          <p:nvSpPr>
            <p:cNvPr id="168" name="Oval 167">
              <a:extLst>
                <a:ext uri="{FF2B5EF4-FFF2-40B4-BE49-F238E27FC236}">
                  <a16:creationId xmlns:a16="http://schemas.microsoft.com/office/drawing/2014/main" id="{B2C0D4A4-5F86-4303-BD50-31ECD4E37721}"/>
                </a:ext>
                <a:ext uri="{C183D7F6-B498-43B3-948B-1728B52AA6E4}">
                  <adec:decorative xmlns:adec="http://schemas.microsoft.com/office/drawing/2017/decorative" val="1"/>
                </a:ext>
              </a:extLst>
            </p:cNvPr>
            <p:cNvSpPr/>
            <p:nvPr/>
          </p:nvSpPr>
          <p:spPr bwMode="auto">
            <a:xfrm>
              <a:off x="2587425" y="4008141"/>
              <a:ext cx="897221" cy="897221"/>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bg1"/>
                </a:solidFill>
                <a:effectLst/>
                <a:latin typeface="Arial" charset="0"/>
                <a:ea typeface="ＭＳ Ｐゴシック" charset="-128"/>
              </a:endParaRPr>
            </a:p>
          </p:txBody>
        </p:sp>
        <p:sp>
          <p:nvSpPr>
            <p:cNvPr id="119" name="Freeform: Shape 118">
              <a:extLst>
                <a:ext uri="{FF2B5EF4-FFF2-40B4-BE49-F238E27FC236}">
                  <a16:creationId xmlns:a16="http://schemas.microsoft.com/office/drawing/2014/main" id="{7F5E3FF0-46F5-4FAA-82DE-590187D7761E}"/>
                </a:ext>
                <a:ext uri="{C183D7F6-B498-43B3-948B-1728B52AA6E4}">
                  <adec:decorative xmlns:adec="http://schemas.microsoft.com/office/drawing/2017/decorative" val="1"/>
                </a:ext>
              </a:extLst>
            </p:cNvPr>
            <p:cNvSpPr/>
            <p:nvPr/>
          </p:nvSpPr>
          <p:spPr>
            <a:xfrm>
              <a:off x="2979149" y="4399703"/>
              <a:ext cx="114098" cy="114098"/>
            </a:xfrm>
            <a:custGeom>
              <a:avLst/>
              <a:gdLst>
                <a:gd name="connsiteX0" fmla="*/ 0 w 321033"/>
                <a:gd name="connsiteY0" fmla="*/ 0 h 321033"/>
                <a:gd name="connsiteX1" fmla="*/ 321033 w 321033"/>
                <a:gd name="connsiteY1" fmla="*/ 0 h 321033"/>
                <a:gd name="connsiteX2" fmla="*/ 321033 w 321033"/>
                <a:gd name="connsiteY2" fmla="*/ 321033 h 321033"/>
                <a:gd name="connsiteX3" fmla="*/ 0 w 321033"/>
                <a:gd name="connsiteY3" fmla="*/ 321033 h 321033"/>
              </a:gdLst>
              <a:ahLst/>
              <a:cxnLst>
                <a:cxn ang="0">
                  <a:pos x="connsiteX0" y="connsiteY0"/>
                </a:cxn>
                <a:cxn ang="0">
                  <a:pos x="connsiteX1" y="connsiteY1"/>
                </a:cxn>
                <a:cxn ang="0">
                  <a:pos x="connsiteX2" y="connsiteY2"/>
                </a:cxn>
                <a:cxn ang="0">
                  <a:pos x="connsiteX3" y="connsiteY3"/>
                </a:cxn>
              </a:cxnLst>
              <a:rect l="l" t="t" r="r" b="b"/>
              <a:pathLst>
                <a:path w="321033" h="321033">
                  <a:moveTo>
                    <a:pt x="0" y="0"/>
                  </a:moveTo>
                  <a:lnTo>
                    <a:pt x="321033" y="0"/>
                  </a:lnTo>
                  <a:lnTo>
                    <a:pt x="321033" y="321033"/>
                  </a:lnTo>
                  <a:lnTo>
                    <a:pt x="0" y="321033"/>
                  </a:lnTo>
                  <a:close/>
                </a:path>
              </a:pathLst>
            </a:custGeom>
            <a:noFill/>
            <a:ln w="12700" cap="rnd">
              <a:solidFill>
                <a:schemeClr val="bg1"/>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dirty="0"/>
            </a:p>
          </p:txBody>
        </p:sp>
        <p:sp>
          <p:nvSpPr>
            <p:cNvPr id="120" name="Freeform: Shape 119">
              <a:extLst>
                <a:ext uri="{FF2B5EF4-FFF2-40B4-BE49-F238E27FC236}">
                  <a16:creationId xmlns:a16="http://schemas.microsoft.com/office/drawing/2014/main" id="{8CEE1752-5E8A-4612-8EA5-258F44233977}"/>
                </a:ext>
                <a:ext uri="{C183D7F6-B498-43B3-948B-1728B52AA6E4}">
                  <adec:decorative xmlns:adec="http://schemas.microsoft.com/office/drawing/2017/decorative" val="1"/>
                </a:ext>
              </a:extLst>
            </p:cNvPr>
            <p:cNvSpPr/>
            <p:nvPr/>
          </p:nvSpPr>
          <p:spPr>
            <a:xfrm>
              <a:off x="2848915" y="4530100"/>
              <a:ext cx="113934" cy="113934"/>
            </a:xfrm>
            <a:custGeom>
              <a:avLst/>
              <a:gdLst>
                <a:gd name="connsiteX0" fmla="*/ 0 w 320574"/>
                <a:gd name="connsiteY0" fmla="*/ 320575 h 320574"/>
                <a:gd name="connsiteX1" fmla="*/ 320575 w 320574"/>
                <a:gd name="connsiteY1" fmla="*/ 0 h 320574"/>
              </a:gdLst>
              <a:ahLst/>
              <a:cxnLst>
                <a:cxn ang="0">
                  <a:pos x="connsiteX0" y="connsiteY0"/>
                </a:cxn>
                <a:cxn ang="0">
                  <a:pos x="connsiteX1" y="connsiteY1"/>
                </a:cxn>
              </a:cxnLst>
              <a:rect l="l" t="t" r="r" b="b"/>
              <a:pathLst>
                <a:path w="320574" h="320574">
                  <a:moveTo>
                    <a:pt x="0" y="320575"/>
                  </a:moveTo>
                  <a:lnTo>
                    <a:pt x="320575" y="0"/>
                  </a:lnTo>
                </a:path>
              </a:pathLst>
            </a:custGeom>
            <a:noFill/>
            <a:ln w="12700" cap="rnd">
              <a:solidFill>
                <a:schemeClr val="bg1"/>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dirty="0"/>
            </a:p>
          </p:txBody>
        </p:sp>
        <p:sp>
          <p:nvSpPr>
            <p:cNvPr id="121" name="Freeform: Shape 120">
              <a:extLst>
                <a:ext uri="{FF2B5EF4-FFF2-40B4-BE49-F238E27FC236}">
                  <a16:creationId xmlns:a16="http://schemas.microsoft.com/office/drawing/2014/main" id="{94DEDAD7-4D0E-4EE7-BC22-254DD70DB466}"/>
                </a:ext>
                <a:ext uri="{C183D7F6-B498-43B3-948B-1728B52AA6E4}">
                  <adec:decorative xmlns:adec="http://schemas.microsoft.com/office/drawing/2017/decorative" val="1"/>
                </a:ext>
              </a:extLst>
            </p:cNvPr>
            <p:cNvSpPr/>
            <p:nvPr/>
          </p:nvSpPr>
          <p:spPr>
            <a:xfrm>
              <a:off x="3109547" y="4269631"/>
              <a:ext cx="113771" cy="113771"/>
            </a:xfrm>
            <a:custGeom>
              <a:avLst/>
              <a:gdLst>
                <a:gd name="connsiteX0" fmla="*/ 0 w 320115"/>
                <a:gd name="connsiteY0" fmla="*/ 320116 h 320115"/>
                <a:gd name="connsiteX1" fmla="*/ 320116 w 320115"/>
                <a:gd name="connsiteY1" fmla="*/ 0 h 320115"/>
              </a:gdLst>
              <a:ahLst/>
              <a:cxnLst>
                <a:cxn ang="0">
                  <a:pos x="connsiteX0" y="connsiteY0"/>
                </a:cxn>
                <a:cxn ang="0">
                  <a:pos x="connsiteX1" y="connsiteY1"/>
                </a:cxn>
              </a:cxnLst>
              <a:rect l="l" t="t" r="r" b="b"/>
              <a:pathLst>
                <a:path w="320115" h="320115">
                  <a:moveTo>
                    <a:pt x="0" y="320116"/>
                  </a:moveTo>
                  <a:lnTo>
                    <a:pt x="320116" y="0"/>
                  </a:lnTo>
                </a:path>
              </a:pathLst>
            </a:custGeom>
            <a:noFill/>
            <a:ln w="12700" cap="rnd">
              <a:solidFill>
                <a:schemeClr val="bg1"/>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dirty="0"/>
            </a:p>
          </p:txBody>
        </p:sp>
        <p:sp>
          <p:nvSpPr>
            <p:cNvPr id="122" name="Freeform: Shape 121">
              <a:extLst>
                <a:ext uri="{FF2B5EF4-FFF2-40B4-BE49-F238E27FC236}">
                  <a16:creationId xmlns:a16="http://schemas.microsoft.com/office/drawing/2014/main" id="{A222A480-ADC8-4B07-A508-888A000EA315}"/>
                </a:ext>
                <a:ext uri="{C183D7F6-B498-43B3-948B-1728B52AA6E4}">
                  <adec:decorative xmlns:adec="http://schemas.microsoft.com/office/drawing/2017/decorative" val="1"/>
                </a:ext>
              </a:extLst>
            </p:cNvPr>
            <p:cNvSpPr/>
            <p:nvPr/>
          </p:nvSpPr>
          <p:spPr>
            <a:xfrm>
              <a:off x="3109547" y="4301905"/>
              <a:ext cx="81498" cy="81498"/>
            </a:xfrm>
            <a:custGeom>
              <a:avLst/>
              <a:gdLst>
                <a:gd name="connsiteX0" fmla="*/ 229309 w 229309"/>
                <a:gd name="connsiteY0" fmla="*/ 229309 h 229309"/>
                <a:gd name="connsiteX1" fmla="*/ 0 w 229309"/>
                <a:gd name="connsiteY1" fmla="*/ 229309 h 229309"/>
                <a:gd name="connsiteX2" fmla="*/ 0 w 229309"/>
                <a:gd name="connsiteY2" fmla="*/ 0 h 229309"/>
              </a:gdLst>
              <a:ahLst/>
              <a:cxnLst>
                <a:cxn ang="0">
                  <a:pos x="connsiteX0" y="connsiteY0"/>
                </a:cxn>
                <a:cxn ang="0">
                  <a:pos x="connsiteX1" y="connsiteY1"/>
                </a:cxn>
                <a:cxn ang="0">
                  <a:pos x="connsiteX2" y="connsiteY2"/>
                </a:cxn>
              </a:cxnLst>
              <a:rect l="l" t="t" r="r" b="b"/>
              <a:pathLst>
                <a:path w="229309" h="229309">
                  <a:moveTo>
                    <a:pt x="229309" y="229309"/>
                  </a:moveTo>
                  <a:lnTo>
                    <a:pt x="0" y="229309"/>
                  </a:lnTo>
                  <a:lnTo>
                    <a:pt x="0" y="0"/>
                  </a:lnTo>
                </a:path>
              </a:pathLst>
            </a:custGeom>
            <a:noFill/>
            <a:ln w="12700" cap="rnd">
              <a:solidFill>
                <a:schemeClr val="bg1"/>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dirty="0"/>
            </a:p>
          </p:txBody>
        </p:sp>
        <p:sp>
          <p:nvSpPr>
            <p:cNvPr id="123" name="Freeform: Shape 122">
              <a:extLst>
                <a:ext uri="{FF2B5EF4-FFF2-40B4-BE49-F238E27FC236}">
                  <a16:creationId xmlns:a16="http://schemas.microsoft.com/office/drawing/2014/main" id="{BAAD2A0D-35F8-47AD-94CA-EFBC1F277738}"/>
                </a:ext>
                <a:ext uri="{C183D7F6-B498-43B3-948B-1728B52AA6E4}">
                  <adec:decorative xmlns:adec="http://schemas.microsoft.com/office/drawing/2017/decorative" val="1"/>
                </a:ext>
              </a:extLst>
            </p:cNvPr>
            <p:cNvSpPr/>
            <p:nvPr/>
          </p:nvSpPr>
          <p:spPr>
            <a:xfrm>
              <a:off x="2881351" y="4530100"/>
              <a:ext cx="81498" cy="81498"/>
            </a:xfrm>
            <a:custGeom>
              <a:avLst/>
              <a:gdLst>
                <a:gd name="connsiteX0" fmla="*/ 229309 w 229309"/>
                <a:gd name="connsiteY0" fmla="*/ 229309 h 229309"/>
                <a:gd name="connsiteX1" fmla="*/ 229309 w 229309"/>
                <a:gd name="connsiteY1" fmla="*/ 0 h 229309"/>
                <a:gd name="connsiteX2" fmla="*/ 0 w 229309"/>
                <a:gd name="connsiteY2" fmla="*/ 0 h 229309"/>
              </a:gdLst>
              <a:ahLst/>
              <a:cxnLst>
                <a:cxn ang="0">
                  <a:pos x="connsiteX0" y="connsiteY0"/>
                </a:cxn>
                <a:cxn ang="0">
                  <a:pos x="connsiteX1" y="connsiteY1"/>
                </a:cxn>
                <a:cxn ang="0">
                  <a:pos x="connsiteX2" y="connsiteY2"/>
                </a:cxn>
              </a:cxnLst>
              <a:rect l="l" t="t" r="r" b="b"/>
              <a:pathLst>
                <a:path w="229309" h="229309">
                  <a:moveTo>
                    <a:pt x="229309" y="229309"/>
                  </a:moveTo>
                  <a:lnTo>
                    <a:pt x="229309" y="0"/>
                  </a:lnTo>
                  <a:lnTo>
                    <a:pt x="0" y="0"/>
                  </a:lnTo>
                </a:path>
              </a:pathLst>
            </a:custGeom>
            <a:noFill/>
            <a:ln w="12700" cap="rnd">
              <a:solidFill>
                <a:schemeClr val="bg1"/>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dirty="0"/>
            </a:p>
          </p:txBody>
        </p:sp>
        <p:sp>
          <p:nvSpPr>
            <p:cNvPr id="124" name="Freeform: Shape 123">
              <a:extLst>
                <a:ext uri="{FF2B5EF4-FFF2-40B4-BE49-F238E27FC236}">
                  <a16:creationId xmlns:a16="http://schemas.microsoft.com/office/drawing/2014/main" id="{2124A490-5180-4F00-AA0F-87925D05CE6E}"/>
                </a:ext>
                <a:ext uri="{C183D7F6-B498-43B3-948B-1728B52AA6E4}">
                  <adec:decorative xmlns:adec="http://schemas.microsoft.com/office/drawing/2017/decorative" val="1"/>
                </a:ext>
              </a:extLst>
            </p:cNvPr>
            <p:cNvSpPr/>
            <p:nvPr/>
          </p:nvSpPr>
          <p:spPr>
            <a:xfrm>
              <a:off x="2848752" y="4269468"/>
              <a:ext cx="114098" cy="113934"/>
            </a:xfrm>
            <a:custGeom>
              <a:avLst/>
              <a:gdLst>
                <a:gd name="connsiteX0" fmla="*/ 0 w 321033"/>
                <a:gd name="connsiteY0" fmla="*/ 0 h 320574"/>
                <a:gd name="connsiteX1" fmla="*/ 321033 w 321033"/>
                <a:gd name="connsiteY1" fmla="*/ 320575 h 320574"/>
              </a:gdLst>
              <a:ahLst/>
              <a:cxnLst>
                <a:cxn ang="0">
                  <a:pos x="connsiteX0" y="connsiteY0"/>
                </a:cxn>
                <a:cxn ang="0">
                  <a:pos x="connsiteX1" y="connsiteY1"/>
                </a:cxn>
              </a:cxnLst>
              <a:rect l="l" t="t" r="r" b="b"/>
              <a:pathLst>
                <a:path w="321033" h="320574">
                  <a:moveTo>
                    <a:pt x="0" y="0"/>
                  </a:moveTo>
                  <a:lnTo>
                    <a:pt x="321033" y="320575"/>
                  </a:lnTo>
                </a:path>
              </a:pathLst>
            </a:custGeom>
            <a:noFill/>
            <a:ln w="12700" cap="rnd">
              <a:solidFill>
                <a:schemeClr val="bg1"/>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dirty="0"/>
            </a:p>
          </p:txBody>
        </p:sp>
        <p:sp>
          <p:nvSpPr>
            <p:cNvPr id="125" name="Freeform: Shape 124">
              <a:extLst>
                <a:ext uri="{FF2B5EF4-FFF2-40B4-BE49-F238E27FC236}">
                  <a16:creationId xmlns:a16="http://schemas.microsoft.com/office/drawing/2014/main" id="{894DBA1B-3A77-4122-9BCA-EC345174FCFD}"/>
                </a:ext>
                <a:ext uri="{C183D7F6-B498-43B3-948B-1728B52AA6E4}">
                  <adec:decorative xmlns:adec="http://schemas.microsoft.com/office/drawing/2017/decorative" val="1"/>
                </a:ext>
              </a:extLst>
            </p:cNvPr>
            <p:cNvSpPr/>
            <p:nvPr/>
          </p:nvSpPr>
          <p:spPr>
            <a:xfrm>
              <a:off x="3109547" y="4530100"/>
              <a:ext cx="113771" cy="113934"/>
            </a:xfrm>
            <a:custGeom>
              <a:avLst/>
              <a:gdLst>
                <a:gd name="connsiteX0" fmla="*/ 0 w 320115"/>
                <a:gd name="connsiteY0" fmla="*/ 0 h 320574"/>
                <a:gd name="connsiteX1" fmla="*/ 320116 w 320115"/>
                <a:gd name="connsiteY1" fmla="*/ 320575 h 320574"/>
              </a:gdLst>
              <a:ahLst/>
              <a:cxnLst>
                <a:cxn ang="0">
                  <a:pos x="connsiteX0" y="connsiteY0"/>
                </a:cxn>
                <a:cxn ang="0">
                  <a:pos x="connsiteX1" y="connsiteY1"/>
                </a:cxn>
              </a:cxnLst>
              <a:rect l="l" t="t" r="r" b="b"/>
              <a:pathLst>
                <a:path w="320115" h="320574">
                  <a:moveTo>
                    <a:pt x="0" y="0"/>
                  </a:moveTo>
                  <a:lnTo>
                    <a:pt x="320116" y="320575"/>
                  </a:lnTo>
                </a:path>
              </a:pathLst>
            </a:custGeom>
            <a:noFill/>
            <a:ln w="12700" cap="rnd">
              <a:solidFill>
                <a:schemeClr val="bg1"/>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dirty="0"/>
            </a:p>
          </p:txBody>
        </p:sp>
        <p:sp>
          <p:nvSpPr>
            <p:cNvPr id="126" name="Freeform: Shape 125">
              <a:extLst>
                <a:ext uri="{FF2B5EF4-FFF2-40B4-BE49-F238E27FC236}">
                  <a16:creationId xmlns:a16="http://schemas.microsoft.com/office/drawing/2014/main" id="{EAD44663-2B6A-4F3D-B3AE-560AB92DAA31}"/>
                </a:ext>
                <a:ext uri="{C183D7F6-B498-43B3-948B-1728B52AA6E4}">
                  <adec:decorative xmlns:adec="http://schemas.microsoft.com/office/drawing/2017/decorative" val="1"/>
                </a:ext>
              </a:extLst>
            </p:cNvPr>
            <p:cNvSpPr/>
            <p:nvPr/>
          </p:nvSpPr>
          <p:spPr>
            <a:xfrm>
              <a:off x="3109547" y="4530100"/>
              <a:ext cx="81498" cy="81498"/>
            </a:xfrm>
            <a:custGeom>
              <a:avLst/>
              <a:gdLst>
                <a:gd name="connsiteX0" fmla="*/ 0 w 229309"/>
                <a:gd name="connsiteY0" fmla="*/ 229309 h 229309"/>
                <a:gd name="connsiteX1" fmla="*/ 0 w 229309"/>
                <a:gd name="connsiteY1" fmla="*/ 0 h 229309"/>
                <a:gd name="connsiteX2" fmla="*/ 229309 w 229309"/>
                <a:gd name="connsiteY2" fmla="*/ 0 h 229309"/>
              </a:gdLst>
              <a:ahLst/>
              <a:cxnLst>
                <a:cxn ang="0">
                  <a:pos x="connsiteX0" y="connsiteY0"/>
                </a:cxn>
                <a:cxn ang="0">
                  <a:pos x="connsiteX1" y="connsiteY1"/>
                </a:cxn>
                <a:cxn ang="0">
                  <a:pos x="connsiteX2" y="connsiteY2"/>
                </a:cxn>
              </a:cxnLst>
              <a:rect l="l" t="t" r="r" b="b"/>
              <a:pathLst>
                <a:path w="229309" h="229309">
                  <a:moveTo>
                    <a:pt x="0" y="229309"/>
                  </a:moveTo>
                  <a:lnTo>
                    <a:pt x="0" y="0"/>
                  </a:lnTo>
                  <a:lnTo>
                    <a:pt x="229309" y="0"/>
                  </a:lnTo>
                </a:path>
              </a:pathLst>
            </a:custGeom>
            <a:noFill/>
            <a:ln w="12700" cap="rnd">
              <a:solidFill>
                <a:schemeClr val="bg1"/>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dirty="0"/>
            </a:p>
          </p:txBody>
        </p:sp>
        <p:sp>
          <p:nvSpPr>
            <p:cNvPr id="127" name="Freeform: Shape 126">
              <a:extLst>
                <a:ext uri="{FF2B5EF4-FFF2-40B4-BE49-F238E27FC236}">
                  <a16:creationId xmlns:a16="http://schemas.microsoft.com/office/drawing/2014/main" id="{E7F194FE-AD5D-4FEB-9473-7A670209A86C}"/>
                </a:ext>
                <a:ext uri="{C183D7F6-B498-43B3-948B-1728B52AA6E4}">
                  <adec:decorative xmlns:adec="http://schemas.microsoft.com/office/drawing/2017/decorative" val="1"/>
                </a:ext>
              </a:extLst>
            </p:cNvPr>
            <p:cNvSpPr/>
            <p:nvPr/>
          </p:nvSpPr>
          <p:spPr>
            <a:xfrm>
              <a:off x="2881351" y="4301905"/>
              <a:ext cx="81498" cy="81498"/>
            </a:xfrm>
            <a:custGeom>
              <a:avLst/>
              <a:gdLst>
                <a:gd name="connsiteX0" fmla="*/ 0 w 229309"/>
                <a:gd name="connsiteY0" fmla="*/ 229309 h 229309"/>
                <a:gd name="connsiteX1" fmla="*/ 229309 w 229309"/>
                <a:gd name="connsiteY1" fmla="*/ 229309 h 229309"/>
                <a:gd name="connsiteX2" fmla="*/ 229309 w 229309"/>
                <a:gd name="connsiteY2" fmla="*/ 0 h 229309"/>
              </a:gdLst>
              <a:ahLst/>
              <a:cxnLst>
                <a:cxn ang="0">
                  <a:pos x="connsiteX0" y="connsiteY0"/>
                </a:cxn>
                <a:cxn ang="0">
                  <a:pos x="connsiteX1" y="connsiteY1"/>
                </a:cxn>
                <a:cxn ang="0">
                  <a:pos x="connsiteX2" y="connsiteY2"/>
                </a:cxn>
              </a:cxnLst>
              <a:rect l="l" t="t" r="r" b="b"/>
              <a:pathLst>
                <a:path w="229309" h="229309">
                  <a:moveTo>
                    <a:pt x="0" y="229309"/>
                  </a:moveTo>
                  <a:lnTo>
                    <a:pt x="229309" y="229309"/>
                  </a:lnTo>
                  <a:lnTo>
                    <a:pt x="229309" y="0"/>
                  </a:lnTo>
                </a:path>
              </a:pathLst>
            </a:custGeom>
            <a:noFill/>
            <a:ln w="12700" cap="rnd">
              <a:solidFill>
                <a:schemeClr val="bg1"/>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sz="1350" dirty="0"/>
            </a:p>
          </p:txBody>
        </p:sp>
      </p:grpSp>
      <p:sp>
        <p:nvSpPr>
          <p:cNvPr id="16" name="Rectangle 15"/>
          <p:cNvSpPr/>
          <p:nvPr/>
        </p:nvSpPr>
        <p:spPr>
          <a:xfrm>
            <a:off x="1939895" y="5087752"/>
            <a:ext cx="2103120" cy="523220"/>
          </a:xfrm>
          <a:prstGeom prst="rect">
            <a:avLst/>
          </a:prstGeom>
        </p:spPr>
        <p:txBody>
          <a:bodyPr wrap="square" lIns="0" rIns="0">
            <a:spAutoFit/>
          </a:bodyPr>
          <a:lstStyle/>
          <a:p>
            <a:pPr algn="ctr"/>
            <a:r>
              <a:rPr lang="en-US" sz="1400" b="1" dirty="0"/>
              <a:t>Minimize the </a:t>
            </a:r>
            <a:br>
              <a:rPr lang="en-US" sz="1400" b="1" dirty="0"/>
            </a:br>
            <a:r>
              <a:rPr lang="en-US" sz="1400" b="1" dirty="0"/>
              <a:t>key risks</a:t>
            </a:r>
          </a:p>
        </p:txBody>
      </p:sp>
      <p:grpSp>
        <p:nvGrpSpPr>
          <p:cNvPr id="33" name="Group 32">
            <a:extLst>
              <a:ext uri="{FF2B5EF4-FFF2-40B4-BE49-F238E27FC236}">
                <a16:creationId xmlns:a16="http://schemas.microsoft.com/office/drawing/2014/main" id="{09A382AF-F4BE-587D-8B54-A09CDF380C03}"/>
              </a:ext>
              <a:ext uri="{C183D7F6-B498-43B3-948B-1728B52AA6E4}">
                <adec:decorative xmlns:adec="http://schemas.microsoft.com/office/drawing/2017/decorative" val="1"/>
              </a:ext>
            </a:extLst>
          </p:cNvPr>
          <p:cNvGrpSpPr/>
          <p:nvPr/>
        </p:nvGrpSpPr>
        <p:grpSpPr>
          <a:xfrm>
            <a:off x="5430286" y="4008141"/>
            <a:ext cx="897221" cy="897221"/>
            <a:chOff x="5430286" y="4008141"/>
            <a:chExt cx="897221" cy="897221"/>
          </a:xfrm>
        </p:grpSpPr>
        <p:sp>
          <p:nvSpPr>
            <p:cNvPr id="170" name="Oval 169">
              <a:extLst>
                <a:ext uri="{FF2B5EF4-FFF2-40B4-BE49-F238E27FC236}">
                  <a16:creationId xmlns:a16="http://schemas.microsoft.com/office/drawing/2014/main" id="{807BA32E-E9AE-45E8-A6DE-B15FC4983455}"/>
                </a:ext>
                <a:ext uri="{C183D7F6-B498-43B3-948B-1728B52AA6E4}">
                  <adec:decorative xmlns:adec="http://schemas.microsoft.com/office/drawing/2017/decorative" val="1"/>
                </a:ext>
              </a:extLst>
            </p:cNvPr>
            <p:cNvSpPr/>
            <p:nvPr/>
          </p:nvSpPr>
          <p:spPr bwMode="auto">
            <a:xfrm>
              <a:off x="5526852" y="4104707"/>
              <a:ext cx="704088" cy="704088"/>
            </a:xfrm>
            <a:prstGeom prst="ellipse">
              <a:avLst/>
            </a:prstGeom>
            <a:solidFill>
              <a:srgbClr val="00968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a:ln>
                    <a:noFill/>
                  </a:ln>
                  <a:solidFill>
                    <a:schemeClr val="bg1"/>
                  </a:solidFill>
                  <a:effectLst/>
                  <a:latin typeface="Arial" charset="0"/>
                  <a:ea typeface="ＭＳ Ｐゴシック" charset="-128"/>
                </a:rPr>
                <a:t> </a:t>
              </a:r>
            </a:p>
          </p:txBody>
        </p:sp>
        <p:sp>
          <p:nvSpPr>
            <p:cNvPr id="171" name="Oval 170">
              <a:extLst>
                <a:ext uri="{FF2B5EF4-FFF2-40B4-BE49-F238E27FC236}">
                  <a16:creationId xmlns:a16="http://schemas.microsoft.com/office/drawing/2014/main" id="{E4DADB0A-41B5-4C82-870D-10C46A3ED24F}"/>
                </a:ext>
                <a:ext uri="{C183D7F6-B498-43B3-948B-1728B52AA6E4}">
                  <adec:decorative xmlns:adec="http://schemas.microsoft.com/office/drawing/2017/decorative" val="1"/>
                </a:ext>
              </a:extLst>
            </p:cNvPr>
            <p:cNvSpPr/>
            <p:nvPr/>
          </p:nvSpPr>
          <p:spPr bwMode="auto">
            <a:xfrm>
              <a:off x="5430286" y="4008141"/>
              <a:ext cx="897221" cy="897221"/>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bg1"/>
                </a:solidFill>
                <a:effectLst/>
                <a:latin typeface="Arial" charset="0"/>
                <a:ea typeface="ＭＳ Ｐゴシック" charset="-128"/>
              </a:endParaRPr>
            </a:p>
          </p:txBody>
        </p:sp>
        <p:sp>
          <p:nvSpPr>
            <p:cNvPr id="23" name="Freeform: Shape 22">
              <a:extLst>
                <a:ext uri="{FF2B5EF4-FFF2-40B4-BE49-F238E27FC236}">
                  <a16:creationId xmlns:a16="http://schemas.microsoft.com/office/drawing/2014/main" id="{A4B08175-070A-4036-BC32-8088AE1703D4}"/>
                </a:ext>
                <a:ext uri="{C183D7F6-B498-43B3-948B-1728B52AA6E4}">
                  <adec:decorative xmlns:adec="http://schemas.microsoft.com/office/drawing/2017/decorative" val="1"/>
                </a:ext>
              </a:extLst>
            </p:cNvPr>
            <p:cNvSpPr/>
            <p:nvPr/>
          </p:nvSpPr>
          <p:spPr>
            <a:xfrm>
              <a:off x="5759321" y="4327980"/>
              <a:ext cx="252509" cy="273549"/>
            </a:xfrm>
            <a:custGeom>
              <a:avLst/>
              <a:gdLst>
                <a:gd name="connsiteX0" fmla="*/ 114300 w 114300"/>
                <a:gd name="connsiteY0" fmla="*/ 57150 h 123824"/>
                <a:gd name="connsiteX1" fmla="*/ 57150 w 114300"/>
                <a:gd name="connsiteY1" fmla="*/ 0 h 123824"/>
                <a:gd name="connsiteX2" fmla="*/ 0 w 114300"/>
                <a:gd name="connsiteY2" fmla="*/ 57150 h 123824"/>
                <a:gd name="connsiteX3" fmla="*/ 42863 w 114300"/>
                <a:gd name="connsiteY3" fmla="*/ 112395 h 123824"/>
                <a:gd name="connsiteX4" fmla="*/ 42863 w 114300"/>
                <a:gd name="connsiteY4" fmla="*/ 123825 h 123824"/>
                <a:gd name="connsiteX5" fmla="*/ 71438 w 114300"/>
                <a:gd name="connsiteY5" fmla="*/ 123825 h 123824"/>
                <a:gd name="connsiteX6" fmla="*/ 71438 w 114300"/>
                <a:gd name="connsiteY6" fmla="*/ 112395 h 123824"/>
                <a:gd name="connsiteX7" fmla="*/ 114300 w 114300"/>
                <a:gd name="connsiteY7" fmla="*/ 57150 h 123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300" h="123824">
                  <a:moveTo>
                    <a:pt x="114300" y="57150"/>
                  </a:moveTo>
                  <a:cubicBezTo>
                    <a:pt x="114300" y="25622"/>
                    <a:pt x="88678" y="0"/>
                    <a:pt x="57150" y="0"/>
                  </a:cubicBezTo>
                  <a:cubicBezTo>
                    <a:pt x="25622" y="0"/>
                    <a:pt x="0" y="25622"/>
                    <a:pt x="0" y="57150"/>
                  </a:cubicBezTo>
                  <a:cubicBezTo>
                    <a:pt x="0" y="83725"/>
                    <a:pt x="18193" y="106109"/>
                    <a:pt x="42863" y="112395"/>
                  </a:cubicBezTo>
                  <a:lnTo>
                    <a:pt x="42863" y="123825"/>
                  </a:lnTo>
                  <a:lnTo>
                    <a:pt x="71438" y="123825"/>
                  </a:lnTo>
                  <a:lnTo>
                    <a:pt x="71438" y="112395"/>
                  </a:lnTo>
                  <a:cubicBezTo>
                    <a:pt x="96012" y="106109"/>
                    <a:pt x="114300" y="83820"/>
                    <a:pt x="114300" y="57150"/>
                  </a:cubicBezTo>
                  <a:close/>
                </a:path>
              </a:pathLst>
            </a:custGeom>
            <a:noFill/>
            <a:ln w="12700" cap="rnd">
              <a:solidFill>
                <a:schemeClr val="bg1"/>
              </a:solidFill>
              <a:prstDash val="solid"/>
              <a:round/>
            </a:ln>
          </p:spPr>
          <p:txBody>
            <a:bodyPr rtlCol="0" anchor="ctr"/>
            <a:lstStyle/>
            <a:p>
              <a:endParaRPr lang="en-US" sz="1350" dirty="0"/>
            </a:p>
          </p:txBody>
        </p:sp>
        <p:sp>
          <p:nvSpPr>
            <p:cNvPr id="24" name="Freeform: Shape 23">
              <a:extLst>
                <a:ext uri="{FF2B5EF4-FFF2-40B4-BE49-F238E27FC236}">
                  <a16:creationId xmlns:a16="http://schemas.microsoft.com/office/drawing/2014/main" id="{9D401A26-A85B-4B03-95A4-C8798BA9902C}"/>
                </a:ext>
                <a:ext uri="{C183D7F6-B498-43B3-948B-1728B52AA6E4}">
                  <adec:decorative xmlns:adec="http://schemas.microsoft.com/office/drawing/2017/decorative" val="1"/>
                </a:ext>
              </a:extLst>
            </p:cNvPr>
            <p:cNvSpPr/>
            <p:nvPr/>
          </p:nvSpPr>
          <p:spPr>
            <a:xfrm>
              <a:off x="5875053" y="4685703"/>
              <a:ext cx="21042" cy="21042"/>
            </a:xfrm>
            <a:custGeom>
              <a:avLst/>
              <a:gdLst>
                <a:gd name="connsiteX0" fmla="*/ 9525 w 9525"/>
                <a:gd name="connsiteY0" fmla="*/ 0 h 9525"/>
                <a:gd name="connsiteX1" fmla="*/ 0 w 9525"/>
                <a:gd name="connsiteY1" fmla="*/ 0 h 9525"/>
              </a:gdLst>
              <a:ahLst/>
              <a:cxnLst>
                <a:cxn ang="0">
                  <a:pos x="connsiteX0" y="connsiteY0"/>
                </a:cxn>
                <a:cxn ang="0">
                  <a:pos x="connsiteX1" y="connsiteY1"/>
                </a:cxn>
              </a:cxnLst>
              <a:rect l="l" t="t" r="r" b="b"/>
              <a:pathLst>
                <a:path w="9525" h="9525">
                  <a:moveTo>
                    <a:pt x="9525" y="0"/>
                  </a:moveTo>
                  <a:lnTo>
                    <a:pt x="0" y="0"/>
                  </a:lnTo>
                </a:path>
              </a:pathLst>
            </a:custGeom>
            <a:noFill/>
            <a:ln w="12700" cap="rnd">
              <a:solidFill>
                <a:schemeClr val="bg1"/>
              </a:solidFill>
              <a:prstDash val="solid"/>
              <a:round/>
            </a:ln>
          </p:spPr>
          <p:txBody>
            <a:bodyPr rtlCol="0" anchor="ctr"/>
            <a:lstStyle/>
            <a:p>
              <a:endParaRPr lang="en-US" sz="1350" dirty="0"/>
            </a:p>
          </p:txBody>
        </p:sp>
        <p:sp>
          <p:nvSpPr>
            <p:cNvPr id="25" name="Freeform: Shape 24">
              <a:extLst>
                <a:ext uri="{FF2B5EF4-FFF2-40B4-BE49-F238E27FC236}">
                  <a16:creationId xmlns:a16="http://schemas.microsoft.com/office/drawing/2014/main" id="{3F776267-86D6-4E2C-8753-B0D04EE7B55C}"/>
                </a:ext>
                <a:ext uri="{C183D7F6-B498-43B3-948B-1728B52AA6E4}">
                  <adec:decorative xmlns:adec="http://schemas.microsoft.com/office/drawing/2017/decorative" val="1"/>
                </a:ext>
              </a:extLst>
            </p:cNvPr>
            <p:cNvSpPr/>
            <p:nvPr/>
          </p:nvSpPr>
          <p:spPr>
            <a:xfrm>
              <a:off x="5854011" y="4643618"/>
              <a:ext cx="63127" cy="21042"/>
            </a:xfrm>
            <a:custGeom>
              <a:avLst/>
              <a:gdLst>
                <a:gd name="connsiteX0" fmla="*/ 28575 w 28575"/>
                <a:gd name="connsiteY0" fmla="*/ 0 h 9525"/>
                <a:gd name="connsiteX1" fmla="*/ 0 w 28575"/>
                <a:gd name="connsiteY1" fmla="*/ 0 h 9525"/>
              </a:gdLst>
              <a:ahLst/>
              <a:cxnLst>
                <a:cxn ang="0">
                  <a:pos x="connsiteX0" y="connsiteY0"/>
                </a:cxn>
                <a:cxn ang="0">
                  <a:pos x="connsiteX1" y="connsiteY1"/>
                </a:cxn>
              </a:cxnLst>
              <a:rect l="l" t="t" r="r" b="b"/>
              <a:pathLst>
                <a:path w="28575" h="9525">
                  <a:moveTo>
                    <a:pt x="28575" y="0"/>
                  </a:moveTo>
                  <a:lnTo>
                    <a:pt x="0" y="0"/>
                  </a:lnTo>
                </a:path>
              </a:pathLst>
            </a:custGeom>
            <a:noFill/>
            <a:ln w="12700" cap="rnd">
              <a:solidFill>
                <a:schemeClr val="bg1"/>
              </a:solidFill>
              <a:prstDash val="solid"/>
              <a:round/>
            </a:ln>
          </p:spPr>
          <p:txBody>
            <a:bodyPr rtlCol="0" anchor="ctr"/>
            <a:lstStyle/>
            <a:p>
              <a:endParaRPr lang="en-US" sz="1350" dirty="0"/>
            </a:p>
          </p:txBody>
        </p:sp>
        <p:sp>
          <p:nvSpPr>
            <p:cNvPr id="26" name="Freeform: Shape 25">
              <a:extLst>
                <a:ext uri="{FF2B5EF4-FFF2-40B4-BE49-F238E27FC236}">
                  <a16:creationId xmlns:a16="http://schemas.microsoft.com/office/drawing/2014/main" id="{43A47BEE-DBB2-4FDA-8037-2A4241D3FFE0}"/>
                </a:ext>
                <a:ext uri="{C183D7F6-B498-43B3-948B-1728B52AA6E4}">
                  <adec:decorative xmlns:adec="http://schemas.microsoft.com/office/drawing/2017/decorative" val="1"/>
                </a:ext>
              </a:extLst>
            </p:cNvPr>
            <p:cNvSpPr/>
            <p:nvPr/>
          </p:nvSpPr>
          <p:spPr>
            <a:xfrm>
              <a:off x="5885576" y="4243812"/>
              <a:ext cx="21042" cy="42085"/>
            </a:xfrm>
            <a:custGeom>
              <a:avLst/>
              <a:gdLst>
                <a:gd name="connsiteX0" fmla="*/ 0 w 9525"/>
                <a:gd name="connsiteY0" fmla="*/ 0 h 19050"/>
                <a:gd name="connsiteX1" fmla="*/ 0 w 9525"/>
                <a:gd name="connsiteY1" fmla="*/ 19050 h 19050"/>
              </a:gdLst>
              <a:ahLst/>
              <a:cxnLst>
                <a:cxn ang="0">
                  <a:pos x="connsiteX0" y="connsiteY0"/>
                </a:cxn>
                <a:cxn ang="0">
                  <a:pos x="connsiteX1" y="connsiteY1"/>
                </a:cxn>
              </a:cxnLst>
              <a:rect l="l" t="t" r="r" b="b"/>
              <a:pathLst>
                <a:path w="9525" h="19050">
                  <a:moveTo>
                    <a:pt x="0" y="0"/>
                  </a:moveTo>
                  <a:lnTo>
                    <a:pt x="0" y="19050"/>
                  </a:lnTo>
                </a:path>
              </a:pathLst>
            </a:custGeom>
            <a:noFill/>
            <a:ln w="12700" cap="rnd">
              <a:solidFill>
                <a:schemeClr val="bg1"/>
              </a:solidFill>
              <a:prstDash val="solid"/>
              <a:round/>
            </a:ln>
          </p:spPr>
          <p:txBody>
            <a:bodyPr rtlCol="0" anchor="ctr"/>
            <a:lstStyle/>
            <a:p>
              <a:endParaRPr lang="en-US" sz="1350" dirty="0"/>
            </a:p>
          </p:txBody>
        </p:sp>
        <p:sp>
          <p:nvSpPr>
            <p:cNvPr id="27" name="Freeform: Shape 26">
              <a:extLst>
                <a:ext uri="{FF2B5EF4-FFF2-40B4-BE49-F238E27FC236}">
                  <a16:creationId xmlns:a16="http://schemas.microsoft.com/office/drawing/2014/main" id="{D2AA3460-B200-4EA4-8E0B-AE75D35FAEBD}"/>
                </a:ext>
                <a:ext uri="{C183D7F6-B498-43B3-948B-1728B52AA6E4}">
                  <adec:decorative xmlns:adec="http://schemas.microsoft.com/office/drawing/2017/decorative" val="1"/>
                </a:ext>
              </a:extLst>
            </p:cNvPr>
            <p:cNvSpPr/>
            <p:nvPr/>
          </p:nvSpPr>
          <p:spPr>
            <a:xfrm>
              <a:off x="6053915" y="4454236"/>
              <a:ext cx="42085" cy="21042"/>
            </a:xfrm>
            <a:custGeom>
              <a:avLst/>
              <a:gdLst>
                <a:gd name="connsiteX0" fmla="*/ 19050 w 19050"/>
                <a:gd name="connsiteY0" fmla="*/ 0 h 9525"/>
                <a:gd name="connsiteX1" fmla="*/ 0 w 19050"/>
                <a:gd name="connsiteY1" fmla="*/ 0 h 9525"/>
              </a:gdLst>
              <a:ahLst/>
              <a:cxnLst>
                <a:cxn ang="0">
                  <a:pos x="connsiteX0" y="connsiteY0"/>
                </a:cxn>
                <a:cxn ang="0">
                  <a:pos x="connsiteX1" y="connsiteY1"/>
                </a:cxn>
              </a:cxnLst>
              <a:rect l="l" t="t" r="r" b="b"/>
              <a:pathLst>
                <a:path w="19050" h="9525">
                  <a:moveTo>
                    <a:pt x="19050" y="0"/>
                  </a:moveTo>
                  <a:lnTo>
                    <a:pt x="0" y="0"/>
                  </a:lnTo>
                </a:path>
              </a:pathLst>
            </a:custGeom>
            <a:noFill/>
            <a:ln w="12700" cap="rnd">
              <a:solidFill>
                <a:schemeClr val="bg1"/>
              </a:solidFill>
              <a:prstDash val="solid"/>
              <a:round/>
            </a:ln>
          </p:spPr>
          <p:txBody>
            <a:bodyPr rtlCol="0" anchor="ctr"/>
            <a:lstStyle/>
            <a:p>
              <a:endParaRPr lang="en-US" sz="1350" dirty="0"/>
            </a:p>
          </p:txBody>
        </p:sp>
        <p:sp>
          <p:nvSpPr>
            <p:cNvPr id="28" name="Freeform: Shape 27">
              <a:extLst>
                <a:ext uri="{FF2B5EF4-FFF2-40B4-BE49-F238E27FC236}">
                  <a16:creationId xmlns:a16="http://schemas.microsoft.com/office/drawing/2014/main" id="{01A44007-C8AD-42C1-9AF1-6D29FE01CC47}"/>
                </a:ext>
                <a:ext uri="{C183D7F6-B498-43B3-948B-1728B52AA6E4}">
                  <adec:decorative xmlns:adec="http://schemas.microsoft.com/office/drawing/2017/decorative" val="1"/>
                </a:ext>
              </a:extLst>
            </p:cNvPr>
            <p:cNvSpPr/>
            <p:nvPr/>
          </p:nvSpPr>
          <p:spPr>
            <a:xfrm>
              <a:off x="5675151" y="4454236"/>
              <a:ext cx="42085" cy="21042"/>
            </a:xfrm>
            <a:custGeom>
              <a:avLst/>
              <a:gdLst>
                <a:gd name="connsiteX0" fmla="*/ 0 w 19050"/>
                <a:gd name="connsiteY0" fmla="*/ 0 h 9525"/>
                <a:gd name="connsiteX1" fmla="*/ 19050 w 19050"/>
                <a:gd name="connsiteY1" fmla="*/ 0 h 9525"/>
              </a:gdLst>
              <a:ahLst/>
              <a:cxnLst>
                <a:cxn ang="0">
                  <a:pos x="connsiteX0" y="connsiteY0"/>
                </a:cxn>
                <a:cxn ang="0">
                  <a:pos x="connsiteX1" y="connsiteY1"/>
                </a:cxn>
              </a:cxnLst>
              <a:rect l="l" t="t" r="r" b="b"/>
              <a:pathLst>
                <a:path w="19050" h="9525">
                  <a:moveTo>
                    <a:pt x="0" y="0"/>
                  </a:moveTo>
                  <a:lnTo>
                    <a:pt x="19050" y="0"/>
                  </a:lnTo>
                </a:path>
              </a:pathLst>
            </a:custGeom>
            <a:noFill/>
            <a:ln w="12700" cap="rnd">
              <a:solidFill>
                <a:schemeClr val="bg1"/>
              </a:solidFill>
              <a:prstDash val="solid"/>
              <a:round/>
            </a:ln>
          </p:spPr>
          <p:txBody>
            <a:bodyPr rtlCol="0" anchor="ctr"/>
            <a:lstStyle/>
            <a:p>
              <a:endParaRPr lang="en-US" sz="1350" dirty="0"/>
            </a:p>
          </p:txBody>
        </p:sp>
        <p:sp>
          <p:nvSpPr>
            <p:cNvPr id="29" name="Freeform: Shape 28">
              <a:extLst>
                <a:ext uri="{FF2B5EF4-FFF2-40B4-BE49-F238E27FC236}">
                  <a16:creationId xmlns:a16="http://schemas.microsoft.com/office/drawing/2014/main" id="{56F8964E-4E1A-4590-A9E7-0C82598ED9C6}"/>
                </a:ext>
                <a:ext uri="{C183D7F6-B498-43B3-948B-1728B52AA6E4}">
                  <adec:decorative xmlns:adec="http://schemas.microsoft.com/office/drawing/2017/decorative" val="1"/>
                </a:ext>
              </a:extLst>
            </p:cNvPr>
            <p:cNvSpPr/>
            <p:nvPr/>
          </p:nvSpPr>
          <p:spPr>
            <a:xfrm>
              <a:off x="5721864" y="4290525"/>
              <a:ext cx="44610" cy="44820"/>
            </a:xfrm>
            <a:custGeom>
              <a:avLst/>
              <a:gdLst>
                <a:gd name="connsiteX0" fmla="*/ 0 w 20193"/>
                <a:gd name="connsiteY0" fmla="*/ 0 h 20288"/>
                <a:gd name="connsiteX1" fmla="*/ 20193 w 20193"/>
                <a:gd name="connsiteY1" fmla="*/ 20288 h 20288"/>
              </a:gdLst>
              <a:ahLst/>
              <a:cxnLst>
                <a:cxn ang="0">
                  <a:pos x="connsiteX0" y="connsiteY0"/>
                </a:cxn>
                <a:cxn ang="0">
                  <a:pos x="connsiteX1" y="connsiteY1"/>
                </a:cxn>
              </a:cxnLst>
              <a:rect l="l" t="t" r="r" b="b"/>
              <a:pathLst>
                <a:path w="20193" h="20288">
                  <a:moveTo>
                    <a:pt x="0" y="0"/>
                  </a:moveTo>
                  <a:lnTo>
                    <a:pt x="20193" y="20288"/>
                  </a:lnTo>
                </a:path>
              </a:pathLst>
            </a:custGeom>
            <a:noFill/>
            <a:ln w="12700" cap="rnd">
              <a:solidFill>
                <a:schemeClr val="bg1"/>
              </a:solidFill>
              <a:prstDash val="solid"/>
              <a:round/>
            </a:ln>
          </p:spPr>
          <p:txBody>
            <a:bodyPr rtlCol="0" anchor="ctr"/>
            <a:lstStyle/>
            <a:p>
              <a:endParaRPr lang="en-US" sz="1350" dirty="0"/>
            </a:p>
          </p:txBody>
        </p:sp>
        <p:sp>
          <p:nvSpPr>
            <p:cNvPr id="30" name="Freeform: Shape 29">
              <a:extLst>
                <a:ext uri="{FF2B5EF4-FFF2-40B4-BE49-F238E27FC236}">
                  <a16:creationId xmlns:a16="http://schemas.microsoft.com/office/drawing/2014/main" id="{E601EE50-C2F2-4845-84DA-1223722450A7}"/>
                </a:ext>
                <a:ext uri="{C183D7F6-B498-43B3-948B-1728B52AA6E4}">
                  <adec:decorative xmlns:adec="http://schemas.microsoft.com/office/drawing/2017/decorative" val="1"/>
                </a:ext>
              </a:extLst>
            </p:cNvPr>
            <p:cNvSpPr/>
            <p:nvPr/>
          </p:nvSpPr>
          <p:spPr>
            <a:xfrm>
              <a:off x="6004675" y="4290525"/>
              <a:ext cx="44610" cy="44820"/>
            </a:xfrm>
            <a:custGeom>
              <a:avLst/>
              <a:gdLst>
                <a:gd name="connsiteX0" fmla="*/ 20193 w 20193"/>
                <a:gd name="connsiteY0" fmla="*/ 0 h 20288"/>
                <a:gd name="connsiteX1" fmla="*/ 0 w 20193"/>
                <a:gd name="connsiteY1" fmla="*/ 20288 h 20288"/>
              </a:gdLst>
              <a:ahLst/>
              <a:cxnLst>
                <a:cxn ang="0">
                  <a:pos x="connsiteX0" y="connsiteY0"/>
                </a:cxn>
                <a:cxn ang="0">
                  <a:pos x="connsiteX1" y="connsiteY1"/>
                </a:cxn>
              </a:cxnLst>
              <a:rect l="l" t="t" r="r" b="b"/>
              <a:pathLst>
                <a:path w="20193" h="20288">
                  <a:moveTo>
                    <a:pt x="20193" y="0"/>
                  </a:moveTo>
                  <a:lnTo>
                    <a:pt x="0" y="20288"/>
                  </a:lnTo>
                </a:path>
              </a:pathLst>
            </a:custGeom>
            <a:noFill/>
            <a:ln w="12700" cap="rnd">
              <a:solidFill>
                <a:schemeClr val="bg1"/>
              </a:solidFill>
              <a:prstDash val="solid"/>
              <a:round/>
            </a:ln>
          </p:spPr>
          <p:txBody>
            <a:bodyPr rtlCol="0" anchor="ctr"/>
            <a:lstStyle/>
            <a:p>
              <a:endParaRPr lang="en-US" sz="1350" dirty="0"/>
            </a:p>
          </p:txBody>
        </p:sp>
      </p:grpSp>
      <p:sp>
        <p:nvSpPr>
          <p:cNvPr id="18" name="Rectangle 17">
            <a:extLst>
              <a:ext uri="{FF2B5EF4-FFF2-40B4-BE49-F238E27FC236}">
                <a16:creationId xmlns:a16="http://schemas.microsoft.com/office/drawing/2014/main" id="{C42D47B4-AC93-443C-A808-A6A13C9BCB71}"/>
              </a:ext>
            </a:extLst>
          </p:cNvPr>
          <p:cNvSpPr/>
          <p:nvPr/>
        </p:nvSpPr>
        <p:spPr>
          <a:xfrm>
            <a:off x="4823194" y="5087752"/>
            <a:ext cx="2103120" cy="523220"/>
          </a:xfrm>
          <a:prstGeom prst="rect">
            <a:avLst/>
          </a:prstGeom>
        </p:spPr>
        <p:txBody>
          <a:bodyPr wrap="square" lIns="0" rIns="0">
            <a:spAutoFit/>
          </a:bodyPr>
          <a:lstStyle/>
          <a:p>
            <a:pPr algn="ctr"/>
            <a:r>
              <a:rPr lang="en-US" sz="1400" b="1" dirty="0"/>
              <a:t>Identify sources</a:t>
            </a:r>
            <a:br>
              <a:rPr lang="en-US" sz="1400" b="1" dirty="0"/>
            </a:br>
            <a:r>
              <a:rPr lang="en-US" sz="1400" b="1" dirty="0"/>
              <a:t>of income</a:t>
            </a:r>
          </a:p>
        </p:txBody>
      </p:sp>
      <p:grpSp>
        <p:nvGrpSpPr>
          <p:cNvPr id="32" name="Group 31">
            <a:extLst>
              <a:ext uri="{FF2B5EF4-FFF2-40B4-BE49-F238E27FC236}">
                <a16:creationId xmlns:a16="http://schemas.microsoft.com/office/drawing/2014/main" id="{4D7A1927-105C-DE57-0142-07837E72F0B7}"/>
              </a:ext>
              <a:ext uri="{C183D7F6-B498-43B3-948B-1728B52AA6E4}">
                <adec:decorative xmlns:adec="http://schemas.microsoft.com/office/drawing/2017/decorative" val="1"/>
              </a:ext>
            </a:extLst>
          </p:cNvPr>
          <p:cNvGrpSpPr/>
          <p:nvPr/>
        </p:nvGrpSpPr>
        <p:grpSpPr>
          <a:xfrm>
            <a:off x="8282928" y="4007592"/>
            <a:ext cx="897221" cy="897221"/>
            <a:chOff x="8282928" y="4007592"/>
            <a:chExt cx="897221" cy="897221"/>
          </a:xfrm>
        </p:grpSpPr>
        <p:sp>
          <p:nvSpPr>
            <p:cNvPr id="173" name="Oval 172">
              <a:extLst>
                <a:ext uri="{FF2B5EF4-FFF2-40B4-BE49-F238E27FC236}">
                  <a16:creationId xmlns:a16="http://schemas.microsoft.com/office/drawing/2014/main" id="{157ADDCC-8210-428A-834D-41BB588CE277}"/>
                </a:ext>
                <a:ext uri="{C183D7F6-B498-43B3-948B-1728B52AA6E4}">
                  <adec:decorative xmlns:adec="http://schemas.microsoft.com/office/drawing/2017/decorative" val="1"/>
                </a:ext>
              </a:extLst>
            </p:cNvPr>
            <p:cNvSpPr/>
            <p:nvPr/>
          </p:nvSpPr>
          <p:spPr bwMode="auto">
            <a:xfrm>
              <a:off x="8380043" y="4104707"/>
              <a:ext cx="702991" cy="702991"/>
            </a:xfrm>
            <a:prstGeom prst="ellipse">
              <a:avLst/>
            </a:prstGeom>
            <a:solidFill>
              <a:srgbClr val="004F6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b="1" dirty="0">
                  <a:solidFill>
                    <a:schemeClr val="bg1"/>
                  </a:solidFill>
                  <a:latin typeface="Arial" charset="0"/>
                  <a:ea typeface="ＭＳ Ｐゴシック" charset="-128"/>
                </a:rPr>
                <a:t> </a:t>
              </a:r>
              <a:endParaRPr kumimoji="0" lang="en-US" sz="2400" b="1" i="0" u="none" strike="noStrike" cap="none" normalizeH="0" baseline="0" dirty="0">
                <a:ln>
                  <a:noFill/>
                </a:ln>
                <a:solidFill>
                  <a:schemeClr val="bg1"/>
                </a:solidFill>
                <a:effectLst/>
                <a:latin typeface="Arial" charset="0"/>
                <a:ea typeface="ＭＳ Ｐゴシック" charset="-128"/>
              </a:endParaRPr>
            </a:p>
          </p:txBody>
        </p:sp>
        <p:sp>
          <p:nvSpPr>
            <p:cNvPr id="174" name="Oval 173">
              <a:extLst>
                <a:ext uri="{FF2B5EF4-FFF2-40B4-BE49-F238E27FC236}">
                  <a16:creationId xmlns:a16="http://schemas.microsoft.com/office/drawing/2014/main" id="{3C7B5822-C434-49AF-A8B0-64A033FB1E48}"/>
                </a:ext>
                <a:ext uri="{C183D7F6-B498-43B3-948B-1728B52AA6E4}">
                  <adec:decorative xmlns:adec="http://schemas.microsoft.com/office/drawing/2017/decorative" val="1"/>
                </a:ext>
              </a:extLst>
            </p:cNvPr>
            <p:cNvSpPr/>
            <p:nvPr/>
          </p:nvSpPr>
          <p:spPr bwMode="auto">
            <a:xfrm>
              <a:off x="8282928" y="4007592"/>
              <a:ext cx="897221" cy="897221"/>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bg1"/>
                </a:solidFill>
                <a:effectLst/>
                <a:latin typeface="Arial" charset="0"/>
                <a:ea typeface="ＭＳ Ｐゴシック" charset="-128"/>
              </a:endParaRPr>
            </a:p>
          </p:txBody>
        </p:sp>
        <p:sp>
          <p:nvSpPr>
            <p:cNvPr id="111" name="Rectangle 110">
              <a:extLst>
                <a:ext uri="{FF2B5EF4-FFF2-40B4-BE49-F238E27FC236}">
                  <a16:creationId xmlns:a16="http://schemas.microsoft.com/office/drawing/2014/main" id="{39E3AA88-54FB-486B-A688-F30C17B583D7}"/>
                </a:ext>
                <a:ext uri="{C183D7F6-B498-43B3-948B-1728B52AA6E4}">
                  <adec:decorative xmlns:adec="http://schemas.microsoft.com/office/drawing/2017/decorative" val="1"/>
                </a:ext>
              </a:extLst>
            </p:cNvPr>
            <p:cNvSpPr/>
            <p:nvPr/>
          </p:nvSpPr>
          <p:spPr bwMode="auto">
            <a:xfrm>
              <a:off x="8612559" y="4259729"/>
              <a:ext cx="293957" cy="220426"/>
            </a:xfrm>
            <a:prstGeom prst="rect">
              <a:avLst/>
            </a:prstGeom>
            <a:no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9" name="Freeform: Shape 8">
              <a:extLst>
                <a:ext uri="{FF2B5EF4-FFF2-40B4-BE49-F238E27FC236}">
                  <a16:creationId xmlns:a16="http://schemas.microsoft.com/office/drawing/2014/main" id="{DADAA1F5-3AE8-421B-B493-35F3A87FCE8D}"/>
                </a:ext>
                <a:ext uri="{C183D7F6-B498-43B3-948B-1728B52AA6E4}">
                  <adec:decorative xmlns:adec="http://schemas.microsoft.com/office/drawing/2017/decorative" val="1"/>
                </a:ext>
              </a:extLst>
            </p:cNvPr>
            <p:cNvSpPr/>
            <p:nvPr/>
          </p:nvSpPr>
          <p:spPr>
            <a:xfrm>
              <a:off x="8620317" y="4259729"/>
              <a:ext cx="284715" cy="220426"/>
            </a:xfrm>
            <a:custGeom>
              <a:avLst/>
              <a:gdLst>
                <a:gd name="connsiteX0" fmla="*/ 0 w 147637"/>
                <a:gd name="connsiteY0" fmla="*/ 114300 h 114300"/>
                <a:gd name="connsiteX1" fmla="*/ 147638 w 147637"/>
                <a:gd name="connsiteY1" fmla="*/ 114300 h 114300"/>
                <a:gd name="connsiteX2" fmla="*/ 147638 w 147637"/>
                <a:gd name="connsiteY2" fmla="*/ 0 h 114300"/>
              </a:gdLst>
              <a:ahLst/>
              <a:cxnLst>
                <a:cxn ang="0">
                  <a:pos x="connsiteX0" y="connsiteY0"/>
                </a:cxn>
                <a:cxn ang="0">
                  <a:pos x="connsiteX1" y="connsiteY1"/>
                </a:cxn>
                <a:cxn ang="0">
                  <a:pos x="connsiteX2" y="connsiteY2"/>
                </a:cxn>
              </a:cxnLst>
              <a:rect l="l" t="t" r="r" b="b"/>
              <a:pathLst>
                <a:path w="147637" h="114300">
                  <a:moveTo>
                    <a:pt x="0" y="114300"/>
                  </a:moveTo>
                  <a:lnTo>
                    <a:pt x="147638" y="114300"/>
                  </a:lnTo>
                  <a:lnTo>
                    <a:pt x="147638" y="0"/>
                  </a:lnTo>
                </a:path>
              </a:pathLst>
            </a:custGeom>
            <a:noFill/>
            <a:ln w="12700" cap="rnd">
              <a:solidFill>
                <a:schemeClr val="bg1"/>
              </a:solidFill>
              <a:prstDash val="solid"/>
              <a:round/>
            </a:ln>
          </p:spPr>
          <p:txBody>
            <a:bodyPr rtlCol="0" anchor="ctr"/>
            <a:lstStyle/>
            <a:p>
              <a:endParaRPr lang="en-US" sz="1350" dirty="0"/>
            </a:p>
          </p:txBody>
        </p:sp>
        <p:sp>
          <p:nvSpPr>
            <p:cNvPr id="10" name="Freeform: Shape 9">
              <a:extLst>
                <a:ext uri="{FF2B5EF4-FFF2-40B4-BE49-F238E27FC236}">
                  <a16:creationId xmlns:a16="http://schemas.microsoft.com/office/drawing/2014/main" id="{9903F5C4-DA85-4E03-A1D4-0CAA16097DCA}"/>
                </a:ext>
                <a:ext uri="{C183D7F6-B498-43B3-948B-1728B52AA6E4}">
                  <adec:decorative xmlns:adec="http://schemas.microsoft.com/office/drawing/2017/decorative" val="1"/>
                </a:ext>
              </a:extLst>
            </p:cNvPr>
            <p:cNvSpPr/>
            <p:nvPr/>
          </p:nvSpPr>
          <p:spPr>
            <a:xfrm>
              <a:off x="8611132" y="4259729"/>
              <a:ext cx="18369" cy="119396"/>
            </a:xfrm>
            <a:custGeom>
              <a:avLst/>
              <a:gdLst>
                <a:gd name="connsiteX0" fmla="*/ 0 w 9525"/>
                <a:gd name="connsiteY0" fmla="*/ 0 h 61912"/>
                <a:gd name="connsiteX1" fmla="*/ 0 w 9525"/>
                <a:gd name="connsiteY1" fmla="*/ 61913 h 61912"/>
              </a:gdLst>
              <a:ahLst/>
              <a:cxnLst>
                <a:cxn ang="0">
                  <a:pos x="connsiteX0" y="connsiteY0"/>
                </a:cxn>
                <a:cxn ang="0">
                  <a:pos x="connsiteX1" y="connsiteY1"/>
                </a:cxn>
              </a:cxnLst>
              <a:rect l="l" t="t" r="r" b="b"/>
              <a:pathLst>
                <a:path w="9525" h="61912">
                  <a:moveTo>
                    <a:pt x="0" y="0"/>
                  </a:moveTo>
                  <a:lnTo>
                    <a:pt x="0" y="61913"/>
                  </a:lnTo>
                </a:path>
              </a:pathLst>
            </a:custGeom>
            <a:noFill/>
            <a:ln w="12700" cap="rnd">
              <a:solidFill>
                <a:schemeClr val="bg1"/>
              </a:solidFill>
              <a:prstDash val="solid"/>
              <a:round/>
            </a:ln>
          </p:spPr>
          <p:txBody>
            <a:bodyPr rtlCol="0" anchor="ctr"/>
            <a:lstStyle/>
            <a:p>
              <a:endParaRPr lang="en-US" sz="1350" dirty="0"/>
            </a:p>
          </p:txBody>
        </p:sp>
        <p:sp>
          <p:nvSpPr>
            <p:cNvPr id="13312" name="Freeform: Shape 13311">
              <a:extLst>
                <a:ext uri="{FF2B5EF4-FFF2-40B4-BE49-F238E27FC236}">
                  <a16:creationId xmlns:a16="http://schemas.microsoft.com/office/drawing/2014/main" id="{51D68AE9-6C2E-4412-9899-E67539783392}"/>
                </a:ext>
                <a:ext uri="{C183D7F6-B498-43B3-948B-1728B52AA6E4}">
                  <adec:decorative xmlns:adec="http://schemas.microsoft.com/office/drawing/2017/decorative" val="1"/>
                </a:ext>
              </a:extLst>
            </p:cNvPr>
            <p:cNvSpPr/>
            <p:nvPr/>
          </p:nvSpPr>
          <p:spPr>
            <a:xfrm>
              <a:off x="8758082" y="4480155"/>
              <a:ext cx="18369" cy="165319"/>
            </a:xfrm>
            <a:custGeom>
              <a:avLst/>
              <a:gdLst>
                <a:gd name="connsiteX0" fmla="*/ 0 w 9525"/>
                <a:gd name="connsiteY0" fmla="*/ 0 h 85725"/>
                <a:gd name="connsiteX1" fmla="*/ 0 w 9525"/>
                <a:gd name="connsiteY1" fmla="*/ 85725 h 85725"/>
              </a:gdLst>
              <a:ahLst/>
              <a:cxnLst>
                <a:cxn ang="0">
                  <a:pos x="connsiteX0" y="connsiteY0"/>
                </a:cxn>
                <a:cxn ang="0">
                  <a:pos x="connsiteX1" y="connsiteY1"/>
                </a:cxn>
              </a:cxnLst>
              <a:rect l="l" t="t" r="r" b="b"/>
              <a:pathLst>
                <a:path w="9525" h="85725">
                  <a:moveTo>
                    <a:pt x="0" y="0"/>
                  </a:moveTo>
                  <a:lnTo>
                    <a:pt x="0" y="85725"/>
                  </a:lnTo>
                </a:path>
              </a:pathLst>
            </a:custGeom>
            <a:noFill/>
            <a:ln w="12700" cap="rnd">
              <a:solidFill>
                <a:schemeClr val="bg1"/>
              </a:solidFill>
              <a:prstDash val="solid"/>
              <a:round/>
            </a:ln>
          </p:spPr>
          <p:txBody>
            <a:bodyPr rtlCol="0" anchor="ctr"/>
            <a:lstStyle/>
            <a:p>
              <a:endParaRPr lang="en-US" sz="1350" dirty="0"/>
            </a:p>
          </p:txBody>
        </p:sp>
        <p:sp>
          <p:nvSpPr>
            <p:cNvPr id="13313" name="Freeform: Shape 13312">
              <a:extLst>
                <a:ext uri="{FF2B5EF4-FFF2-40B4-BE49-F238E27FC236}">
                  <a16:creationId xmlns:a16="http://schemas.microsoft.com/office/drawing/2014/main" id="{5481F91F-BE29-48A6-899F-4DEF4A23F6E9}"/>
                </a:ext>
                <a:ext uri="{C183D7F6-B498-43B3-948B-1728B52AA6E4}">
                  <adec:decorative xmlns:adec="http://schemas.microsoft.com/office/drawing/2017/decorative" val="1"/>
                </a:ext>
              </a:extLst>
            </p:cNvPr>
            <p:cNvSpPr/>
            <p:nvPr/>
          </p:nvSpPr>
          <p:spPr>
            <a:xfrm>
              <a:off x="8684607" y="4645474"/>
              <a:ext cx="146950" cy="18369"/>
            </a:xfrm>
            <a:custGeom>
              <a:avLst/>
              <a:gdLst>
                <a:gd name="connsiteX0" fmla="*/ 0 w 76200"/>
                <a:gd name="connsiteY0" fmla="*/ 0 h 9525"/>
                <a:gd name="connsiteX1" fmla="*/ 76200 w 76200"/>
                <a:gd name="connsiteY1" fmla="*/ 0 h 9525"/>
              </a:gdLst>
              <a:ahLst/>
              <a:cxnLst>
                <a:cxn ang="0">
                  <a:pos x="connsiteX0" y="connsiteY0"/>
                </a:cxn>
                <a:cxn ang="0">
                  <a:pos x="connsiteX1" y="connsiteY1"/>
                </a:cxn>
              </a:cxnLst>
              <a:rect l="l" t="t" r="r" b="b"/>
              <a:pathLst>
                <a:path w="76200" h="9525">
                  <a:moveTo>
                    <a:pt x="0" y="0"/>
                  </a:moveTo>
                  <a:lnTo>
                    <a:pt x="76200" y="0"/>
                  </a:lnTo>
                </a:path>
              </a:pathLst>
            </a:custGeom>
            <a:noFill/>
            <a:ln w="12700" cap="rnd">
              <a:solidFill>
                <a:schemeClr val="bg1"/>
              </a:solidFill>
              <a:prstDash val="solid"/>
              <a:round/>
            </a:ln>
          </p:spPr>
          <p:txBody>
            <a:bodyPr rtlCol="0" anchor="ctr"/>
            <a:lstStyle/>
            <a:p>
              <a:endParaRPr lang="en-US" sz="1350" dirty="0"/>
            </a:p>
          </p:txBody>
        </p:sp>
        <p:sp>
          <p:nvSpPr>
            <p:cNvPr id="13315" name="Freeform: Shape 13314">
              <a:extLst>
                <a:ext uri="{FF2B5EF4-FFF2-40B4-BE49-F238E27FC236}">
                  <a16:creationId xmlns:a16="http://schemas.microsoft.com/office/drawing/2014/main" id="{9E83A825-8E0E-4A9B-B042-BAE6EAD8BC92}"/>
                </a:ext>
                <a:ext uri="{C183D7F6-B498-43B3-948B-1728B52AA6E4}">
                  <adec:decorative xmlns:adec="http://schemas.microsoft.com/office/drawing/2017/decorative" val="1"/>
                </a:ext>
              </a:extLst>
            </p:cNvPr>
            <p:cNvSpPr/>
            <p:nvPr/>
          </p:nvSpPr>
          <p:spPr>
            <a:xfrm>
              <a:off x="8712338" y="4351554"/>
              <a:ext cx="91668" cy="55143"/>
            </a:xfrm>
            <a:custGeom>
              <a:avLst/>
              <a:gdLst>
                <a:gd name="connsiteX0" fmla="*/ 47532 w 47534"/>
                <a:gd name="connsiteY0" fmla="*/ 13726 h 28594"/>
                <a:gd name="connsiteX1" fmla="*/ 24101 w 47534"/>
                <a:gd name="connsiteY1" fmla="*/ 28585 h 28594"/>
                <a:gd name="connsiteX2" fmla="*/ 3 w 47534"/>
                <a:gd name="connsiteY2" fmla="*/ 14869 h 28594"/>
                <a:gd name="connsiteX3" fmla="*/ 23434 w 47534"/>
                <a:gd name="connsiteY3" fmla="*/ 10 h 28594"/>
                <a:gd name="connsiteX4" fmla="*/ 47532 w 47534"/>
                <a:gd name="connsiteY4" fmla="*/ 13726 h 2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534" h="28594">
                  <a:moveTo>
                    <a:pt x="47532" y="13726"/>
                  </a:moveTo>
                  <a:cubicBezTo>
                    <a:pt x="47723" y="21631"/>
                    <a:pt x="37245" y="28299"/>
                    <a:pt x="24101" y="28585"/>
                  </a:cubicBezTo>
                  <a:cubicBezTo>
                    <a:pt x="10956" y="28870"/>
                    <a:pt x="193" y="22774"/>
                    <a:pt x="3" y="14869"/>
                  </a:cubicBezTo>
                  <a:cubicBezTo>
                    <a:pt x="-188" y="6963"/>
                    <a:pt x="10290" y="295"/>
                    <a:pt x="23434" y="10"/>
                  </a:cubicBezTo>
                  <a:cubicBezTo>
                    <a:pt x="36579" y="-276"/>
                    <a:pt x="47342" y="5820"/>
                    <a:pt x="47532" y="13726"/>
                  </a:cubicBezTo>
                  <a:close/>
                </a:path>
              </a:pathLst>
            </a:custGeom>
            <a:noFill/>
            <a:ln w="12700" cap="rnd">
              <a:solidFill>
                <a:schemeClr val="bg1"/>
              </a:solidFill>
              <a:prstDash val="solid"/>
              <a:round/>
            </a:ln>
          </p:spPr>
          <p:txBody>
            <a:bodyPr rtlCol="0" anchor="ctr"/>
            <a:lstStyle/>
            <a:p>
              <a:endParaRPr lang="en-US" sz="1350" dirty="0"/>
            </a:p>
          </p:txBody>
        </p:sp>
        <p:sp>
          <p:nvSpPr>
            <p:cNvPr id="13316" name="Freeform: Shape 13315">
              <a:extLst>
                <a:ext uri="{FF2B5EF4-FFF2-40B4-BE49-F238E27FC236}">
                  <a16:creationId xmlns:a16="http://schemas.microsoft.com/office/drawing/2014/main" id="{5B4E3A07-F046-44BF-A14B-D7618ADDDB69}"/>
                </a:ext>
                <a:ext uri="{C183D7F6-B498-43B3-948B-1728B52AA6E4}">
                  <adec:decorative xmlns:adec="http://schemas.microsoft.com/office/drawing/2017/decorative" val="1"/>
                </a:ext>
              </a:extLst>
            </p:cNvPr>
            <p:cNvSpPr/>
            <p:nvPr/>
          </p:nvSpPr>
          <p:spPr>
            <a:xfrm>
              <a:off x="8519288" y="4599553"/>
              <a:ext cx="733" cy="18369"/>
            </a:xfrm>
            <a:custGeom>
              <a:avLst/>
              <a:gdLst>
                <a:gd name="connsiteX0" fmla="*/ 381 w 380"/>
                <a:gd name="connsiteY0" fmla="*/ 0 h 9525"/>
                <a:gd name="connsiteX1" fmla="*/ 0 w 380"/>
                <a:gd name="connsiteY1" fmla="*/ 9525 h 9525"/>
              </a:gdLst>
              <a:ahLst/>
              <a:cxnLst>
                <a:cxn ang="0">
                  <a:pos x="connsiteX0" y="connsiteY0"/>
                </a:cxn>
                <a:cxn ang="0">
                  <a:pos x="connsiteX1" y="connsiteY1"/>
                </a:cxn>
              </a:cxnLst>
              <a:rect l="l" t="t" r="r" b="b"/>
              <a:pathLst>
                <a:path w="380" h="9525">
                  <a:moveTo>
                    <a:pt x="381" y="0"/>
                  </a:moveTo>
                  <a:cubicBezTo>
                    <a:pt x="190" y="3143"/>
                    <a:pt x="0" y="6286"/>
                    <a:pt x="0" y="9525"/>
                  </a:cubicBezTo>
                </a:path>
              </a:pathLst>
            </a:custGeom>
            <a:noFill/>
            <a:ln w="12700" cap="rnd">
              <a:solidFill>
                <a:schemeClr val="bg1"/>
              </a:solidFill>
              <a:prstDash val="solid"/>
              <a:round/>
            </a:ln>
          </p:spPr>
          <p:txBody>
            <a:bodyPr rtlCol="0" anchor="ctr"/>
            <a:lstStyle/>
            <a:p>
              <a:endParaRPr lang="en-US" sz="1350" dirty="0"/>
            </a:p>
          </p:txBody>
        </p:sp>
        <p:sp>
          <p:nvSpPr>
            <p:cNvPr id="13317" name="Freeform: Shape 13316">
              <a:extLst>
                <a:ext uri="{FF2B5EF4-FFF2-40B4-BE49-F238E27FC236}">
                  <a16:creationId xmlns:a16="http://schemas.microsoft.com/office/drawing/2014/main" id="{C682A2C7-E4E9-4AC7-B3E5-94A276EFB7CC}"/>
                </a:ext>
                <a:ext uri="{C183D7F6-B498-43B3-948B-1728B52AA6E4}">
                  <adec:decorative xmlns:adec="http://schemas.microsoft.com/office/drawing/2017/decorative" val="1"/>
                </a:ext>
              </a:extLst>
            </p:cNvPr>
            <p:cNvSpPr/>
            <p:nvPr/>
          </p:nvSpPr>
          <p:spPr>
            <a:xfrm>
              <a:off x="8525349" y="4527362"/>
              <a:ext cx="11021" cy="35635"/>
            </a:xfrm>
            <a:custGeom>
              <a:avLst/>
              <a:gdLst>
                <a:gd name="connsiteX0" fmla="*/ 5715 w 5715"/>
                <a:gd name="connsiteY0" fmla="*/ 0 h 18478"/>
                <a:gd name="connsiteX1" fmla="*/ 0 w 5715"/>
                <a:gd name="connsiteY1" fmla="*/ 18479 h 18478"/>
              </a:gdLst>
              <a:ahLst/>
              <a:cxnLst>
                <a:cxn ang="0">
                  <a:pos x="connsiteX0" y="connsiteY0"/>
                </a:cxn>
                <a:cxn ang="0">
                  <a:pos x="connsiteX1" y="connsiteY1"/>
                </a:cxn>
              </a:cxnLst>
              <a:rect l="l" t="t" r="r" b="b"/>
              <a:pathLst>
                <a:path w="5715" h="18478">
                  <a:moveTo>
                    <a:pt x="5715" y="0"/>
                  </a:moveTo>
                  <a:cubicBezTo>
                    <a:pt x="3334" y="5906"/>
                    <a:pt x="1524" y="12097"/>
                    <a:pt x="0" y="18479"/>
                  </a:cubicBezTo>
                </a:path>
              </a:pathLst>
            </a:custGeom>
            <a:noFill/>
            <a:ln w="12700" cap="rnd">
              <a:solidFill>
                <a:schemeClr val="bg1"/>
              </a:solidFill>
              <a:prstDash val="solid"/>
              <a:round/>
            </a:ln>
          </p:spPr>
          <p:txBody>
            <a:bodyPr rtlCol="0" anchor="ctr"/>
            <a:lstStyle/>
            <a:p>
              <a:endParaRPr lang="en-US" sz="1350" dirty="0"/>
            </a:p>
          </p:txBody>
        </p:sp>
        <p:sp>
          <p:nvSpPr>
            <p:cNvPr id="13318" name="Freeform: Shape 13317">
              <a:extLst>
                <a:ext uri="{FF2B5EF4-FFF2-40B4-BE49-F238E27FC236}">
                  <a16:creationId xmlns:a16="http://schemas.microsoft.com/office/drawing/2014/main" id="{48E048E4-10EC-4EE9-A548-E1D6A0415E67}"/>
                </a:ext>
                <a:ext uri="{C183D7F6-B498-43B3-948B-1728B52AA6E4}">
                  <adec:decorative xmlns:adec="http://schemas.microsoft.com/office/drawing/2017/decorative" val="1"/>
                </a:ext>
              </a:extLst>
            </p:cNvPr>
            <p:cNvSpPr/>
            <p:nvPr/>
          </p:nvSpPr>
          <p:spPr>
            <a:xfrm>
              <a:off x="8552169" y="4463624"/>
              <a:ext cx="20939" cy="30858"/>
            </a:xfrm>
            <a:custGeom>
              <a:avLst/>
              <a:gdLst>
                <a:gd name="connsiteX0" fmla="*/ 10858 w 10858"/>
                <a:gd name="connsiteY0" fmla="*/ 0 h 16001"/>
                <a:gd name="connsiteX1" fmla="*/ 0 w 10858"/>
                <a:gd name="connsiteY1" fmla="*/ 16002 h 16001"/>
              </a:gdLst>
              <a:ahLst/>
              <a:cxnLst>
                <a:cxn ang="0">
                  <a:pos x="connsiteX0" y="connsiteY0"/>
                </a:cxn>
                <a:cxn ang="0">
                  <a:pos x="connsiteX1" y="connsiteY1"/>
                </a:cxn>
              </a:cxnLst>
              <a:rect l="l" t="t" r="r" b="b"/>
              <a:pathLst>
                <a:path w="10858" h="16001">
                  <a:moveTo>
                    <a:pt x="10858" y="0"/>
                  </a:moveTo>
                  <a:cubicBezTo>
                    <a:pt x="6858" y="5048"/>
                    <a:pt x="3239" y="10382"/>
                    <a:pt x="0" y="16002"/>
                  </a:cubicBezTo>
                </a:path>
              </a:pathLst>
            </a:custGeom>
            <a:noFill/>
            <a:ln w="12700" cap="rnd">
              <a:solidFill>
                <a:schemeClr val="bg1"/>
              </a:solidFill>
              <a:prstDash val="solid"/>
              <a:round/>
            </a:ln>
          </p:spPr>
          <p:txBody>
            <a:bodyPr rtlCol="0" anchor="ctr"/>
            <a:lstStyle/>
            <a:p>
              <a:endParaRPr lang="en-US" sz="1350" dirty="0"/>
            </a:p>
          </p:txBody>
        </p:sp>
        <p:sp>
          <p:nvSpPr>
            <p:cNvPr id="13319" name="Freeform: Shape 13318">
              <a:extLst>
                <a:ext uri="{FF2B5EF4-FFF2-40B4-BE49-F238E27FC236}">
                  <a16:creationId xmlns:a16="http://schemas.microsoft.com/office/drawing/2014/main" id="{D1DEAC28-F44E-43C4-B13E-8B5196556126}"/>
                </a:ext>
                <a:ext uri="{C183D7F6-B498-43B3-948B-1728B52AA6E4}">
                  <adec:decorative xmlns:adec="http://schemas.microsoft.com/office/drawing/2017/decorative" val="1"/>
                </a:ext>
              </a:extLst>
            </p:cNvPr>
            <p:cNvSpPr/>
            <p:nvPr/>
          </p:nvSpPr>
          <p:spPr>
            <a:xfrm>
              <a:off x="8597906" y="4413475"/>
              <a:ext cx="29022" cy="23327"/>
            </a:xfrm>
            <a:custGeom>
              <a:avLst/>
              <a:gdLst>
                <a:gd name="connsiteX0" fmla="*/ 15049 w 15049"/>
                <a:gd name="connsiteY0" fmla="*/ 0 h 12096"/>
                <a:gd name="connsiteX1" fmla="*/ 0 w 15049"/>
                <a:gd name="connsiteY1" fmla="*/ 12097 h 12096"/>
              </a:gdLst>
              <a:ahLst/>
              <a:cxnLst>
                <a:cxn ang="0">
                  <a:pos x="connsiteX0" y="connsiteY0"/>
                </a:cxn>
                <a:cxn ang="0">
                  <a:pos x="connsiteX1" y="connsiteY1"/>
                </a:cxn>
              </a:cxnLst>
              <a:rect l="l" t="t" r="r" b="b"/>
              <a:pathLst>
                <a:path w="15049" h="12096">
                  <a:moveTo>
                    <a:pt x="15049" y="0"/>
                  </a:moveTo>
                  <a:cubicBezTo>
                    <a:pt x="9716" y="3620"/>
                    <a:pt x="4667" y="7715"/>
                    <a:pt x="0" y="12097"/>
                  </a:cubicBezTo>
                </a:path>
              </a:pathLst>
            </a:custGeom>
            <a:noFill/>
            <a:ln w="12700" cap="rnd">
              <a:solidFill>
                <a:schemeClr val="bg1"/>
              </a:solidFill>
              <a:prstDash val="solid"/>
              <a:round/>
            </a:ln>
          </p:spPr>
          <p:txBody>
            <a:bodyPr rtlCol="0" anchor="ctr"/>
            <a:lstStyle/>
            <a:p>
              <a:endParaRPr lang="en-US" sz="1350" dirty="0"/>
            </a:p>
          </p:txBody>
        </p:sp>
        <p:sp>
          <p:nvSpPr>
            <p:cNvPr id="13320" name="Freeform: Shape 13319">
              <a:extLst>
                <a:ext uri="{FF2B5EF4-FFF2-40B4-BE49-F238E27FC236}">
                  <a16:creationId xmlns:a16="http://schemas.microsoft.com/office/drawing/2014/main" id="{5CCD23BF-B443-40A5-BE37-271E0D9C31DF}"/>
                </a:ext>
                <a:ext uri="{C183D7F6-B498-43B3-948B-1728B52AA6E4}">
                  <adec:decorative xmlns:adec="http://schemas.microsoft.com/office/drawing/2017/decorative" val="1"/>
                </a:ext>
              </a:extLst>
            </p:cNvPr>
            <p:cNvSpPr/>
            <p:nvPr/>
          </p:nvSpPr>
          <p:spPr>
            <a:xfrm>
              <a:off x="8658522" y="4387576"/>
              <a:ext cx="16899" cy="7531"/>
            </a:xfrm>
            <a:custGeom>
              <a:avLst/>
              <a:gdLst>
                <a:gd name="connsiteX0" fmla="*/ 8763 w 8763"/>
                <a:gd name="connsiteY0" fmla="*/ 0 h 3905"/>
                <a:gd name="connsiteX1" fmla="*/ 0 w 8763"/>
                <a:gd name="connsiteY1" fmla="*/ 3905 h 3905"/>
              </a:gdLst>
              <a:ahLst/>
              <a:cxnLst>
                <a:cxn ang="0">
                  <a:pos x="connsiteX0" y="connsiteY0"/>
                </a:cxn>
                <a:cxn ang="0">
                  <a:pos x="connsiteX1" y="connsiteY1"/>
                </a:cxn>
              </a:cxnLst>
              <a:rect l="l" t="t" r="r" b="b"/>
              <a:pathLst>
                <a:path w="8763" h="3905">
                  <a:moveTo>
                    <a:pt x="8763" y="0"/>
                  </a:moveTo>
                  <a:cubicBezTo>
                    <a:pt x="5810" y="1238"/>
                    <a:pt x="2858" y="2477"/>
                    <a:pt x="0" y="3905"/>
                  </a:cubicBezTo>
                </a:path>
              </a:pathLst>
            </a:custGeom>
            <a:noFill/>
            <a:ln w="12700" cap="rnd">
              <a:solidFill>
                <a:schemeClr val="bg1"/>
              </a:solidFill>
              <a:prstDash val="solid"/>
              <a:round/>
            </a:ln>
          </p:spPr>
          <p:txBody>
            <a:bodyPr rtlCol="0" anchor="ctr"/>
            <a:lstStyle/>
            <a:p>
              <a:endParaRPr lang="en-US" sz="1350" dirty="0"/>
            </a:p>
          </p:txBody>
        </p:sp>
      </p:grpSp>
      <p:sp>
        <p:nvSpPr>
          <p:cNvPr id="19" name="Rectangle 18">
            <a:extLst>
              <a:ext uri="{FF2B5EF4-FFF2-40B4-BE49-F238E27FC236}">
                <a16:creationId xmlns:a16="http://schemas.microsoft.com/office/drawing/2014/main" id="{8034948F-E7EF-47C2-9A26-D3C584EA72EE}"/>
              </a:ext>
            </a:extLst>
          </p:cNvPr>
          <p:cNvSpPr/>
          <p:nvPr/>
        </p:nvSpPr>
        <p:spPr>
          <a:xfrm>
            <a:off x="7681427" y="5087752"/>
            <a:ext cx="2103120" cy="523220"/>
          </a:xfrm>
          <a:prstGeom prst="rect">
            <a:avLst/>
          </a:prstGeom>
        </p:spPr>
        <p:txBody>
          <a:bodyPr wrap="square" lIns="0" rIns="0">
            <a:spAutoFit/>
          </a:bodyPr>
          <a:lstStyle/>
          <a:p>
            <a:pPr algn="ctr"/>
            <a:r>
              <a:rPr lang="en-US" sz="1400" b="1" dirty="0"/>
              <a:t>Stay on track to live the retirement you want</a:t>
            </a:r>
          </a:p>
        </p:txBody>
      </p:sp>
      <p:sp>
        <p:nvSpPr>
          <p:cNvPr id="2" name="Slide Number Placeholder 1"/>
          <p:cNvSpPr>
            <a:spLocks noGrp="1"/>
          </p:cNvSpPr>
          <p:nvPr>
            <p:ph type="sldNum" sz="quarter" idx="14"/>
          </p:nvPr>
        </p:nvSpPr>
        <p:spPr/>
        <p:txBody>
          <a:bodyPr/>
          <a:lstStyle/>
          <a:p>
            <a:pPr>
              <a:defRPr/>
            </a:pPr>
            <a:fld id="{E6474CC2-1230-4213-AD1A-4B2FEEABA7A1}" type="slidenum">
              <a:rPr lang="en-US" smtClean="0"/>
              <a:pPr>
                <a:defRPr/>
              </a:pPr>
              <a:t>11</a:t>
            </a:fld>
            <a:endParaRPr lang="en-US" dirty="0"/>
          </a:p>
        </p:txBody>
      </p:sp>
      <p:sp>
        <p:nvSpPr>
          <p:cNvPr id="17" name="Footer Placeholder 3">
            <a:extLst>
              <a:ext uri="{FF2B5EF4-FFF2-40B4-BE49-F238E27FC236}">
                <a16:creationId xmlns:a16="http://schemas.microsoft.com/office/drawing/2014/main" id="{F0CF5ACD-8ED4-472E-A51C-9AC03B64BFD3}"/>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435747.32.0</a:t>
            </a:r>
          </a:p>
        </p:txBody>
      </p:sp>
      <p:pic>
        <p:nvPicPr>
          <p:cNvPr id="8" name="Picture 7" descr="Fidelity Investments logo">
            <a:extLst>
              <a:ext uri="{FF2B5EF4-FFF2-40B4-BE49-F238E27FC236}">
                <a16:creationId xmlns:a16="http://schemas.microsoft.com/office/drawing/2014/main" id="{F75295D7-615E-689D-00CA-DE52FBDA9AE6}"/>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207083463"/>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t>Retirement income planning process</a:t>
            </a:r>
            <a:endParaRPr lang="en-US" dirty="0"/>
          </a:p>
        </p:txBody>
      </p:sp>
      <p:sp>
        <p:nvSpPr>
          <p:cNvPr id="19" name="Oval 18">
            <a:extLst>
              <a:ext uri="{FF2B5EF4-FFF2-40B4-BE49-F238E27FC236}">
                <a16:creationId xmlns:a16="http://schemas.microsoft.com/office/drawing/2014/main" id="{46786666-5474-4A34-9992-D45E75A1767A}"/>
              </a:ext>
              <a:ext uri="{C183D7F6-B498-43B3-948B-1728B52AA6E4}">
                <adec:decorative xmlns:adec="http://schemas.microsoft.com/office/drawing/2017/decorative" val="1"/>
              </a:ext>
            </a:extLst>
          </p:cNvPr>
          <p:cNvSpPr/>
          <p:nvPr/>
        </p:nvSpPr>
        <p:spPr bwMode="auto">
          <a:xfrm>
            <a:off x="1336693" y="2382261"/>
            <a:ext cx="897221" cy="897221"/>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bg1"/>
              </a:solidFill>
              <a:effectLst/>
              <a:latin typeface="Arial" charset="0"/>
              <a:ea typeface="ＭＳ Ｐゴシック" charset="-128"/>
            </a:endParaRPr>
          </a:p>
        </p:txBody>
      </p:sp>
      <p:sp>
        <p:nvSpPr>
          <p:cNvPr id="18" name="Oval 17">
            <a:extLst>
              <a:ext uri="{FF2B5EF4-FFF2-40B4-BE49-F238E27FC236}">
                <a16:creationId xmlns:a16="http://schemas.microsoft.com/office/drawing/2014/main" id="{EA4603E7-AAF2-40A0-89CC-6F992182CCD5}"/>
              </a:ext>
            </a:extLst>
          </p:cNvPr>
          <p:cNvSpPr/>
          <p:nvPr/>
        </p:nvSpPr>
        <p:spPr bwMode="auto">
          <a:xfrm>
            <a:off x="1538109" y="2583677"/>
            <a:ext cx="494386" cy="494386"/>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a:ln>
                  <a:noFill/>
                </a:ln>
                <a:solidFill>
                  <a:schemeClr val="bg1"/>
                </a:solidFill>
                <a:effectLst/>
                <a:latin typeface="Arial" charset="0"/>
                <a:ea typeface="ＭＳ Ｐゴシック" charset="-128"/>
              </a:rPr>
              <a:t>1</a:t>
            </a:r>
          </a:p>
        </p:txBody>
      </p:sp>
      <p:sp>
        <p:nvSpPr>
          <p:cNvPr id="27" name="Rectangle 4"/>
          <p:cNvSpPr>
            <a:spLocks noChangeArrowheads="1"/>
          </p:cNvSpPr>
          <p:nvPr/>
        </p:nvSpPr>
        <p:spPr bwMode="auto">
          <a:xfrm>
            <a:off x="550863" y="3474754"/>
            <a:ext cx="2468880" cy="92333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800" dirty="0"/>
              <a:t>Inventory expenses </a:t>
            </a:r>
            <a:br>
              <a:rPr lang="en-US" altLang="en-US" sz="1800" dirty="0"/>
            </a:br>
            <a:r>
              <a:rPr lang="en-US" altLang="en-US" sz="1800" dirty="0"/>
              <a:t>vs. income</a:t>
            </a:r>
          </a:p>
        </p:txBody>
      </p:sp>
      <p:cxnSp>
        <p:nvCxnSpPr>
          <p:cNvPr id="41" name="Straight Connector 40">
            <a:extLst>
              <a:ext uri="{FF2B5EF4-FFF2-40B4-BE49-F238E27FC236}">
                <a16:creationId xmlns:a16="http://schemas.microsoft.com/office/drawing/2014/main" id="{B46A54A0-5066-674E-94D1-323249FD2E9A}"/>
              </a:ext>
              <a:ext uri="{C183D7F6-B498-43B3-948B-1728B52AA6E4}">
                <adec:decorative xmlns:adec="http://schemas.microsoft.com/office/drawing/2017/decorative" val="1"/>
              </a:ext>
            </a:extLst>
          </p:cNvPr>
          <p:cNvCxnSpPr/>
          <p:nvPr/>
        </p:nvCxnSpPr>
        <p:spPr bwMode="auto">
          <a:xfrm>
            <a:off x="3237891" y="3533163"/>
            <a:ext cx="0" cy="731520"/>
          </a:xfrm>
          <a:prstGeom prst="line">
            <a:avLst/>
          </a:prstGeom>
          <a:solidFill>
            <a:schemeClr val="hlink"/>
          </a:solidFill>
          <a:ln w="9525" cap="flat" cmpd="sng" algn="ctr">
            <a:solidFill>
              <a:schemeClr val="bg1">
                <a:lumMod val="75000"/>
              </a:schemeClr>
            </a:solidFill>
            <a:prstDash val="sysDot"/>
            <a:round/>
            <a:headEnd type="none" w="med" len="med"/>
            <a:tailEnd type="none" w="med" len="med"/>
          </a:ln>
          <a:effectLst/>
        </p:spPr>
      </p:cxnSp>
      <p:sp>
        <p:nvSpPr>
          <p:cNvPr id="33" name="Oval 32">
            <a:extLst>
              <a:ext uri="{FF2B5EF4-FFF2-40B4-BE49-F238E27FC236}">
                <a16:creationId xmlns:a16="http://schemas.microsoft.com/office/drawing/2014/main" id="{A2B47FBD-2E36-4C18-8723-DACB01C516FD}"/>
              </a:ext>
              <a:ext uri="{C183D7F6-B498-43B3-948B-1728B52AA6E4}">
                <adec:decorative xmlns:adec="http://schemas.microsoft.com/office/drawing/2017/decorative" val="1"/>
              </a:ext>
            </a:extLst>
          </p:cNvPr>
          <p:cNvSpPr/>
          <p:nvPr/>
        </p:nvSpPr>
        <p:spPr bwMode="auto">
          <a:xfrm>
            <a:off x="4241869" y="2382261"/>
            <a:ext cx="897221" cy="897221"/>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bg1"/>
              </a:solidFill>
              <a:effectLst/>
              <a:latin typeface="Arial" charset="0"/>
              <a:ea typeface="ＭＳ Ｐゴシック" charset="-128"/>
            </a:endParaRPr>
          </a:p>
        </p:txBody>
      </p:sp>
      <p:sp>
        <p:nvSpPr>
          <p:cNvPr id="32" name="Oval 31">
            <a:extLst>
              <a:ext uri="{FF2B5EF4-FFF2-40B4-BE49-F238E27FC236}">
                <a16:creationId xmlns:a16="http://schemas.microsoft.com/office/drawing/2014/main" id="{8A657260-3718-4AC4-895E-71EBC9970040}"/>
              </a:ext>
            </a:extLst>
          </p:cNvPr>
          <p:cNvSpPr/>
          <p:nvPr/>
        </p:nvSpPr>
        <p:spPr bwMode="auto">
          <a:xfrm>
            <a:off x="4443285" y="2583677"/>
            <a:ext cx="494386" cy="494386"/>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a:ln>
                  <a:noFill/>
                </a:ln>
                <a:solidFill>
                  <a:schemeClr val="bg1"/>
                </a:solidFill>
                <a:effectLst/>
                <a:latin typeface="Arial" charset="0"/>
                <a:ea typeface="ＭＳ Ｐゴシック" charset="-128"/>
              </a:rPr>
              <a:t>2</a:t>
            </a:r>
          </a:p>
        </p:txBody>
      </p:sp>
      <p:sp>
        <p:nvSpPr>
          <p:cNvPr id="28" name="Rectangle 5"/>
          <p:cNvSpPr>
            <a:spLocks noChangeArrowheads="1"/>
          </p:cNvSpPr>
          <p:nvPr/>
        </p:nvSpPr>
        <p:spPr bwMode="auto">
          <a:xfrm>
            <a:off x="3456039" y="3474754"/>
            <a:ext cx="2468880" cy="64633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800" dirty="0"/>
              <a:t>Cover essential expenses</a:t>
            </a:r>
          </a:p>
        </p:txBody>
      </p:sp>
      <p:cxnSp>
        <p:nvCxnSpPr>
          <p:cNvPr id="40" name="Straight Connector 39">
            <a:extLst>
              <a:ext uri="{FF2B5EF4-FFF2-40B4-BE49-F238E27FC236}">
                <a16:creationId xmlns:a16="http://schemas.microsoft.com/office/drawing/2014/main" id="{7361D711-C967-2C45-8CB0-485D93C82D4E}"/>
              </a:ext>
              <a:ext uri="{C183D7F6-B498-43B3-948B-1728B52AA6E4}">
                <adec:decorative xmlns:adec="http://schemas.microsoft.com/office/drawing/2017/decorative" val="1"/>
              </a:ext>
            </a:extLst>
          </p:cNvPr>
          <p:cNvCxnSpPr/>
          <p:nvPr/>
        </p:nvCxnSpPr>
        <p:spPr bwMode="auto">
          <a:xfrm>
            <a:off x="6143067" y="3533163"/>
            <a:ext cx="0" cy="731520"/>
          </a:xfrm>
          <a:prstGeom prst="line">
            <a:avLst/>
          </a:prstGeom>
          <a:solidFill>
            <a:schemeClr val="hlink"/>
          </a:solidFill>
          <a:ln w="9525" cap="flat" cmpd="sng" algn="ctr">
            <a:solidFill>
              <a:schemeClr val="bg1">
                <a:lumMod val="75000"/>
              </a:schemeClr>
            </a:solidFill>
            <a:prstDash val="sysDot"/>
            <a:round/>
            <a:headEnd type="none" w="med" len="med"/>
            <a:tailEnd type="none" w="med" len="med"/>
          </a:ln>
          <a:effectLst/>
        </p:spPr>
      </p:cxnSp>
      <p:sp>
        <p:nvSpPr>
          <p:cNvPr id="38" name="Oval 37">
            <a:extLst>
              <a:ext uri="{FF2B5EF4-FFF2-40B4-BE49-F238E27FC236}">
                <a16:creationId xmlns:a16="http://schemas.microsoft.com/office/drawing/2014/main" id="{5897DE2A-4351-4043-9BC4-47235583C411}"/>
              </a:ext>
              <a:ext uri="{C183D7F6-B498-43B3-948B-1728B52AA6E4}">
                <adec:decorative xmlns:adec="http://schemas.microsoft.com/office/drawing/2017/decorative" val="1"/>
              </a:ext>
            </a:extLst>
          </p:cNvPr>
          <p:cNvSpPr/>
          <p:nvPr/>
        </p:nvSpPr>
        <p:spPr bwMode="auto">
          <a:xfrm>
            <a:off x="7147045" y="2382261"/>
            <a:ext cx="897221" cy="897221"/>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bg1"/>
              </a:solidFill>
              <a:effectLst/>
              <a:latin typeface="Arial" charset="0"/>
              <a:ea typeface="ＭＳ Ｐゴシック" charset="-128"/>
            </a:endParaRPr>
          </a:p>
        </p:txBody>
      </p:sp>
      <p:sp>
        <p:nvSpPr>
          <p:cNvPr id="35" name="Oval 34">
            <a:extLst>
              <a:ext uri="{FF2B5EF4-FFF2-40B4-BE49-F238E27FC236}">
                <a16:creationId xmlns:a16="http://schemas.microsoft.com/office/drawing/2014/main" id="{FA849F80-B6F9-4B8E-9472-6EDE94F98DE5}"/>
              </a:ext>
            </a:extLst>
          </p:cNvPr>
          <p:cNvSpPr/>
          <p:nvPr/>
        </p:nvSpPr>
        <p:spPr bwMode="auto">
          <a:xfrm>
            <a:off x="7348461" y="2583677"/>
            <a:ext cx="494386" cy="494386"/>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b="1" dirty="0">
                <a:solidFill>
                  <a:schemeClr val="bg1"/>
                </a:solidFill>
                <a:latin typeface="Arial" charset="0"/>
                <a:ea typeface="ＭＳ Ｐゴシック" charset="-128"/>
              </a:rPr>
              <a:t>3</a:t>
            </a:r>
            <a:endParaRPr kumimoji="0" lang="en-US" sz="2400" b="1" i="0" u="none" strike="noStrike" cap="none" normalizeH="0" baseline="0" dirty="0">
              <a:ln>
                <a:noFill/>
              </a:ln>
              <a:solidFill>
                <a:schemeClr val="bg1"/>
              </a:solidFill>
              <a:effectLst/>
              <a:latin typeface="Arial" charset="0"/>
              <a:ea typeface="ＭＳ Ｐゴシック" charset="-128"/>
            </a:endParaRPr>
          </a:p>
        </p:txBody>
      </p:sp>
      <p:sp>
        <p:nvSpPr>
          <p:cNvPr id="29" name="Rectangle 6"/>
          <p:cNvSpPr>
            <a:spLocks noChangeArrowheads="1"/>
          </p:cNvSpPr>
          <p:nvPr/>
        </p:nvSpPr>
        <p:spPr bwMode="auto">
          <a:xfrm>
            <a:off x="6361215" y="3474754"/>
            <a:ext cx="2468880" cy="923330"/>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800" dirty="0"/>
              <a:t>Fund discretionary expenses</a:t>
            </a:r>
          </a:p>
        </p:txBody>
      </p:sp>
      <p:cxnSp>
        <p:nvCxnSpPr>
          <p:cNvPr id="9" name="Straight Connector 8">
            <a:extLst>
              <a:ext uri="{FF2B5EF4-FFF2-40B4-BE49-F238E27FC236}">
                <a16:creationId xmlns:a16="http://schemas.microsoft.com/office/drawing/2014/main" id="{68DBCCE5-5DEF-744E-B13B-19948BDBB191}"/>
              </a:ext>
              <a:ext uri="{C183D7F6-B498-43B3-948B-1728B52AA6E4}">
                <adec:decorative xmlns:adec="http://schemas.microsoft.com/office/drawing/2017/decorative" val="1"/>
              </a:ext>
            </a:extLst>
          </p:cNvPr>
          <p:cNvCxnSpPr/>
          <p:nvPr/>
        </p:nvCxnSpPr>
        <p:spPr bwMode="auto">
          <a:xfrm>
            <a:off x="9048243" y="3533163"/>
            <a:ext cx="0" cy="731520"/>
          </a:xfrm>
          <a:prstGeom prst="line">
            <a:avLst/>
          </a:prstGeom>
          <a:solidFill>
            <a:schemeClr val="hlink"/>
          </a:solidFill>
          <a:ln w="9525" cap="flat" cmpd="sng" algn="ctr">
            <a:solidFill>
              <a:schemeClr val="bg1">
                <a:lumMod val="75000"/>
              </a:schemeClr>
            </a:solidFill>
            <a:prstDash val="sysDot"/>
            <a:round/>
            <a:headEnd type="none" w="med" len="med"/>
            <a:tailEnd type="none" w="med" len="med"/>
          </a:ln>
          <a:effectLst/>
        </p:spPr>
      </p:cxnSp>
      <p:sp>
        <p:nvSpPr>
          <p:cNvPr id="43" name="Oval 42">
            <a:extLst>
              <a:ext uri="{FF2B5EF4-FFF2-40B4-BE49-F238E27FC236}">
                <a16:creationId xmlns:a16="http://schemas.microsoft.com/office/drawing/2014/main" id="{51F4A63D-9F6F-4F9F-980E-5B8AD6D07213}"/>
              </a:ext>
              <a:ext uri="{C183D7F6-B498-43B3-948B-1728B52AA6E4}">
                <adec:decorative xmlns:adec="http://schemas.microsoft.com/office/drawing/2017/decorative" val="1"/>
              </a:ext>
            </a:extLst>
          </p:cNvPr>
          <p:cNvSpPr/>
          <p:nvPr/>
        </p:nvSpPr>
        <p:spPr bwMode="auto">
          <a:xfrm>
            <a:off x="10052222" y="2382261"/>
            <a:ext cx="897221" cy="897221"/>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bg1"/>
              </a:solidFill>
              <a:effectLst/>
              <a:latin typeface="Arial" charset="0"/>
              <a:ea typeface="ＭＳ Ｐゴシック" charset="-128"/>
            </a:endParaRPr>
          </a:p>
        </p:txBody>
      </p:sp>
      <p:sp>
        <p:nvSpPr>
          <p:cNvPr id="42" name="Oval 41">
            <a:extLst>
              <a:ext uri="{FF2B5EF4-FFF2-40B4-BE49-F238E27FC236}">
                <a16:creationId xmlns:a16="http://schemas.microsoft.com/office/drawing/2014/main" id="{535F6A06-339D-4E81-9957-B50B59131BF8}"/>
              </a:ext>
            </a:extLst>
          </p:cNvPr>
          <p:cNvSpPr/>
          <p:nvPr/>
        </p:nvSpPr>
        <p:spPr bwMode="auto">
          <a:xfrm>
            <a:off x="10253638" y="2583677"/>
            <a:ext cx="494386" cy="494386"/>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b="1" dirty="0">
                <a:solidFill>
                  <a:schemeClr val="bg1"/>
                </a:solidFill>
                <a:latin typeface="Arial" charset="0"/>
                <a:ea typeface="ＭＳ Ｐゴシック" charset="-128"/>
              </a:rPr>
              <a:t>4</a:t>
            </a:r>
            <a:endParaRPr kumimoji="0" lang="en-US" sz="2400" b="1" i="0" u="none" strike="noStrike" cap="none" normalizeH="0" baseline="0" dirty="0">
              <a:ln>
                <a:noFill/>
              </a:ln>
              <a:solidFill>
                <a:schemeClr val="bg1"/>
              </a:solidFill>
              <a:effectLst/>
              <a:latin typeface="Arial" charset="0"/>
              <a:ea typeface="ＭＳ Ｐゴシック" charset="-128"/>
            </a:endParaRPr>
          </a:p>
        </p:txBody>
      </p:sp>
      <p:sp>
        <p:nvSpPr>
          <p:cNvPr id="30" name="Rectangle 7"/>
          <p:cNvSpPr>
            <a:spLocks noChangeArrowheads="1"/>
          </p:cNvSpPr>
          <p:nvPr/>
        </p:nvSpPr>
        <p:spPr bwMode="auto">
          <a:xfrm>
            <a:off x="9266392" y="3474754"/>
            <a:ext cx="2468880" cy="646331"/>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800" dirty="0"/>
              <a:t>Review plan regularly</a:t>
            </a:r>
          </a:p>
        </p:txBody>
      </p:sp>
      <p:sp>
        <p:nvSpPr>
          <p:cNvPr id="2" name="Slide Number Placeholder 1"/>
          <p:cNvSpPr>
            <a:spLocks noGrp="1"/>
          </p:cNvSpPr>
          <p:nvPr>
            <p:ph type="sldNum" sz="quarter" idx="14"/>
          </p:nvPr>
        </p:nvSpPr>
        <p:spPr/>
        <p:txBody>
          <a:bodyPr/>
          <a:lstStyle/>
          <a:p>
            <a:pPr>
              <a:defRPr/>
            </a:pPr>
            <a:fld id="{E6474CC2-1230-4213-AD1A-4B2FEEABA7A1}" type="slidenum">
              <a:rPr lang="en-US" smtClean="0"/>
              <a:pPr>
                <a:defRPr/>
              </a:pPr>
              <a:t>12</a:t>
            </a:fld>
            <a:endParaRPr lang="en-US" dirty="0"/>
          </a:p>
        </p:txBody>
      </p:sp>
      <p:sp>
        <p:nvSpPr>
          <p:cNvPr id="16" name="Footer Placeholder 3">
            <a:extLst>
              <a:ext uri="{FF2B5EF4-FFF2-40B4-BE49-F238E27FC236}">
                <a16:creationId xmlns:a16="http://schemas.microsoft.com/office/drawing/2014/main" id="{07C3E576-F916-4C49-B5E9-A0A4697418D3}"/>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435747.32.0</a:t>
            </a:r>
          </a:p>
        </p:txBody>
      </p:sp>
      <p:pic>
        <p:nvPicPr>
          <p:cNvPr id="4" name="Picture 3" descr="Fidelity Investments logo">
            <a:extLst>
              <a:ext uri="{FF2B5EF4-FFF2-40B4-BE49-F238E27FC236}">
                <a16:creationId xmlns:a16="http://schemas.microsoft.com/office/drawing/2014/main" id="{C362D3F1-4C77-6188-E739-AA5BADBC5552}"/>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1134750929"/>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 name="Oval 39">
            <a:extLst>
              <a:ext uri="{FF2B5EF4-FFF2-40B4-BE49-F238E27FC236}">
                <a16:creationId xmlns:a16="http://schemas.microsoft.com/office/drawing/2014/main" id="{424C0F60-FA63-8FB2-6096-B99ECABB5375}"/>
              </a:ext>
              <a:ext uri="{C183D7F6-B498-43B3-948B-1728B52AA6E4}">
                <adec:decorative xmlns:adec="http://schemas.microsoft.com/office/drawing/2017/decorative" val="1"/>
              </a:ext>
            </a:extLst>
          </p:cNvPr>
          <p:cNvSpPr/>
          <p:nvPr/>
        </p:nvSpPr>
        <p:spPr bwMode="auto">
          <a:xfrm>
            <a:off x="325728" y="265216"/>
            <a:ext cx="548640" cy="548640"/>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a:ln>
                <a:noFill/>
              </a:ln>
              <a:solidFill>
                <a:schemeClr val="bg1"/>
              </a:solidFill>
              <a:effectLst/>
              <a:latin typeface="Arial" charset="0"/>
              <a:ea typeface="ＭＳ Ｐゴシック" charset="-128"/>
            </a:endParaRPr>
          </a:p>
        </p:txBody>
      </p:sp>
      <p:sp>
        <p:nvSpPr>
          <p:cNvPr id="41" name="Oval 40">
            <a:extLst>
              <a:ext uri="{FF2B5EF4-FFF2-40B4-BE49-F238E27FC236}">
                <a16:creationId xmlns:a16="http://schemas.microsoft.com/office/drawing/2014/main" id="{F5666734-16E0-9BE9-3E35-5351DEC427BA}"/>
              </a:ext>
              <a:ext uri="{C183D7F6-B498-43B3-948B-1728B52AA6E4}">
                <adec:decorative xmlns:adec="http://schemas.microsoft.com/office/drawing/2017/decorative" val="0"/>
              </a:ext>
            </a:extLst>
          </p:cNvPr>
          <p:cNvSpPr/>
          <p:nvPr/>
        </p:nvSpPr>
        <p:spPr bwMode="auto">
          <a:xfrm>
            <a:off x="448891" y="388379"/>
            <a:ext cx="302311" cy="302311"/>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a:ln>
                  <a:noFill/>
                </a:ln>
                <a:solidFill>
                  <a:schemeClr val="bg1"/>
                </a:solidFill>
                <a:effectLst/>
                <a:latin typeface="Arial" charset="0"/>
                <a:ea typeface="ＭＳ Ｐゴシック" charset="-128"/>
              </a:rPr>
              <a:t>1</a:t>
            </a:r>
          </a:p>
        </p:txBody>
      </p:sp>
      <p:sp>
        <p:nvSpPr>
          <p:cNvPr id="3" name="Title 2"/>
          <p:cNvSpPr>
            <a:spLocks noGrp="1"/>
          </p:cNvSpPr>
          <p:nvPr>
            <p:ph type="title"/>
          </p:nvPr>
        </p:nvSpPr>
        <p:spPr/>
        <p:txBody>
          <a:bodyPr/>
          <a:lstStyle/>
          <a:p>
            <a:pPr marL="461963"/>
            <a:r>
              <a:rPr lang="en-US" altLang="en-US" dirty="0"/>
              <a:t>Inventory expenses vs. income</a:t>
            </a:r>
            <a:endParaRPr lang="en-US" dirty="0"/>
          </a:p>
        </p:txBody>
      </p:sp>
      <p:sp>
        <p:nvSpPr>
          <p:cNvPr id="8" name="Text Box 5"/>
          <p:cNvSpPr txBox="1">
            <a:spLocks noChangeArrowheads="1"/>
          </p:cNvSpPr>
          <p:nvPr/>
        </p:nvSpPr>
        <p:spPr bwMode="auto">
          <a:xfrm>
            <a:off x="946768" y="1952294"/>
            <a:ext cx="4763006" cy="3055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77800" indent="-177800"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marL="182880" indent="-182880" eaLnBrk="1" hangingPunct="1">
              <a:lnSpc>
                <a:spcPct val="115000"/>
              </a:lnSpc>
              <a:spcBef>
                <a:spcPts val="1200"/>
              </a:spcBef>
              <a:spcAft>
                <a:spcPts val="0"/>
              </a:spcAft>
              <a:buClr>
                <a:schemeClr val="tx1"/>
              </a:buClr>
              <a:buFont typeface="LO Avenir LightOblique" charset="0"/>
              <a:buChar char="•"/>
            </a:pPr>
            <a:r>
              <a:rPr lang="en-US" altLang="en-US" sz="1800" b="0" dirty="0">
                <a:solidFill>
                  <a:schemeClr val="tx2"/>
                </a:solidFill>
              </a:rPr>
              <a:t>Distinguish between your essential and discretionary expenses</a:t>
            </a:r>
          </a:p>
          <a:p>
            <a:pPr marL="182880" indent="-182880" eaLnBrk="1" hangingPunct="1">
              <a:lnSpc>
                <a:spcPct val="115000"/>
              </a:lnSpc>
              <a:spcBef>
                <a:spcPts val="1200"/>
              </a:spcBef>
              <a:spcAft>
                <a:spcPts val="0"/>
              </a:spcAft>
              <a:buClr>
                <a:schemeClr val="tx1"/>
              </a:buClr>
              <a:buFont typeface="LO Avenir LightOblique" charset="0"/>
              <a:buChar char="•"/>
            </a:pPr>
            <a:r>
              <a:rPr lang="en-US" altLang="en-US" sz="1800" b="0" dirty="0">
                <a:solidFill>
                  <a:schemeClr val="tx2"/>
                </a:solidFill>
              </a:rPr>
              <a:t>Consider which expenses may increase and which may decrease in retirement</a:t>
            </a:r>
          </a:p>
          <a:p>
            <a:pPr marL="182880" indent="-182880" eaLnBrk="1" hangingPunct="1">
              <a:lnSpc>
                <a:spcPct val="115000"/>
              </a:lnSpc>
              <a:spcBef>
                <a:spcPts val="1200"/>
              </a:spcBef>
              <a:spcAft>
                <a:spcPts val="0"/>
              </a:spcAft>
              <a:buClr>
                <a:schemeClr val="tx1"/>
              </a:buClr>
              <a:buFont typeface="LO Avenir LightOblique" charset="0"/>
              <a:buChar char="•"/>
            </a:pPr>
            <a:r>
              <a:rPr lang="en-US" altLang="en-US" sz="1800" b="0" dirty="0">
                <a:solidFill>
                  <a:schemeClr val="tx2"/>
                </a:solidFill>
              </a:rPr>
              <a:t>Consider long-term care coverage</a:t>
            </a:r>
          </a:p>
          <a:p>
            <a:pPr marL="182880" indent="-182880" eaLnBrk="1" hangingPunct="1">
              <a:lnSpc>
                <a:spcPct val="115000"/>
              </a:lnSpc>
              <a:spcBef>
                <a:spcPts val="1200"/>
              </a:spcBef>
              <a:spcAft>
                <a:spcPts val="0"/>
              </a:spcAft>
              <a:buClr>
                <a:srgbClr val="7A9A3D"/>
              </a:buClr>
              <a:buFont typeface="LO Avenir LightOblique" charset="0"/>
              <a:buChar char="•"/>
            </a:pPr>
            <a:endParaRPr lang="en-US" altLang="en-US" sz="2000" b="0" dirty="0">
              <a:solidFill>
                <a:srgbClr val="2367A5"/>
              </a:solidFill>
            </a:endParaRPr>
          </a:p>
          <a:p>
            <a:pPr marL="182880" indent="-182880" eaLnBrk="1" hangingPunct="1">
              <a:lnSpc>
                <a:spcPct val="115000"/>
              </a:lnSpc>
              <a:spcBef>
                <a:spcPts val="1800"/>
              </a:spcBef>
              <a:spcAft>
                <a:spcPts val="0"/>
              </a:spcAft>
              <a:buClr>
                <a:srgbClr val="7A9A3D"/>
              </a:buClr>
              <a:buFont typeface="LO Avenir LightOblique" charset="0"/>
              <a:buChar char="•"/>
            </a:pPr>
            <a:endParaRPr lang="en-US" altLang="en-US" sz="2000" b="0" dirty="0">
              <a:solidFill>
                <a:srgbClr val="2367A5"/>
              </a:solidFill>
            </a:endParaRPr>
          </a:p>
        </p:txBody>
      </p:sp>
      <p:pic>
        <p:nvPicPr>
          <p:cNvPr id="5" name="Picture 4" descr="Expenses and income worksheet.">
            <a:extLst>
              <a:ext uri="{FF2B5EF4-FFF2-40B4-BE49-F238E27FC236}">
                <a16:creationId xmlns:a16="http://schemas.microsoft.com/office/drawing/2014/main" id="{CEAB817E-4FC1-3849-8E6D-BD292F18206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3513" t="-1521" r="-3267" b="1268"/>
          <a:stretch/>
        </p:blipFill>
        <p:spPr>
          <a:xfrm>
            <a:off x="5881960" y="1445055"/>
            <a:ext cx="3732825" cy="4471843"/>
          </a:xfrm>
          <a:prstGeom prst="rect">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pic>
      <p:sp>
        <p:nvSpPr>
          <p:cNvPr id="2" name="Slide Number Placeholder 1"/>
          <p:cNvSpPr>
            <a:spLocks noGrp="1"/>
          </p:cNvSpPr>
          <p:nvPr>
            <p:ph type="sldNum" sz="quarter" idx="14"/>
          </p:nvPr>
        </p:nvSpPr>
        <p:spPr/>
        <p:txBody>
          <a:bodyPr/>
          <a:lstStyle/>
          <a:p>
            <a:pPr>
              <a:defRPr/>
            </a:pPr>
            <a:fld id="{E6474CC2-1230-4213-AD1A-4B2FEEABA7A1}" type="slidenum">
              <a:rPr lang="en-US" smtClean="0"/>
              <a:pPr>
                <a:defRPr/>
              </a:pPr>
              <a:t>13</a:t>
            </a:fld>
            <a:endParaRPr lang="en-US" dirty="0"/>
          </a:p>
        </p:txBody>
      </p:sp>
      <p:sp>
        <p:nvSpPr>
          <p:cNvPr id="13" name="Footer Placeholder 3">
            <a:extLst>
              <a:ext uri="{FF2B5EF4-FFF2-40B4-BE49-F238E27FC236}">
                <a16:creationId xmlns:a16="http://schemas.microsoft.com/office/drawing/2014/main" id="{40587D77-1091-4749-BE0E-8DF56990DC0F}"/>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435747.32.0</a:t>
            </a:r>
          </a:p>
        </p:txBody>
      </p:sp>
      <p:pic>
        <p:nvPicPr>
          <p:cNvPr id="6" name="Picture 5" descr="Fidelity Investments logo">
            <a:extLst>
              <a:ext uri="{FF2B5EF4-FFF2-40B4-BE49-F238E27FC236}">
                <a16:creationId xmlns:a16="http://schemas.microsoft.com/office/drawing/2014/main" id="{C87ABA83-329E-EAAF-4173-A085EBDC94A0}"/>
              </a:ext>
            </a:extLst>
          </p:cNvPr>
          <p:cNvPicPr>
            <a:picLocks noChangeAspect="1"/>
          </p:cNvPicPr>
          <p:nvPr/>
        </p:nvPicPr>
        <p:blipFill>
          <a:blip r:embed="rId4"/>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4274231304"/>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 name="Oval 41">
            <a:extLst>
              <a:ext uri="{FF2B5EF4-FFF2-40B4-BE49-F238E27FC236}">
                <a16:creationId xmlns:a16="http://schemas.microsoft.com/office/drawing/2014/main" id="{7D5C7CE4-22F0-A7D0-282B-C442F24F0E30}"/>
              </a:ext>
              <a:ext uri="{C183D7F6-B498-43B3-948B-1728B52AA6E4}">
                <adec:decorative xmlns:adec="http://schemas.microsoft.com/office/drawing/2017/decorative" val="1"/>
              </a:ext>
            </a:extLst>
          </p:cNvPr>
          <p:cNvSpPr/>
          <p:nvPr/>
        </p:nvSpPr>
        <p:spPr bwMode="auto">
          <a:xfrm>
            <a:off x="325728" y="265216"/>
            <a:ext cx="548640" cy="548640"/>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a:ln>
                <a:noFill/>
              </a:ln>
              <a:solidFill>
                <a:schemeClr val="bg1"/>
              </a:solidFill>
              <a:effectLst/>
              <a:latin typeface="Arial" charset="0"/>
              <a:ea typeface="ＭＳ Ｐゴシック" charset="-128"/>
            </a:endParaRPr>
          </a:p>
        </p:txBody>
      </p:sp>
      <p:sp>
        <p:nvSpPr>
          <p:cNvPr id="43" name="Oval 42">
            <a:extLst>
              <a:ext uri="{FF2B5EF4-FFF2-40B4-BE49-F238E27FC236}">
                <a16:creationId xmlns:a16="http://schemas.microsoft.com/office/drawing/2014/main" id="{FD1AEBAF-1AB0-CEB2-711B-0083986451D2}"/>
              </a:ext>
              <a:ext uri="{C183D7F6-B498-43B3-948B-1728B52AA6E4}">
                <adec:decorative xmlns:adec="http://schemas.microsoft.com/office/drawing/2017/decorative" val="0"/>
              </a:ext>
            </a:extLst>
          </p:cNvPr>
          <p:cNvSpPr/>
          <p:nvPr/>
        </p:nvSpPr>
        <p:spPr bwMode="auto">
          <a:xfrm>
            <a:off x="448891" y="388379"/>
            <a:ext cx="302311" cy="302311"/>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a:ln>
                  <a:noFill/>
                </a:ln>
                <a:solidFill>
                  <a:schemeClr val="bg1"/>
                </a:solidFill>
                <a:effectLst/>
                <a:latin typeface="Arial" charset="0"/>
                <a:ea typeface="ＭＳ Ｐゴシック" charset="-128"/>
              </a:rPr>
              <a:t>1</a:t>
            </a:r>
          </a:p>
        </p:txBody>
      </p:sp>
      <p:sp>
        <p:nvSpPr>
          <p:cNvPr id="3" name="Title 2"/>
          <p:cNvSpPr>
            <a:spLocks noGrp="1"/>
          </p:cNvSpPr>
          <p:nvPr>
            <p:ph type="title"/>
          </p:nvPr>
        </p:nvSpPr>
        <p:spPr/>
        <p:txBody>
          <a:bodyPr/>
          <a:lstStyle/>
          <a:p>
            <a:pPr marL="461963"/>
            <a:r>
              <a:rPr lang="en-US" altLang="en-US" dirty="0"/>
              <a:t>Estimate income sources</a:t>
            </a:r>
            <a:endParaRPr lang="en-US" dirty="0"/>
          </a:p>
        </p:txBody>
      </p:sp>
      <p:sp>
        <p:nvSpPr>
          <p:cNvPr id="26" name="Text Box 5">
            <a:extLst>
              <a:ext uri="{FF2B5EF4-FFF2-40B4-BE49-F238E27FC236}">
                <a16:creationId xmlns:a16="http://schemas.microsoft.com/office/drawing/2014/main" id="{C7D4563D-81DB-48D0-9BB5-A1A113F10C6F}"/>
              </a:ext>
            </a:extLst>
          </p:cNvPr>
          <p:cNvSpPr txBox="1">
            <a:spLocks noChangeArrowheads="1"/>
          </p:cNvSpPr>
          <p:nvPr/>
        </p:nvSpPr>
        <p:spPr bwMode="auto">
          <a:xfrm>
            <a:off x="966885" y="1911411"/>
            <a:ext cx="4267856" cy="40164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77800" indent="-177800"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marL="0" indent="0" eaLnBrk="1" hangingPunct="1">
              <a:spcBef>
                <a:spcPts val="1800"/>
              </a:spcBef>
              <a:spcAft>
                <a:spcPts val="0"/>
              </a:spcAft>
              <a:buClr>
                <a:srgbClr val="7A9A3D"/>
              </a:buClr>
            </a:pPr>
            <a:r>
              <a:rPr lang="en-US" altLang="en-US" sz="1800" dirty="0">
                <a:solidFill>
                  <a:srgbClr val="327B23"/>
                </a:solidFill>
              </a:rPr>
              <a:t>Inventory your assets and </a:t>
            </a:r>
            <a:br>
              <a:rPr lang="en-US" altLang="en-US" sz="1800" dirty="0">
                <a:solidFill>
                  <a:srgbClr val="327B23"/>
                </a:solidFill>
              </a:rPr>
            </a:br>
            <a:r>
              <a:rPr lang="en-US" altLang="en-US" sz="1800" dirty="0">
                <a:solidFill>
                  <a:srgbClr val="327B23"/>
                </a:solidFill>
              </a:rPr>
              <a:t>how they are invested </a:t>
            </a:r>
          </a:p>
          <a:p>
            <a:pPr marL="0" indent="0" eaLnBrk="1" hangingPunct="1">
              <a:spcBef>
                <a:spcPts val="1200"/>
              </a:spcBef>
              <a:spcAft>
                <a:spcPts val="0"/>
              </a:spcAft>
              <a:buClr>
                <a:srgbClr val="7A9A3D"/>
              </a:buClr>
            </a:pPr>
            <a:r>
              <a:rPr lang="en-US" altLang="en-US" sz="1800" dirty="0">
                <a:solidFill>
                  <a:schemeClr val="tx2"/>
                </a:solidFill>
              </a:rPr>
              <a:t>Identify lifetime income sources</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Social Security</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Pensions</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Annuities</a:t>
            </a:r>
          </a:p>
          <a:p>
            <a:pPr marL="0" indent="0" eaLnBrk="1" hangingPunct="1">
              <a:spcBef>
                <a:spcPts val="1200"/>
              </a:spcBef>
              <a:spcAft>
                <a:spcPts val="0"/>
              </a:spcAft>
              <a:buClr>
                <a:srgbClr val="7A9A3D"/>
              </a:buClr>
            </a:pPr>
            <a:r>
              <a:rPr lang="en-US" altLang="en-US" sz="1800" dirty="0">
                <a:solidFill>
                  <a:schemeClr val="tx2"/>
                </a:solidFill>
              </a:rPr>
              <a:t>Identify other income sources</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Part-time employment</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Rental income</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Real estate</a:t>
            </a:r>
          </a:p>
          <a:p>
            <a:pPr marL="182880" indent="-182880" eaLnBrk="1" hangingPunct="1">
              <a:spcBef>
                <a:spcPts val="1800"/>
              </a:spcBef>
              <a:spcAft>
                <a:spcPts val="0"/>
              </a:spcAft>
              <a:buClr>
                <a:srgbClr val="7A9A3D"/>
              </a:buClr>
              <a:buFont typeface="LO Avenir LightOblique" charset="0"/>
              <a:buChar char="•"/>
            </a:pPr>
            <a:endParaRPr lang="en-US" altLang="en-US" sz="2000" b="0" dirty="0">
              <a:solidFill>
                <a:srgbClr val="2367A5"/>
              </a:solidFill>
            </a:endParaRPr>
          </a:p>
        </p:txBody>
      </p:sp>
      <p:pic>
        <p:nvPicPr>
          <p:cNvPr id="22" name="Picture 21" descr="Existing and Potential Sources of Income and Assets worksheet.">
            <a:extLst>
              <a:ext uri="{FF2B5EF4-FFF2-40B4-BE49-F238E27FC236}">
                <a16:creationId xmlns:a16="http://schemas.microsoft.com/office/drawing/2014/main" id="{DD6F994D-65B6-4B43-AECA-F6969CF8746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876" t="-3098" r="-886" b="-2327"/>
          <a:stretch/>
        </p:blipFill>
        <p:spPr>
          <a:xfrm>
            <a:off x="5234740" y="2024165"/>
            <a:ext cx="6280891" cy="2758147"/>
          </a:xfrm>
          <a:prstGeom prst="rect">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pic>
      <p:sp>
        <p:nvSpPr>
          <p:cNvPr id="2" name="Slide Number Placeholder 1"/>
          <p:cNvSpPr>
            <a:spLocks noGrp="1"/>
          </p:cNvSpPr>
          <p:nvPr>
            <p:ph type="sldNum" sz="quarter" idx="14"/>
          </p:nvPr>
        </p:nvSpPr>
        <p:spPr/>
        <p:txBody>
          <a:bodyPr/>
          <a:lstStyle/>
          <a:p>
            <a:pPr>
              <a:defRPr/>
            </a:pPr>
            <a:fld id="{E6474CC2-1230-4213-AD1A-4B2FEEABA7A1}" type="slidenum">
              <a:rPr lang="en-US" smtClean="0"/>
              <a:pPr>
                <a:defRPr/>
              </a:pPr>
              <a:t>14</a:t>
            </a:fld>
            <a:endParaRPr lang="en-US" dirty="0"/>
          </a:p>
        </p:txBody>
      </p:sp>
      <p:sp>
        <p:nvSpPr>
          <p:cNvPr id="17" name="Footer Placeholder 3">
            <a:extLst>
              <a:ext uri="{FF2B5EF4-FFF2-40B4-BE49-F238E27FC236}">
                <a16:creationId xmlns:a16="http://schemas.microsoft.com/office/drawing/2014/main" id="{BBE0F9BE-BE65-406F-9D0F-6A04CC27C9D8}"/>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435747.32.0</a:t>
            </a:r>
          </a:p>
        </p:txBody>
      </p:sp>
      <p:pic>
        <p:nvPicPr>
          <p:cNvPr id="4" name="Picture 3" descr="Fidelity Investments logo">
            <a:extLst>
              <a:ext uri="{FF2B5EF4-FFF2-40B4-BE49-F238E27FC236}">
                <a16:creationId xmlns:a16="http://schemas.microsoft.com/office/drawing/2014/main" id="{84B5A57F-AA0A-73F0-025A-EE2159A8A406}"/>
              </a:ext>
            </a:extLst>
          </p:cNvPr>
          <p:cNvPicPr>
            <a:picLocks noChangeAspect="1"/>
          </p:cNvPicPr>
          <p:nvPr/>
        </p:nvPicPr>
        <p:blipFill>
          <a:blip r:embed="rId4"/>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3428671831"/>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2" name="Oval 41">
            <a:extLst>
              <a:ext uri="{FF2B5EF4-FFF2-40B4-BE49-F238E27FC236}">
                <a16:creationId xmlns:a16="http://schemas.microsoft.com/office/drawing/2014/main" id="{3B872B87-D1F6-A82D-9089-2F2F4D9DBDCC}"/>
              </a:ext>
              <a:ext uri="{C183D7F6-B498-43B3-948B-1728B52AA6E4}">
                <adec:decorative xmlns:adec="http://schemas.microsoft.com/office/drawing/2017/decorative" val="1"/>
              </a:ext>
            </a:extLst>
          </p:cNvPr>
          <p:cNvSpPr/>
          <p:nvPr/>
        </p:nvSpPr>
        <p:spPr bwMode="auto">
          <a:xfrm>
            <a:off x="325728" y="265216"/>
            <a:ext cx="548640" cy="548640"/>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a:ln>
                <a:noFill/>
              </a:ln>
              <a:solidFill>
                <a:schemeClr val="bg1"/>
              </a:solidFill>
              <a:effectLst/>
              <a:latin typeface="Arial" charset="0"/>
              <a:ea typeface="ＭＳ Ｐゴシック" charset="-128"/>
            </a:endParaRPr>
          </a:p>
        </p:txBody>
      </p:sp>
      <p:sp>
        <p:nvSpPr>
          <p:cNvPr id="43" name="Oval 42">
            <a:extLst>
              <a:ext uri="{FF2B5EF4-FFF2-40B4-BE49-F238E27FC236}">
                <a16:creationId xmlns:a16="http://schemas.microsoft.com/office/drawing/2014/main" id="{1876D656-71D1-73BE-0B9B-D259F8849EEA}"/>
              </a:ext>
              <a:ext uri="{C183D7F6-B498-43B3-948B-1728B52AA6E4}">
                <adec:decorative xmlns:adec="http://schemas.microsoft.com/office/drawing/2017/decorative" val="0"/>
              </a:ext>
            </a:extLst>
          </p:cNvPr>
          <p:cNvSpPr/>
          <p:nvPr/>
        </p:nvSpPr>
        <p:spPr bwMode="auto">
          <a:xfrm>
            <a:off x="448891" y="388379"/>
            <a:ext cx="302311" cy="302311"/>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a:ln>
                  <a:noFill/>
                </a:ln>
                <a:solidFill>
                  <a:schemeClr val="bg1"/>
                </a:solidFill>
                <a:effectLst/>
                <a:latin typeface="Arial" charset="0"/>
                <a:ea typeface="ＭＳ Ｐゴシック" charset="-128"/>
              </a:rPr>
              <a:t>2</a:t>
            </a:r>
          </a:p>
        </p:txBody>
      </p:sp>
      <p:sp>
        <p:nvSpPr>
          <p:cNvPr id="3" name="Title 2"/>
          <p:cNvSpPr>
            <a:spLocks noGrp="1"/>
          </p:cNvSpPr>
          <p:nvPr>
            <p:ph type="title"/>
          </p:nvPr>
        </p:nvSpPr>
        <p:spPr/>
        <p:txBody>
          <a:bodyPr/>
          <a:lstStyle/>
          <a:p>
            <a:pPr marL="461963"/>
            <a:r>
              <a:rPr lang="en-US" altLang="en-US" dirty="0"/>
              <a:t>Cover essential expenses</a:t>
            </a:r>
            <a:endParaRPr lang="en-US" dirty="0"/>
          </a:p>
        </p:txBody>
      </p:sp>
      <p:sp>
        <p:nvSpPr>
          <p:cNvPr id="30" name="Text Box 5">
            <a:extLst>
              <a:ext uri="{FF2B5EF4-FFF2-40B4-BE49-F238E27FC236}">
                <a16:creationId xmlns:a16="http://schemas.microsoft.com/office/drawing/2014/main" id="{2B01443A-4CEF-4285-87AF-8350850DAF3D}"/>
              </a:ext>
            </a:extLst>
          </p:cNvPr>
          <p:cNvSpPr txBox="1">
            <a:spLocks noChangeArrowheads="1"/>
          </p:cNvSpPr>
          <p:nvPr/>
        </p:nvSpPr>
        <p:spPr bwMode="auto">
          <a:xfrm>
            <a:off x="954247" y="1889834"/>
            <a:ext cx="4173601" cy="3454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77800" indent="-177800"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marL="0" marR="0" lvl="0" indent="0" algn="l" defTabSz="914400" rtl="0" eaLnBrk="1" fontAlgn="base" latinLnBrk="0" hangingPunct="1">
              <a:spcBef>
                <a:spcPct val="50000"/>
              </a:spcBef>
              <a:spcAft>
                <a:spcPts val="0"/>
              </a:spcAft>
              <a:buClr>
                <a:srgbClr val="212425"/>
              </a:buClr>
              <a:buSzTx/>
              <a:buFont typeface="LO Avenir LightOblique" charset="0"/>
              <a:buNone/>
              <a:tabLst/>
              <a:defRPr/>
            </a:pPr>
            <a:r>
              <a:rPr kumimoji="0" lang="en-US" altLang="en-US" sz="2000" i="0" u="none" strike="noStrike" kern="1200" cap="none" spc="0" normalizeH="0" baseline="0" noProof="0" dirty="0">
                <a:ln>
                  <a:noFill/>
                </a:ln>
                <a:solidFill>
                  <a:srgbClr val="327B23"/>
                </a:solidFill>
                <a:effectLst/>
                <a:uLnTx/>
                <a:uFillTx/>
                <a:latin typeface="Arial" pitchFamily="34" charset="0"/>
                <a:ea typeface="ＭＳ Ｐゴシック"/>
              </a:rPr>
              <a:t>Earmark lifetime income sources…</a:t>
            </a:r>
            <a:endParaRPr lang="en-US" altLang="en-US" sz="1800" dirty="0">
              <a:solidFill>
                <a:srgbClr val="327B23"/>
              </a:solidFill>
            </a:endParaRPr>
          </a:p>
          <a:p>
            <a:pPr marL="0" indent="0" eaLnBrk="1" hangingPunct="1">
              <a:spcBef>
                <a:spcPts val="1200"/>
              </a:spcBef>
              <a:spcAft>
                <a:spcPts val="0"/>
              </a:spcAft>
              <a:buClr>
                <a:srgbClr val="7A9A3D"/>
              </a:buClr>
            </a:pPr>
            <a:r>
              <a:rPr lang="en-US" altLang="en-US" sz="1800" dirty="0">
                <a:solidFill>
                  <a:schemeClr val="tx2"/>
                </a:solidFill>
              </a:rPr>
              <a:t>Identify lifetime income sources</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Social Security</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Pensions</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Annuities</a:t>
            </a:r>
          </a:p>
          <a:p>
            <a:pPr marL="0" indent="0" eaLnBrk="1" hangingPunct="1">
              <a:spcBef>
                <a:spcPts val="300"/>
              </a:spcBef>
              <a:spcAft>
                <a:spcPts val="0"/>
              </a:spcAft>
              <a:buClr>
                <a:srgbClr val="7A9A3D"/>
              </a:buClr>
            </a:pPr>
            <a:r>
              <a:rPr lang="en-US" altLang="en-US" sz="1800" dirty="0">
                <a:solidFill>
                  <a:schemeClr val="tx2"/>
                </a:solidFill>
              </a:rPr>
              <a:t>or</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Regular withdrawals from reliable asset sources</a:t>
            </a:r>
          </a:p>
          <a:p>
            <a:pPr marL="0" marR="0" lvl="0" indent="0" algn="l" defTabSz="914400" rtl="0" eaLnBrk="1" fontAlgn="base" latinLnBrk="0" hangingPunct="1">
              <a:spcBef>
                <a:spcPts val="1200"/>
              </a:spcBef>
              <a:spcAft>
                <a:spcPts val="0"/>
              </a:spcAft>
              <a:buClrTx/>
              <a:buSzTx/>
              <a:buFontTx/>
              <a:buNone/>
              <a:tabLst/>
              <a:defRPr/>
            </a:pPr>
            <a:r>
              <a:rPr kumimoji="0" lang="en-US" altLang="en-US" sz="2000" i="0" u="none" strike="noStrike" kern="1200" cap="none" spc="0" normalizeH="0" baseline="0" noProof="0" dirty="0">
                <a:ln>
                  <a:noFill/>
                </a:ln>
                <a:solidFill>
                  <a:srgbClr val="327B23"/>
                </a:solidFill>
                <a:effectLst/>
                <a:uLnTx/>
                <a:uFillTx/>
                <a:latin typeface="Arial" pitchFamily="34" charset="0"/>
                <a:ea typeface="ＭＳ Ｐゴシック"/>
              </a:rPr>
              <a:t>…to pay for essential expenses.</a:t>
            </a:r>
            <a:endParaRPr lang="en-US" altLang="en-US" sz="1800" dirty="0">
              <a:solidFill>
                <a:srgbClr val="327B23"/>
              </a:solidFill>
            </a:endParaRPr>
          </a:p>
        </p:txBody>
      </p:sp>
      <p:pic>
        <p:nvPicPr>
          <p:cNvPr id="8" name="Picture 7" descr="Essential expenses worksheet.">
            <a:extLst>
              <a:ext uri="{FF2B5EF4-FFF2-40B4-BE49-F238E27FC236}">
                <a16:creationId xmlns:a16="http://schemas.microsoft.com/office/drawing/2014/main" id="{5BBA8AD0-3138-124B-8989-688B4CBA63A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543" t="9574" r="-1868"/>
          <a:stretch/>
        </p:blipFill>
        <p:spPr>
          <a:xfrm>
            <a:off x="5202936" y="1889833"/>
            <a:ext cx="6369636" cy="3112213"/>
          </a:xfrm>
          <a:prstGeom prst="rect">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pic>
      <p:sp>
        <p:nvSpPr>
          <p:cNvPr id="2" name="Slide Number Placeholder 1"/>
          <p:cNvSpPr>
            <a:spLocks noGrp="1"/>
          </p:cNvSpPr>
          <p:nvPr>
            <p:ph type="sldNum" sz="quarter" idx="14"/>
          </p:nvPr>
        </p:nvSpPr>
        <p:spPr/>
        <p:txBody>
          <a:bodyPr/>
          <a:lstStyle/>
          <a:p>
            <a:pPr>
              <a:defRPr/>
            </a:pPr>
            <a:fld id="{E6474CC2-1230-4213-AD1A-4B2FEEABA7A1}" type="slidenum">
              <a:rPr lang="en-US" smtClean="0"/>
              <a:pPr>
                <a:defRPr/>
              </a:pPr>
              <a:t>15</a:t>
            </a:fld>
            <a:endParaRPr lang="en-US" dirty="0"/>
          </a:p>
        </p:txBody>
      </p:sp>
      <p:sp>
        <p:nvSpPr>
          <p:cNvPr id="21" name="Footer Placeholder 3">
            <a:extLst>
              <a:ext uri="{FF2B5EF4-FFF2-40B4-BE49-F238E27FC236}">
                <a16:creationId xmlns:a16="http://schemas.microsoft.com/office/drawing/2014/main" id="{AE11CF05-149F-4447-BB7B-84380E1AB70D}"/>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435747.32.0</a:t>
            </a:r>
            <a:endParaRPr lang="en-US" dirty="0"/>
          </a:p>
        </p:txBody>
      </p:sp>
      <p:pic>
        <p:nvPicPr>
          <p:cNvPr id="9" name="Picture 8" descr="Fidelity Investments logo">
            <a:extLst>
              <a:ext uri="{FF2B5EF4-FFF2-40B4-BE49-F238E27FC236}">
                <a16:creationId xmlns:a16="http://schemas.microsoft.com/office/drawing/2014/main" id="{30880875-5247-0601-527E-0C7A93178495}"/>
              </a:ext>
            </a:extLst>
          </p:cNvPr>
          <p:cNvPicPr>
            <a:picLocks noChangeAspect="1"/>
          </p:cNvPicPr>
          <p:nvPr/>
        </p:nvPicPr>
        <p:blipFill>
          <a:blip r:embed="rId4"/>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1346056840"/>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 name="Oval 44">
            <a:extLst>
              <a:ext uri="{FF2B5EF4-FFF2-40B4-BE49-F238E27FC236}">
                <a16:creationId xmlns:a16="http://schemas.microsoft.com/office/drawing/2014/main" id="{E48CB110-83F1-190B-1DC8-8103CAC0872F}"/>
              </a:ext>
              <a:ext uri="{C183D7F6-B498-43B3-948B-1728B52AA6E4}">
                <adec:decorative xmlns:adec="http://schemas.microsoft.com/office/drawing/2017/decorative" val="1"/>
              </a:ext>
            </a:extLst>
          </p:cNvPr>
          <p:cNvSpPr/>
          <p:nvPr/>
        </p:nvSpPr>
        <p:spPr bwMode="auto">
          <a:xfrm>
            <a:off x="325728" y="265216"/>
            <a:ext cx="548640" cy="548640"/>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a:ln>
                <a:noFill/>
              </a:ln>
              <a:solidFill>
                <a:schemeClr val="bg1"/>
              </a:solidFill>
              <a:effectLst/>
              <a:latin typeface="Arial" charset="0"/>
              <a:ea typeface="ＭＳ Ｐゴシック" charset="-128"/>
            </a:endParaRPr>
          </a:p>
        </p:txBody>
      </p:sp>
      <p:sp>
        <p:nvSpPr>
          <p:cNvPr id="46" name="Oval 45">
            <a:extLst>
              <a:ext uri="{FF2B5EF4-FFF2-40B4-BE49-F238E27FC236}">
                <a16:creationId xmlns:a16="http://schemas.microsoft.com/office/drawing/2014/main" id="{74F1D50B-0659-ADCB-4BF5-AAA296902123}"/>
              </a:ext>
              <a:ext uri="{C183D7F6-B498-43B3-948B-1728B52AA6E4}">
                <adec:decorative xmlns:adec="http://schemas.microsoft.com/office/drawing/2017/decorative" val="0"/>
              </a:ext>
            </a:extLst>
          </p:cNvPr>
          <p:cNvSpPr/>
          <p:nvPr/>
        </p:nvSpPr>
        <p:spPr bwMode="auto">
          <a:xfrm>
            <a:off x="448891" y="388379"/>
            <a:ext cx="302311" cy="302311"/>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a:ln>
                  <a:noFill/>
                </a:ln>
                <a:solidFill>
                  <a:schemeClr val="bg1"/>
                </a:solidFill>
                <a:effectLst/>
                <a:latin typeface="Arial" charset="0"/>
                <a:ea typeface="ＭＳ Ｐゴシック" charset="-128"/>
              </a:rPr>
              <a:t>2</a:t>
            </a:r>
          </a:p>
        </p:txBody>
      </p:sp>
      <p:sp>
        <p:nvSpPr>
          <p:cNvPr id="4" name="Title 3"/>
          <p:cNvSpPr>
            <a:spLocks noGrp="1"/>
          </p:cNvSpPr>
          <p:nvPr>
            <p:ph type="title"/>
          </p:nvPr>
        </p:nvSpPr>
        <p:spPr/>
        <p:txBody>
          <a:bodyPr/>
          <a:lstStyle/>
          <a:p>
            <a:pPr marL="461963"/>
            <a:r>
              <a:rPr lang="en-US" altLang="en-US" dirty="0"/>
              <a:t>Fill any essential expense gap</a:t>
            </a:r>
            <a:endParaRPr lang="en-US" dirty="0"/>
          </a:p>
        </p:txBody>
      </p:sp>
      <p:sp>
        <p:nvSpPr>
          <p:cNvPr id="24" name="Text Box 7">
            <a:extLst>
              <a:ext uri="{FF2B5EF4-FFF2-40B4-BE49-F238E27FC236}">
                <a16:creationId xmlns:a16="http://schemas.microsoft.com/office/drawing/2014/main" id="{BF4DC880-8D8E-4467-9D55-77976B88344C}"/>
              </a:ext>
            </a:extLst>
          </p:cNvPr>
          <p:cNvSpPr txBox="1">
            <a:spLocks noChangeArrowheads="1"/>
          </p:cNvSpPr>
          <p:nvPr/>
        </p:nvSpPr>
        <p:spPr bwMode="auto">
          <a:xfrm>
            <a:off x="2343150" y="1941427"/>
            <a:ext cx="7505700" cy="416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lnSpc>
                <a:spcPct val="115000"/>
              </a:lnSpc>
              <a:spcBef>
                <a:spcPct val="50000"/>
              </a:spcBef>
              <a:spcAft>
                <a:spcPct val="30000"/>
              </a:spcAft>
              <a:buClr>
                <a:schemeClr val="tx2"/>
              </a:buClr>
              <a:buFont typeface="LO Avenir LightOblique" charset="0"/>
              <a:buNone/>
            </a:pPr>
            <a:r>
              <a:rPr lang="en-US" altLang="en-US" sz="2000" dirty="0">
                <a:solidFill>
                  <a:srgbClr val="327B23"/>
                </a:solidFill>
              </a:rPr>
              <a:t>Consider using a portion of your assets to…</a:t>
            </a:r>
          </a:p>
        </p:txBody>
      </p:sp>
      <p:sp>
        <p:nvSpPr>
          <p:cNvPr id="7" name="Rectangle 6">
            <a:extLst>
              <a:ext uri="{FF2B5EF4-FFF2-40B4-BE49-F238E27FC236}">
                <a16:creationId xmlns:a16="http://schemas.microsoft.com/office/drawing/2014/main" id="{6BE46092-6E18-434D-A22A-F4084B69DEBC}"/>
              </a:ext>
              <a:ext uri="{C183D7F6-B498-43B3-948B-1728B52AA6E4}">
                <adec:decorative xmlns:adec="http://schemas.microsoft.com/office/drawing/2017/decorative" val="1"/>
              </a:ext>
            </a:extLst>
          </p:cNvPr>
          <p:cNvSpPr/>
          <p:nvPr/>
        </p:nvSpPr>
        <p:spPr bwMode="auto">
          <a:xfrm>
            <a:off x="0" y="2727253"/>
            <a:ext cx="12192000" cy="1233083"/>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21" name="Text Box 65"/>
          <p:cNvSpPr txBox="1">
            <a:spLocks noChangeArrowheads="1"/>
          </p:cNvSpPr>
          <p:nvPr/>
        </p:nvSpPr>
        <p:spPr bwMode="auto">
          <a:xfrm>
            <a:off x="1993896" y="3002162"/>
            <a:ext cx="3592848" cy="683264"/>
          </a:xfrm>
          <a:prstGeom prst="rect">
            <a:avLst/>
          </a:prstGeom>
          <a:solidFill>
            <a:schemeClr val="bg1"/>
          </a:solidFill>
          <a:ln>
            <a:noFill/>
          </a:ln>
        </p:spPr>
        <p:txBody>
          <a:bodyPr wrap="square" lIns="182880" tIns="91440" rIns="182880" bIns="91440">
            <a:spAutoFit/>
          </a:bodyPr>
          <a:lstStyle>
            <a:lvl1pPr defTabSz="457200" eaLnBrk="0" hangingPunct="0">
              <a:defRPr sz="1400" b="1">
                <a:solidFill>
                  <a:schemeClr val="tx1"/>
                </a:solidFill>
                <a:latin typeface="Arial" charset="0"/>
                <a:ea typeface="ＭＳ Ｐゴシック" pitchFamily="34" charset="-128"/>
              </a:defRPr>
            </a:lvl1pPr>
            <a:lvl2pPr marL="742950" indent="-285750" defTabSz="457200" eaLnBrk="0" hangingPunct="0">
              <a:defRPr sz="1400" b="1">
                <a:solidFill>
                  <a:schemeClr val="tx1"/>
                </a:solidFill>
                <a:latin typeface="Arial" charset="0"/>
                <a:ea typeface="ＭＳ Ｐゴシック" pitchFamily="34" charset="-128"/>
              </a:defRPr>
            </a:lvl2pPr>
            <a:lvl3pPr marL="1143000" indent="-228600" defTabSz="457200" eaLnBrk="0" hangingPunct="0">
              <a:defRPr sz="1400" b="1">
                <a:solidFill>
                  <a:schemeClr val="tx1"/>
                </a:solidFill>
                <a:latin typeface="Arial" charset="0"/>
                <a:ea typeface="ＭＳ Ｐゴシック" pitchFamily="34" charset="-128"/>
              </a:defRPr>
            </a:lvl3pPr>
            <a:lvl4pPr marL="1600200" indent="-228600" defTabSz="457200" eaLnBrk="0" hangingPunct="0">
              <a:defRPr sz="1400" b="1">
                <a:solidFill>
                  <a:schemeClr val="tx1"/>
                </a:solidFill>
                <a:latin typeface="Arial" charset="0"/>
                <a:ea typeface="ＭＳ Ｐゴシック" pitchFamily="34" charset="-128"/>
              </a:defRPr>
            </a:lvl4pPr>
            <a:lvl5pPr marL="2057400" indent="-228600" defTabSz="457200" eaLnBrk="0" hangingPunct="0">
              <a:defRPr sz="1400" b="1">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lnSpc>
                <a:spcPct val="90000"/>
              </a:lnSpc>
              <a:spcBef>
                <a:spcPts val="0"/>
              </a:spcBef>
              <a:buClr>
                <a:srgbClr val="FFFFEF"/>
              </a:buClr>
            </a:pPr>
            <a:r>
              <a:rPr lang="en-US" altLang="en-US" sz="1800" b="0" dirty="0">
                <a:solidFill>
                  <a:schemeClr val="tx1">
                    <a:lumMod val="95000"/>
                    <a:lumOff val="5000"/>
                  </a:schemeClr>
                </a:solidFill>
              </a:rPr>
              <a:t>Purchase an income annuity to guarantee lifetime income*</a:t>
            </a:r>
          </a:p>
        </p:txBody>
      </p:sp>
      <p:sp>
        <p:nvSpPr>
          <p:cNvPr id="22" name="Rectangle 7"/>
          <p:cNvSpPr>
            <a:spLocks noChangeArrowheads="1"/>
          </p:cNvSpPr>
          <p:nvPr/>
        </p:nvSpPr>
        <p:spPr bwMode="invGray">
          <a:xfrm>
            <a:off x="5810732" y="3172978"/>
            <a:ext cx="570536" cy="341632"/>
          </a:xfrm>
          <a:prstGeom prst="rect">
            <a:avLst/>
          </a:prstGeom>
          <a:noFill/>
          <a:ln>
            <a:noFill/>
          </a:ln>
          <a:effectLst/>
          <a:extLst>
            <a:ext uri="{909E8E84-426E-40DD-AFC4-6F175D3DCCD1}">
              <a14:hiddenFill xmlns:a14="http://schemas.microsoft.com/office/drawing/2010/main">
                <a:solidFill>
                  <a:srgbClr val="EAF5FA"/>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lnSpc>
                <a:spcPct val="90000"/>
              </a:lnSpc>
              <a:spcBef>
                <a:spcPct val="50000"/>
              </a:spcBef>
              <a:buClr>
                <a:schemeClr val="accent1"/>
              </a:buClr>
              <a:buSzPct val="110000"/>
              <a:buFont typeface="Arial Black" pitchFamily="34" charset="0"/>
              <a:buNone/>
            </a:pPr>
            <a:r>
              <a:rPr lang="en-US" altLang="en-US" sz="1800" dirty="0">
                <a:solidFill>
                  <a:schemeClr val="tx1">
                    <a:lumMod val="95000"/>
                    <a:lumOff val="5000"/>
                  </a:schemeClr>
                </a:solidFill>
              </a:rPr>
              <a:t>or</a:t>
            </a:r>
          </a:p>
        </p:txBody>
      </p:sp>
      <p:sp>
        <p:nvSpPr>
          <p:cNvPr id="23" name="Text Box 65"/>
          <p:cNvSpPr txBox="1">
            <a:spLocks noChangeArrowheads="1"/>
          </p:cNvSpPr>
          <p:nvPr/>
        </p:nvSpPr>
        <p:spPr bwMode="auto">
          <a:xfrm>
            <a:off x="6526890" y="3002162"/>
            <a:ext cx="3671215" cy="683264"/>
          </a:xfrm>
          <a:prstGeom prst="rect">
            <a:avLst/>
          </a:prstGeom>
          <a:solidFill>
            <a:schemeClr val="bg1"/>
          </a:solidFill>
          <a:ln>
            <a:noFill/>
          </a:ln>
        </p:spPr>
        <p:txBody>
          <a:bodyPr wrap="square" lIns="182880" tIns="91440" rIns="182880" bIns="91440">
            <a:spAutoFit/>
          </a:bodyPr>
          <a:lstStyle>
            <a:lvl1pPr defTabSz="457200" eaLnBrk="0" hangingPunct="0">
              <a:defRPr sz="1400" b="1">
                <a:solidFill>
                  <a:schemeClr val="tx1"/>
                </a:solidFill>
                <a:latin typeface="Arial" charset="0"/>
                <a:ea typeface="ＭＳ Ｐゴシック" pitchFamily="34" charset="-128"/>
              </a:defRPr>
            </a:lvl1pPr>
            <a:lvl2pPr marL="742950" indent="-285750" defTabSz="457200" eaLnBrk="0" hangingPunct="0">
              <a:defRPr sz="1400" b="1">
                <a:solidFill>
                  <a:schemeClr val="tx1"/>
                </a:solidFill>
                <a:latin typeface="Arial" charset="0"/>
                <a:ea typeface="ＭＳ Ｐゴシック" pitchFamily="34" charset="-128"/>
              </a:defRPr>
            </a:lvl2pPr>
            <a:lvl3pPr marL="1143000" indent="-228600" defTabSz="457200" eaLnBrk="0" hangingPunct="0">
              <a:defRPr sz="1400" b="1">
                <a:solidFill>
                  <a:schemeClr val="tx1"/>
                </a:solidFill>
                <a:latin typeface="Arial" charset="0"/>
                <a:ea typeface="ＭＳ Ｐゴシック" pitchFamily="34" charset="-128"/>
              </a:defRPr>
            </a:lvl3pPr>
            <a:lvl4pPr marL="1600200" indent="-228600" defTabSz="457200" eaLnBrk="0" hangingPunct="0">
              <a:defRPr sz="1400" b="1">
                <a:solidFill>
                  <a:schemeClr val="tx1"/>
                </a:solidFill>
                <a:latin typeface="Arial" charset="0"/>
                <a:ea typeface="ＭＳ Ｐゴシック" pitchFamily="34" charset="-128"/>
              </a:defRPr>
            </a:lvl4pPr>
            <a:lvl5pPr marL="2057400" indent="-228600" defTabSz="457200" eaLnBrk="0" hangingPunct="0">
              <a:defRPr sz="1400" b="1">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lnSpc>
                <a:spcPct val="90000"/>
              </a:lnSpc>
              <a:spcBef>
                <a:spcPct val="25000"/>
              </a:spcBef>
              <a:buClr>
                <a:srgbClr val="FFFFEF"/>
              </a:buClr>
              <a:buFont typeface="Arial" charset="0"/>
              <a:buNone/>
            </a:pPr>
            <a:r>
              <a:rPr lang="en-US" altLang="en-US" sz="1800" b="0" dirty="0">
                <a:solidFill>
                  <a:schemeClr val="tx1">
                    <a:lumMod val="95000"/>
                    <a:lumOff val="5000"/>
                  </a:schemeClr>
                </a:solidFill>
              </a:rPr>
              <a:t>Set up a systematic withdrawal plan to generate income</a:t>
            </a:r>
          </a:p>
        </p:txBody>
      </p:sp>
      <p:sp>
        <p:nvSpPr>
          <p:cNvPr id="25" name="Rectangle 13"/>
          <p:cNvSpPr>
            <a:spLocks noChangeArrowheads="1"/>
          </p:cNvSpPr>
          <p:nvPr/>
        </p:nvSpPr>
        <p:spPr bwMode="auto">
          <a:xfrm>
            <a:off x="2113963" y="4329957"/>
            <a:ext cx="7964074" cy="573885"/>
          </a:xfrm>
          <a:prstGeom prst="rect">
            <a:avLst/>
          </a:prstGeom>
          <a:noFill/>
          <a:ln>
            <a:noFill/>
          </a:ln>
          <a:extLst>
            <a:ext uri="{909E8E84-426E-40DD-AFC4-6F175D3DCCD1}">
              <a14:hiddenFill xmlns:a14="http://schemas.microsoft.com/office/drawing/2010/main">
                <a:solidFill>
                  <a:srgbClr val="5B8F22"/>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lnSpc>
                <a:spcPct val="90000"/>
              </a:lnSpc>
              <a:spcBef>
                <a:spcPct val="20000"/>
              </a:spcBef>
              <a:buClr>
                <a:schemeClr val="tx2"/>
              </a:buClr>
            </a:pPr>
            <a:r>
              <a:rPr lang="en-US" altLang="en-US" sz="1800" dirty="0">
                <a:solidFill>
                  <a:srgbClr val="327B23"/>
                </a:solidFill>
                <a:ea typeface="ヒラギノ角ゴ Pro W3" pitchFamily="-111" charset="-128"/>
              </a:rPr>
              <a:t>…and consider long-term care and life insurance </a:t>
            </a:r>
            <a:br>
              <a:rPr lang="en-US" altLang="en-US" sz="1800" dirty="0">
                <a:solidFill>
                  <a:srgbClr val="327B23"/>
                </a:solidFill>
                <a:ea typeface="ヒラギノ角ゴ Pro W3" pitchFamily="-111" charset="-128"/>
              </a:rPr>
            </a:br>
            <a:r>
              <a:rPr lang="en-US" altLang="en-US" sz="1800" dirty="0">
                <a:solidFill>
                  <a:srgbClr val="327B23"/>
                </a:solidFill>
                <a:ea typeface="ヒラギノ角ゴ Pro W3" pitchFamily="-111" charset="-128"/>
              </a:rPr>
              <a:t>to cover potential health cost needs</a:t>
            </a:r>
          </a:p>
        </p:txBody>
      </p:sp>
      <p:sp>
        <p:nvSpPr>
          <p:cNvPr id="44" name="Text Box 21">
            <a:extLst>
              <a:ext uri="{FF2B5EF4-FFF2-40B4-BE49-F238E27FC236}">
                <a16:creationId xmlns:a16="http://schemas.microsoft.com/office/drawing/2014/main" id="{64CC2AED-755B-3B67-97A2-82B4693A9AE9}"/>
              </a:ext>
            </a:extLst>
          </p:cNvPr>
          <p:cNvSpPr txBox="1">
            <a:spLocks noChangeArrowheads="1"/>
          </p:cNvSpPr>
          <p:nvPr/>
        </p:nvSpPr>
        <p:spPr bwMode="auto">
          <a:xfrm>
            <a:off x="426722" y="6144267"/>
            <a:ext cx="9046109" cy="268204"/>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56605" rIns="108657" bIns="56605"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dirty="0">
                <a:solidFill>
                  <a:srgbClr val="000000"/>
                </a:solidFill>
                <a:latin typeface="+mj-lt"/>
              </a:rPr>
              <a:t>* Guarantees are subject to the claims-paying ability of the issuing insurance company.</a:t>
            </a:r>
          </a:p>
        </p:txBody>
      </p:sp>
      <p:sp>
        <p:nvSpPr>
          <p:cNvPr id="2" name="Slide Number Placeholder 1"/>
          <p:cNvSpPr>
            <a:spLocks noGrp="1"/>
          </p:cNvSpPr>
          <p:nvPr>
            <p:ph type="sldNum" sz="quarter" idx="14"/>
          </p:nvPr>
        </p:nvSpPr>
        <p:spPr/>
        <p:txBody>
          <a:bodyPr/>
          <a:lstStyle/>
          <a:p>
            <a:pPr>
              <a:defRPr/>
            </a:pPr>
            <a:fld id="{E6474CC2-1230-4213-AD1A-4B2FEEABA7A1}" type="slidenum">
              <a:rPr lang="en-US" smtClean="0"/>
              <a:pPr>
                <a:defRPr/>
              </a:pPr>
              <a:t>16</a:t>
            </a:fld>
            <a:endParaRPr lang="en-US" dirty="0"/>
          </a:p>
        </p:txBody>
      </p:sp>
      <p:sp>
        <p:nvSpPr>
          <p:cNvPr id="19" name="Footer Placeholder 3">
            <a:extLst>
              <a:ext uri="{FF2B5EF4-FFF2-40B4-BE49-F238E27FC236}">
                <a16:creationId xmlns:a16="http://schemas.microsoft.com/office/drawing/2014/main" id="{4370E781-EBF2-4BEF-B14B-B0C4062AB1E3}"/>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435747.32.0</a:t>
            </a:r>
          </a:p>
        </p:txBody>
      </p:sp>
      <p:pic>
        <p:nvPicPr>
          <p:cNvPr id="3" name="Picture 2" descr="Fidelity Investments logo">
            <a:extLst>
              <a:ext uri="{FF2B5EF4-FFF2-40B4-BE49-F238E27FC236}">
                <a16:creationId xmlns:a16="http://schemas.microsoft.com/office/drawing/2014/main" id="{F573C8F5-D0DF-9548-13C4-21F17A380A9A}"/>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3628511356"/>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 name="Oval 38">
            <a:extLst>
              <a:ext uri="{FF2B5EF4-FFF2-40B4-BE49-F238E27FC236}">
                <a16:creationId xmlns:a16="http://schemas.microsoft.com/office/drawing/2014/main" id="{8616DDF9-DC85-B4EB-4C92-F7AD97134948}"/>
              </a:ext>
              <a:ext uri="{C183D7F6-B498-43B3-948B-1728B52AA6E4}">
                <adec:decorative xmlns:adec="http://schemas.microsoft.com/office/drawing/2017/decorative" val="1"/>
              </a:ext>
            </a:extLst>
          </p:cNvPr>
          <p:cNvSpPr/>
          <p:nvPr/>
        </p:nvSpPr>
        <p:spPr bwMode="auto">
          <a:xfrm>
            <a:off x="325728" y="265216"/>
            <a:ext cx="548640" cy="548640"/>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a:ln>
                <a:noFill/>
              </a:ln>
              <a:solidFill>
                <a:schemeClr val="bg1"/>
              </a:solidFill>
              <a:effectLst/>
              <a:latin typeface="Arial" charset="0"/>
              <a:ea typeface="ＭＳ Ｐゴシック" charset="-128"/>
            </a:endParaRPr>
          </a:p>
        </p:txBody>
      </p:sp>
      <p:sp>
        <p:nvSpPr>
          <p:cNvPr id="40" name="Oval 39">
            <a:extLst>
              <a:ext uri="{FF2B5EF4-FFF2-40B4-BE49-F238E27FC236}">
                <a16:creationId xmlns:a16="http://schemas.microsoft.com/office/drawing/2014/main" id="{C43DAB58-2165-DD5C-3F84-EF1B386F0897}"/>
              </a:ext>
              <a:ext uri="{C183D7F6-B498-43B3-948B-1728B52AA6E4}">
                <adec:decorative xmlns:adec="http://schemas.microsoft.com/office/drawing/2017/decorative" val="0"/>
              </a:ext>
            </a:extLst>
          </p:cNvPr>
          <p:cNvSpPr/>
          <p:nvPr/>
        </p:nvSpPr>
        <p:spPr bwMode="auto">
          <a:xfrm>
            <a:off x="448891" y="388379"/>
            <a:ext cx="302311" cy="302311"/>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a:ln>
                  <a:noFill/>
                </a:ln>
                <a:solidFill>
                  <a:schemeClr val="bg1"/>
                </a:solidFill>
                <a:effectLst/>
                <a:latin typeface="Arial" charset="0"/>
                <a:ea typeface="ＭＳ Ｐゴシック" charset="-128"/>
              </a:rPr>
              <a:t>2</a:t>
            </a:r>
          </a:p>
        </p:txBody>
      </p:sp>
      <p:sp>
        <p:nvSpPr>
          <p:cNvPr id="3" name="Title 2"/>
          <p:cNvSpPr>
            <a:spLocks noGrp="1"/>
          </p:cNvSpPr>
          <p:nvPr>
            <p:ph type="title"/>
          </p:nvPr>
        </p:nvSpPr>
        <p:spPr/>
        <p:txBody>
          <a:bodyPr/>
          <a:lstStyle/>
          <a:p>
            <a:pPr marL="461963"/>
            <a:r>
              <a:rPr lang="en-US" altLang="en-US" dirty="0"/>
              <a:t>Social Security considerations</a:t>
            </a:r>
            <a:endParaRPr lang="en-US" dirty="0"/>
          </a:p>
        </p:txBody>
      </p:sp>
      <p:sp>
        <p:nvSpPr>
          <p:cNvPr id="26" name="Text Box 7">
            <a:extLst>
              <a:ext uri="{FF2B5EF4-FFF2-40B4-BE49-F238E27FC236}">
                <a16:creationId xmlns:a16="http://schemas.microsoft.com/office/drawing/2014/main" id="{1848758E-4C3C-476B-AA75-F3FCA819909B}"/>
              </a:ext>
            </a:extLst>
          </p:cNvPr>
          <p:cNvSpPr txBox="1">
            <a:spLocks noChangeArrowheads="1"/>
          </p:cNvSpPr>
          <p:nvPr/>
        </p:nvSpPr>
        <p:spPr bwMode="auto">
          <a:xfrm>
            <a:off x="482122" y="1903327"/>
            <a:ext cx="7626350" cy="416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eaLnBrk="1" hangingPunct="1">
              <a:lnSpc>
                <a:spcPct val="115000"/>
              </a:lnSpc>
              <a:spcBef>
                <a:spcPct val="50000"/>
              </a:spcBef>
              <a:spcAft>
                <a:spcPct val="30000"/>
              </a:spcAft>
              <a:buClr>
                <a:schemeClr val="tx2"/>
              </a:buClr>
              <a:buFont typeface="LO Avenir LightOblique" charset="0"/>
              <a:buNone/>
            </a:pPr>
            <a:r>
              <a:rPr lang="en-US" altLang="en-US" sz="2000" dirty="0">
                <a:solidFill>
                  <a:srgbClr val="327B23"/>
                </a:solidFill>
              </a:rPr>
              <a:t>When to start</a:t>
            </a:r>
          </a:p>
        </p:txBody>
      </p:sp>
      <p:graphicFrame>
        <p:nvGraphicFramePr>
          <p:cNvPr id="13" name="Group 486"/>
          <p:cNvGraphicFramePr>
            <a:graphicFrameLocks noGrp="1"/>
          </p:cNvGraphicFramePr>
          <p:nvPr>
            <p:extLst>
              <p:ext uri="{D42A27DB-BD31-4B8C-83A1-F6EECF244321}">
                <p14:modId xmlns:p14="http://schemas.microsoft.com/office/powerpoint/2010/main" val="3018977365"/>
              </p:ext>
            </p:extLst>
          </p:nvPr>
        </p:nvGraphicFramePr>
        <p:xfrm>
          <a:off x="567369" y="2409825"/>
          <a:ext cx="10148587" cy="2542032"/>
        </p:xfrm>
        <a:graphic>
          <a:graphicData uri="http://schemas.openxmlformats.org/drawingml/2006/table">
            <a:tbl>
              <a:tblPr firstRow="1"/>
              <a:tblGrid>
                <a:gridCol w="4987331">
                  <a:extLst>
                    <a:ext uri="{9D8B030D-6E8A-4147-A177-3AD203B41FA5}">
                      <a16:colId xmlns:a16="http://schemas.microsoft.com/office/drawing/2014/main" val="20000"/>
                    </a:ext>
                  </a:extLst>
                </a:gridCol>
                <a:gridCol w="1803388">
                  <a:extLst>
                    <a:ext uri="{9D8B030D-6E8A-4147-A177-3AD203B41FA5}">
                      <a16:colId xmlns:a16="http://schemas.microsoft.com/office/drawing/2014/main" val="20001"/>
                    </a:ext>
                  </a:extLst>
                </a:gridCol>
                <a:gridCol w="1554480">
                  <a:extLst>
                    <a:ext uri="{9D8B030D-6E8A-4147-A177-3AD203B41FA5}">
                      <a16:colId xmlns:a16="http://schemas.microsoft.com/office/drawing/2014/main" val="20002"/>
                    </a:ext>
                  </a:extLst>
                </a:gridCol>
                <a:gridCol w="1803388">
                  <a:extLst>
                    <a:ext uri="{9D8B030D-6E8A-4147-A177-3AD203B41FA5}">
                      <a16:colId xmlns:a16="http://schemas.microsoft.com/office/drawing/2014/main" val="20003"/>
                    </a:ext>
                  </a:extLst>
                </a:gridCol>
              </a:tblGrid>
              <a:tr h="640080">
                <a:tc>
                  <a:txBody>
                    <a:bodyPr/>
                    <a:lstStyle/>
                    <a:p>
                      <a:pPr marL="0" marR="0" lvl="0" indent="0" algn="l" defTabSz="914400" rtl="0" eaLnBrk="0" fontAlgn="base" latinLnBrk="0" hangingPunct="0">
                        <a:lnSpc>
                          <a:spcPct val="90000"/>
                        </a:lnSpc>
                        <a:spcBef>
                          <a:spcPct val="0"/>
                        </a:spcBef>
                        <a:spcAft>
                          <a:spcPct val="0"/>
                        </a:spcAft>
                        <a:buClr>
                          <a:schemeClr val="tx2"/>
                        </a:buClr>
                        <a:buSzTx/>
                        <a:buFontTx/>
                        <a:buNone/>
                        <a:tabLst/>
                      </a:pPr>
                      <a:r>
                        <a:rPr kumimoji="0" lang="en-US" sz="1800" b="1" i="0" u="none" strike="noStrike" cap="none" normalizeH="0" baseline="0" dirty="0">
                          <a:ln>
                            <a:noFill/>
                          </a:ln>
                          <a:solidFill>
                            <a:schemeClr val="bg1"/>
                          </a:solidFill>
                          <a:effectLst/>
                          <a:latin typeface="Arial" pitchFamily="34" charset="0"/>
                          <a:ea typeface="ヒラギノ角ゴ Pro W3" pitchFamily="-111" charset="-128"/>
                        </a:rPr>
                        <a:t>Start collecting Social Security at this age: </a:t>
                      </a:r>
                      <a:endParaRPr kumimoji="0" lang="en-US" sz="1800" b="1" i="0" u="none" strike="noStrike" cap="none" normalizeH="0" baseline="0" dirty="0">
                        <a:ln>
                          <a:noFill/>
                        </a:ln>
                        <a:solidFill>
                          <a:schemeClr val="bg1"/>
                        </a:solidFill>
                        <a:effectLst/>
                        <a:latin typeface="Arial" pitchFamily="34" charset="0"/>
                      </a:endParaRPr>
                    </a:p>
                  </a:txBody>
                  <a:tcPr marL="182880" marR="0" anchor="b" horzOverflow="overflow">
                    <a:lnL cap="flat">
                      <a:noFill/>
                    </a:lnL>
                    <a:lnR w="1270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327B23"/>
                    </a:solidFill>
                  </a:tcPr>
                </a:tc>
                <a:tc>
                  <a:txBody>
                    <a:bodyPr/>
                    <a:lstStyle/>
                    <a:p>
                      <a:pPr marL="0" marR="0" lvl="0" indent="0" algn="ctr" defTabSz="914400" rtl="0" eaLnBrk="0" fontAlgn="base" latinLnBrk="0" hangingPunct="0">
                        <a:lnSpc>
                          <a:spcPct val="90000"/>
                        </a:lnSpc>
                        <a:spcBef>
                          <a:spcPts val="0"/>
                        </a:spcBef>
                        <a:spcAft>
                          <a:spcPct val="0"/>
                        </a:spcAft>
                        <a:buClrTx/>
                        <a:buSzTx/>
                        <a:buFontTx/>
                        <a:buNone/>
                        <a:tabLst/>
                      </a:pPr>
                      <a:r>
                        <a:rPr kumimoji="0" lang="en-US" sz="2000" b="1" i="0" u="none" strike="noStrike" cap="none" normalizeH="0" baseline="0" dirty="0">
                          <a:ln>
                            <a:noFill/>
                          </a:ln>
                          <a:solidFill>
                            <a:schemeClr val="bg1"/>
                          </a:solidFill>
                          <a:effectLst/>
                          <a:latin typeface="Arial" pitchFamily="34" charset="0"/>
                        </a:rPr>
                        <a:t>62</a:t>
                      </a:r>
                    </a:p>
                  </a:txBody>
                  <a:tcPr marL="0" marR="0" marT="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327B23"/>
                    </a:solidFill>
                  </a:tcPr>
                </a:tc>
                <a:tc>
                  <a:txBody>
                    <a:bodyPr/>
                    <a:lstStyle/>
                    <a:p>
                      <a:pPr marL="0" marR="0" lvl="0" indent="0" algn="ctr" defTabSz="914400" rtl="0" eaLnBrk="0" fontAlgn="base" latinLnBrk="0" hangingPunct="0">
                        <a:lnSpc>
                          <a:spcPct val="90000"/>
                        </a:lnSpc>
                        <a:spcBef>
                          <a:spcPts val="0"/>
                        </a:spcBef>
                        <a:spcAft>
                          <a:spcPct val="0"/>
                        </a:spcAft>
                        <a:buClrTx/>
                        <a:buSzTx/>
                        <a:buFontTx/>
                        <a:buNone/>
                        <a:tabLst/>
                        <a:defRPr/>
                      </a:pPr>
                      <a:r>
                        <a:rPr lang="en-US" altLang="en-US" sz="1200" b="1" kern="1200" dirty="0">
                          <a:solidFill>
                            <a:schemeClr val="bg1"/>
                          </a:solidFill>
                          <a:latin typeface="+mn-lt"/>
                          <a:ea typeface="+mn-ea"/>
                          <a:cs typeface="+mn-cs"/>
                        </a:rPr>
                        <a:t>Full Retirement Age</a:t>
                      </a:r>
                    </a:p>
                    <a:p>
                      <a:pPr marL="0" marR="0" lvl="0" indent="0" algn="ctr" defTabSz="914400" rtl="0" eaLnBrk="0" fontAlgn="base" latinLnBrk="0" hangingPunct="0">
                        <a:lnSpc>
                          <a:spcPct val="90000"/>
                        </a:lnSpc>
                        <a:spcBef>
                          <a:spcPct val="20000"/>
                        </a:spcBef>
                        <a:spcAft>
                          <a:spcPct val="0"/>
                        </a:spcAft>
                        <a:buClrTx/>
                        <a:buSzTx/>
                        <a:buFontTx/>
                        <a:buNone/>
                        <a:tabLst/>
                      </a:pPr>
                      <a:r>
                        <a:rPr kumimoji="0" lang="en-US" sz="2000" b="1" i="0" u="none" strike="noStrike" cap="none" normalizeH="0" baseline="0" dirty="0">
                          <a:ln>
                            <a:noFill/>
                          </a:ln>
                          <a:solidFill>
                            <a:schemeClr val="bg1"/>
                          </a:solidFill>
                          <a:effectLst/>
                          <a:latin typeface="Arial" pitchFamily="34" charset="0"/>
                        </a:rPr>
                        <a:t>67</a:t>
                      </a:r>
                    </a:p>
                  </a:txBody>
                  <a:tcPr marL="0" marR="0" marT="0" anchor="b"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327B23"/>
                    </a:solidFill>
                  </a:tcPr>
                </a:tc>
                <a:tc>
                  <a:txBody>
                    <a:bodyPr/>
                    <a:lstStyle/>
                    <a:p>
                      <a:pPr marL="0" marR="0" lvl="0" indent="0" algn="ctr" defTabSz="914400" rtl="0" eaLnBrk="0" fontAlgn="base" latinLnBrk="0" hangingPunct="0">
                        <a:lnSpc>
                          <a:spcPct val="90000"/>
                        </a:lnSpc>
                        <a:spcBef>
                          <a:spcPts val="0"/>
                        </a:spcBef>
                        <a:spcAft>
                          <a:spcPct val="0"/>
                        </a:spcAft>
                        <a:buClrTx/>
                        <a:buSzTx/>
                        <a:buFontTx/>
                        <a:buNone/>
                        <a:tabLst/>
                      </a:pPr>
                      <a:r>
                        <a:rPr kumimoji="0" lang="en-US" sz="2000" b="1" i="0" u="none" strike="noStrike" cap="none" normalizeH="0" baseline="0" dirty="0">
                          <a:ln>
                            <a:noFill/>
                          </a:ln>
                          <a:solidFill>
                            <a:schemeClr val="bg1"/>
                          </a:solidFill>
                          <a:effectLst/>
                          <a:latin typeface="Arial" pitchFamily="34" charset="0"/>
                        </a:rPr>
                        <a:t>70</a:t>
                      </a:r>
                    </a:p>
                  </a:txBody>
                  <a:tcPr marL="0" marR="0" marT="0" anchor="b" horzOverflow="overflow">
                    <a:lnL w="12700" cap="flat" cmpd="sng" algn="ctr">
                      <a:solidFill>
                        <a:schemeClr val="bg1"/>
                      </a:solidFill>
                      <a:prstDash val="solid"/>
                      <a:round/>
                      <a:headEnd type="none" w="med" len="med"/>
                      <a:tailEnd type="none" w="med" len="med"/>
                    </a:lnL>
                    <a:lnR cap="flat">
                      <a:noFill/>
                    </a:lnR>
                    <a:lnT w="6350" cap="flat" cmpd="sng" algn="ctr">
                      <a:no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solidFill>
                      <a:srgbClr val="327B23"/>
                    </a:solidFill>
                  </a:tcPr>
                </a:tc>
                <a:extLst>
                  <a:ext uri="{0D108BD9-81ED-4DB2-BD59-A6C34878D82A}">
                    <a16:rowId xmlns:a16="http://schemas.microsoft.com/office/drawing/2014/main" val="982995878"/>
                  </a:ext>
                </a:extLst>
              </a:tr>
              <a:tr h="475488">
                <a:tc>
                  <a:txBody>
                    <a:bodyPr/>
                    <a:lstStyle/>
                    <a:p>
                      <a:pPr marL="0" marR="0" lvl="0" indent="0" algn="l" defTabSz="914400" rtl="0" eaLnBrk="0" fontAlgn="base" latinLnBrk="0" hangingPunct="0">
                        <a:lnSpc>
                          <a:spcPct val="95000"/>
                        </a:lnSpc>
                        <a:spcBef>
                          <a:spcPct val="0"/>
                        </a:spcBef>
                        <a:spcAft>
                          <a:spcPct val="0"/>
                        </a:spcAft>
                        <a:buClr>
                          <a:schemeClr val="tx2"/>
                        </a:buClr>
                        <a:buSzTx/>
                        <a:buFontTx/>
                        <a:buNone/>
                        <a:tabLst/>
                      </a:pPr>
                      <a:r>
                        <a:rPr kumimoji="0" lang="en-US" sz="1600" b="0" i="0" u="none" strike="noStrike" cap="none" normalizeH="0" baseline="0" dirty="0">
                          <a:ln>
                            <a:noFill/>
                          </a:ln>
                          <a:solidFill>
                            <a:schemeClr val="tx1"/>
                          </a:solidFill>
                          <a:effectLst/>
                          <a:latin typeface="Arial" pitchFamily="34" charset="0"/>
                          <a:ea typeface="ヒラギノ角ゴ Pro W3" pitchFamily="-111" charset="-128"/>
                        </a:rPr>
                        <a:t>Receive this much initially per year</a:t>
                      </a:r>
                      <a:endParaRPr kumimoji="0" lang="en-US" sz="1600" b="0" i="0" u="none" strike="noStrike" cap="none" normalizeH="0" baseline="0" dirty="0">
                        <a:ln>
                          <a:noFill/>
                        </a:ln>
                        <a:solidFill>
                          <a:schemeClr val="tx1"/>
                        </a:solidFill>
                        <a:effectLst/>
                        <a:latin typeface="Arial" pitchFamily="34" charset="0"/>
                      </a:endParaRPr>
                    </a:p>
                  </a:txBody>
                  <a:tcPr marL="182880" marR="0" anchor="ctr" horzOverflow="overflow">
                    <a:lnL cap="flat">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tc>
                  <a:txBody>
                    <a:bodyPr/>
                    <a:lstStyle/>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Arial" pitchFamily="34" charset="0"/>
                        </a:rPr>
                        <a:t>$19,272</a:t>
                      </a:r>
                      <a:endParaRPr kumimoji="0" lang="en-US" sz="1000" b="1" i="0" u="none" strike="noStrike" cap="none" normalizeH="0" baseline="0" dirty="0">
                        <a:ln>
                          <a:noFill/>
                        </a:ln>
                        <a:solidFill>
                          <a:schemeClr val="tx1"/>
                        </a:solidFill>
                        <a:effectLst/>
                        <a:latin typeface="Arial" pitchFamily="34" charset="0"/>
                      </a:endParaRPr>
                    </a:p>
                  </a:txBody>
                  <a:tcPr marL="0" marR="457200" anchor="ctr" horzOverflow="overflow">
                    <a:lnL w="12700" cap="flat" cmpd="sng" algn="ctr">
                      <a:no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Arial" pitchFamily="34" charset="0"/>
                        </a:rPr>
                        <a:t>$29,016</a:t>
                      </a:r>
                      <a:endParaRPr kumimoji="0" lang="en-US" sz="1000" b="1" i="0" u="none" strike="noStrike" cap="none" normalizeH="0" baseline="0" dirty="0">
                        <a:ln>
                          <a:noFill/>
                        </a:ln>
                        <a:solidFill>
                          <a:schemeClr val="tx1"/>
                        </a:solidFill>
                        <a:effectLst/>
                        <a:latin typeface="Arial" pitchFamily="34" charset="0"/>
                      </a:endParaRPr>
                    </a:p>
                  </a:txBody>
                  <a:tcPr marL="0" marR="457200" anchor="ctr" horzOverflow="overflow">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Arial" pitchFamily="34" charset="0"/>
                        </a:rPr>
                        <a:t>$36,708</a:t>
                      </a:r>
                      <a:endParaRPr kumimoji="0" lang="en-US" sz="1000" b="1" i="0" u="none" strike="noStrike" cap="none" normalizeH="0" baseline="0" dirty="0">
                        <a:ln>
                          <a:noFill/>
                        </a:ln>
                        <a:solidFill>
                          <a:schemeClr val="tx1"/>
                        </a:solidFill>
                        <a:effectLst/>
                        <a:latin typeface="Arial" pitchFamily="34" charset="0"/>
                      </a:endParaRPr>
                    </a:p>
                  </a:txBody>
                  <a:tcPr marL="0" marR="457200" anchor="ctr" horzOverflow="overflow">
                    <a:lnL w="1270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75488">
                <a:tc>
                  <a:txBody>
                    <a:bodyPr/>
                    <a:lstStyle/>
                    <a:p>
                      <a:pPr marL="0" marR="0" lvl="0" indent="0" algn="l" defTabSz="914400" rtl="0" eaLnBrk="0" fontAlgn="base" latinLnBrk="0" hangingPunct="0">
                        <a:lnSpc>
                          <a:spcPct val="95000"/>
                        </a:lnSpc>
                        <a:spcBef>
                          <a:spcPct val="0"/>
                        </a:spcBef>
                        <a:spcAft>
                          <a:spcPct val="0"/>
                        </a:spcAft>
                        <a:buClr>
                          <a:schemeClr val="tx2"/>
                        </a:buClr>
                        <a:buSzTx/>
                        <a:buFontTx/>
                        <a:buNone/>
                        <a:tabLst/>
                      </a:pPr>
                      <a:r>
                        <a:rPr kumimoji="0" lang="en-US" sz="1600" b="1" i="0" u="none" strike="noStrike" cap="none" normalizeH="0" baseline="0" dirty="0">
                          <a:ln>
                            <a:noFill/>
                          </a:ln>
                          <a:solidFill>
                            <a:schemeClr val="tx1"/>
                          </a:solidFill>
                          <a:effectLst/>
                          <a:latin typeface="Arial" pitchFamily="34" charset="0"/>
                          <a:ea typeface="ヒラギノ角ゴ Pro W3" pitchFamily="-111" charset="-128"/>
                        </a:rPr>
                        <a:t>Live to age 70, </a:t>
                      </a:r>
                      <a:r>
                        <a:rPr kumimoji="0" lang="en-US" sz="1600" b="0" i="0" u="none" strike="noStrike" cap="none" normalizeH="0" baseline="0" dirty="0">
                          <a:ln>
                            <a:noFill/>
                          </a:ln>
                          <a:solidFill>
                            <a:schemeClr val="tx1"/>
                          </a:solidFill>
                          <a:effectLst/>
                          <a:latin typeface="Arial" pitchFamily="34" charset="0"/>
                          <a:ea typeface="ヒラギノ角ゴ Pro W3" pitchFamily="-111" charset="-128"/>
                        </a:rPr>
                        <a:t>and receive a total of</a:t>
                      </a:r>
                      <a:endParaRPr kumimoji="0" lang="en-US" sz="1600" b="0" i="0" u="none" strike="noStrike" cap="none" normalizeH="0" baseline="0" dirty="0">
                        <a:ln>
                          <a:noFill/>
                        </a:ln>
                        <a:solidFill>
                          <a:schemeClr val="tx1"/>
                        </a:solidFill>
                        <a:effectLst/>
                        <a:latin typeface="Arial" pitchFamily="34" charset="0"/>
                      </a:endParaRPr>
                    </a:p>
                  </a:txBody>
                  <a:tcPr marL="182880" marR="0" anchor="ctr" horzOverflow="overflow">
                    <a:lnL cap="flat">
                      <a:noFill/>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tc>
                  <a:txBody>
                    <a:bodyPr/>
                    <a:lstStyle/>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Arial" pitchFamily="34" charset="0"/>
                        </a:rPr>
                        <a:t>$154,176</a:t>
                      </a:r>
                      <a:endParaRPr kumimoji="0" lang="en-US" sz="1000" b="1" i="0" u="none" strike="noStrike" cap="none" normalizeH="0" baseline="0" dirty="0">
                        <a:ln>
                          <a:noFill/>
                        </a:ln>
                        <a:solidFill>
                          <a:schemeClr val="tx1"/>
                        </a:solidFill>
                        <a:effectLst/>
                        <a:latin typeface="Arial" pitchFamily="34" charset="0"/>
                      </a:endParaRPr>
                    </a:p>
                  </a:txBody>
                  <a:tcPr marL="0" marR="457200" anchor="ctr" horzOverflow="overflow">
                    <a:lnL w="12700" cap="flat" cmpd="sng" algn="ctr">
                      <a:no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Arial" pitchFamily="34" charset="0"/>
                        </a:rPr>
                        <a:t>$87,048</a:t>
                      </a:r>
                      <a:endParaRPr kumimoji="0" lang="en-US" sz="1000" b="1" i="0" u="none" strike="noStrike" cap="none" normalizeH="0" baseline="0" dirty="0">
                        <a:ln>
                          <a:noFill/>
                        </a:ln>
                        <a:solidFill>
                          <a:schemeClr val="tx1"/>
                        </a:solidFill>
                        <a:effectLst/>
                        <a:latin typeface="Arial" pitchFamily="34" charset="0"/>
                      </a:endParaRPr>
                    </a:p>
                  </a:txBody>
                  <a:tcPr marL="0" marR="457200" anchor="ctr" horzOverflow="overflow">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90000"/>
                        </a:lnSpc>
                        <a:spcBef>
                          <a:spcPct val="0"/>
                        </a:spcBef>
                        <a:spcAft>
                          <a:spcPct val="0"/>
                        </a:spcAft>
                        <a:buClrTx/>
                        <a:buSzTx/>
                        <a:buFontTx/>
                        <a:buNone/>
                        <a:tabLst/>
                      </a:pPr>
                      <a:r>
                        <a:rPr kumimoji="0" lang="en-US" sz="1600" b="1" i="0" u="none" strike="noStrike" cap="none" normalizeH="0" baseline="0" dirty="0">
                          <a:ln>
                            <a:noFill/>
                          </a:ln>
                          <a:solidFill>
                            <a:schemeClr val="tx1"/>
                          </a:solidFill>
                          <a:effectLst/>
                          <a:latin typeface="Arial" pitchFamily="34" charset="0"/>
                        </a:rPr>
                        <a:t>$0</a:t>
                      </a:r>
                    </a:p>
                  </a:txBody>
                  <a:tcPr marL="0" marR="457200" anchor="ctr" horzOverflow="overflow">
                    <a:lnL w="1270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75488">
                <a:tc>
                  <a:txBody>
                    <a:bodyPr/>
                    <a:lstStyle/>
                    <a:p>
                      <a:pPr marL="0" marR="0" lvl="0" indent="0" algn="l" defTabSz="914400" rtl="0" eaLnBrk="0" fontAlgn="base" latinLnBrk="0" hangingPunct="0">
                        <a:lnSpc>
                          <a:spcPct val="95000"/>
                        </a:lnSpc>
                        <a:spcBef>
                          <a:spcPct val="0"/>
                        </a:spcBef>
                        <a:spcAft>
                          <a:spcPct val="0"/>
                        </a:spcAft>
                        <a:buClr>
                          <a:schemeClr val="tx2"/>
                        </a:buClr>
                        <a:buSzTx/>
                        <a:buFontTx/>
                        <a:buNone/>
                        <a:tabLst/>
                      </a:pPr>
                      <a:r>
                        <a:rPr kumimoji="0" lang="en-US" sz="1600" b="1" i="0" u="none" strike="noStrike" cap="none" normalizeH="0" baseline="0" dirty="0">
                          <a:ln>
                            <a:noFill/>
                          </a:ln>
                          <a:solidFill>
                            <a:schemeClr val="tx1"/>
                          </a:solidFill>
                          <a:effectLst/>
                          <a:latin typeface="Arial" pitchFamily="34" charset="0"/>
                          <a:ea typeface="ヒラギノ角ゴ Pro W3" pitchFamily="-111" charset="-128"/>
                        </a:rPr>
                        <a:t>Live to age 80, </a:t>
                      </a:r>
                      <a:r>
                        <a:rPr kumimoji="0" lang="en-US" sz="1600" b="0" i="0" u="none" strike="noStrike" cap="none" normalizeH="0" baseline="0" dirty="0">
                          <a:ln>
                            <a:noFill/>
                          </a:ln>
                          <a:solidFill>
                            <a:schemeClr val="tx1"/>
                          </a:solidFill>
                          <a:effectLst/>
                          <a:latin typeface="Arial" pitchFamily="34" charset="0"/>
                          <a:ea typeface="ヒラギノ角ゴ Pro W3" pitchFamily="-111" charset="-128"/>
                        </a:rPr>
                        <a:t>and receive a total of</a:t>
                      </a:r>
                      <a:endParaRPr kumimoji="0" lang="en-US" sz="1600" b="0" i="0" u="none" strike="noStrike" cap="none" normalizeH="0" baseline="0" dirty="0">
                        <a:ln>
                          <a:noFill/>
                        </a:ln>
                        <a:solidFill>
                          <a:schemeClr val="tx1"/>
                        </a:solidFill>
                        <a:effectLst/>
                        <a:latin typeface="Arial" pitchFamily="34" charset="0"/>
                      </a:endParaRPr>
                    </a:p>
                  </a:txBody>
                  <a:tcPr marL="182880" marR="0" anchor="ctr" horzOverflow="overflow">
                    <a:lnL cap="flat">
                      <a:noFill/>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2F2F2"/>
                    </a:solidFill>
                  </a:tcPr>
                </a:tc>
                <a:tc>
                  <a:txBody>
                    <a:bodyPr/>
                    <a:lstStyle/>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Arial" pitchFamily="34" charset="0"/>
                        </a:rPr>
                        <a:t>$346,896</a:t>
                      </a:r>
                      <a:endParaRPr kumimoji="0" lang="en-US" sz="1000" b="1" i="0" u="none" strike="noStrike" cap="none" normalizeH="0" baseline="0" dirty="0">
                        <a:ln>
                          <a:noFill/>
                        </a:ln>
                        <a:solidFill>
                          <a:schemeClr val="tx1"/>
                        </a:solidFill>
                        <a:effectLst/>
                        <a:latin typeface="Arial" pitchFamily="34" charset="0"/>
                      </a:endParaRPr>
                    </a:p>
                  </a:txBody>
                  <a:tcPr marL="0" marR="457200" anchor="ctr" horzOverflow="overflow">
                    <a:lnL w="12700" cap="flat" cmpd="sng" algn="ctr">
                      <a:no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Arial" pitchFamily="34" charset="0"/>
                        </a:rPr>
                        <a:t>$377,208</a:t>
                      </a:r>
                      <a:endParaRPr kumimoji="0" lang="en-US" sz="1000" b="1" i="0" u="none" strike="noStrike" cap="none" normalizeH="0" baseline="0" dirty="0">
                        <a:ln>
                          <a:noFill/>
                        </a:ln>
                        <a:solidFill>
                          <a:schemeClr val="tx1"/>
                        </a:solidFill>
                        <a:effectLst/>
                        <a:latin typeface="Arial" pitchFamily="34" charset="0"/>
                      </a:endParaRPr>
                    </a:p>
                  </a:txBody>
                  <a:tcPr marL="0" marR="457200" anchor="ctr" horzOverflow="overflow">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Arial" pitchFamily="34" charset="0"/>
                        </a:rPr>
                        <a:t>$367,080</a:t>
                      </a:r>
                      <a:endParaRPr kumimoji="0" lang="en-US" sz="1000" b="1" i="0" u="none" strike="noStrike" cap="none" normalizeH="0" baseline="0" dirty="0">
                        <a:ln>
                          <a:noFill/>
                        </a:ln>
                        <a:solidFill>
                          <a:schemeClr val="tx1"/>
                        </a:solidFill>
                        <a:effectLst/>
                        <a:latin typeface="Arial" pitchFamily="34" charset="0"/>
                      </a:endParaRPr>
                    </a:p>
                  </a:txBody>
                  <a:tcPr marL="0" marR="457200" anchor="ctr" horzOverflow="overflow">
                    <a:lnL w="1270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75488">
                <a:tc>
                  <a:txBody>
                    <a:bodyPr/>
                    <a:lstStyle/>
                    <a:p>
                      <a:pPr marL="0" marR="0" lvl="0" indent="0" algn="l" defTabSz="914400" rtl="0" eaLnBrk="0" fontAlgn="base" latinLnBrk="0" hangingPunct="0">
                        <a:lnSpc>
                          <a:spcPct val="95000"/>
                        </a:lnSpc>
                        <a:spcBef>
                          <a:spcPct val="0"/>
                        </a:spcBef>
                        <a:spcAft>
                          <a:spcPct val="0"/>
                        </a:spcAft>
                        <a:buClr>
                          <a:schemeClr val="tx2"/>
                        </a:buClr>
                        <a:buSzTx/>
                        <a:buFontTx/>
                        <a:buNone/>
                        <a:tabLst/>
                      </a:pPr>
                      <a:r>
                        <a:rPr kumimoji="0" lang="en-US" sz="1600" b="1" i="0" u="none" strike="noStrike" cap="none" normalizeH="0" baseline="0" dirty="0">
                          <a:ln>
                            <a:noFill/>
                          </a:ln>
                          <a:solidFill>
                            <a:schemeClr val="tx1"/>
                          </a:solidFill>
                          <a:effectLst/>
                          <a:latin typeface="Arial" pitchFamily="34" charset="0"/>
                          <a:ea typeface="ヒラギノ角ゴ Pro W3" pitchFamily="-111" charset="-128"/>
                        </a:rPr>
                        <a:t>Live to age 90, </a:t>
                      </a:r>
                      <a:r>
                        <a:rPr kumimoji="0" lang="en-US" sz="1600" b="0" i="0" u="none" strike="noStrike" cap="none" normalizeH="0" baseline="0" dirty="0">
                          <a:ln>
                            <a:noFill/>
                          </a:ln>
                          <a:solidFill>
                            <a:schemeClr val="tx1"/>
                          </a:solidFill>
                          <a:effectLst/>
                          <a:latin typeface="Arial" pitchFamily="34" charset="0"/>
                          <a:ea typeface="ヒラギノ角ゴ Pro W3" pitchFamily="-111" charset="-128"/>
                        </a:rPr>
                        <a:t>and receive a total of</a:t>
                      </a:r>
                      <a:endParaRPr kumimoji="0" lang="en-US" sz="1600" b="0" i="0" u="none" strike="noStrike" cap="none" normalizeH="0" baseline="0" dirty="0">
                        <a:ln>
                          <a:noFill/>
                        </a:ln>
                        <a:solidFill>
                          <a:schemeClr val="tx1"/>
                        </a:solidFill>
                        <a:effectLst/>
                        <a:latin typeface="Arial" pitchFamily="34" charset="0"/>
                      </a:endParaRPr>
                    </a:p>
                  </a:txBody>
                  <a:tcPr marL="182880" marR="0" anchor="ctr" horzOverflow="overflow">
                    <a:lnL cap="flat">
                      <a:noFill/>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a:noFill/>
                    </a:lnTlToBr>
                    <a:lnBlToTr>
                      <a:noFill/>
                    </a:lnBlToTr>
                    <a:solidFill>
                      <a:srgbClr val="F2F2F2"/>
                    </a:solidFill>
                  </a:tcPr>
                </a:tc>
                <a:tc>
                  <a:txBody>
                    <a:bodyPr/>
                    <a:lstStyle/>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Arial" pitchFamily="34" charset="0"/>
                        </a:rPr>
                        <a:t>$539,616</a:t>
                      </a:r>
                      <a:endParaRPr kumimoji="0" lang="en-US" sz="1000" b="1" i="0" u="none" strike="noStrike" cap="none" normalizeH="0" baseline="0" dirty="0">
                        <a:ln>
                          <a:noFill/>
                        </a:ln>
                        <a:solidFill>
                          <a:schemeClr val="tx1"/>
                        </a:solidFill>
                        <a:effectLst/>
                        <a:latin typeface="Arial" pitchFamily="34" charset="0"/>
                      </a:endParaRPr>
                    </a:p>
                  </a:txBody>
                  <a:tcPr marL="0" marR="457200" anchor="ctr" horzOverflow="overflow">
                    <a:lnL w="12700" cap="flat" cmpd="sng" algn="ctr">
                      <a:no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Arial" pitchFamily="34" charset="0"/>
                        </a:rPr>
                        <a:t>$667,368</a:t>
                      </a:r>
                      <a:endParaRPr kumimoji="0" lang="en-US" sz="1000" b="1" i="0" u="none" strike="noStrike" cap="none" normalizeH="0" baseline="0" dirty="0">
                        <a:ln>
                          <a:noFill/>
                        </a:ln>
                        <a:solidFill>
                          <a:schemeClr val="tx1"/>
                        </a:solidFill>
                        <a:effectLst/>
                        <a:latin typeface="Arial" pitchFamily="34" charset="0"/>
                      </a:endParaRPr>
                    </a:p>
                  </a:txBody>
                  <a:tcPr marL="0" marR="457200" anchor="ctr" horzOverflow="overflow">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ase" latinLnBrk="0" hangingPunct="0">
                        <a:lnSpc>
                          <a:spcPct val="90000"/>
                        </a:lnSpc>
                        <a:spcBef>
                          <a:spcPct val="0"/>
                        </a:spcBef>
                        <a:spcAft>
                          <a:spcPct val="0"/>
                        </a:spcAft>
                        <a:buClrTx/>
                        <a:buSzTx/>
                        <a:buFontTx/>
                        <a:buNone/>
                        <a:tabLst/>
                        <a:defRPr/>
                      </a:pPr>
                      <a:r>
                        <a:rPr kumimoji="0" lang="en-US" sz="1600" b="1" i="0" u="none" strike="noStrike" cap="none" normalizeH="0" baseline="0" dirty="0">
                          <a:ln>
                            <a:noFill/>
                          </a:ln>
                          <a:solidFill>
                            <a:schemeClr val="tx1"/>
                          </a:solidFill>
                          <a:effectLst/>
                          <a:latin typeface="Arial" pitchFamily="34" charset="0"/>
                        </a:rPr>
                        <a:t>$734,160</a:t>
                      </a:r>
                      <a:endParaRPr kumimoji="0" lang="en-US" sz="1000" b="1" i="0" u="none" strike="noStrike" cap="none" normalizeH="0" baseline="0" dirty="0">
                        <a:ln>
                          <a:noFill/>
                        </a:ln>
                        <a:solidFill>
                          <a:schemeClr val="tx1"/>
                        </a:solidFill>
                        <a:effectLst/>
                        <a:latin typeface="Arial" pitchFamily="34" charset="0"/>
                      </a:endParaRPr>
                    </a:p>
                  </a:txBody>
                  <a:tcPr marL="0" marR="457200" anchor="ctr" horzOverflow="overflow">
                    <a:lnL w="12700" cap="flat" cmpd="sng" algn="ctr">
                      <a:solidFill>
                        <a:schemeClr val="bg1">
                          <a:lumMod val="75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8" name="Text Box 21">
            <a:extLst>
              <a:ext uri="{FF2B5EF4-FFF2-40B4-BE49-F238E27FC236}">
                <a16:creationId xmlns:a16="http://schemas.microsoft.com/office/drawing/2014/main" id="{2473AE01-03ED-13AD-9BFA-6A549B892D42}"/>
              </a:ext>
            </a:extLst>
          </p:cNvPr>
          <p:cNvSpPr txBox="1">
            <a:spLocks noChangeArrowheads="1"/>
          </p:cNvSpPr>
          <p:nvPr/>
        </p:nvSpPr>
        <p:spPr bwMode="auto">
          <a:xfrm>
            <a:off x="426722" y="5202217"/>
            <a:ext cx="9046109" cy="1191534"/>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56605" rIns="108657" bIns="56605"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dirty="0">
                <a:solidFill>
                  <a:srgbClr val="000000"/>
                </a:solidFill>
                <a:latin typeface="+mj-lt"/>
              </a:rPr>
              <a:t>This hypothetical chart is for illustrative purposes only. The Social Security benefits above are based on one person’s hypothetical work history. It assumes the following: 1) person is age 55 in 2024 with a full retirement age of 67; 2) person has pretax income of $75,000 in 2024, all subject to Social Security taxes; 3) person works until benefits are collected; 4) all benefits are shown in today’s dollars, pretax; 5) once benefits begin, there is no reduction in benefits due to earned income on or before the full benefit age; 6) cumulative benefit amounts are calculated as initial benefit amount multiplied by the number of years. The cumulative total is not a future savings balance from investing Social Security retirement benefits received; 7) taxes are not taken into account. If they were, amounts would be lower. Benefit estimates were obtained from the Social Security Administration’s Online Quick Calculator at www.ssa.gov. This calculator is periodically updated.</a:t>
            </a:r>
          </a:p>
        </p:txBody>
      </p:sp>
      <p:sp>
        <p:nvSpPr>
          <p:cNvPr id="2" name="Slide Number Placeholder 1"/>
          <p:cNvSpPr>
            <a:spLocks noGrp="1"/>
          </p:cNvSpPr>
          <p:nvPr>
            <p:ph type="sldNum" sz="quarter" idx="14"/>
          </p:nvPr>
        </p:nvSpPr>
        <p:spPr/>
        <p:txBody>
          <a:bodyPr/>
          <a:lstStyle/>
          <a:p>
            <a:pPr>
              <a:defRPr/>
            </a:pPr>
            <a:fld id="{E6474CC2-1230-4213-AD1A-4B2FEEABA7A1}" type="slidenum">
              <a:rPr lang="en-US" smtClean="0"/>
              <a:pPr>
                <a:defRPr/>
              </a:pPr>
              <a:t>17</a:t>
            </a:fld>
            <a:endParaRPr lang="en-US" dirty="0"/>
          </a:p>
        </p:txBody>
      </p:sp>
      <p:sp>
        <p:nvSpPr>
          <p:cNvPr id="15" name="Footer Placeholder 3">
            <a:extLst>
              <a:ext uri="{FF2B5EF4-FFF2-40B4-BE49-F238E27FC236}">
                <a16:creationId xmlns:a16="http://schemas.microsoft.com/office/drawing/2014/main" id="{600352C7-BEBC-4AD5-A7D8-1ED5B051CDAF}"/>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435747.32.0</a:t>
            </a:r>
          </a:p>
        </p:txBody>
      </p:sp>
      <p:pic>
        <p:nvPicPr>
          <p:cNvPr id="19" name="Picture 18" descr="Fidelity Investments logo">
            <a:extLst>
              <a:ext uri="{FF2B5EF4-FFF2-40B4-BE49-F238E27FC236}">
                <a16:creationId xmlns:a16="http://schemas.microsoft.com/office/drawing/2014/main" id="{7A738C7B-7A67-D7FB-EDA8-CD9837903A13}"/>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2601895780"/>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 name="Oval 44">
            <a:extLst>
              <a:ext uri="{FF2B5EF4-FFF2-40B4-BE49-F238E27FC236}">
                <a16:creationId xmlns:a16="http://schemas.microsoft.com/office/drawing/2014/main" id="{157CC34C-A429-F5B5-2E47-AE6ACA1FD832}"/>
              </a:ext>
              <a:ext uri="{C183D7F6-B498-43B3-948B-1728B52AA6E4}">
                <adec:decorative xmlns:adec="http://schemas.microsoft.com/office/drawing/2017/decorative" val="1"/>
              </a:ext>
            </a:extLst>
          </p:cNvPr>
          <p:cNvSpPr/>
          <p:nvPr/>
        </p:nvSpPr>
        <p:spPr bwMode="auto">
          <a:xfrm>
            <a:off x="325728" y="265216"/>
            <a:ext cx="548640" cy="548640"/>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a:ln>
                <a:noFill/>
              </a:ln>
              <a:solidFill>
                <a:schemeClr val="bg1"/>
              </a:solidFill>
              <a:effectLst/>
              <a:latin typeface="Arial" charset="0"/>
              <a:ea typeface="ＭＳ Ｐゴシック" charset="-128"/>
            </a:endParaRPr>
          </a:p>
        </p:txBody>
      </p:sp>
      <p:sp>
        <p:nvSpPr>
          <p:cNvPr id="46" name="Oval 45">
            <a:extLst>
              <a:ext uri="{FF2B5EF4-FFF2-40B4-BE49-F238E27FC236}">
                <a16:creationId xmlns:a16="http://schemas.microsoft.com/office/drawing/2014/main" id="{632D7452-BBD1-BF27-C4AF-DC077F7E84A7}"/>
              </a:ext>
              <a:ext uri="{C183D7F6-B498-43B3-948B-1728B52AA6E4}">
                <adec:decorative xmlns:adec="http://schemas.microsoft.com/office/drawing/2017/decorative" val="0"/>
              </a:ext>
            </a:extLst>
          </p:cNvPr>
          <p:cNvSpPr/>
          <p:nvPr/>
        </p:nvSpPr>
        <p:spPr bwMode="auto">
          <a:xfrm>
            <a:off x="448891" y="388379"/>
            <a:ext cx="302311" cy="302311"/>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a:ln>
                  <a:noFill/>
                </a:ln>
                <a:solidFill>
                  <a:schemeClr val="bg1"/>
                </a:solidFill>
                <a:effectLst/>
                <a:latin typeface="Arial" charset="0"/>
                <a:ea typeface="ＭＳ Ｐゴシック" charset="-128"/>
              </a:rPr>
              <a:t>3</a:t>
            </a:r>
          </a:p>
        </p:txBody>
      </p:sp>
      <p:sp>
        <p:nvSpPr>
          <p:cNvPr id="3" name="Title 2"/>
          <p:cNvSpPr>
            <a:spLocks noGrp="1"/>
          </p:cNvSpPr>
          <p:nvPr>
            <p:ph type="title"/>
          </p:nvPr>
        </p:nvSpPr>
        <p:spPr/>
        <p:txBody>
          <a:bodyPr/>
          <a:lstStyle/>
          <a:p>
            <a:pPr marL="461963"/>
            <a:r>
              <a:rPr lang="en-US" altLang="en-US" dirty="0"/>
              <a:t>Fund discretionary expenses</a:t>
            </a:r>
            <a:endParaRPr lang="en-US" dirty="0"/>
          </a:p>
        </p:txBody>
      </p:sp>
      <p:sp>
        <p:nvSpPr>
          <p:cNvPr id="27" name="Text Box 5">
            <a:extLst>
              <a:ext uri="{FF2B5EF4-FFF2-40B4-BE49-F238E27FC236}">
                <a16:creationId xmlns:a16="http://schemas.microsoft.com/office/drawing/2014/main" id="{F3D07902-9CF8-4D76-924E-4186850935A6}"/>
              </a:ext>
            </a:extLst>
          </p:cNvPr>
          <p:cNvSpPr txBox="1">
            <a:spLocks noChangeArrowheads="1"/>
          </p:cNvSpPr>
          <p:nvPr/>
        </p:nvSpPr>
        <p:spPr bwMode="auto">
          <a:xfrm>
            <a:off x="964019" y="2059148"/>
            <a:ext cx="3721380" cy="2854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77800" indent="-177800"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marL="0" marR="0" lvl="0" indent="0" algn="l" defTabSz="914400" rtl="0" eaLnBrk="1" fontAlgn="base" latinLnBrk="0" hangingPunct="1">
              <a:spcBef>
                <a:spcPct val="50000"/>
              </a:spcBef>
              <a:spcAft>
                <a:spcPts val="0"/>
              </a:spcAft>
              <a:buClr>
                <a:srgbClr val="212425"/>
              </a:buClr>
              <a:buSzTx/>
              <a:buFont typeface="LO Avenir LightOblique" charset="0"/>
              <a:buNone/>
              <a:tabLst/>
              <a:defRPr/>
            </a:pPr>
            <a:r>
              <a:rPr kumimoji="0" lang="en-US" altLang="en-US" sz="2000" i="0" u="none" strike="noStrike" kern="1200" cap="none" spc="0" normalizeH="0" baseline="0" noProof="0" dirty="0">
                <a:ln>
                  <a:noFill/>
                </a:ln>
                <a:solidFill>
                  <a:srgbClr val="327B23"/>
                </a:solidFill>
                <a:effectLst/>
                <a:uLnTx/>
                <a:uFillTx/>
                <a:latin typeface="Arial" pitchFamily="34" charset="0"/>
                <a:ea typeface="ＭＳ Ｐゴシック"/>
              </a:rPr>
              <a:t>Use income from </a:t>
            </a:r>
            <a:br>
              <a:rPr kumimoji="0" lang="en-US" altLang="en-US" sz="2000" i="0" u="none" strike="noStrike" kern="1200" cap="none" spc="0" normalizeH="0" baseline="0" noProof="0" dirty="0">
                <a:ln>
                  <a:noFill/>
                </a:ln>
                <a:solidFill>
                  <a:srgbClr val="327B23"/>
                </a:solidFill>
                <a:effectLst/>
                <a:uLnTx/>
                <a:uFillTx/>
                <a:latin typeface="Arial" pitchFamily="34" charset="0"/>
                <a:ea typeface="ＭＳ Ｐゴシック"/>
              </a:rPr>
            </a:br>
            <a:r>
              <a:rPr kumimoji="0" lang="en-US" altLang="en-US" sz="2000" i="0" u="none" strike="noStrike" kern="1200" cap="none" spc="0" normalizeH="0" baseline="0" noProof="0" dirty="0">
                <a:ln>
                  <a:noFill/>
                </a:ln>
                <a:solidFill>
                  <a:srgbClr val="327B23"/>
                </a:solidFill>
                <a:effectLst/>
                <a:uLnTx/>
                <a:uFillTx/>
                <a:latin typeface="Arial" pitchFamily="34" charset="0"/>
                <a:ea typeface="ＭＳ Ｐゴシック"/>
              </a:rPr>
              <a:t>remaining assets…</a:t>
            </a:r>
            <a:endParaRPr lang="en-US" altLang="en-US" sz="1800" dirty="0">
              <a:solidFill>
                <a:srgbClr val="327B23"/>
              </a:solidFill>
            </a:endParaRPr>
          </a:p>
          <a:p>
            <a:pPr marL="182880" indent="-182880" eaLnBrk="1" hangingPunct="1">
              <a:spcBef>
                <a:spcPts val="1200"/>
              </a:spcBef>
              <a:spcAft>
                <a:spcPts val="0"/>
              </a:spcAft>
              <a:buClr>
                <a:schemeClr val="tx1"/>
              </a:buClr>
              <a:buFont typeface="LO Avenir LightOblique" charset="0"/>
              <a:buChar char="•"/>
            </a:pPr>
            <a:r>
              <a:rPr lang="en-US" altLang="en-US" sz="1800" b="0" dirty="0">
                <a:solidFill>
                  <a:schemeClr val="tx2"/>
                </a:solidFill>
              </a:rPr>
              <a:t>Mutual funds</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Brokerage accounts</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IRAs, 401(k)s</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Savings accounts</a:t>
            </a:r>
          </a:p>
          <a:p>
            <a:pPr marL="0" marR="0" lvl="0" indent="0" algn="l" defTabSz="914400" rtl="0" eaLnBrk="1" fontAlgn="base" latinLnBrk="0" hangingPunct="1">
              <a:lnSpc>
                <a:spcPct val="100000"/>
              </a:lnSpc>
              <a:spcBef>
                <a:spcPts val="1200"/>
              </a:spcBef>
              <a:spcAft>
                <a:spcPts val="0"/>
              </a:spcAft>
              <a:buClrTx/>
              <a:buSzTx/>
              <a:buFontTx/>
              <a:buNone/>
              <a:tabLst/>
              <a:defRPr/>
            </a:pPr>
            <a:r>
              <a:rPr kumimoji="0" lang="en-US" altLang="en-US" sz="2000" i="0" u="none" strike="noStrike" kern="1200" cap="none" spc="0" normalizeH="0" baseline="0" noProof="0" dirty="0">
                <a:ln>
                  <a:noFill/>
                </a:ln>
                <a:solidFill>
                  <a:srgbClr val="327B23"/>
                </a:solidFill>
                <a:effectLst/>
                <a:uLnTx/>
                <a:uFillTx/>
                <a:latin typeface="Arial" pitchFamily="34" charset="0"/>
                <a:ea typeface="ＭＳ Ｐゴシック"/>
              </a:rPr>
              <a:t>…to pay for your</a:t>
            </a:r>
            <a:br>
              <a:rPr kumimoji="0" lang="en-US" altLang="en-US" sz="2000" i="0" u="none" strike="noStrike" kern="1200" cap="none" spc="0" normalizeH="0" baseline="0" noProof="0" dirty="0">
                <a:ln>
                  <a:noFill/>
                </a:ln>
                <a:solidFill>
                  <a:srgbClr val="327B23"/>
                </a:solidFill>
                <a:effectLst/>
                <a:uLnTx/>
                <a:uFillTx/>
                <a:latin typeface="Arial" pitchFamily="34" charset="0"/>
                <a:ea typeface="ＭＳ Ｐゴシック"/>
              </a:rPr>
            </a:br>
            <a:r>
              <a:rPr kumimoji="0" lang="en-US" altLang="en-US" sz="2000" i="0" u="none" strike="noStrike" kern="1200" cap="none" spc="0" normalizeH="0" baseline="0" noProof="0" dirty="0">
                <a:ln>
                  <a:noFill/>
                </a:ln>
                <a:solidFill>
                  <a:srgbClr val="327B23"/>
                </a:solidFill>
                <a:effectLst/>
                <a:uLnTx/>
                <a:uFillTx/>
                <a:latin typeface="Arial" pitchFamily="34" charset="0"/>
                <a:ea typeface="ＭＳ Ｐゴシック"/>
              </a:rPr>
              <a:t>discretionary expenses.</a:t>
            </a:r>
          </a:p>
        </p:txBody>
      </p:sp>
      <p:pic>
        <p:nvPicPr>
          <p:cNvPr id="15" name="Picture 14" descr="Discretionary expenses worksheet.">
            <a:extLst>
              <a:ext uri="{FF2B5EF4-FFF2-40B4-BE49-F238E27FC236}">
                <a16:creationId xmlns:a16="http://schemas.microsoft.com/office/drawing/2014/main" id="{8AFB94A3-568A-6F47-999B-8EFDE7B28A4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282" t="545" r="837" b="11257"/>
          <a:stretch/>
        </p:blipFill>
        <p:spPr>
          <a:xfrm>
            <a:off x="4919473" y="2020824"/>
            <a:ext cx="6345935" cy="3045747"/>
          </a:xfrm>
          <a:prstGeom prst="rect">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pic>
      <p:sp>
        <p:nvSpPr>
          <p:cNvPr id="2" name="Slide Number Placeholder 1"/>
          <p:cNvSpPr>
            <a:spLocks noGrp="1"/>
          </p:cNvSpPr>
          <p:nvPr>
            <p:ph type="sldNum" sz="quarter" idx="14"/>
          </p:nvPr>
        </p:nvSpPr>
        <p:spPr/>
        <p:txBody>
          <a:bodyPr/>
          <a:lstStyle/>
          <a:p>
            <a:pPr>
              <a:defRPr/>
            </a:pPr>
            <a:fld id="{E6474CC2-1230-4213-AD1A-4B2FEEABA7A1}" type="slidenum">
              <a:rPr lang="en-US" smtClean="0"/>
              <a:pPr>
                <a:defRPr/>
              </a:pPr>
              <a:t>18</a:t>
            </a:fld>
            <a:endParaRPr lang="en-US" dirty="0"/>
          </a:p>
        </p:txBody>
      </p:sp>
      <p:sp>
        <p:nvSpPr>
          <p:cNvPr id="22" name="Footer Placeholder 3">
            <a:extLst>
              <a:ext uri="{FF2B5EF4-FFF2-40B4-BE49-F238E27FC236}">
                <a16:creationId xmlns:a16="http://schemas.microsoft.com/office/drawing/2014/main" id="{18FC294D-7074-4791-A2B9-CD842D0059A1}"/>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435747.32.0</a:t>
            </a:r>
          </a:p>
        </p:txBody>
      </p:sp>
      <p:pic>
        <p:nvPicPr>
          <p:cNvPr id="4" name="Picture 3" descr="Fidelity Investments logo">
            <a:extLst>
              <a:ext uri="{FF2B5EF4-FFF2-40B4-BE49-F238E27FC236}">
                <a16:creationId xmlns:a16="http://schemas.microsoft.com/office/drawing/2014/main" id="{2C6169F9-DA3E-46CE-532D-5702E1837420}"/>
              </a:ext>
            </a:extLst>
          </p:cNvPr>
          <p:cNvPicPr>
            <a:picLocks noChangeAspect="1"/>
          </p:cNvPicPr>
          <p:nvPr/>
        </p:nvPicPr>
        <p:blipFill>
          <a:blip r:embed="rId4"/>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210856964"/>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19" name="Oval 21518">
            <a:extLst>
              <a:ext uri="{FF2B5EF4-FFF2-40B4-BE49-F238E27FC236}">
                <a16:creationId xmlns:a16="http://schemas.microsoft.com/office/drawing/2014/main" id="{CDB40AAF-FCD6-036C-E568-75CA2BB2FD77}"/>
              </a:ext>
              <a:ext uri="{C183D7F6-B498-43B3-948B-1728B52AA6E4}">
                <adec:decorative xmlns:adec="http://schemas.microsoft.com/office/drawing/2017/decorative" val="1"/>
              </a:ext>
            </a:extLst>
          </p:cNvPr>
          <p:cNvSpPr/>
          <p:nvPr/>
        </p:nvSpPr>
        <p:spPr bwMode="auto">
          <a:xfrm>
            <a:off x="325728" y="265216"/>
            <a:ext cx="548640" cy="548640"/>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a:ln>
                <a:noFill/>
              </a:ln>
              <a:solidFill>
                <a:schemeClr val="bg1"/>
              </a:solidFill>
              <a:effectLst/>
              <a:latin typeface="Arial" charset="0"/>
              <a:ea typeface="ＭＳ Ｐゴシック" charset="-128"/>
            </a:endParaRPr>
          </a:p>
        </p:txBody>
      </p:sp>
      <p:sp>
        <p:nvSpPr>
          <p:cNvPr id="21520" name="Oval 21519">
            <a:extLst>
              <a:ext uri="{FF2B5EF4-FFF2-40B4-BE49-F238E27FC236}">
                <a16:creationId xmlns:a16="http://schemas.microsoft.com/office/drawing/2014/main" id="{2C166C58-06CF-D4B8-38A9-5E4CA5D442EE}"/>
              </a:ext>
              <a:ext uri="{C183D7F6-B498-43B3-948B-1728B52AA6E4}">
                <adec:decorative xmlns:adec="http://schemas.microsoft.com/office/drawing/2017/decorative" val="0"/>
              </a:ext>
            </a:extLst>
          </p:cNvPr>
          <p:cNvSpPr/>
          <p:nvPr/>
        </p:nvSpPr>
        <p:spPr bwMode="auto">
          <a:xfrm>
            <a:off x="448891" y="388379"/>
            <a:ext cx="302311" cy="302311"/>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a:ln>
                  <a:noFill/>
                </a:ln>
                <a:solidFill>
                  <a:schemeClr val="bg1"/>
                </a:solidFill>
                <a:effectLst/>
                <a:latin typeface="Arial" charset="0"/>
                <a:ea typeface="ＭＳ Ｐゴシック" charset="-128"/>
              </a:rPr>
              <a:t>3</a:t>
            </a:r>
          </a:p>
        </p:txBody>
      </p:sp>
      <p:sp>
        <p:nvSpPr>
          <p:cNvPr id="6" name="Title 5"/>
          <p:cNvSpPr>
            <a:spLocks noGrp="1"/>
          </p:cNvSpPr>
          <p:nvPr>
            <p:ph type="title"/>
          </p:nvPr>
        </p:nvSpPr>
        <p:spPr/>
        <p:txBody>
          <a:bodyPr/>
          <a:lstStyle/>
          <a:p>
            <a:pPr marL="461963"/>
            <a:r>
              <a:rPr lang="en-US" altLang="en-US" dirty="0"/>
              <a:t>Consider income strategies</a:t>
            </a:r>
            <a:endParaRPr lang="en-US" dirty="0"/>
          </a:p>
        </p:txBody>
      </p:sp>
      <p:sp>
        <p:nvSpPr>
          <p:cNvPr id="25" name="Text Box 7">
            <a:extLst>
              <a:ext uri="{FF2B5EF4-FFF2-40B4-BE49-F238E27FC236}">
                <a16:creationId xmlns:a16="http://schemas.microsoft.com/office/drawing/2014/main" id="{4A5E7B6F-8F0C-4302-AF66-7EFBB1F28228}"/>
              </a:ext>
            </a:extLst>
          </p:cNvPr>
          <p:cNvSpPr txBox="1">
            <a:spLocks noChangeArrowheads="1"/>
          </p:cNvSpPr>
          <p:nvPr/>
        </p:nvSpPr>
        <p:spPr bwMode="auto">
          <a:xfrm>
            <a:off x="2282825" y="2001132"/>
            <a:ext cx="7626350" cy="416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lnSpc>
                <a:spcPct val="115000"/>
              </a:lnSpc>
              <a:spcBef>
                <a:spcPct val="50000"/>
              </a:spcBef>
              <a:spcAft>
                <a:spcPct val="30000"/>
              </a:spcAft>
              <a:buClr>
                <a:schemeClr val="tx2"/>
              </a:buClr>
              <a:buFont typeface="LO Avenir LightOblique" charset="0"/>
              <a:buNone/>
            </a:pPr>
            <a:r>
              <a:rPr lang="en-US" altLang="en-US" sz="2000" dirty="0">
                <a:solidFill>
                  <a:srgbClr val="327B23"/>
                </a:solidFill>
              </a:rPr>
              <a:t>Possible income strategies to explore:</a:t>
            </a:r>
          </a:p>
        </p:txBody>
      </p:sp>
      <p:cxnSp>
        <p:nvCxnSpPr>
          <p:cNvPr id="10" name="Straight Connector 9">
            <a:extLst>
              <a:ext uri="{FF2B5EF4-FFF2-40B4-BE49-F238E27FC236}">
                <a16:creationId xmlns:a16="http://schemas.microsoft.com/office/drawing/2014/main" id="{FC1CF2E9-BE42-A54E-B06A-A3948B53B336}"/>
              </a:ext>
              <a:ext uri="{C183D7F6-B498-43B3-948B-1728B52AA6E4}">
                <adec:decorative xmlns:adec="http://schemas.microsoft.com/office/drawing/2017/decorative" val="1"/>
              </a:ext>
            </a:extLst>
          </p:cNvPr>
          <p:cNvCxnSpPr/>
          <p:nvPr/>
        </p:nvCxnSpPr>
        <p:spPr bwMode="auto">
          <a:xfrm>
            <a:off x="0" y="3482352"/>
            <a:ext cx="12192000" cy="0"/>
          </a:xfrm>
          <a:prstGeom prst="line">
            <a:avLst/>
          </a:prstGeom>
          <a:solidFill>
            <a:schemeClr val="hlink"/>
          </a:solidFill>
          <a:ln w="28575" cap="flat" cmpd="sng" algn="ctr">
            <a:solidFill>
              <a:srgbClr val="F2F2F2"/>
            </a:solidFill>
            <a:prstDash val="solid"/>
            <a:round/>
            <a:headEnd type="none" w="med" len="med"/>
            <a:tailEnd type="none" w="med" len="med"/>
          </a:ln>
          <a:effectLst/>
        </p:spPr>
      </p:cxnSp>
      <p:sp>
        <p:nvSpPr>
          <p:cNvPr id="32" name="Rectangle 31">
            <a:extLst>
              <a:ext uri="{FF2B5EF4-FFF2-40B4-BE49-F238E27FC236}">
                <a16:creationId xmlns:a16="http://schemas.microsoft.com/office/drawing/2014/main" id="{ADF0C07D-A388-FE4A-81B4-AFA073901CAD}"/>
              </a:ext>
              <a:ext uri="{C183D7F6-B498-43B3-948B-1728B52AA6E4}">
                <adec:decorative xmlns:adec="http://schemas.microsoft.com/office/drawing/2017/decorative" val="1"/>
              </a:ext>
            </a:extLst>
          </p:cNvPr>
          <p:cNvSpPr/>
          <p:nvPr/>
        </p:nvSpPr>
        <p:spPr bwMode="auto">
          <a:xfrm>
            <a:off x="2774504" y="3482352"/>
            <a:ext cx="2110043" cy="1886202"/>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200" dirty="0">
              <a:solidFill>
                <a:srgbClr val="000000"/>
              </a:solidFill>
              <a:ea typeface="ＭＳ Ｐゴシック" charset="-128"/>
            </a:endParaRPr>
          </a:p>
        </p:txBody>
      </p:sp>
      <p:sp>
        <p:nvSpPr>
          <p:cNvPr id="33" name="Rectangle 32">
            <a:extLst>
              <a:ext uri="{FF2B5EF4-FFF2-40B4-BE49-F238E27FC236}">
                <a16:creationId xmlns:a16="http://schemas.microsoft.com/office/drawing/2014/main" id="{2591A15C-273A-8449-9D66-4FB82B4B4F5A}"/>
              </a:ext>
              <a:ext uri="{C183D7F6-B498-43B3-948B-1728B52AA6E4}">
                <adec:decorative xmlns:adec="http://schemas.microsoft.com/office/drawing/2017/decorative" val="1"/>
              </a:ext>
            </a:extLst>
          </p:cNvPr>
          <p:cNvSpPr/>
          <p:nvPr/>
        </p:nvSpPr>
        <p:spPr bwMode="auto">
          <a:xfrm>
            <a:off x="5035687" y="3482352"/>
            <a:ext cx="2110043" cy="1886202"/>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200" dirty="0">
              <a:solidFill>
                <a:srgbClr val="000000"/>
              </a:solidFill>
              <a:ea typeface="ＭＳ Ｐゴシック" charset="-128"/>
            </a:endParaRPr>
          </a:p>
        </p:txBody>
      </p:sp>
      <p:sp>
        <p:nvSpPr>
          <p:cNvPr id="34" name="Rectangle 33">
            <a:extLst>
              <a:ext uri="{FF2B5EF4-FFF2-40B4-BE49-F238E27FC236}">
                <a16:creationId xmlns:a16="http://schemas.microsoft.com/office/drawing/2014/main" id="{6E85137E-ECE5-DA4E-93BD-1CE28E685E12}"/>
              </a:ext>
              <a:ext uri="{C183D7F6-B498-43B3-948B-1728B52AA6E4}">
                <adec:decorative xmlns:adec="http://schemas.microsoft.com/office/drawing/2017/decorative" val="1"/>
              </a:ext>
            </a:extLst>
          </p:cNvPr>
          <p:cNvSpPr/>
          <p:nvPr/>
        </p:nvSpPr>
        <p:spPr bwMode="auto">
          <a:xfrm>
            <a:off x="7296870" y="3482352"/>
            <a:ext cx="2110043" cy="1886202"/>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200" dirty="0">
              <a:solidFill>
                <a:srgbClr val="000000"/>
              </a:solidFill>
              <a:ea typeface="ＭＳ Ｐゴシック" charset="-128"/>
            </a:endParaRPr>
          </a:p>
        </p:txBody>
      </p:sp>
      <p:cxnSp>
        <p:nvCxnSpPr>
          <p:cNvPr id="15" name="Straight Connector 14">
            <a:extLst>
              <a:ext uri="{FF2B5EF4-FFF2-40B4-BE49-F238E27FC236}">
                <a16:creationId xmlns:a16="http://schemas.microsoft.com/office/drawing/2014/main" id="{34C3164F-17B4-6647-9E51-59DB0DE9DEF3}"/>
              </a:ext>
              <a:ext uri="{C183D7F6-B498-43B3-948B-1728B52AA6E4}">
                <adec:decorative xmlns:adec="http://schemas.microsoft.com/office/drawing/2017/decorative" val="1"/>
              </a:ext>
            </a:extLst>
          </p:cNvPr>
          <p:cNvCxnSpPr/>
          <p:nvPr/>
        </p:nvCxnSpPr>
        <p:spPr bwMode="auto">
          <a:xfrm>
            <a:off x="0" y="5362029"/>
            <a:ext cx="12192000" cy="0"/>
          </a:xfrm>
          <a:prstGeom prst="line">
            <a:avLst/>
          </a:prstGeom>
          <a:solidFill>
            <a:schemeClr val="hlink"/>
          </a:solidFill>
          <a:ln w="28575" cap="flat" cmpd="sng" algn="ctr">
            <a:solidFill>
              <a:srgbClr val="F2F2F2"/>
            </a:solidFill>
            <a:prstDash val="solid"/>
            <a:round/>
            <a:headEnd type="none" w="med" len="med"/>
            <a:tailEnd type="none" w="med" len="med"/>
          </a:ln>
          <a:effectLst/>
        </p:spPr>
      </p:cxnSp>
      <p:sp>
        <p:nvSpPr>
          <p:cNvPr id="26" name="Oval 25">
            <a:extLst>
              <a:ext uri="{FF2B5EF4-FFF2-40B4-BE49-F238E27FC236}">
                <a16:creationId xmlns:a16="http://schemas.microsoft.com/office/drawing/2014/main" id="{150BC6CD-8666-2A4C-A26A-05229FB7A666}"/>
              </a:ext>
            </a:extLst>
          </p:cNvPr>
          <p:cNvSpPr/>
          <p:nvPr/>
        </p:nvSpPr>
        <p:spPr bwMode="auto">
          <a:xfrm>
            <a:off x="3143725" y="2780750"/>
            <a:ext cx="1371600" cy="1371600"/>
          </a:xfrm>
          <a:prstGeom prst="ellipse">
            <a:avLst/>
          </a:prstGeom>
          <a:solidFill>
            <a:srgbClr val="004F6B"/>
          </a:solidFill>
          <a:ln w="60325" cap="flat" cmpd="sng" algn="ctr">
            <a:solidFill>
              <a:schemeClr val="bg1"/>
            </a:solidFill>
            <a:prstDash val="solid"/>
            <a:round/>
            <a:headEnd type="none" w="med" len="med"/>
            <a:tailEnd type="none" w="med" len="med"/>
          </a:ln>
          <a:effectLst/>
        </p:spPr>
        <p:txBody>
          <a:bodyPr vert="horz" wrap="none" lIns="0" tIns="45720" rIns="0" bIns="45720" numCol="1" rtlCol="0" anchor="ctr" anchorCtr="0" compatLnSpc="1">
            <a:prstTxWarp prst="textNoShape">
              <a:avLst/>
            </a:prstTxWarp>
          </a:bodyPr>
          <a:lstStyle/>
          <a:p>
            <a:pPr algn="ctr" eaLnBrk="0" fontAlgn="base" hangingPunct="0">
              <a:spcBef>
                <a:spcPct val="0"/>
              </a:spcBef>
              <a:spcAft>
                <a:spcPct val="0"/>
              </a:spcAft>
            </a:pPr>
            <a:r>
              <a:rPr lang="en-US" b="1" dirty="0">
                <a:solidFill>
                  <a:srgbClr val="FFFFFF"/>
                </a:solidFill>
                <a:ea typeface="ＭＳ Ｐゴシック" charset="-128"/>
              </a:rPr>
              <a:t>Interest </a:t>
            </a:r>
            <a:br>
              <a:rPr lang="en-US" b="1" dirty="0">
                <a:solidFill>
                  <a:srgbClr val="FFFFFF"/>
                </a:solidFill>
                <a:ea typeface="ＭＳ Ｐゴシック" charset="-128"/>
              </a:rPr>
            </a:br>
            <a:r>
              <a:rPr lang="en-US" b="1" dirty="0">
                <a:solidFill>
                  <a:srgbClr val="FFFFFF"/>
                </a:solidFill>
                <a:ea typeface="ＭＳ Ｐゴシック" charset="-128"/>
              </a:rPr>
              <a:t>only</a:t>
            </a:r>
          </a:p>
        </p:txBody>
      </p:sp>
      <p:sp>
        <p:nvSpPr>
          <p:cNvPr id="29" name="TextBox 28">
            <a:extLst>
              <a:ext uri="{FF2B5EF4-FFF2-40B4-BE49-F238E27FC236}">
                <a16:creationId xmlns:a16="http://schemas.microsoft.com/office/drawing/2014/main" id="{9DE34CEE-93CA-6147-B952-7B68DD8F5E09}"/>
              </a:ext>
            </a:extLst>
          </p:cNvPr>
          <p:cNvSpPr txBox="1"/>
          <p:nvPr/>
        </p:nvSpPr>
        <p:spPr>
          <a:xfrm>
            <a:off x="2821583" y="4349397"/>
            <a:ext cx="2011680" cy="430887"/>
          </a:xfrm>
          <a:prstGeom prst="rect">
            <a:avLst/>
          </a:prstGeom>
          <a:noFill/>
        </p:spPr>
        <p:txBody>
          <a:bodyPr wrap="square" rtlCol="0">
            <a:spAutoFit/>
          </a:bodyPr>
          <a:lstStyle/>
          <a:p>
            <a:pPr algn="ctr" fontAlgn="auto">
              <a:spcBef>
                <a:spcPts val="0"/>
              </a:spcBef>
              <a:spcAft>
                <a:spcPts val="0"/>
              </a:spcAft>
              <a:defRPr/>
            </a:pPr>
            <a:r>
              <a:rPr lang="en-US" sz="1100" dirty="0">
                <a:latin typeface="Arial" charset="0"/>
              </a:rPr>
              <a:t>Live off the interest from your fixed income investments</a:t>
            </a:r>
          </a:p>
        </p:txBody>
      </p:sp>
      <p:sp>
        <p:nvSpPr>
          <p:cNvPr id="27" name="Oval 26">
            <a:extLst>
              <a:ext uri="{FF2B5EF4-FFF2-40B4-BE49-F238E27FC236}">
                <a16:creationId xmlns:a16="http://schemas.microsoft.com/office/drawing/2014/main" id="{F5C6F343-226F-DA41-9B9F-540527992BFD}"/>
              </a:ext>
            </a:extLst>
          </p:cNvPr>
          <p:cNvSpPr/>
          <p:nvPr/>
        </p:nvSpPr>
        <p:spPr bwMode="auto">
          <a:xfrm>
            <a:off x="5407471" y="2780750"/>
            <a:ext cx="1371600" cy="1371600"/>
          </a:xfrm>
          <a:prstGeom prst="ellipse">
            <a:avLst/>
          </a:prstGeom>
          <a:solidFill>
            <a:srgbClr val="008572"/>
          </a:solidFill>
          <a:ln w="60325" cap="flat" cmpd="sng" algn="ctr">
            <a:solidFill>
              <a:schemeClr val="bg1"/>
            </a:solidFill>
            <a:prstDash val="solid"/>
            <a:round/>
            <a:headEnd type="none" w="med" len="med"/>
            <a:tailEnd type="none" w="med" len="med"/>
          </a:ln>
          <a:effectLst/>
        </p:spPr>
        <p:txBody>
          <a:bodyPr vert="horz" wrap="none" lIns="0" tIns="45720" rIns="0" bIns="45720" numCol="1" rtlCol="0" anchor="ctr" anchorCtr="0" compatLnSpc="1">
            <a:prstTxWarp prst="textNoShape">
              <a:avLst/>
            </a:prstTxWarp>
          </a:bodyPr>
          <a:lstStyle/>
          <a:p>
            <a:pPr algn="ctr" eaLnBrk="0" fontAlgn="base" hangingPunct="0">
              <a:spcBef>
                <a:spcPct val="0"/>
              </a:spcBef>
              <a:spcAft>
                <a:spcPct val="0"/>
              </a:spcAft>
            </a:pPr>
            <a:r>
              <a:rPr lang="en-US" b="1" dirty="0">
                <a:solidFill>
                  <a:srgbClr val="FFFFFF"/>
                </a:solidFill>
                <a:ea typeface="ＭＳ Ｐゴシック" charset="-128"/>
              </a:rPr>
              <a:t>Bridge</a:t>
            </a:r>
          </a:p>
        </p:txBody>
      </p:sp>
      <p:sp>
        <p:nvSpPr>
          <p:cNvPr id="30" name="TextBox 29">
            <a:extLst>
              <a:ext uri="{FF2B5EF4-FFF2-40B4-BE49-F238E27FC236}">
                <a16:creationId xmlns:a16="http://schemas.microsoft.com/office/drawing/2014/main" id="{394945B1-4642-524B-B090-BFC4474833A4}"/>
              </a:ext>
            </a:extLst>
          </p:cNvPr>
          <p:cNvSpPr txBox="1"/>
          <p:nvPr/>
        </p:nvSpPr>
        <p:spPr>
          <a:xfrm>
            <a:off x="5087431" y="4349398"/>
            <a:ext cx="2011680" cy="769441"/>
          </a:xfrm>
          <a:prstGeom prst="rect">
            <a:avLst/>
          </a:prstGeom>
          <a:noFill/>
        </p:spPr>
        <p:txBody>
          <a:bodyPr wrap="square" rtlCol="0">
            <a:spAutoFit/>
          </a:bodyPr>
          <a:lstStyle/>
          <a:p>
            <a:pPr algn="ctr">
              <a:spcAft>
                <a:spcPts val="1200"/>
              </a:spcAft>
              <a:buClr>
                <a:srgbClr val="857363"/>
              </a:buClr>
            </a:pPr>
            <a:r>
              <a:rPr lang="en-US" sz="1100" dirty="0">
                <a:solidFill>
                  <a:srgbClr val="172934"/>
                </a:solidFill>
              </a:rPr>
              <a:t>Segregate some assets for immediate income and invest the balance to potentially replenish income sources</a:t>
            </a:r>
          </a:p>
        </p:txBody>
      </p:sp>
      <p:sp>
        <p:nvSpPr>
          <p:cNvPr id="28" name="Oval 27">
            <a:extLst>
              <a:ext uri="{FF2B5EF4-FFF2-40B4-BE49-F238E27FC236}">
                <a16:creationId xmlns:a16="http://schemas.microsoft.com/office/drawing/2014/main" id="{36166062-6273-E44F-BB31-3B890B95DF8A}"/>
              </a:ext>
            </a:extLst>
          </p:cNvPr>
          <p:cNvSpPr/>
          <p:nvPr/>
        </p:nvSpPr>
        <p:spPr bwMode="auto">
          <a:xfrm>
            <a:off x="7673317" y="2780750"/>
            <a:ext cx="1371600" cy="1371600"/>
          </a:xfrm>
          <a:prstGeom prst="ellipse">
            <a:avLst/>
          </a:prstGeom>
          <a:solidFill>
            <a:srgbClr val="327B23"/>
          </a:solidFill>
          <a:ln w="60325" cap="flat" cmpd="sng" algn="ctr">
            <a:solidFill>
              <a:schemeClr val="bg1"/>
            </a:solidFill>
            <a:prstDash val="solid"/>
            <a:round/>
            <a:headEnd type="none" w="med" len="med"/>
            <a:tailEnd type="none" w="med" len="med"/>
          </a:ln>
          <a:effectLst/>
        </p:spPr>
        <p:txBody>
          <a:bodyPr vert="horz" wrap="none" lIns="0" tIns="45720" rIns="0" bIns="45720" numCol="1" rtlCol="0" anchor="ctr" anchorCtr="0" compatLnSpc="1">
            <a:prstTxWarp prst="textNoShape">
              <a:avLst/>
            </a:prstTxWarp>
          </a:bodyPr>
          <a:lstStyle/>
          <a:p>
            <a:pPr algn="ctr" eaLnBrk="0" hangingPunct="0"/>
            <a:r>
              <a:rPr lang="en-US" b="1" dirty="0">
                <a:solidFill>
                  <a:srgbClr val="FFFFFF"/>
                </a:solidFill>
                <a:ea typeface="ＭＳ Ｐゴシック" charset="-128"/>
              </a:rPr>
              <a:t>Systematic </a:t>
            </a:r>
            <a:br>
              <a:rPr lang="en-US" b="1" dirty="0">
                <a:solidFill>
                  <a:srgbClr val="FFFFFF"/>
                </a:solidFill>
                <a:ea typeface="ＭＳ Ｐゴシック" charset="-128"/>
              </a:rPr>
            </a:br>
            <a:r>
              <a:rPr lang="en-US" b="1" dirty="0">
                <a:solidFill>
                  <a:srgbClr val="FFFFFF"/>
                </a:solidFill>
                <a:ea typeface="ＭＳ Ｐゴシック" charset="-128"/>
              </a:rPr>
              <a:t>withdrawals</a:t>
            </a:r>
          </a:p>
        </p:txBody>
      </p:sp>
      <p:sp>
        <p:nvSpPr>
          <p:cNvPr id="31" name="TextBox 30">
            <a:extLst>
              <a:ext uri="{FF2B5EF4-FFF2-40B4-BE49-F238E27FC236}">
                <a16:creationId xmlns:a16="http://schemas.microsoft.com/office/drawing/2014/main" id="{54E1BAC1-DE3D-1F42-8BB7-A8424627BA48}"/>
              </a:ext>
            </a:extLst>
          </p:cNvPr>
          <p:cNvSpPr txBox="1"/>
          <p:nvPr/>
        </p:nvSpPr>
        <p:spPr>
          <a:xfrm>
            <a:off x="7353277" y="4349398"/>
            <a:ext cx="2011680" cy="600164"/>
          </a:xfrm>
          <a:prstGeom prst="rect">
            <a:avLst/>
          </a:prstGeom>
          <a:noFill/>
        </p:spPr>
        <p:txBody>
          <a:bodyPr wrap="square" rtlCol="0">
            <a:spAutoFit/>
          </a:bodyPr>
          <a:lstStyle/>
          <a:p>
            <a:pPr algn="ctr">
              <a:spcAft>
                <a:spcPts val="1200"/>
              </a:spcAft>
              <a:buClr>
                <a:srgbClr val="857363"/>
              </a:buClr>
            </a:pPr>
            <a:r>
              <a:rPr lang="en-US" sz="1100" dirty="0">
                <a:solidFill>
                  <a:srgbClr val="172934"/>
                </a:solidFill>
              </a:rPr>
              <a:t>Set up pro rata withdrawals across a well-balanced </a:t>
            </a:r>
            <a:br>
              <a:rPr lang="en-US" sz="1100" dirty="0">
                <a:solidFill>
                  <a:srgbClr val="172934"/>
                </a:solidFill>
              </a:rPr>
            </a:br>
            <a:r>
              <a:rPr lang="en-US" sz="1100" dirty="0">
                <a:solidFill>
                  <a:srgbClr val="172934"/>
                </a:solidFill>
              </a:rPr>
              <a:t>portfolio</a:t>
            </a:r>
          </a:p>
        </p:txBody>
      </p:sp>
      <p:sp>
        <p:nvSpPr>
          <p:cNvPr id="5" name="Slide Number Placeholder 4"/>
          <p:cNvSpPr>
            <a:spLocks noGrp="1"/>
          </p:cNvSpPr>
          <p:nvPr>
            <p:ph type="sldNum" sz="quarter" idx="14"/>
          </p:nvPr>
        </p:nvSpPr>
        <p:spPr/>
        <p:txBody>
          <a:bodyPr/>
          <a:lstStyle/>
          <a:p>
            <a:pPr>
              <a:defRPr/>
            </a:pPr>
            <a:fld id="{E6474CC2-1230-4213-AD1A-4B2FEEABA7A1}" type="slidenum">
              <a:rPr lang="en-US" smtClean="0"/>
              <a:pPr>
                <a:defRPr/>
              </a:pPr>
              <a:t>19</a:t>
            </a:fld>
            <a:endParaRPr lang="en-US" dirty="0"/>
          </a:p>
        </p:txBody>
      </p:sp>
      <p:sp>
        <p:nvSpPr>
          <p:cNvPr id="19" name="Footer Placeholder 3">
            <a:extLst>
              <a:ext uri="{FF2B5EF4-FFF2-40B4-BE49-F238E27FC236}">
                <a16:creationId xmlns:a16="http://schemas.microsoft.com/office/drawing/2014/main" id="{8207C2D3-D0D4-42FA-B064-CB9CC437C0A3}"/>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435747.32.0</a:t>
            </a:r>
          </a:p>
        </p:txBody>
      </p:sp>
      <p:pic>
        <p:nvPicPr>
          <p:cNvPr id="2" name="Picture 1" descr="Fidelity Investments logo">
            <a:extLst>
              <a:ext uri="{FF2B5EF4-FFF2-40B4-BE49-F238E27FC236}">
                <a16:creationId xmlns:a16="http://schemas.microsoft.com/office/drawing/2014/main" id="{31039DE6-078E-1666-6988-7230D9AC8205}"/>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146838193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You may be retired for longer than you think </a:t>
            </a:r>
            <a:br>
              <a:rPr lang="en-US" dirty="0"/>
            </a:br>
            <a:r>
              <a:rPr lang="en-US" sz="2000" b="1" dirty="0">
                <a:solidFill>
                  <a:srgbClr val="307722"/>
                </a:solidFill>
              </a:rPr>
              <a:t>Questions to consider</a:t>
            </a:r>
            <a:endParaRPr lang="en-US" b="1" dirty="0">
              <a:solidFill>
                <a:srgbClr val="307722"/>
              </a:solidFill>
            </a:endParaRPr>
          </a:p>
        </p:txBody>
      </p:sp>
      <p:cxnSp>
        <p:nvCxnSpPr>
          <p:cNvPr id="26" name="Straight Connector 25">
            <a:extLst>
              <a:ext uri="{FF2B5EF4-FFF2-40B4-BE49-F238E27FC236}">
                <a16:creationId xmlns:a16="http://schemas.microsoft.com/office/drawing/2014/main" id="{E97DD0A3-695F-46A6-AB5C-E222D5D05BCF}"/>
              </a:ext>
              <a:ext uri="{C183D7F6-B498-43B3-948B-1728B52AA6E4}">
                <adec:decorative xmlns:adec="http://schemas.microsoft.com/office/drawing/2017/decorative" val="1"/>
              </a:ext>
            </a:extLst>
          </p:cNvPr>
          <p:cNvCxnSpPr>
            <a:cxnSpLocks/>
          </p:cNvCxnSpPr>
          <p:nvPr/>
        </p:nvCxnSpPr>
        <p:spPr bwMode="auto">
          <a:xfrm>
            <a:off x="0" y="3055464"/>
            <a:ext cx="2115344" cy="16344"/>
          </a:xfrm>
          <a:prstGeom prst="line">
            <a:avLst/>
          </a:prstGeom>
          <a:noFill/>
          <a:ln w="38100" cap="flat" cmpd="sng" algn="ctr">
            <a:solidFill>
              <a:srgbClr val="EAEAEA"/>
            </a:solidFill>
            <a:prstDash val="solid"/>
            <a:round/>
            <a:headEnd type="none" w="med" len="med"/>
            <a:tailEnd type="none" w="med" len="med"/>
          </a:ln>
          <a:effectLst/>
        </p:spPr>
      </p:cxnSp>
      <p:grpSp>
        <p:nvGrpSpPr>
          <p:cNvPr id="50" name="Group 49">
            <a:extLst>
              <a:ext uri="{FF2B5EF4-FFF2-40B4-BE49-F238E27FC236}">
                <a16:creationId xmlns:a16="http://schemas.microsoft.com/office/drawing/2014/main" id="{ECA11772-35FA-8E06-8FB0-BB3BD0A8D519}"/>
              </a:ext>
              <a:ext uri="{C183D7F6-B498-43B3-948B-1728B52AA6E4}">
                <adec:decorative xmlns:adec="http://schemas.microsoft.com/office/drawing/2017/decorative" val="1"/>
              </a:ext>
            </a:extLst>
          </p:cNvPr>
          <p:cNvGrpSpPr/>
          <p:nvPr/>
        </p:nvGrpSpPr>
        <p:grpSpPr>
          <a:xfrm>
            <a:off x="1002334" y="2634830"/>
            <a:ext cx="794170" cy="794170"/>
            <a:chOff x="1002334" y="2634830"/>
            <a:chExt cx="794170" cy="794170"/>
          </a:xfrm>
        </p:grpSpPr>
        <p:sp>
          <p:nvSpPr>
            <p:cNvPr id="70" name="Oval 69">
              <a:extLst>
                <a:ext uri="{FF2B5EF4-FFF2-40B4-BE49-F238E27FC236}">
                  <a16:creationId xmlns:a16="http://schemas.microsoft.com/office/drawing/2014/main" id="{89CDC75C-19C1-421D-86C9-1148B27B147D}"/>
                </a:ext>
                <a:ext uri="{C183D7F6-B498-43B3-948B-1728B52AA6E4}">
                  <adec:decorative xmlns:adec="http://schemas.microsoft.com/office/drawing/2017/decorative" val="1"/>
                </a:ext>
              </a:extLst>
            </p:cNvPr>
            <p:cNvSpPr>
              <a:spLocks noChangeAspect="1"/>
            </p:cNvSpPr>
            <p:nvPr/>
          </p:nvSpPr>
          <p:spPr bwMode="auto">
            <a:xfrm>
              <a:off x="1002334" y="2634830"/>
              <a:ext cx="794170" cy="794170"/>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19" name="Oval 18">
              <a:extLst>
                <a:ext uri="{FF2B5EF4-FFF2-40B4-BE49-F238E27FC236}">
                  <a16:creationId xmlns:a16="http://schemas.microsoft.com/office/drawing/2014/main" id="{552AFFBF-5712-4DE6-8156-32F7D36E5C38}"/>
                </a:ext>
                <a:ext uri="{C183D7F6-B498-43B3-948B-1728B52AA6E4}">
                  <adec:decorative xmlns:adec="http://schemas.microsoft.com/office/drawing/2017/decorative" val="1"/>
                </a:ext>
              </a:extLst>
            </p:cNvPr>
            <p:cNvSpPr/>
            <p:nvPr/>
          </p:nvSpPr>
          <p:spPr bwMode="auto">
            <a:xfrm>
              <a:off x="1091260" y="2723756"/>
              <a:ext cx="616319" cy="616319"/>
            </a:xfrm>
            <a:prstGeom prst="ellipse">
              <a:avLst/>
            </a:prstGeom>
            <a:solidFill>
              <a:srgbClr val="ADB6BE"/>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12" name="Freeform: Shape 11">
              <a:extLst>
                <a:ext uri="{FF2B5EF4-FFF2-40B4-BE49-F238E27FC236}">
                  <a16:creationId xmlns:a16="http://schemas.microsoft.com/office/drawing/2014/main" id="{38064C92-9365-4E34-AD5B-5B3092F3276A}"/>
                </a:ext>
                <a:ext uri="{C183D7F6-B498-43B3-948B-1728B52AA6E4}">
                  <adec:decorative xmlns:adec="http://schemas.microsoft.com/office/drawing/2017/decorative" val="1"/>
                </a:ext>
              </a:extLst>
            </p:cNvPr>
            <p:cNvSpPr/>
            <p:nvPr/>
          </p:nvSpPr>
          <p:spPr>
            <a:xfrm>
              <a:off x="1378911" y="3206235"/>
              <a:ext cx="41016" cy="41016"/>
            </a:xfrm>
            <a:custGeom>
              <a:avLst/>
              <a:gdLst>
                <a:gd name="connsiteX0" fmla="*/ 76371 w 76370"/>
                <a:gd name="connsiteY0" fmla="*/ 38185 h 76370"/>
                <a:gd name="connsiteX1" fmla="*/ 38185 w 76370"/>
                <a:gd name="connsiteY1" fmla="*/ 76371 h 76370"/>
                <a:gd name="connsiteX2" fmla="*/ 38185 w 76370"/>
                <a:gd name="connsiteY2" fmla="*/ 76371 h 76370"/>
                <a:gd name="connsiteX3" fmla="*/ 0 w 76370"/>
                <a:gd name="connsiteY3" fmla="*/ 38185 h 76370"/>
                <a:gd name="connsiteX4" fmla="*/ 0 w 76370"/>
                <a:gd name="connsiteY4" fmla="*/ 38185 h 76370"/>
                <a:gd name="connsiteX5" fmla="*/ 38185 w 76370"/>
                <a:gd name="connsiteY5" fmla="*/ 0 h 76370"/>
                <a:gd name="connsiteX6" fmla="*/ 38185 w 76370"/>
                <a:gd name="connsiteY6" fmla="*/ 0 h 76370"/>
                <a:gd name="connsiteX7" fmla="*/ 76371 w 76370"/>
                <a:gd name="connsiteY7" fmla="*/ 38185 h 76370"/>
                <a:gd name="connsiteX8" fmla="*/ 76371 w 76370"/>
                <a:gd name="connsiteY8" fmla="*/ 38185 h 763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370" h="76370">
                  <a:moveTo>
                    <a:pt x="76371" y="38185"/>
                  </a:moveTo>
                  <a:cubicBezTo>
                    <a:pt x="76371" y="59569"/>
                    <a:pt x="59569" y="76371"/>
                    <a:pt x="38185" y="76371"/>
                  </a:cubicBezTo>
                  <a:lnTo>
                    <a:pt x="38185" y="76371"/>
                  </a:lnTo>
                  <a:cubicBezTo>
                    <a:pt x="16802" y="76371"/>
                    <a:pt x="0" y="59569"/>
                    <a:pt x="0" y="38185"/>
                  </a:cubicBezTo>
                  <a:lnTo>
                    <a:pt x="0" y="38185"/>
                  </a:lnTo>
                  <a:cubicBezTo>
                    <a:pt x="0" y="16802"/>
                    <a:pt x="16802" y="0"/>
                    <a:pt x="38185" y="0"/>
                  </a:cubicBezTo>
                  <a:lnTo>
                    <a:pt x="38185" y="0"/>
                  </a:lnTo>
                  <a:cubicBezTo>
                    <a:pt x="59569" y="0"/>
                    <a:pt x="76371" y="16802"/>
                    <a:pt x="76371" y="38185"/>
                  </a:cubicBezTo>
                  <a:lnTo>
                    <a:pt x="76371" y="38185"/>
                  </a:lnTo>
                  <a:close/>
                </a:path>
              </a:pathLst>
            </a:custGeom>
            <a:noFill/>
            <a:ln w="12700" cap="flat">
              <a:solidFill>
                <a:schemeClr val="bg1"/>
              </a:solidFill>
              <a:prstDash val="solid"/>
              <a:round/>
            </a:ln>
          </p:spPr>
          <p:txBody>
            <a:bodyPr rtlCol="0" anchor="ctr"/>
            <a:lstStyle/>
            <a:p>
              <a:endParaRPr lang="en-US" dirty="0"/>
            </a:p>
          </p:txBody>
        </p:sp>
        <p:sp>
          <p:nvSpPr>
            <p:cNvPr id="13" name="Freeform: Shape 12">
              <a:extLst>
                <a:ext uri="{FF2B5EF4-FFF2-40B4-BE49-F238E27FC236}">
                  <a16:creationId xmlns:a16="http://schemas.microsoft.com/office/drawing/2014/main" id="{C926B62A-9234-4584-81C1-9166B23E9C93}"/>
                </a:ext>
                <a:ext uri="{C183D7F6-B498-43B3-948B-1728B52AA6E4}">
                  <adec:decorative xmlns:adec="http://schemas.microsoft.com/office/drawing/2017/decorative" val="1"/>
                </a:ext>
              </a:extLst>
            </p:cNvPr>
            <p:cNvSpPr/>
            <p:nvPr/>
          </p:nvSpPr>
          <p:spPr>
            <a:xfrm>
              <a:off x="1276371" y="2816580"/>
              <a:ext cx="246097" cy="307622"/>
            </a:xfrm>
            <a:custGeom>
              <a:avLst/>
              <a:gdLst>
                <a:gd name="connsiteX0" fmla="*/ 0 w 458223"/>
                <a:gd name="connsiteY0" fmla="*/ 229112 h 572779"/>
                <a:gd name="connsiteX1" fmla="*/ 229112 w 458223"/>
                <a:gd name="connsiteY1" fmla="*/ 0 h 572779"/>
                <a:gd name="connsiteX2" fmla="*/ 458223 w 458223"/>
                <a:gd name="connsiteY2" fmla="*/ 229112 h 572779"/>
                <a:gd name="connsiteX3" fmla="*/ 229112 w 458223"/>
                <a:gd name="connsiteY3" fmla="*/ 458223 h 572779"/>
                <a:gd name="connsiteX4" fmla="*/ 229112 w 458223"/>
                <a:gd name="connsiteY4" fmla="*/ 572779 h 5727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8223" h="572779">
                  <a:moveTo>
                    <a:pt x="0" y="229112"/>
                  </a:moveTo>
                  <a:cubicBezTo>
                    <a:pt x="0" y="102337"/>
                    <a:pt x="102337" y="0"/>
                    <a:pt x="229112" y="0"/>
                  </a:cubicBezTo>
                  <a:cubicBezTo>
                    <a:pt x="355887" y="0"/>
                    <a:pt x="458223" y="102337"/>
                    <a:pt x="458223" y="229112"/>
                  </a:cubicBezTo>
                  <a:cubicBezTo>
                    <a:pt x="458223" y="355887"/>
                    <a:pt x="355887" y="458223"/>
                    <a:pt x="229112" y="458223"/>
                  </a:cubicBezTo>
                  <a:lnTo>
                    <a:pt x="229112" y="572779"/>
                  </a:lnTo>
                </a:path>
              </a:pathLst>
            </a:custGeom>
            <a:noFill/>
            <a:ln w="12700" cap="rnd">
              <a:solidFill>
                <a:schemeClr val="bg1"/>
              </a:solidFill>
              <a:prstDash val="solid"/>
              <a:round/>
            </a:ln>
          </p:spPr>
          <p:txBody>
            <a:bodyPr rtlCol="0" anchor="ctr"/>
            <a:lstStyle/>
            <a:p>
              <a:endParaRPr lang="en-US" dirty="0"/>
            </a:p>
          </p:txBody>
        </p:sp>
      </p:grpSp>
      <p:sp>
        <p:nvSpPr>
          <p:cNvPr id="47" name="Graphic 45">
            <a:extLst>
              <a:ext uri="{FF2B5EF4-FFF2-40B4-BE49-F238E27FC236}">
                <a16:creationId xmlns:a16="http://schemas.microsoft.com/office/drawing/2014/main" id="{5ECE9E60-3CCA-4ABB-8DA5-83CBBA1FD9E3}"/>
              </a:ext>
              <a:ext uri="{C183D7F6-B498-43B3-948B-1728B52AA6E4}">
                <adec:decorative xmlns:adec="http://schemas.microsoft.com/office/drawing/2017/decorative" val="1"/>
              </a:ext>
            </a:extLst>
          </p:cNvPr>
          <p:cNvSpPr/>
          <p:nvPr/>
        </p:nvSpPr>
        <p:spPr>
          <a:xfrm>
            <a:off x="2115344" y="3081333"/>
            <a:ext cx="8241784" cy="647700"/>
          </a:xfrm>
          <a:custGeom>
            <a:avLst/>
            <a:gdLst>
              <a:gd name="connsiteX0" fmla="*/ 0 w 7115746"/>
              <a:gd name="connsiteY0" fmla="*/ 0 h 647700"/>
              <a:gd name="connsiteX1" fmla="*/ 1185958 w 7115746"/>
              <a:gd name="connsiteY1" fmla="*/ 647700 h 647700"/>
              <a:gd name="connsiteX2" fmla="*/ 2371916 w 7115746"/>
              <a:gd name="connsiteY2" fmla="*/ 0 h 647700"/>
              <a:gd name="connsiteX3" fmla="*/ 3557873 w 7115746"/>
              <a:gd name="connsiteY3" fmla="*/ 647700 h 647700"/>
              <a:gd name="connsiteX4" fmla="*/ 4743831 w 7115746"/>
              <a:gd name="connsiteY4" fmla="*/ 0 h 647700"/>
              <a:gd name="connsiteX5" fmla="*/ 5929789 w 7115746"/>
              <a:gd name="connsiteY5" fmla="*/ 647700 h 647700"/>
              <a:gd name="connsiteX6" fmla="*/ 7115747 w 7115746"/>
              <a:gd name="connsiteY6" fmla="*/ 0 h 647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15746" h="647700">
                <a:moveTo>
                  <a:pt x="0" y="0"/>
                </a:moveTo>
                <a:cubicBezTo>
                  <a:pt x="592931" y="0"/>
                  <a:pt x="592931" y="647700"/>
                  <a:pt x="1185958" y="647700"/>
                </a:cubicBezTo>
                <a:cubicBezTo>
                  <a:pt x="1778889" y="647700"/>
                  <a:pt x="1778889" y="0"/>
                  <a:pt x="2371916" y="0"/>
                </a:cubicBezTo>
                <a:cubicBezTo>
                  <a:pt x="2964847" y="0"/>
                  <a:pt x="2964847" y="647700"/>
                  <a:pt x="3557873" y="647700"/>
                </a:cubicBezTo>
                <a:cubicBezTo>
                  <a:pt x="4150805" y="647700"/>
                  <a:pt x="4150805" y="0"/>
                  <a:pt x="4743831" y="0"/>
                </a:cubicBezTo>
                <a:cubicBezTo>
                  <a:pt x="5336858" y="0"/>
                  <a:pt x="5336858" y="647700"/>
                  <a:pt x="5929789" y="647700"/>
                </a:cubicBezTo>
                <a:cubicBezTo>
                  <a:pt x="6522720" y="647700"/>
                  <a:pt x="6522815" y="0"/>
                  <a:pt x="7115747" y="0"/>
                </a:cubicBezTo>
              </a:path>
            </a:pathLst>
          </a:custGeom>
          <a:noFill/>
          <a:ln w="38100" cap="flat" cmpd="sng" algn="ctr">
            <a:solidFill>
              <a:srgbClr val="EAEAEA"/>
            </a:solidFill>
            <a:prstDash val="solid"/>
            <a:round/>
            <a:headEnd type="none" w="med" len="med"/>
            <a:tailEnd type="none" w="med" len="med"/>
          </a:ln>
          <a:effectLst/>
        </p:spPr>
        <p:txBody>
          <a:bodyPr rtlCol="0" anchor="ctr"/>
          <a:lstStyle/>
          <a:p>
            <a:endParaRPr lang="en-US" dirty="0"/>
          </a:p>
        </p:txBody>
      </p:sp>
      <p:grpSp>
        <p:nvGrpSpPr>
          <p:cNvPr id="33" name="Group 32">
            <a:extLst>
              <a:ext uri="{FF2B5EF4-FFF2-40B4-BE49-F238E27FC236}">
                <a16:creationId xmlns:a16="http://schemas.microsoft.com/office/drawing/2014/main" id="{D8234E45-FD12-4000-9B50-BA227350918C}"/>
              </a:ext>
              <a:ext uri="{C183D7F6-B498-43B3-948B-1728B52AA6E4}">
                <adec:decorative xmlns:adec="http://schemas.microsoft.com/office/drawing/2017/decorative" val="1"/>
              </a:ext>
            </a:extLst>
          </p:cNvPr>
          <p:cNvGrpSpPr/>
          <p:nvPr/>
        </p:nvGrpSpPr>
        <p:grpSpPr>
          <a:xfrm>
            <a:off x="3335685" y="3567800"/>
            <a:ext cx="347422" cy="347422"/>
            <a:chOff x="2031467" y="1840311"/>
            <a:chExt cx="347422" cy="347422"/>
          </a:xfrm>
        </p:grpSpPr>
        <p:sp>
          <p:nvSpPr>
            <p:cNvPr id="34" name="Oval 33">
              <a:extLst>
                <a:ext uri="{FF2B5EF4-FFF2-40B4-BE49-F238E27FC236}">
                  <a16:creationId xmlns:a16="http://schemas.microsoft.com/office/drawing/2014/main" id="{8A3E9090-0941-47C7-8D19-A71F8685DA95}"/>
                </a:ext>
                <a:ext uri="{C183D7F6-B498-43B3-948B-1728B52AA6E4}">
                  <adec:decorative xmlns:adec="http://schemas.microsoft.com/office/drawing/2017/decorative" val="1"/>
                </a:ext>
              </a:extLst>
            </p:cNvPr>
            <p:cNvSpPr/>
            <p:nvPr/>
          </p:nvSpPr>
          <p:spPr bwMode="auto">
            <a:xfrm>
              <a:off x="2031467" y="1840311"/>
              <a:ext cx="347422" cy="347422"/>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35" name="Oval 34">
              <a:extLst>
                <a:ext uri="{FF2B5EF4-FFF2-40B4-BE49-F238E27FC236}">
                  <a16:creationId xmlns:a16="http://schemas.microsoft.com/office/drawing/2014/main" id="{2928B2D5-9A81-4328-A22E-C7FED56938DD}"/>
                </a:ext>
                <a:ext uri="{C183D7F6-B498-43B3-948B-1728B52AA6E4}">
                  <adec:decorative xmlns:adec="http://schemas.microsoft.com/office/drawing/2017/decorative" val="1"/>
                </a:ext>
              </a:extLst>
            </p:cNvPr>
            <p:cNvSpPr/>
            <p:nvPr/>
          </p:nvSpPr>
          <p:spPr bwMode="auto">
            <a:xfrm>
              <a:off x="2109460" y="1918304"/>
              <a:ext cx="191436" cy="191436"/>
            </a:xfrm>
            <a:prstGeom prst="ellipse">
              <a:avLst/>
            </a:prstGeom>
            <a:solidFill>
              <a:srgbClr val="54A5CE"/>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3081" name="Rectangle 8"/>
          <p:cNvSpPr>
            <a:spLocks noChangeArrowheads="1"/>
          </p:cNvSpPr>
          <p:nvPr/>
        </p:nvSpPr>
        <p:spPr bwMode="auto">
          <a:xfrm>
            <a:off x="2115344" y="4042783"/>
            <a:ext cx="2753660" cy="914400"/>
          </a:xfrm>
          <a:prstGeom prst="rect">
            <a:avLst/>
          </a:prstGeom>
          <a:noFill/>
          <a:ln>
            <a:noFill/>
          </a:ln>
          <a:effectLst/>
        </p:spPr>
        <p:txBody>
          <a:bodyPr rot="0" spcFirstLastPara="0" vertOverflow="overflow" horzOverflow="overflow" vert="horz" wrap="square" lIns="180000" tIns="180000" rIns="90000" bIns="180000" numCol="1" spcCol="0" rtlCol="0" fromWordArt="0" anchor="t" anchorCtr="0" forceAA="0" compatLnSpc="1">
            <a:prstTxWarp prst="textNoShape">
              <a:avLst/>
            </a:prstTxWarp>
            <a:noAutofit/>
          </a:bodyPr>
          <a:lstStyle/>
          <a:p>
            <a:pPr algn="ctr"/>
            <a:r>
              <a:rPr lang="en-US" altLang="en-US" sz="1800" dirty="0"/>
              <a:t>Will I be able to </a:t>
            </a:r>
            <a:br>
              <a:rPr lang="en-US" altLang="en-US" sz="1800" dirty="0"/>
            </a:br>
            <a:r>
              <a:rPr lang="en-US" altLang="en-US" sz="1800" dirty="0"/>
              <a:t>maintain my lifestyle?</a:t>
            </a:r>
          </a:p>
        </p:txBody>
      </p:sp>
      <p:grpSp>
        <p:nvGrpSpPr>
          <p:cNvPr id="36" name="Group 35">
            <a:extLst>
              <a:ext uri="{FF2B5EF4-FFF2-40B4-BE49-F238E27FC236}">
                <a16:creationId xmlns:a16="http://schemas.microsoft.com/office/drawing/2014/main" id="{D129473C-F89A-4C74-825C-A10947770075}"/>
              </a:ext>
              <a:ext uri="{C183D7F6-B498-43B3-948B-1728B52AA6E4}">
                <adec:decorative xmlns:adec="http://schemas.microsoft.com/office/drawing/2017/decorative" val="1"/>
              </a:ext>
            </a:extLst>
          </p:cNvPr>
          <p:cNvGrpSpPr/>
          <p:nvPr/>
        </p:nvGrpSpPr>
        <p:grpSpPr>
          <a:xfrm>
            <a:off x="4709680" y="2891746"/>
            <a:ext cx="347422" cy="347422"/>
            <a:chOff x="2031467" y="1840311"/>
            <a:chExt cx="347422" cy="347422"/>
          </a:xfrm>
        </p:grpSpPr>
        <p:sp>
          <p:nvSpPr>
            <p:cNvPr id="37" name="Oval 36">
              <a:extLst>
                <a:ext uri="{FF2B5EF4-FFF2-40B4-BE49-F238E27FC236}">
                  <a16:creationId xmlns:a16="http://schemas.microsoft.com/office/drawing/2014/main" id="{F711CC96-0B41-4C53-AEF8-4198D5B4C1EC}"/>
                </a:ext>
                <a:ext uri="{C183D7F6-B498-43B3-948B-1728B52AA6E4}">
                  <adec:decorative xmlns:adec="http://schemas.microsoft.com/office/drawing/2017/decorative" val="1"/>
                </a:ext>
              </a:extLst>
            </p:cNvPr>
            <p:cNvSpPr/>
            <p:nvPr/>
          </p:nvSpPr>
          <p:spPr bwMode="auto">
            <a:xfrm>
              <a:off x="2031467" y="1840311"/>
              <a:ext cx="347422" cy="347422"/>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38" name="Oval 37">
              <a:extLst>
                <a:ext uri="{FF2B5EF4-FFF2-40B4-BE49-F238E27FC236}">
                  <a16:creationId xmlns:a16="http://schemas.microsoft.com/office/drawing/2014/main" id="{FA1303E1-9104-4BDC-97F0-B801820FA3DE}"/>
                </a:ext>
                <a:ext uri="{C183D7F6-B498-43B3-948B-1728B52AA6E4}">
                  <adec:decorative xmlns:adec="http://schemas.microsoft.com/office/drawing/2017/decorative" val="1"/>
                </a:ext>
              </a:extLst>
            </p:cNvPr>
            <p:cNvSpPr/>
            <p:nvPr/>
          </p:nvSpPr>
          <p:spPr bwMode="auto">
            <a:xfrm>
              <a:off x="2109460" y="1918304"/>
              <a:ext cx="191436" cy="191436"/>
            </a:xfrm>
            <a:prstGeom prst="ellipse">
              <a:avLst/>
            </a:prstGeom>
            <a:solidFill>
              <a:schemeClr val="hlink"/>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3082" name="Rectangle 8"/>
          <p:cNvSpPr>
            <a:spLocks noChangeArrowheads="1"/>
          </p:cNvSpPr>
          <p:nvPr/>
        </p:nvSpPr>
        <p:spPr bwMode="auto">
          <a:xfrm>
            <a:off x="3432757" y="1884920"/>
            <a:ext cx="275366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0" rIns="91407" bIns="45704" anchor="ctr">
            <a:noAutofit/>
          </a:bodyPr>
          <a:lstStyle>
            <a:lvl1pPr defTabSz="1019175" eaLnBrk="0" hangingPunct="0">
              <a:defRPr sz="1400" b="1">
                <a:solidFill>
                  <a:schemeClr val="tx1"/>
                </a:solidFill>
                <a:latin typeface="Arial" charset="0"/>
                <a:ea typeface="ＭＳ Ｐゴシック" pitchFamily="34" charset="-128"/>
              </a:defRPr>
            </a:lvl1pPr>
            <a:lvl2pPr marL="742950" indent="-285750" defTabSz="1019175" eaLnBrk="0" hangingPunct="0">
              <a:defRPr sz="1400" b="1">
                <a:solidFill>
                  <a:schemeClr val="tx1"/>
                </a:solidFill>
                <a:latin typeface="Arial" charset="0"/>
                <a:ea typeface="ＭＳ Ｐゴシック" pitchFamily="34" charset="-128"/>
              </a:defRPr>
            </a:lvl2pPr>
            <a:lvl3pPr marL="1143000" indent="-228600" defTabSz="1019175" eaLnBrk="0" hangingPunct="0">
              <a:defRPr sz="1400" b="1">
                <a:solidFill>
                  <a:schemeClr val="tx1"/>
                </a:solidFill>
                <a:latin typeface="Arial" charset="0"/>
                <a:ea typeface="ＭＳ Ｐゴシック" pitchFamily="34" charset="-128"/>
              </a:defRPr>
            </a:lvl3pPr>
            <a:lvl4pPr marL="1600200" indent="-228600" defTabSz="1019175" eaLnBrk="0" hangingPunct="0">
              <a:defRPr sz="1400" b="1">
                <a:solidFill>
                  <a:schemeClr val="tx1"/>
                </a:solidFill>
                <a:latin typeface="Arial" charset="0"/>
                <a:ea typeface="ＭＳ Ｐゴシック" pitchFamily="34" charset="-128"/>
              </a:defRPr>
            </a:lvl4pPr>
            <a:lvl5pPr marL="2057400" indent="-228600" defTabSz="1019175" eaLnBrk="0" hangingPunct="0">
              <a:defRPr sz="1400" b="1">
                <a:solidFill>
                  <a:schemeClr val="tx1"/>
                </a:solidFill>
                <a:latin typeface="Arial" charset="0"/>
                <a:ea typeface="ＭＳ Ｐゴシック" pitchFamily="34" charset="-128"/>
              </a:defRPr>
            </a:lvl5pPr>
            <a:lvl6pPr marL="25146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spcBef>
                <a:spcPct val="55000"/>
              </a:spcBef>
              <a:buClr>
                <a:schemeClr val="tx2"/>
              </a:buClr>
            </a:pPr>
            <a:r>
              <a:rPr lang="en-US" altLang="en-US" sz="1800" b="0" dirty="0"/>
              <a:t>Will I be able to </a:t>
            </a:r>
            <a:br>
              <a:rPr lang="en-US" altLang="en-US" sz="1800" b="0" dirty="0"/>
            </a:br>
            <a:r>
              <a:rPr lang="en-US" altLang="en-US" sz="1800" b="0" dirty="0"/>
              <a:t>meet all my expenses?</a:t>
            </a:r>
          </a:p>
        </p:txBody>
      </p:sp>
      <p:grpSp>
        <p:nvGrpSpPr>
          <p:cNvPr id="61" name="Group 60">
            <a:extLst>
              <a:ext uri="{FF2B5EF4-FFF2-40B4-BE49-F238E27FC236}">
                <a16:creationId xmlns:a16="http://schemas.microsoft.com/office/drawing/2014/main" id="{0E2E04A2-9FEF-4BC8-801B-090918826A42}"/>
              </a:ext>
              <a:ext uri="{C183D7F6-B498-43B3-948B-1728B52AA6E4}">
                <adec:decorative xmlns:adec="http://schemas.microsoft.com/office/drawing/2017/decorative" val="1"/>
              </a:ext>
            </a:extLst>
          </p:cNvPr>
          <p:cNvGrpSpPr/>
          <p:nvPr/>
        </p:nvGrpSpPr>
        <p:grpSpPr>
          <a:xfrm>
            <a:off x="6083675" y="3567800"/>
            <a:ext cx="347422" cy="347422"/>
            <a:chOff x="2031467" y="1840311"/>
            <a:chExt cx="347422" cy="347422"/>
          </a:xfrm>
        </p:grpSpPr>
        <p:sp>
          <p:nvSpPr>
            <p:cNvPr id="62" name="Oval 61">
              <a:extLst>
                <a:ext uri="{FF2B5EF4-FFF2-40B4-BE49-F238E27FC236}">
                  <a16:creationId xmlns:a16="http://schemas.microsoft.com/office/drawing/2014/main" id="{B8AF22AD-7EA9-4C92-96E2-A0C00EDFF7D8}"/>
                </a:ext>
                <a:ext uri="{C183D7F6-B498-43B3-948B-1728B52AA6E4}">
                  <adec:decorative xmlns:adec="http://schemas.microsoft.com/office/drawing/2017/decorative" val="1"/>
                </a:ext>
              </a:extLst>
            </p:cNvPr>
            <p:cNvSpPr/>
            <p:nvPr/>
          </p:nvSpPr>
          <p:spPr bwMode="auto">
            <a:xfrm>
              <a:off x="2031467" y="1840311"/>
              <a:ext cx="347422" cy="347422"/>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63" name="Oval 62">
              <a:extLst>
                <a:ext uri="{FF2B5EF4-FFF2-40B4-BE49-F238E27FC236}">
                  <a16:creationId xmlns:a16="http://schemas.microsoft.com/office/drawing/2014/main" id="{FC0ACF7C-CE69-4BED-952F-36B8FF014131}"/>
                </a:ext>
                <a:ext uri="{C183D7F6-B498-43B3-948B-1728B52AA6E4}">
                  <adec:decorative xmlns:adec="http://schemas.microsoft.com/office/drawing/2017/decorative" val="1"/>
                </a:ext>
              </a:extLst>
            </p:cNvPr>
            <p:cNvSpPr/>
            <p:nvPr/>
          </p:nvSpPr>
          <p:spPr bwMode="auto">
            <a:xfrm>
              <a:off x="2109460" y="1918304"/>
              <a:ext cx="191436" cy="191436"/>
            </a:xfrm>
            <a:prstGeom prst="ellipse">
              <a:avLst/>
            </a:prstGeom>
            <a:solidFill>
              <a:srgbClr val="3F829C"/>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3084" name="Rectangle 8"/>
          <p:cNvSpPr>
            <a:spLocks noChangeArrowheads="1"/>
          </p:cNvSpPr>
          <p:nvPr/>
        </p:nvSpPr>
        <p:spPr bwMode="auto">
          <a:xfrm>
            <a:off x="4906834" y="4046573"/>
            <a:ext cx="275366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0" rIns="91407" bIns="45704" anchor="ctr">
            <a:noAutofit/>
          </a:bodyPr>
          <a:lstStyle>
            <a:lvl1pPr defTabSz="1019175" eaLnBrk="0" hangingPunct="0">
              <a:defRPr sz="1400" b="1">
                <a:solidFill>
                  <a:schemeClr val="tx1"/>
                </a:solidFill>
                <a:latin typeface="Arial" charset="0"/>
                <a:ea typeface="ＭＳ Ｐゴシック" pitchFamily="34" charset="-128"/>
              </a:defRPr>
            </a:lvl1pPr>
            <a:lvl2pPr marL="742950" indent="-285750" defTabSz="1019175" eaLnBrk="0" hangingPunct="0">
              <a:defRPr sz="1400" b="1">
                <a:solidFill>
                  <a:schemeClr val="tx1"/>
                </a:solidFill>
                <a:latin typeface="Arial" charset="0"/>
                <a:ea typeface="ＭＳ Ｐゴシック" pitchFamily="34" charset="-128"/>
              </a:defRPr>
            </a:lvl2pPr>
            <a:lvl3pPr marL="1143000" indent="-228600" defTabSz="1019175" eaLnBrk="0" hangingPunct="0">
              <a:defRPr sz="1400" b="1">
                <a:solidFill>
                  <a:schemeClr val="tx1"/>
                </a:solidFill>
                <a:latin typeface="Arial" charset="0"/>
                <a:ea typeface="ＭＳ Ｐゴシック" pitchFamily="34" charset="-128"/>
              </a:defRPr>
            </a:lvl3pPr>
            <a:lvl4pPr marL="1600200" indent="-228600" defTabSz="1019175" eaLnBrk="0" hangingPunct="0">
              <a:defRPr sz="1400" b="1">
                <a:solidFill>
                  <a:schemeClr val="tx1"/>
                </a:solidFill>
                <a:latin typeface="Arial" charset="0"/>
                <a:ea typeface="ＭＳ Ｐゴシック" pitchFamily="34" charset="-128"/>
              </a:defRPr>
            </a:lvl4pPr>
            <a:lvl5pPr marL="2057400" indent="-228600" defTabSz="1019175" eaLnBrk="0" hangingPunct="0">
              <a:defRPr sz="1400" b="1">
                <a:solidFill>
                  <a:schemeClr val="tx1"/>
                </a:solidFill>
                <a:latin typeface="Arial" charset="0"/>
                <a:ea typeface="ＭＳ Ｐゴシック" pitchFamily="34" charset="-128"/>
              </a:defRPr>
            </a:lvl5pPr>
            <a:lvl6pPr marL="25146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spcBef>
                <a:spcPct val="55000"/>
              </a:spcBef>
              <a:buClr>
                <a:schemeClr val="tx2"/>
              </a:buClr>
            </a:pPr>
            <a:r>
              <a:rPr lang="en-US" altLang="en-US" sz="1800" b="0" dirty="0"/>
              <a:t>How should my</a:t>
            </a:r>
            <a:br>
              <a:rPr lang="en-US" altLang="en-US" sz="1800" b="0" dirty="0"/>
            </a:br>
            <a:r>
              <a:rPr lang="en-US" altLang="en-US" sz="1800" b="0" dirty="0"/>
              <a:t>assets be allocated?</a:t>
            </a:r>
          </a:p>
        </p:txBody>
      </p:sp>
      <p:grpSp>
        <p:nvGrpSpPr>
          <p:cNvPr id="39" name="Group 38">
            <a:extLst>
              <a:ext uri="{FF2B5EF4-FFF2-40B4-BE49-F238E27FC236}">
                <a16:creationId xmlns:a16="http://schemas.microsoft.com/office/drawing/2014/main" id="{8C8DA499-727A-4526-BEB3-68281F4CA1BE}"/>
              </a:ext>
              <a:ext uri="{C183D7F6-B498-43B3-948B-1728B52AA6E4}">
                <adec:decorative xmlns:adec="http://schemas.microsoft.com/office/drawing/2017/decorative" val="1"/>
              </a:ext>
            </a:extLst>
          </p:cNvPr>
          <p:cNvGrpSpPr/>
          <p:nvPr/>
        </p:nvGrpSpPr>
        <p:grpSpPr>
          <a:xfrm>
            <a:off x="7457670" y="2891746"/>
            <a:ext cx="347422" cy="347422"/>
            <a:chOff x="2031467" y="1840311"/>
            <a:chExt cx="347422" cy="347422"/>
          </a:xfrm>
        </p:grpSpPr>
        <p:sp>
          <p:nvSpPr>
            <p:cNvPr id="40" name="Oval 39">
              <a:extLst>
                <a:ext uri="{FF2B5EF4-FFF2-40B4-BE49-F238E27FC236}">
                  <a16:creationId xmlns:a16="http://schemas.microsoft.com/office/drawing/2014/main" id="{3B055F03-D7EF-492E-87F1-4C7E74DE06B9}"/>
                </a:ext>
                <a:ext uri="{C183D7F6-B498-43B3-948B-1728B52AA6E4}">
                  <adec:decorative xmlns:adec="http://schemas.microsoft.com/office/drawing/2017/decorative" val="1"/>
                </a:ext>
              </a:extLst>
            </p:cNvPr>
            <p:cNvSpPr/>
            <p:nvPr/>
          </p:nvSpPr>
          <p:spPr bwMode="auto">
            <a:xfrm>
              <a:off x="2031467" y="1840311"/>
              <a:ext cx="347422" cy="347422"/>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41" name="Oval 40">
              <a:extLst>
                <a:ext uri="{FF2B5EF4-FFF2-40B4-BE49-F238E27FC236}">
                  <a16:creationId xmlns:a16="http://schemas.microsoft.com/office/drawing/2014/main" id="{65AA5423-FD55-41ED-969C-2D39A74FD33D}"/>
                </a:ext>
                <a:ext uri="{C183D7F6-B498-43B3-948B-1728B52AA6E4}">
                  <adec:decorative xmlns:adec="http://schemas.microsoft.com/office/drawing/2017/decorative" val="1"/>
                </a:ext>
              </a:extLst>
            </p:cNvPr>
            <p:cNvSpPr/>
            <p:nvPr/>
          </p:nvSpPr>
          <p:spPr bwMode="auto">
            <a:xfrm>
              <a:off x="2109460" y="1918304"/>
              <a:ext cx="191436" cy="191436"/>
            </a:xfrm>
            <a:prstGeom prst="ellipse">
              <a:avLst/>
            </a:prstGeom>
            <a:solidFill>
              <a:srgbClr val="00668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3083" name="Rectangle 8"/>
          <p:cNvSpPr>
            <a:spLocks noChangeArrowheads="1"/>
          </p:cNvSpPr>
          <p:nvPr/>
        </p:nvSpPr>
        <p:spPr bwMode="auto">
          <a:xfrm>
            <a:off x="6226348" y="1884920"/>
            <a:ext cx="275366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0" rIns="91407" bIns="45704" anchor="ctr">
            <a:noAutofit/>
          </a:bodyPr>
          <a:lstStyle>
            <a:lvl1pPr defTabSz="1019175" eaLnBrk="0" hangingPunct="0">
              <a:defRPr sz="1400" b="1">
                <a:solidFill>
                  <a:schemeClr val="tx1"/>
                </a:solidFill>
                <a:latin typeface="Arial" charset="0"/>
                <a:ea typeface="ＭＳ Ｐゴシック" pitchFamily="34" charset="-128"/>
              </a:defRPr>
            </a:lvl1pPr>
            <a:lvl2pPr marL="742950" indent="-285750" defTabSz="1019175" eaLnBrk="0" hangingPunct="0">
              <a:defRPr sz="1400" b="1">
                <a:solidFill>
                  <a:schemeClr val="tx1"/>
                </a:solidFill>
                <a:latin typeface="Arial" charset="0"/>
                <a:ea typeface="ＭＳ Ｐゴシック" pitchFamily="34" charset="-128"/>
              </a:defRPr>
            </a:lvl2pPr>
            <a:lvl3pPr marL="1143000" indent="-228600" defTabSz="1019175" eaLnBrk="0" hangingPunct="0">
              <a:defRPr sz="1400" b="1">
                <a:solidFill>
                  <a:schemeClr val="tx1"/>
                </a:solidFill>
                <a:latin typeface="Arial" charset="0"/>
                <a:ea typeface="ＭＳ Ｐゴシック" pitchFamily="34" charset="-128"/>
              </a:defRPr>
            </a:lvl3pPr>
            <a:lvl4pPr marL="1600200" indent="-228600" defTabSz="1019175" eaLnBrk="0" hangingPunct="0">
              <a:defRPr sz="1400" b="1">
                <a:solidFill>
                  <a:schemeClr val="tx1"/>
                </a:solidFill>
                <a:latin typeface="Arial" charset="0"/>
                <a:ea typeface="ＭＳ Ｐゴシック" pitchFamily="34" charset="-128"/>
              </a:defRPr>
            </a:lvl4pPr>
            <a:lvl5pPr marL="2057400" indent="-228600" defTabSz="1019175" eaLnBrk="0" hangingPunct="0">
              <a:defRPr sz="1400" b="1">
                <a:solidFill>
                  <a:schemeClr val="tx1"/>
                </a:solidFill>
                <a:latin typeface="Arial" charset="0"/>
                <a:ea typeface="ＭＳ Ｐゴシック" pitchFamily="34" charset="-128"/>
              </a:defRPr>
            </a:lvl5pPr>
            <a:lvl6pPr marL="25146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spcBef>
                <a:spcPts val="0"/>
              </a:spcBef>
              <a:buClr>
                <a:schemeClr val="tx2"/>
              </a:buClr>
            </a:pPr>
            <a:r>
              <a:rPr lang="en-US" altLang="en-US" sz="1800" b="0" dirty="0"/>
              <a:t>Can I retire now, </a:t>
            </a:r>
          </a:p>
          <a:p>
            <a:pPr algn="ctr" eaLnBrk="1" hangingPunct="1">
              <a:spcBef>
                <a:spcPts val="0"/>
              </a:spcBef>
              <a:buClr>
                <a:schemeClr val="tx2"/>
              </a:buClr>
            </a:pPr>
            <a:r>
              <a:rPr lang="en-US" altLang="en-US" sz="1800" b="0" dirty="0"/>
              <a:t>or should I wait?</a:t>
            </a:r>
          </a:p>
        </p:txBody>
      </p:sp>
      <p:grpSp>
        <p:nvGrpSpPr>
          <p:cNvPr id="64" name="Group 63">
            <a:extLst>
              <a:ext uri="{FF2B5EF4-FFF2-40B4-BE49-F238E27FC236}">
                <a16:creationId xmlns:a16="http://schemas.microsoft.com/office/drawing/2014/main" id="{469D35D3-03E4-44D2-A40C-542BC1C80953}"/>
              </a:ext>
              <a:ext uri="{C183D7F6-B498-43B3-948B-1728B52AA6E4}">
                <adec:decorative xmlns:adec="http://schemas.microsoft.com/office/drawing/2017/decorative" val="1"/>
              </a:ext>
            </a:extLst>
          </p:cNvPr>
          <p:cNvGrpSpPr/>
          <p:nvPr/>
        </p:nvGrpSpPr>
        <p:grpSpPr>
          <a:xfrm>
            <a:off x="8831665" y="3567800"/>
            <a:ext cx="347422" cy="347422"/>
            <a:chOff x="2031467" y="1840311"/>
            <a:chExt cx="347422" cy="347422"/>
          </a:xfrm>
        </p:grpSpPr>
        <p:sp>
          <p:nvSpPr>
            <p:cNvPr id="65" name="Oval 64">
              <a:extLst>
                <a:ext uri="{FF2B5EF4-FFF2-40B4-BE49-F238E27FC236}">
                  <a16:creationId xmlns:a16="http://schemas.microsoft.com/office/drawing/2014/main" id="{D5EB72E0-4BE7-45CD-8A93-6D317279AA07}"/>
                </a:ext>
                <a:ext uri="{C183D7F6-B498-43B3-948B-1728B52AA6E4}">
                  <adec:decorative xmlns:adec="http://schemas.microsoft.com/office/drawing/2017/decorative" val="1"/>
                </a:ext>
              </a:extLst>
            </p:cNvPr>
            <p:cNvSpPr/>
            <p:nvPr/>
          </p:nvSpPr>
          <p:spPr bwMode="auto">
            <a:xfrm>
              <a:off x="2031467" y="1840311"/>
              <a:ext cx="347422" cy="347422"/>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66" name="Oval 65">
              <a:extLst>
                <a:ext uri="{FF2B5EF4-FFF2-40B4-BE49-F238E27FC236}">
                  <a16:creationId xmlns:a16="http://schemas.microsoft.com/office/drawing/2014/main" id="{85E5B131-0D13-4651-ACED-553A123DDF51}"/>
                </a:ext>
                <a:ext uri="{C183D7F6-B498-43B3-948B-1728B52AA6E4}">
                  <adec:decorative xmlns:adec="http://schemas.microsoft.com/office/drawing/2017/decorative" val="1"/>
                </a:ext>
              </a:extLst>
            </p:cNvPr>
            <p:cNvSpPr/>
            <p:nvPr/>
          </p:nvSpPr>
          <p:spPr bwMode="auto">
            <a:xfrm>
              <a:off x="2109460" y="1918304"/>
              <a:ext cx="191436" cy="191436"/>
            </a:xfrm>
            <a:prstGeom prst="ellipse">
              <a:avLst/>
            </a:prstGeom>
            <a:solidFill>
              <a:srgbClr val="004F6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56" name="Rectangle 8">
            <a:extLst>
              <a:ext uri="{FF2B5EF4-FFF2-40B4-BE49-F238E27FC236}">
                <a16:creationId xmlns:a16="http://schemas.microsoft.com/office/drawing/2014/main" id="{29212EE9-3CFA-4C94-AC3D-5730B6BB3BB5}"/>
              </a:ext>
            </a:extLst>
          </p:cNvPr>
          <p:cNvSpPr>
            <a:spLocks noChangeArrowheads="1"/>
          </p:cNvSpPr>
          <p:nvPr/>
        </p:nvSpPr>
        <p:spPr bwMode="auto">
          <a:xfrm>
            <a:off x="7660494" y="4019997"/>
            <a:ext cx="275366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0" rIns="91407" bIns="45704" anchor="ctr">
            <a:noAutofit/>
          </a:bodyPr>
          <a:lstStyle>
            <a:lvl1pPr defTabSz="1019175" eaLnBrk="0" hangingPunct="0">
              <a:defRPr sz="1400" b="1">
                <a:solidFill>
                  <a:schemeClr val="tx1"/>
                </a:solidFill>
                <a:latin typeface="Arial" charset="0"/>
                <a:ea typeface="ＭＳ Ｐゴシック" pitchFamily="34" charset="-128"/>
              </a:defRPr>
            </a:lvl1pPr>
            <a:lvl2pPr marL="742950" indent="-285750" defTabSz="1019175" eaLnBrk="0" hangingPunct="0">
              <a:defRPr sz="1400" b="1">
                <a:solidFill>
                  <a:schemeClr val="tx1"/>
                </a:solidFill>
                <a:latin typeface="Arial" charset="0"/>
                <a:ea typeface="ＭＳ Ｐゴシック" pitchFamily="34" charset="-128"/>
              </a:defRPr>
            </a:lvl2pPr>
            <a:lvl3pPr marL="1143000" indent="-228600" defTabSz="1019175" eaLnBrk="0" hangingPunct="0">
              <a:defRPr sz="1400" b="1">
                <a:solidFill>
                  <a:schemeClr val="tx1"/>
                </a:solidFill>
                <a:latin typeface="Arial" charset="0"/>
                <a:ea typeface="ＭＳ Ｐゴシック" pitchFamily="34" charset="-128"/>
              </a:defRPr>
            </a:lvl3pPr>
            <a:lvl4pPr marL="1600200" indent="-228600" defTabSz="1019175" eaLnBrk="0" hangingPunct="0">
              <a:defRPr sz="1400" b="1">
                <a:solidFill>
                  <a:schemeClr val="tx1"/>
                </a:solidFill>
                <a:latin typeface="Arial" charset="0"/>
                <a:ea typeface="ＭＳ Ｐゴシック" pitchFamily="34" charset="-128"/>
              </a:defRPr>
            </a:lvl4pPr>
            <a:lvl5pPr marL="2057400" indent="-228600" defTabSz="1019175" eaLnBrk="0" hangingPunct="0">
              <a:defRPr sz="1400" b="1">
                <a:solidFill>
                  <a:schemeClr val="tx1"/>
                </a:solidFill>
                <a:latin typeface="Arial" charset="0"/>
                <a:ea typeface="ＭＳ Ｐゴシック" pitchFamily="34" charset="-128"/>
              </a:defRPr>
            </a:lvl5pPr>
            <a:lvl6pPr marL="25146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spcBef>
                <a:spcPct val="55000"/>
              </a:spcBef>
              <a:buClr>
                <a:schemeClr val="tx2"/>
              </a:buClr>
            </a:pPr>
            <a:r>
              <a:rPr lang="en-US" altLang="en-US" sz="1800" b="0" dirty="0"/>
              <a:t>Will my</a:t>
            </a:r>
            <a:br>
              <a:rPr lang="en-US" altLang="en-US" sz="1800" b="0" dirty="0"/>
            </a:br>
            <a:r>
              <a:rPr lang="en-US" altLang="en-US" sz="1800" b="0" dirty="0"/>
              <a:t>money last?</a:t>
            </a:r>
          </a:p>
        </p:txBody>
      </p:sp>
      <p:cxnSp>
        <p:nvCxnSpPr>
          <p:cNvPr id="68" name="Straight Connector 67">
            <a:extLst>
              <a:ext uri="{FF2B5EF4-FFF2-40B4-BE49-F238E27FC236}">
                <a16:creationId xmlns:a16="http://schemas.microsoft.com/office/drawing/2014/main" id="{A0381654-5551-4386-940D-F6AC7A73AEFF}"/>
              </a:ext>
              <a:ext uri="{C183D7F6-B498-43B3-948B-1728B52AA6E4}">
                <adec:decorative xmlns:adec="http://schemas.microsoft.com/office/drawing/2017/decorative" val="1"/>
              </a:ext>
            </a:extLst>
          </p:cNvPr>
          <p:cNvCxnSpPr>
            <a:cxnSpLocks/>
          </p:cNvCxnSpPr>
          <p:nvPr/>
        </p:nvCxnSpPr>
        <p:spPr bwMode="auto">
          <a:xfrm>
            <a:off x="10283428" y="3074514"/>
            <a:ext cx="1908572" cy="14746"/>
          </a:xfrm>
          <a:prstGeom prst="line">
            <a:avLst/>
          </a:prstGeom>
          <a:noFill/>
          <a:ln w="38100" cap="flat" cmpd="sng" algn="ctr">
            <a:solidFill>
              <a:srgbClr val="EAEAEA"/>
            </a:solidFill>
            <a:prstDash val="solid"/>
            <a:round/>
            <a:headEnd type="none" w="med" len="med"/>
            <a:tailEnd type="none" w="med" len="med"/>
          </a:ln>
          <a:effectLst/>
        </p:spPr>
      </p:cxnSp>
      <p:sp>
        <p:nvSpPr>
          <p:cNvPr id="5" name="Slide Number Placeholder 4"/>
          <p:cNvSpPr>
            <a:spLocks noGrp="1"/>
          </p:cNvSpPr>
          <p:nvPr>
            <p:ph type="sldNum" sz="quarter" idx="14"/>
          </p:nvPr>
        </p:nvSpPr>
        <p:spPr/>
        <p:txBody>
          <a:bodyPr/>
          <a:lstStyle/>
          <a:p>
            <a:fld id="{E6474CC2-1230-4213-AD1A-4B2FEEABA7A1}" type="slidenum">
              <a:rPr lang="en-US" smtClean="0"/>
              <a:pPr/>
              <a:t>2</a:t>
            </a:fld>
            <a:endParaRPr lang="en-US" dirty="0"/>
          </a:p>
        </p:txBody>
      </p:sp>
      <p:sp>
        <p:nvSpPr>
          <p:cNvPr id="25" name="Footer Placeholder 3">
            <a:extLst>
              <a:ext uri="{FF2B5EF4-FFF2-40B4-BE49-F238E27FC236}">
                <a16:creationId xmlns:a16="http://schemas.microsoft.com/office/drawing/2014/main" id="{E1515EE5-9A87-46FE-BE7F-FB23FED07F83}"/>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435747.32.0</a:t>
            </a:r>
          </a:p>
        </p:txBody>
      </p:sp>
      <p:pic>
        <p:nvPicPr>
          <p:cNvPr id="49" name="Picture 48" descr="Fidelity Investments logo">
            <a:extLst>
              <a:ext uri="{FF2B5EF4-FFF2-40B4-BE49-F238E27FC236}">
                <a16:creationId xmlns:a16="http://schemas.microsoft.com/office/drawing/2014/main" id="{69BC83F0-0C04-D911-5B3C-5FDD48CB336C}"/>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1552494797"/>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F0CEFC4B-9D57-15EA-F7BC-6396BC7AC8BF}"/>
              </a:ext>
              <a:ext uri="{C183D7F6-B498-43B3-948B-1728B52AA6E4}">
                <adec:decorative xmlns:adec="http://schemas.microsoft.com/office/drawing/2017/decorative" val="1"/>
              </a:ext>
            </a:extLst>
          </p:cNvPr>
          <p:cNvSpPr/>
          <p:nvPr/>
        </p:nvSpPr>
        <p:spPr bwMode="auto">
          <a:xfrm>
            <a:off x="325728" y="265216"/>
            <a:ext cx="548640" cy="548640"/>
          </a:xfrm>
          <a:prstGeom prst="ellipse">
            <a:avLst/>
          </a:prstGeom>
          <a:solidFill>
            <a:schemeClr val="bg1"/>
          </a:solid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a:ln>
                <a:noFill/>
              </a:ln>
              <a:solidFill>
                <a:schemeClr val="bg1"/>
              </a:solidFill>
              <a:effectLst/>
              <a:latin typeface="Arial" charset="0"/>
              <a:ea typeface="ＭＳ Ｐゴシック" charset="-128"/>
            </a:endParaRPr>
          </a:p>
        </p:txBody>
      </p:sp>
      <p:sp>
        <p:nvSpPr>
          <p:cNvPr id="34" name="Oval 33">
            <a:extLst>
              <a:ext uri="{FF2B5EF4-FFF2-40B4-BE49-F238E27FC236}">
                <a16:creationId xmlns:a16="http://schemas.microsoft.com/office/drawing/2014/main" id="{E05648A5-F502-D975-3C77-0EDD649C4130}"/>
              </a:ext>
              <a:ext uri="{C183D7F6-B498-43B3-948B-1728B52AA6E4}">
                <adec:decorative xmlns:adec="http://schemas.microsoft.com/office/drawing/2017/decorative" val="0"/>
              </a:ext>
            </a:extLst>
          </p:cNvPr>
          <p:cNvSpPr/>
          <p:nvPr/>
        </p:nvSpPr>
        <p:spPr bwMode="auto">
          <a:xfrm>
            <a:off x="448891" y="388379"/>
            <a:ext cx="302311" cy="302311"/>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a:ln>
                  <a:noFill/>
                </a:ln>
                <a:solidFill>
                  <a:schemeClr val="bg1"/>
                </a:solidFill>
                <a:effectLst/>
                <a:latin typeface="Arial" charset="0"/>
                <a:ea typeface="ＭＳ Ｐゴシック" charset="-128"/>
              </a:rPr>
              <a:t>3</a:t>
            </a:r>
          </a:p>
        </p:txBody>
      </p:sp>
      <p:sp>
        <p:nvSpPr>
          <p:cNvPr id="5" name="Title 4"/>
          <p:cNvSpPr>
            <a:spLocks noGrp="1"/>
          </p:cNvSpPr>
          <p:nvPr>
            <p:ph type="title"/>
          </p:nvPr>
        </p:nvSpPr>
        <p:spPr/>
        <p:txBody>
          <a:bodyPr/>
          <a:lstStyle/>
          <a:p>
            <a:pPr marL="461963"/>
            <a:r>
              <a:rPr lang="en-US" altLang="en-US" dirty="0"/>
              <a:t>Determine your target asset mix</a:t>
            </a:r>
            <a:endParaRPr lang="en-US" dirty="0"/>
          </a:p>
        </p:txBody>
      </p:sp>
      <p:sp>
        <p:nvSpPr>
          <p:cNvPr id="38" name="Text Box 5">
            <a:extLst>
              <a:ext uri="{FF2B5EF4-FFF2-40B4-BE49-F238E27FC236}">
                <a16:creationId xmlns:a16="http://schemas.microsoft.com/office/drawing/2014/main" id="{B6C5E118-C5B6-4630-B05A-5153E332A1DC}"/>
              </a:ext>
            </a:extLst>
          </p:cNvPr>
          <p:cNvSpPr txBox="1">
            <a:spLocks noChangeArrowheads="1"/>
          </p:cNvSpPr>
          <p:nvPr/>
        </p:nvSpPr>
        <p:spPr bwMode="auto">
          <a:xfrm>
            <a:off x="949337" y="2214533"/>
            <a:ext cx="3721380" cy="2085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77800" indent="-177800"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marL="0" marR="0" lvl="0" indent="0" algn="l" defTabSz="914400" rtl="0" eaLnBrk="1" fontAlgn="base" latinLnBrk="0" hangingPunct="1">
              <a:spcBef>
                <a:spcPct val="50000"/>
              </a:spcBef>
              <a:spcAft>
                <a:spcPts val="0"/>
              </a:spcAft>
              <a:buClr>
                <a:srgbClr val="212425"/>
              </a:buClr>
              <a:buSzTx/>
              <a:buFont typeface="LO Avenir LightOblique" charset="0"/>
              <a:buNone/>
              <a:tabLst/>
              <a:defRPr/>
            </a:pPr>
            <a:r>
              <a:rPr kumimoji="0" lang="en-US" altLang="en-US" sz="2000" i="0" u="none" strike="noStrike" kern="1200" cap="none" spc="0" normalizeH="0" baseline="0" noProof="0" dirty="0">
                <a:ln>
                  <a:noFill/>
                </a:ln>
                <a:solidFill>
                  <a:srgbClr val="327B23"/>
                </a:solidFill>
                <a:effectLst/>
                <a:uLnTx/>
                <a:uFillTx/>
                <a:latin typeface="Arial" pitchFamily="34" charset="0"/>
                <a:ea typeface="ＭＳ Ｐゴシック"/>
              </a:rPr>
              <a:t>Key factors to consider with</a:t>
            </a:r>
            <a:br>
              <a:rPr kumimoji="0" lang="en-US" altLang="en-US" sz="2000" i="0" u="none" strike="noStrike" kern="1200" cap="none" spc="0" normalizeH="0" baseline="0" noProof="0" dirty="0">
                <a:ln>
                  <a:noFill/>
                </a:ln>
                <a:solidFill>
                  <a:srgbClr val="327B23"/>
                </a:solidFill>
                <a:effectLst/>
                <a:uLnTx/>
                <a:uFillTx/>
                <a:latin typeface="Arial" pitchFamily="34" charset="0"/>
                <a:ea typeface="ＭＳ Ｐゴシック"/>
              </a:rPr>
            </a:br>
            <a:r>
              <a:rPr kumimoji="0" lang="en-US" altLang="en-US" sz="2000" i="0" u="none" strike="noStrike" kern="1200" cap="none" spc="0" normalizeH="0" baseline="0" noProof="0" dirty="0">
                <a:ln>
                  <a:noFill/>
                </a:ln>
                <a:solidFill>
                  <a:srgbClr val="327B23"/>
                </a:solidFill>
                <a:effectLst/>
                <a:uLnTx/>
                <a:uFillTx/>
                <a:latin typeface="Arial" pitchFamily="34" charset="0"/>
                <a:ea typeface="ＭＳ Ｐゴシック"/>
              </a:rPr>
              <a:t>your financial representative</a:t>
            </a:r>
            <a:endParaRPr lang="en-US" altLang="en-US" sz="1800" dirty="0">
              <a:solidFill>
                <a:srgbClr val="327B23"/>
              </a:solidFill>
            </a:endParaRPr>
          </a:p>
          <a:p>
            <a:pPr marL="182880" indent="-182880" eaLnBrk="1" hangingPunct="1">
              <a:spcBef>
                <a:spcPts val="1200"/>
              </a:spcBef>
              <a:spcAft>
                <a:spcPts val="0"/>
              </a:spcAft>
              <a:buClr>
                <a:schemeClr val="tx1"/>
              </a:buClr>
              <a:buFont typeface="LO Avenir LightOblique" charset="0"/>
              <a:buChar char="•"/>
            </a:pPr>
            <a:r>
              <a:rPr lang="en-US" altLang="en-US" sz="1800" b="0" dirty="0">
                <a:solidFill>
                  <a:schemeClr val="tx2"/>
                </a:solidFill>
              </a:rPr>
              <a:t>Time horizon</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Risk tolerance</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Investment experience</a:t>
            </a:r>
          </a:p>
          <a:p>
            <a:pPr marL="182880" indent="-182880" eaLnBrk="1" hangingPunct="1">
              <a:spcBef>
                <a:spcPts val="300"/>
              </a:spcBef>
              <a:spcAft>
                <a:spcPts val="0"/>
              </a:spcAft>
              <a:buClr>
                <a:schemeClr val="tx1"/>
              </a:buClr>
              <a:buFont typeface="LO Avenir LightOblique" charset="0"/>
              <a:buChar char="•"/>
            </a:pPr>
            <a:r>
              <a:rPr lang="en-US" altLang="en-US" sz="1800" b="0" dirty="0">
                <a:solidFill>
                  <a:schemeClr val="tx2"/>
                </a:solidFill>
              </a:rPr>
              <a:t>Financial situation </a:t>
            </a:r>
          </a:p>
        </p:txBody>
      </p:sp>
      <p:grpSp>
        <p:nvGrpSpPr>
          <p:cNvPr id="35" name="Group 34" descr="Target asset mix is the appropriate mix of assets—stocks, bonds, and short-term investments—for an investor based upon your time horizon, risk tolerance, investment experience, and financial situation.">
            <a:extLst>
              <a:ext uri="{FF2B5EF4-FFF2-40B4-BE49-F238E27FC236}">
                <a16:creationId xmlns:a16="http://schemas.microsoft.com/office/drawing/2014/main" id="{D55CC0C1-B175-563C-2DC9-03B4838A8F3E}"/>
              </a:ext>
            </a:extLst>
          </p:cNvPr>
          <p:cNvGrpSpPr/>
          <p:nvPr/>
        </p:nvGrpSpPr>
        <p:grpSpPr>
          <a:xfrm>
            <a:off x="5524084" y="1772586"/>
            <a:ext cx="3721378" cy="3702503"/>
            <a:chOff x="5524084" y="1772586"/>
            <a:chExt cx="3721378" cy="3702503"/>
          </a:xfrm>
        </p:grpSpPr>
        <p:grpSp>
          <p:nvGrpSpPr>
            <p:cNvPr id="29" name="Group 28">
              <a:extLst>
                <a:ext uri="{FF2B5EF4-FFF2-40B4-BE49-F238E27FC236}">
                  <a16:creationId xmlns:a16="http://schemas.microsoft.com/office/drawing/2014/main" id="{EBB9B923-0847-5AD4-7CD8-A8F36A788957}"/>
                </a:ext>
                <a:ext uri="{C183D7F6-B498-43B3-948B-1728B52AA6E4}">
                  <adec:decorative xmlns:adec="http://schemas.microsoft.com/office/drawing/2017/decorative" val="1"/>
                </a:ext>
              </a:extLst>
            </p:cNvPr>
            <p:cNvGrpSpPr/>
            <p:nvPr/>
          </p:nvGrpSpPr>
          <p:grpSpPr>
            <a:xfrm>
              <a:off x="5524084" y="1772586"/>
              <a:ext cx="3721378" cy="3702503"/>
              <a:chOff x="5524084" y="1772586"/>
              <a:chExt cx="3721378" cy="3702503"/>
            </a:xfrm>
          </p:grpSpPr>
          <p:sp>
            <p:nvSpPr>
              <p:cNvPr id="21" name="Freeform 58">
                <a:extLst>
                  <a:ext uri="{C183D7F6-B498-43B3-948B-1728B52AA6E4}">
                    <adec:decorative xmlns:adec="http://schemas.microsoft.com/office/drawing/2017/decorative" val="1"/>
                  </a:ext>
                </a:extLst>
              </p:cNvPr>
              <p:cNvSpPr>
                <a:spLocks/>
              </p:cNvSpPr>
              <p:nvPr/>
            </p:nvSpPr>
            <p:spPr bwMode="auto">
              <a:xfrm>
                <a:off x="7384985" y="1772586"/>
                <a:ext cx="1860477" cy="2785568"/>
              </a:xfrm>
              <a:custGeom>
                <a:avLst/>
                <a:gdLst>
                  <a:gd name="T0" fmla="*/ 238943 w 171"/>
                  <a:gd name="T1" fmla="*/ 413592 h 256"/>
                  <a:gd name="T2" fmla="*/ 276154 w 171"/>
                  <a:gd name="T3" fmla="*/ 276208 h 256"/>
                  <a:gd name="T4" fmla="*/ 0 w 171"/>
                  <a:gd name="T5" fmla="*/ 1528 h 256"/>
                  <a:gd name="T6" fmla="*/ 0 w 171"/>
                  <a:gd name="T7" fmla="*/ 1528 h 256"/>
                  <a:gd name="T8" fmla="*/ 0 w 171"/>
                  <a:gd name="T9" fmla="*/ 276208 h 256"/>
                  <a:gd name="T10" fmla="*/ 238943 w 171"/>
                  <a:gd name="T11" fmla="*/ 413592 h 25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1" h="256">
                    <a:moveTo>
                      <a:pt x="148" y="256"/>
                    </a:moveTo>
                    <a:cubicBezTo>
                      <a:pt x="163" y="230"/>
                      <a:pt x="171" y="201"/>
                      <a:pt x="171" y="171"/>
                    </a:cubicBezTo>
                    <a:cubicBezTo>
                      <a:pt x="171" y="77"/>
                      <a:pt x="94" y="1"/>
                      <a:pt x="0" y="1"/>
                    </a:cubicBezTo>
                    <a:cubicBezTo>
                      <a:pt x="0" y="0"/>
                      <a:pt x="0" y="1"/>
                      <a:pt x="0" y="1"/>
                    </a:cubicBezTo>
                    <a:lnTo>
                      <a:pt x="0" y="171"/>
                    </a:lnTo>
                    <a:lnTo>
                      <a:pt x="148" y="256"/>
                    </a:lnTo>
                    <a:close/>
                  </a:path>
                </a:pathLst>
              </a:custGeom>
              <a:solidFill>
                <a:srgbClr val="004F6B"/>
              </a:solidFill>
              <a:ln w="9525">
                <a:solidFill>
                  <a:srgbClr val="004F6B"/>
                </a:solidFill>
                <a:round/>
                <a:headEnd/>
                <a:tailEnd/>
              </a:ln>
              <a:effectLst/>
              <a:extLst>
                <a:ext uri="{AF507438-7753-43E0-B8FC-AC1667EBCBE1}">
                  <a14:hiddenEffects xmlns:a14="http://schemas.microsoft.com/office/drawing/2010/main">
                    <a:effectLst>
                      <a:outerShdw dist="81320" dir="3080412" algn="ctr" rotWithShape="0">
                        <a:srgbClr val="D1DAE1"/>
                      </a:outerShdw>
                    </a:effectLst>
                  </a14:hiddenEffects>
                </a:ext>
              </a:extLst>
            </p:spPr>
            <p:txBody>
              <a:bodyPr/>
              <a:lstStyle/>
              <a:p>
                <a:pPr>
                  <a:defRPr/>
                </a:pPr>
                <a:endParaRPr lang="en-US" dirty="0"/>
              </a:p>
            </p:txBody>
          </p:sp>
          <p:sp>
            <p:nvSpPr>
              <p:cNvPr id="22" name="Freeform 59">
                <a:extLst>
                  <a:ext uri="{C183D7F6-B498-43B3-948B-1728B52AA6E4}">
                    <adec:decorative xmlns:adec="http://schemas.microsoft.com/office/drawing/2017/decorative" val="1"/>
                  </a:ext>
                </a:extLst>
              </p:cNvPr>
              <p:cNvSpPr>
                <a:spLocks/>
              </p:cNvSpPr>
              <p:nvPr/>
            </p:nvSpPr>
            <p:spPr bwMode="auto">
              <a:xfrm>
                <a:off x="5774019" y="3624908"/>
                <a:ext cx="3219790" cy="1850181"/>
              </a:xfrm>
              <a:custGeom>
                <a:avLst/>
                <a:gdLst>
                  <a:gd name="T0" fmla="*/ 0 w 296"/>
                  <a:gd name="T1" fmla="*/ 137439 h 170"/>
                  <a:gd name="T2" fmla="*/ 238797 w 296"/>
                  <a:gd name="T3" fmla="*/ 274877 h 170"/>
                  <a:gd name="T4" fmla="*/ 477600 w 296"/>
                  <a:gd name="T5" fmla="*/ 137439 h 170"/>
                  <a:gd name="T6" fmla="*/ 238797 w 296"/>
                  <a:gd name="T7" fmla="*/ 0 h 170"/>
                  <a:gd name="T8" fmla="*/ 0 w 296"/>
                  <a:gd name="T9" fmla="*/ 137439 h 17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6" h="170">
                    <a:moveTo>
                      <a:pt x="0" y="85"/>
                    </a:moveTo>
                    <a:cubicBezTo>
                      <a:pt x="30" y="138"/>
                      <a:pt x="87" y="170"/>
                      <a:pt x="148" y="170"/>
                    </a:cubicBezTo>
                    <a:cubicBezTo>
                      <a:pt x="209" y="170"/>
                      <a:pt x="265" y="138"/>
                      <a:pt x="296" y="85"/>
                    </a:cubicBezTo>
                    <a:lnTo>
                      <a:pt x="148" y="0"/>
                    </a:lnTo>
                    <a:lnTo>
                      <a:pt x="0" y="85"/>
                    </a:lnTo>
                    <a:close/>
                  </a:path>
                </a:pathLst>
              </a:custGeom>
              <a:solidFill>
                <a:srgbClr val="327B23"/>
              </a:solidFill>
              <a:ln w="9525">
                <a:solidFill>
                  <a:srgbClr val="7A9A3D"/>
                </a:solidFill>
                <a:round/>
                <a:headEnd/>
                <a:tailEnd/>
              </a:ln>
              <a:effectLst/>
              <a:extLst>
                <a:ext uri="{AF507438-7753-43E0-B8FC-AC1667EBCBE1}">
                  <a14:hiddenEffects xmlns:a14="http://schemas.microsoft.com/office/drawing/2010/main">
                    <a:effectLst>
                      <a:outerShdw dist="81320" dir="3080412" algn="ctr" rotWithShape="0">
                        <a:srgbClr val="D1DAE1"/>
                      </a:outerShdw>
                    </a:effectLst>
                  </a14:hiddenEffects>
                </a:ext>
              </a:extLst>
            </p:spPr>
            <p:txBody>
              <a:bodyPr/>
              <a:lstStyle/>
              <a:p>
                <a:pPr>
                  <a:defRPr/>
                </a:pPr>
                <a:endParaRPr lang="en-US" dirty="0"/>
              </a:p>
            </p:txBody>
          </p:sp>
          <p:sp>
            <p:nvSpPr>
              <p:cNvPr id="23" name="Freeform 60">
                <a:extLst>
                  <a:ext uri="{C183D7F6-B498-43B3-948B-1728B52AA6E4}">
                    <adec:decorative xmlns:adec="http://schemas.microsoft.com/office/drawing/2017/decorative" val="1"/>
                  </a:ext>
                </a:extLst>
              </p:cNvPr>
              <p:cNvSpPr>
                <a:spLocks/>
              </p:cNvSpPr>
              <p:nvPr/>
            </p:nvSpPr>
            <p:spPr bwMode="auto">
              <a:xfrm>
                <a:off x="5524084" y="1778118"/>
                <a:ext cx="1860477" cy="2771837"/>
              </a:xfrm>
              <a:custGeom>
                <a:avLst/>
                <a:gdLst>
                  <a:gd name="T0" fmla="*/ 276154 w 171"/>
                  <a:gd name="T1" fmla="*/ 0 h 255"/>
                  <a:gd name="T2" fmla="*/ 1528 w 171"/>
                  <a:gd name="T3" fmla="*/ 273600 h 255"/>
                  <a:gd name="T4" fmla="*/ 37211 w 171"/>
                  <a:gd name="T5" fmla="*/ 410254 h 255"/>
                  <a:gd name="T6" fmla="*/ 276154 w 171"/>
                  <a:gd name="T7" fmla="*/ 273600 h 255"/>
                  <a:gd name="T8" fmla="*/ 276154 w 171"/>
                  <a:gd name="T9" fmla="*/ 0 h 2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1" h="255">
                    <a:moveTo>
                      <a:pt x="171" y="0"/>
                    </a:moveTo>
                    <a:cubicBezTo>
                      <a:pt x="77" y="0"/>
                      <a:pt x="1" y="76"/>
                      <a:pt x="1" y="170"/>
                    </a:cubicBezTo>
                    <a:cubicBezTo>
                      <a:pt x="0" y="200"/>
                      <a:pt x="8" y="229"/>
                      <a:pt x="23" y="255"/>
                    </a:cubicBezTo>
                    <a:lnTo>
                      <a:pt x="171" y="170"/>
                    </a:lnTo>
                    <a:lnTo>
                      <a:pt x="171" y="0"/>
                    </a:lnTo>
                    <a:close/>
                  </a:path>
                </a:pathLst>
              </a:custGeom>
              <a:solidFill>
                <a:srgbClr val="247CA8"/>
              </a:solidFill>
              <a:ln w="9525">
                <a:solidFill>
                  <a:srgbClr val="298FC2"/>
                </a:solidFill>
                <a:round/>
                <a:headEnd/>
                <a:tailEnd/>
              </a:ln>
              <a:effectLst/>
              <a:extLst>
                <a:ext uri="{AF507438-7753-43E0-B8FC-AC1667EBCBE1}">
                  <a14:hiddenEffects xmlns:a14="http://schemas.microsoft.com/office/drawing/2010/main">
                    <a:effectLst>
                      <a:outerShdw dist="81320" dir="3080412" algn="ctr" rotWithShape="0">
                        <a:srgbClr val="D1DAE1"/>
                      </a:outerShdw>
                    </a:effectLst>
                  </a14:hiddenEffects>
                </a:ext>
              </a:extLst>
            </p:spPr>
            <p:txBody>
              <a:bodyPr/>
              <a:lstStyle/>
              <a:p>
                <a:pPr>
                  <a:defRPr/>
                </a:pPr>
                <a:endParaRPr lang="en-US" dirty="0"/>
              </a:p>
            </p:txBody>
          </p:sp>
          <p:sp>
            <p:nvSpPr>
              <p:cNvPr id="42" name="Oval 41">
                <a:extLst>
                  <a:ext uri="{FF2B5EF4-FFF2-40B4-BE49-F238E27FC236}">
                    <a16:creationId xmlns:a16="http://schemas.microsoft.com/office/drawing/2014/main" id="{7FCBF83D-F784-4B76-A986-CB664A5B5CBC}"/>
                  </a:ext>
                  <a:ext uri="{C183D7F6-B498-43B3-948B-1728B52AA6E4}">
                    <adec:decorative xmlns:adec="http://schemas.microsoft.com/office/drawing/2017/decorative" val="1"/>
                  </a:ext>
                </a:extLst>
              </p:cNvPr>
              <p:cNvSpPr/>
              <p:nvPr/>
            </p:nvSpPr>
            <p:spPr>
              <a:xfrm>
                <a:off x="6375138" y="2608464"/>
                <a:ext cx="2019270" cy="2019270"/>
              </a:xfrm>
              <a:prstGeom prst="ellipse">
                <a:avLst/>
              </a:prstGeom>
              <a:solidFill>
                <a:schemeClr val="bg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0" name="Oval 39">
                <a:extLst>
                  <a:ext uri="{FF2B5EF4-FFF2-40B4-BE49-F238E27FC236}">
                    <a16:creationId xmlns:a16="http://schemas.microsoft.com/office/drawing/2014/main" id="{15CB8C64-D3E9-4127-ACFE-BB68CC8DCBCA}"/>
                  </a:ext>
                  <a:ext uri="{C183D7F6-B498-43B3-948B-1728B52AA6E4}">
                    <adec:decorative xmlns:adec="http://schemas.microsoft.com/office/drawing/2017/decorative" val="1"/>
                  </a:ext>
                </a:extLst>
              </p:cNvPr>
              <p:cNvSpPr/>
              <p:nvPr/>
            </p:nvSpPr>
            <p:spPr>
              <a:xfrm>
                <a:off x="6525761" y="2759087"/>
                <a:ext cx="1718024" cy="1718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41" name="Rectangle 8">
              <a:extLst>
                <a:ext uri="{FF2B5EF4-FFF2-40B4-BE49-F238E27FC236}">
                  <a16:creationId xmlns:a16="http://schemas.microsoft.com/office/drawing/2014/main" id="{188DFAC3-BDF0-4211-B7CE-86441B190BCA}"/>
                </a:ext>
                <a:ext uri="{C183D7F6-B498-43B3-948B-1728B52AA6E4}">
                  <adec:decorative xmlns:adec="http://schemas.microsoft.com/office/drawing/2017/decorative" val="1"/>
                </a:ext>
              </a:extLst>
            </p:cNvPr>
            <p:cNvSpPr>
              <a:spLocks noChangeArrowheads="1"/>
            </p:cNvSpPr>
            <p:nvPr/>
          </p:nvSpPr>
          <p:spPr bwMode="auto">
            <a:xfrm>
              <a:off x="6570132" y="2807164"/>
              <a:ext cx="1629281" cy="162186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91407" tIns="0" rIns="91407" bIns="45704" anchor="ctr"/>
            <a:lstStyle>
              <a:lvl1pPr defTabSz="1019175" eaLnBrk="0" hangingPunct="0">
                <a:defRPr sz="1400" b="1">
                  <a:solidFill>
                    <a:schemeClr val="tx1"/>
                  </a:solidFill>
                  <a:latin typeface="Arial" charset="0"/>
                  <a:ea typeface="ＭＳ Ｐゴシック" pitchFamily="34" charset="-128"/>
                </a:defRPr>
              </a:lvl1pPr>
              <a:lvl2pPr marL="742950" indent="-285750" defTabSz="1019175" eaLnBrk="0" hangingPunct="0">
                <a:defRPr sz="1400" b="1">
                  <a:solidFill>
                    <a:schemeClr val="tx1"/>
                  </a:solidFill>
                  <a:latin typeface="Arial" charset="0"/>
                  <a:ea typeface="ＭＳ Ｐゴシック" pitchFamily="34" charset="-128"/>
                </a:defRPr>
              </a:lvl2pPr>
              <a:lvl3pPr marL="1143000" indent="-228600" defTabSz="1019175" eaLnBrk="0" hangingPunct="0">
                <a:defRPr sz="1400" b="1">
                  <a:solidFill>
                    <a:schemeClr val="tx1"/>
                  </a:solidFill>
                  <a:latin typeface="Arial" charset="0"/>
                  <a:ea typeface="ＭＳ Ｐゴシック" pitchFamily="34" charset="-128"/>
                </a:defRPr>
              </a:lvl3pPr>
              <a:lvl4pPr marL="1600200" indent="-228600" defTabSz="1019175" eaLnBrk="0" hangingPunct="0">
                <a:defRPr sz="1400" b="1">
                  <a:solidFill>
                    <a:schemeClr val="tx1"/>
                  </a:solidFill>
                  <a:latin typeface="Arial" charset="0"/>
                  <a:ea typeface="ＭＳ Ｐゴシック" pitchFamily="34" charset="-128"/>
                </a:defRPr>
              </a:lvl4pPr>
              <a:lvl5pPr marL="2057400" indent="-228600" defTabSz="1019175" eaLnBrk="0" hangingPunct="0">
                <a:defRPr sz="1400" b="1">
                  <a:solidFill>
                    <a:schemeClr val="tx1"/>
                  </a:solidFill>
                  <a:latin typeface="Arial" charset="0"/>
                  <a:ea typeface="ＭＳ Ｐゴシック" pitchFamily="34" charset="-128"/>
                </a:defRPr>
              </a:lvl5pPr>
              <a:lvl6pPr marL="25146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defTabSz="1019175"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lnSpc>
                  <a:spcPct val="90000"/>
                </a:lnSpc>
                <a:spcBef>
                  <a:spcPts val="0"/>
                </a:spcBef>
                <a:buClr>
                  <a:srgbClr val="006000"/>
                </a:buClr>
              </a:pPr>
              <a:r>
                <a:rPr lang="en-US" altLang="en-US" sz="2000" dirty="0"/>
                <a:t>Target </a:t>
              </a:r>
            </a:p>
            <a:p>
              <a:pPr algn="ctr" eaLnBrk="1" hangingPunct="1">
                <a:lnSpc>
                  <a:spcPct val="90000"/>
                </a:lnSpc>
                <a:spcBef>
                  <a:spcPts val="0"/>
                </a:spcBef>
                <a:buClr>
                  <a:srgbClr val="006000"/>
                </a:buClr>
              </a:pPr>
              <a:r>
                <a:rPr lang="en-US" altLang="en-US" sz="2000" dirty="0"/>
                <a:t>Asset </a:t>
              </a:r>
            </a:p>
            <a:p>
              <a:pPr algn="ctr" eaLnBrk="1" hangingPunct="1">
                <a:lnSpc>
                  <a:spcPct val="90000"/>
                </a:lnSpc>
                <a:spcBef>
                  <a:spcPts val="0"/>
                </a:spcBef>
                <a:buClr>
                  <a:srgbClr val="006000"/>
                </a:buClr>
              </a:pPr>
              <a:r>
                <a:rPr lang="en-US" altLang="en-US" sz="2000" dirty="0"/>
                <a:t>Mix</a:t>
              </a:r>
            </a:p>
          </p:txBody>
        </p:sp>
        <p:sp>
          <p:nvSpPr>
            <p:cNvPr id="24" name="Text Box 50">
              <a:extLst>
                <a:ext uri="{C183D7F6-B498-43B3-948B-1728B52AA6E4}">
                  <adec:decorative xmlns:adec="http://schemas.microsoft.com/office/drawing/2017/decorative" val="1"/>
                </a:ext>
              </a:extLst>
            </p:cNvPr>
            <p:cNvSpPr txBox="1">
              <a:spLocks noChangeArrowheads="1"/>
            </p:cNvSpPr>
            <p:nvPr/>
          </p:nvSpPr>
          <p:spPr bwMode="auto">
            <a:xfrm>
              <a:off x="5647879" y="2724083"/>
              <a:ext cx="1182535" cy="40011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D1DAE1"/>
                    </a:outerShdw>
                  </a:effectLst>
                </a14:hiddenEffects>
              </a:ext>
            </a:extLst>
          </p:spPr>
          <p:txBody>
            <a:bodyPr>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eaLnBrk="1" hangingPunct="1"/>
              <a:r>
                <a:rPr lang="en-US" altLang="en-US" sz="2000" dirty="0">
                  <a:solidFill>
                    <a:schemeClr val="bg1"/>
                  </a:solidFill>
                </a:rPr>
                <a:t>Bonds</a:t>
              </a:r>
            </a:p>
          </p:txBody>
        </p:sp>
        <p:sp>
          <p:nvSpPr>
            <p:cNvPr id="25" name="Text Box 51">
              <a:extLst>
                <a:ext uri="{C183D7F6-B498-43B3-948B-1728B52AA6E4}">
                  <adec:decorative xmlns:adec="http://schemas.microsoft.com/office/drawing/2017/decorative" val="1"/>
                </a:ext>
              </a:extLst>
            </p:cNvPr>
            <p:cNvSpPr txBox="1">
              <a:spLocks noChangeArrowheads="1"/>
            </p:cNvSpPr>
            <p:nvPr/>
          </p:nvSpPr>
          <p:spPr bwMode="auto">
            <a:xfrm>
              <a:off x="8100008" y="2724083"/>
              <a:ext cx="1131047" cy="646331"/>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D1DAE1"/>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lnSpc>
                  <a:spcPct val="90000"/>
                </a:lnSpc>
              </a:pPr>
              <a:r>
                <a:rPr lang="en-US" altLang="en-US" sz="2000" dirty="0">
                  <a:solidFill>
                    <a:schemeClr val="bg1"/>
                  </a:solidFill>
                </a:rPr>
                <a:t>Short-</a:t>
              </a:r>
              <a:br>
                <a:rPr lang="en-US" altLang="en-US" sz="2000" dirty="0">
                  <a:solidFill>
                    <a:schemeClr val="bg1"/>
                  </a:solidFill>
                </a:rPr>
              </a:br>
              <a:r>
                <a:rPr lang="en-US" altLang="en-US" sz="2000" dirty="0">
                  <a:solidFill>
                    <a:schemeClr val="bg1"/>
                  </a:solidFill>
                </a:rPr>
                <a:t>term</a:t>
              </a:r>
            </a:p>
          </p:txBody>
        </p:sp>
        <p:sp>
          <p:nvSpPr>
            <p:cNvPr id="26" name="Text Box 52">
              <a:extLst>
                <a:ext uri="{C183D7F6-B498-43B3-948B-1728B52AA6E4}">
                  <adec:decorative xmlns:adec="http://schemas.microsoft.com/office/drawing/2017/decorative" val="1"/>
                </a:ext>
              </a:extLst>
            </p:cNvPr>
            <p:cNvSpPr txBox="1">
              <a:spLocks noChangeArrowheads="1"/>
            </p:cNvSpPr>
            <p:nvPr/>
          </p:nvSpPr>
          <p:spPr bwMode="auto">
            <a:xfrm>
              <a:off x="6681946" y="4842263"/>
              <a:ext cx="1417669" cy="40011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D1DAE1"/>
                    </a:outerShdw>
                  </a:effectLst>
                </a14:hiddenEffects>
              </a:ext>
            </a:extLst>
          </p:spPr>
          <p:txBody>
            <a:bodyPr>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2000" dirty="0">
                  <a:solidFill>
                    <a:schemeClr val="bg1"/>
                  </a:solidFill>
                </a:rPr>
                <a:t>Equities</a:t>
              </a:r>
            </a:p>
          </p:txBody>
        </p:sp>
      </p:grpSp>
      <p:sp>
        <p:nvSpPr>
          <p:cNvPr id="4" name="Slide Number Placeholder 3"/>
          <p:cNvSpPr>
            <a:spLocks noGrp="1"/>
          </p:cNvSpPr>
          <p:nvPr>
            <p:ph type="sldNum" sz="quarter" idx="14"/>
          </p:nvPr>
        </p:nvSpPr>
        <p:spPr/>
        <p:txBody>
          <a:bodyPr/>
          <a:lstStyle/>
          <a:p>
            <a:pPr>
              <a:defRPr/>
            </a:pPr>
            <a:fld id="{E6474CC2-1230-4213-AD1A-4B2FEEABA7A1}" type="slidenum">
              <a:rPr lang="en-US" smtClean="0"/>
              <a:pPr>
                <a:defRPr/>
              </a:pPr>
              <a:t>20</a:t>
            </a:fld>
            <a:endParaRPr lang="en-US" dirty="0"/>
          </a:p>
        </p:txBody>
      </p:sp>
      <p:sp>
        <p:nvSpPr>
          <p:cNvPr id="20" name="Footer Placeholder 3">
            <a:extLst>
              <a:ext uri="{FF2B5EF4-FFF2-40B4-BE49-F238E27FC236}">
                <a16:creationId xmlns:a16="http://schemas.microsoft.com/office/drawing/2014/main" id="{2568117F-A02C-4CB3-822F-901E2FD33D41}"/>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435747.32.0</a:t>
            </a:r>
          </a:p>
        </p:txBody>
      </p:sp>
      <p:pic>
        <p:nvPicPr>
          <p:cNvPr id="3" name="Picture 2" descr="Fidelity Investments logo">
            <a:extLst>
              <a:ext uri="{FF2B5EF4-FFF2-40B4-BE49-F238E27FC236}">
                <a16:creationId xmlns:a16="http://schemas.microsoft.com/office/drawing/2014/main" id="{2480F782-7BCD-20B8-2889-C187D8163791}"/>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3219711434"/>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 name="Oval 32">
            <a:extLst>
              <a:ext uri="{FF2B5EF4-FFF2-40B4-BE49-F238E27FC236}">
                <a16:creationId xmlns:a16="http://schemas.microsoft.com/office/drawing/2014/main" id="{81F1AC26-B7A9-4740-87D8-946F9FDD4362}"/>
              </a:ext>
              <a:ext uri="{C183D7F6-B498-43B3-948B-1728B52AA6E4}">
                <adec:decorative xmlns:adec="http://schemas.microsoft.com/office/drawing/2017/decorative" val="1"/>
              </a:ext>
            </a:extLst>
          </p:cNvPr>
          <p:cNvSpPr/>
          <p:nvPr/>
        </p:nvSpPr>
        <p:spPr bwMode="auto">
          <a:xfrm>
            <a:off x="325728" y="265216"/>
            <a:ext cx="548640" cy="548640"/>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a:ln>
                <a:noFill/>
              </a:ln>
              <a:solidFill>
                <a:schemeClr val="bg1"/>
              </a:solidFill>
              <a:effectLst/>
              <a:latin typeface="Arial" charset="0"/>
              <a:ea typeface="ＭＳ Ｐゴシック" charset="-128"/>
            </a:endParaRPr>
          </a:p>
        </p:txBody>
      </p:sp>
      <p:sp>
        <p:nvSpPr>
          <p:cNvPr id="34" name="Oval 33">
            <a:extLst>
              <a:ext uri="{FF2B5EF4-FFF2-40B4-BE49-F238E27FC236}">
                <a16:creationId xmlns:a16="http://schemas.microsoft.com/office/drawing/2014/main" id="{3E5C711A-542D-45FA-BBB0-3FDA5A1AB3C1}"/>
              </a:ext>
              <a:ext uri="{C183D7F6-B498-43B3-948B-1728B52AA6E4}">
                <adec:decorative xmlns:adec="http://schemas.microsoft.com/office/drawing/2017/decorative" val="0"/>
              </a:ext>
            </a:extLst>
          </p:cNvPr>
          <p:cNvSpPr/>
          <p:nvPr/>
        </p:nvSpPr>
        <p:spPr bwMode="auto">
          <a:xfrm>
            <a:off x="448891" y="388379"/>
            <a:ext cx="302311" cy="302311"/>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a:ln>
                  <a:noFill/>
                </a:ln>
                <a:solidFill>
                  <a:schemeClr val="bg1"/>
                </a:solidFill>
                <a:effectLst/>
                <a:latin typeface="Arial" charset="0"/>
                <a:ea typeface="ＭＳ Ｐゴシック" charset="-128"/>
              </a:rPr>
              <a:t>4</a:t>
            </a:r>
          </a:p>
        </p:txBody>
      </p:sp>
      <p:sp>
        <p:nvSpPr>
          <p:cNvPr id="3" name="Title 2"/>
          <p:cNvSpPr>
            <a:spLocks noGrp="1"/>
          </p:cNvSpPr>
          <p:nvPr>
            <p:ph type="title"/>
          </p:nvPr>
        </p:nvSpPr>
        <p:spPr/>
        <p:txBody>
          <a:bodyPr/>
          <a:lstStyle/>
          <a:p>
            <a:pPr marL="461963"/>
            <a:r>
              <a:rPr lang="en-US" altLang="en-US" dirty="0"/>
              <a:t>Monitor your plan each year</a:t>
            </a:r>
            <a:endParaRPr lang="en-US" dirty="0"/>
          </a:p>
        </p:txBody>
      </p:sp>
      <p:sp>
        <p:nvSpPr>
          <p:cNvPr id="61" name="Text Box 7">
            <a:extLst>
              <a:ext uri="{FF2B5EF4-FFF2-40B4-BE49-F238E27FC236}">
                <a16:creationId xmlns:a16="http://schemas.microsoft.com/office/drawing/2014/main" id="{2DE2AA8C-51D9-404A-ACC0-D586DAA54E27}"/>
              </a:ext>
            </a:extLst>
          </p:cNvPr>
          <p:cNvSpPr txBox="1">
            <a:spLocks noChangeArrowheads="1"/>
          </p:cNvSpPr>
          <p:nvPr/>
        </p:nvSpPr>
        <p:spPr bwMode="auto">
          <a:xfrm>
            <a:off x="0" y="2001085"/>
            <a:ext cx="12192000" cy="416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lnSpc>
                <a:spcPct val="115000"/>
              </a:lnSpc>
              <a:spcBef>
                <a:spcPct val="50000"/>
              </a:spcBef>
              <a:spcAft>
                <a:spcPct val="30000"/>
              </a:spcAft>
              <a:buClr>
                <a:schemeClr val="tx2"/>
              </a:buClr>
              <a:buFont typeface="LO Avenir LightOblique" charset="0"/>
              <a:buNone/>
            </a:pPr>
            <a:r>
              <a:rPr lang="en-US" altLang="en-US" sz="2000" dirty="0">
                <a:solidFill>
                  <a:srgbClr val="327B23"/>
                </a:solidFill>
              </a:rPr>
              <a:t>Meet with your financial representative at least once a year to: </a:t>
            </a:r>
          </a:p>
        </p:txBody>
      </p:sp>
      <p:cxnSp>
        <p:nvCxnSpPr>
          <p:cNvPr id="6" name="Straight Connector 5">
            <a:extLst>
              <a:ext uri="{FF2B5EF4-FFF2-40B4-BE49-F238E27FC236}">
                <a16:creationId xmlns:a16="http://schemas.microsoft.com/office/drawing/2014/main" id="{57BE1690-5907-486C-9CB6-28589908D6F4}"/>
              </a:ext>
              <a:ext uri="{C183D7F6-B498-43B3-948B-1728B52AA6E4}">
                <adec:decorative xmlns:adec="http://schemas.microsoft.com/office/drawing/2017/decorative" val="1"/>
              </a:ext>
            </a:extLst>
          </p:cNvPr>
          <p:cNvCxnSpPr/>
          <p:nvPr/>
        </p:nvCxnSpPr>
        <p:spPr bwMode="auto">
          <a:xfrm>
            <a:off x="0" y="3064989"/>
            <a:ext cx="12192000" cy="0"/>
          </a:xfrm>
          <a:prstGeom prst="line">
            <a:avLst/>
          </a:prstGeom>
          <a:noFill/>
          <a:ln w="38100" cap="flat" cmpd="sng" algn="ctr">
            <a:solidFill>
              <a:srgbClr val="EAEAEA"/>
            </a:solidFill>
            <a:prstDash val="solid"/>
            <a:round/>
            <a:headEnd type="none" w="med" len="med"/>
            <a:tailEnd type="none" w="med" len="med"/>
          </a:ln>
          <a:effectLst/>
        </p:spPr>
      </p:cxnSp>
      <p:grpSp>
        <p:nvGrpSpPr>
          <p:cNvPr id="4" name="Group 3">
            <a:extLst>
              <a:ext uri="{FF2B5EF4-FFF2-40B4-BE49-F238E27FC236}">
                <a16:creationId xmlns:a16="http://schemas.microsoft.com/office/drawing/2014/main" id="{1B37C663-51D8-48BC-ADDB-9F214E00E8BB}"/>
              </a:ext>
              <a:ext uri="{C183D7F6-B498-43B3-948B-1728B52AA6E4}">
                <adec:decorative xmlns:adec="http://schemas.microsoft.com/office/drawing/2017/decorative" val="1"/>
              </a:ext>
            </a:extLst>
          </p:cNvPr>
          <p:cNvGrpSpPr/>
          <p:nvPr/>
        </p:nvGrpSpPr>
        <p:grpSpPr>
          <a:xfrm>
            <a:off x="2408195" y="2891746"/>
            <a:ext cx="347422" cy="347422"/>
            <a:chOff x="2031467" y="1840311"/>
            <a:chExt cx="347422" cy="347422"/>
          </a:xfrm>
        </p:grpSpPr>
        <p:sp>
          <p:nvSpPr>
            <p:cNvPr id="67" name="Oval 66">
              <a:extLst>
                <a:ext uri="{FF2B5EF4-FFF2-40B4-BE49-F238E27FC236}">
                  <a16:creationId xmlns:a16="http://schemas.microsoft.com/office/drawing/2014/main" id="{A0D905BB-1764-4E83-935B-0648FC3A6B94}"/>
                </a:ext>
                <a:ext uri="{C183D7F6-B498-43B3-948B-1728B52AA6E4}">
                  <adec:decorative xmlns:adec="http://schemas.microsoft.com/office/drawing/2017/decorative" val="1"/>
                </a:ext>
              </a:extLst>
            </p:cNvPr>
            <p:cNvSpPr/>
            <p:nvPr/>
          </p:nvSpPr>
          <p:spPr bwMode="auto">
            <a:xfrm>
              <a:off x="2031467" y="1840311"/>
              <a:ext cx="347422" cy="347422"/>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66" name="Oval 65">
              <a:extLst>
                <a:ext uri="{FF2B5EF4-FFF2-40B4-BE49-F238E27FC236}">
                  <a16:creationId xmlns:a16="http://schemas.microsoft.com/office/drawing/2014/main" id="{024F82FC-2563-4AA0-B419-07047E0EB870}"/>
                </a:ext>
                <a:ext uri="{C183D7F6-B498-43B3-948B-1728B52AA6E4}">
                  <adec:decorative xmlns:adec="http://schemas.microsoft.com/office/drawing/2017/decorative" val="1"/>
                </a:ext>
              </a:extLst>
            </p:cNvPr>
            <p:cNvSpPr/>
            <p:nvPr/>
          </p:nvSpPr>
          <p:spPr bwMode="auto">
            <a:xfrm>
              <a:off x="2109460" y="1918304"/>
              <a:ext cx="191436" cy="191436"/>
            </a:xfrm>
            <a:prstGeom prst="ellipse">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62" name="Rectangle 21">
            <a:extLst>
              <a:ext uri="{FF2B5EF4-FFF2-40B4-BE49-F238E27FC236}">
                <a16:creationId xmlns:a16="http://schemas.microsoft.com/office/drawing/2014/main" id="{01103BDC-5DB2-451D-8182-94BAB8E3C204}"/>
              </a:ext>
            </a:extLst>
          </p:cNvPr>
          <p:cNvSpPr/>
          <p:nvPr/>
        </p:nvSpPr>
        <p:spPr bwMode="auto">
          <a:xfrm>
            <a:off x="1439538" y="3243011"/>
            <a:ext cx="2284737" cy="1194512"/>
          </a:xfrm>
          <a:prstGeom prst="rect">
            <a:avLst/>
          </a:prstGeom>
          <a:noFill/>
          <a:ln>
            <a:noFill/>
          </a:ln>
          <a:effectLst/>
        </p:spPr>
        <p:txBody>
          <a:bodyPr rot="0" spcFirstLastPara="0" vertOverflow="overflow" horzOverflow="overflow" vert="horz" wrap="square" lIns="180000" tIns="180000" rIns="90000" bIns="180000" numCol="1" spcCol="0" rtlCol="0" fromWordArt="0" anchor="t" anchorCtr="0" forceAA="0" compatLnSpc="1">
            <a:prstTxWarp prst="textNoShape">
              <a:avLst/>
            </a:prstTxWarp>
            <a:spAutoFit/>
          </a:bodyPr>
          <a:lstStyle/>
          <a:p>
            <a:pPr algn="ctr"/>
            <a:r>
              <a:rPr lang="en-US" sz="1800" b="1" dirty="0"/>
              <a:t>Review </a:t>
            </a:r>
            <a:br>
              <a:rPr lang="en-US" sz="1800" b="1" dirty="0"/>
            </a:br>
            <a:r>
              <a:rPr lang="en-US" sz="1800" dirty="0"/>
              <a:t>retirement income goals</a:t>
            </a:r>
          </a:p>
        </p:txBody>
      </p:sp>
      <p:grpSp>
        <p:nvGrpSpPr>
          <p:cNvPr id="68" name="Group 67">
            <a:extLst>
              <a:ext uri="{FF2B5EF4-FFF2-40B4-BE49-F238E27FC236}">
                <a16:creationId xmlns:a16="http://schemas.microsoft.com/office/drawing/2014/main" id="{2AE28A86-A964-4EA1-BFDB-CF2307034660}"/>
              </a:ext>
              <a:ext uri="{C183D7F6-B498-43B3-948B-1728B52AA6E4}">
                <adec:decorative xmlns:adec="http://schemas.microsoft.com/office/drawing/2017/decorative" val="1"/>
              </a:ext>
            </a:extLst>
          </p:cNvPr>
          <p:cNvGrpSpPr/>
          <p:nvPr/>
        </p:nvGrpSpPr>
        <p:grpSpPr>
          <a:xfrm>
            <a:off x="4786275" y="2891746"/>
            <a:ext cx="347422" cy="347422"/>
            <a:chOff x="2031467" y="1840311"/>
            <a:chExt cx="347422" cy="347422"/>
          </a:xfrm>
        </p:grpSpPr>
        <p:sp>
          <p:nvSpPr>
            <p:cNvPr id="70" name="Oval 69">
              <a:extLst>
                <a:ext uri="{FF2B5EF4-FFF2-40B4-BE49-F238E27FC236}">
                  <a16:creationId xmlns:a16="http://schemas.microsoft.com/office/drawing/2014/main" id="{B323705F-EFBC-42BA-8999-EDF91A53694D}"/>
                </a:ext>
                <a:ext uri="{C183D7F6-B498-43B3-948B-1728B52AA6E4}">
                  <adec:decorative xmlns:adec="http://schemas.microsoft.com/office/drawing/2017/decorative" val="1"/>
                </a:ext>
              </a:extLst>
            </p:cNvPr>
            <p:cNvSpPr/>
            <p:nvPr/>
          </p:nvSpPr>
          <p:spPr bwMode="auto">
            <a:xfrm>
              <a:off x="2031467" y="1840311"/>
              <a:ext cx="347422" cy="347422"/>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69" name="Oval 68">
              <a:extLst>
                <a:ext uri="{FF2B5EF4-FFF2-40B4-BE49-F238E27FC236}">
                  <a16:creationId xmlns:a16="http://schemas.microsoft.com/office/drawing/2014/main" id="{39A675D7-AC46-45B3-9947-D1779C715E55}"/>
                </a:ext>
                <a:ext uri="{C183D7F6-B498-43B3-948B-1728B52AA6E4}">
                  <adec:decorative xmlns:adec="http://schemas.microsoft.com/office/drawing/2017/decorative" val="1"/>
                </a:ext>
              </a:extLst>
            </p:cNvPr>
            <p:cNvSpPr/>
            <p:nvPr/>
          </p:nvSpPr>
          <p:spPr bwMode="auto">
            <a:xfrm>
              <a:off x="2109460" y="1918304"/>
              <a:ext cx="191436" cy="191436"/>
            </a:xfrm>
            <a:prstGeom prst="ellipse">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63" name="Rectangle 21">
            <a:extLst>
              <a:ext uri="{FF2B5EF4-FFF2-40B4-BE49-F238E27FC236}">
                <a16:creationId xmlns:a16="http://schemas.microsoft.com/office/drawing/2014/main" id="{B58710C2-B96F-4D4B-A8F6-81E1516BA044}"/>
              </a:ext>
            </a:extLst>
          </p:cNvPr>
          <p:cNvSpPr/>
          <p:nvPr/>
        </p:nvSpPr>
        <p:spPr bwMode="auto">
          <a:xfrm>
            <a:off x="3908426" y="3243011"/>
            <a:ext cx="2103120" cy="917513"/>
          </a:xfrm>
          <a:prstGeom prst="rect">
            <a:avLst/>
          </a:prstGeom>
          <a:noFill/>
          <a:ln>
            <a:noFill/>
          </a:ln>
          <a:effectLst/>
        </p:spPr>
        <p:txBody>
          <a:bodyPr rot="0" spcFirstLastPara="0" vertOverflow="overflow" horzOverflow="overflow" vert="horz" wrap="square" lIns="180000" tIns="180000" rIns="90000" bIns="180000" numCol="1" spcCol="0" rtlCol="0" fromWordArt="0" anchor="t" anchorCtr="0" forceAA="0" compatLnSpc="1">
            <a:prstTxWarp prst="textNoShape">
              <a:avLst/>
            </a:prstTxWarp>
            <a:spAutoFit/>
          </a:bodyPr>
          <a:lstStyle/>
          <a:p>
            <a:pPr algn="ctr"/>
            <a:r>
              <a:rPr lang="en-US" sz="1800" b="1" dirty="0"/>
              <a:t>Reassess</a:t>
            </a:r>
            <a:r>
              <a:rPr lang="en-US" sz="1800" dirty="0"/>
              <a:t> expenses</a:t>
            </a:r>
          </a:p>
        </p:txBody>
      </p:sp>
      <p:grpSp>
        <p:nvGrpSpPr>
          <p:cNvPr id="71" name="Group 70">
            <a:extLst>
              <a:ext uri="{FF2B5EF4-FFF2-40B4-BE49-F238E27FC236}">
                <a16:creationId xmlns:a16="http://schemas.microsoft.com/office/drawing/2014/main" id="{AE309CAA-5BB0-4375-AD5C-6E4732F0493B}"/>
              </a:ext>
              <a:ext uri="{C183D7F6-B498-43B3-948B-1728B52AA6E4}">
                <adec:decorative xmlns:adec="http://schemas.microsoft.com/office/drawing/2017/decorative" val="1"/>
              </a:ext>
            </a:extLst>
          </p:cNvPr>
          <p:cNvGrpSpPr/>
          <p:nvPr/>
        </p:nvGrpSpPr>
        <p:grpSpPr>
          <a:xfrm>
            <a:off x="7073546" y="2891746"/>
            <a:ext cx="347422" cy="347422"/>
            <a:chOff x="2031467" y="1840311"/>
            <a:chExt cx="347422" cy="347422"/>
          </a:xfrm>
        </p:grpSpPr>
        <p:sp>
          <p:nvSpPr>
            <p:cNvPr id="73" name="Oval 72">
              <a:extLst>
                <a:ext uri="{FF2B5EF4-FFF2-40B4-BE49-F238E27FC236}">
                  <a16:creationId xmlns:a16="http://schemas.microsoft.com/office/drawing/2014/main" id="{6E20EBB5-1D09-423B-A907-331D86C1E952}"/>
                </a:ext>
                <a:ext uri="{C183D7F6-B498-43B3-948B-1728B52AA6E4}">
                  <adec:decorative xmlns:adec="http://schemas.microsoft.com/office/drawing/2017/decorative" val="1"/>
                </a:ext>
              </a:extLst>
            </p:cNvPr>
            <p:cNvSpPr/>
            <p:nvPr/>
          </p:nvSpPr>
          <p:spPr bwMode="auto">
            <a:xfrm>
              <a:off x="2031467" y="1840311"/>
              <a:ext cx="347422" cy="347422"/>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72" name="Oval 71">
              <a:extLst>
                <a:ext uri="{FF2B5EF4-FFF2-40B4-BE49-F238E27FC236}">
                  <a16:creationId xmlns:a16="http://schemas.microsoft.com/office/drawing/2014/main" id="{3A273EFD-0A3B-41D8-8A89-B2ABBCA8EE09}"/>
                </a:ext>
                <a:ext uri="{C183D7F6-B498-43B3-948B-1728B52AA6E4}">
                  <adec:decorative xmlns:adec="http://schemas.microsoft.com/office/drawing/2017/decorative" val="1"/>
                </a:ext>
              </a:extLst>
            </p:cNvPr>
            <p:cNvSpPr/>
            <p:nvPr/>
          </p:nvSpPr>
          <p:spPr bwMode="auto">
            <a:xfrm>
              <a:off x="2109460" y="1918304"/>
              <a:ext cx="191436" cy="191436"/>
            </a:xfrm>
            <a:prstGeom prst="ellipse">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64" name="Rectangle 21">
            <a:extLst>
              <a:ext uri="{FF2B5EF4-FFF2-40B4-BE49-F238E27FC236}">
                <a16:creationId xmlns:a16="http://schemas.microsoft.com/office/drawing/2014/main" id="{6DFDAA82-F527-40EF-950F-096F41214C78}"/>
              </a:ext>
            </a:extLst>
          </p:cNvPr>
          <p:cNvSpPr/>
          <p:nvPr/>
        </p:nvSpPr>
        <p:spPr bwMode="auto">
          <a:xfrm>
            <a:off x="6195697" y="3243011"/>
            <a:ext cx="2103120" cy="917513"/>
          </a:xfrm>
          <a:prstGeom prst="rect">
            <a:avLst/>
          </a:prstGeom>
          <a:noFill/>
          <a:ln>
            <a:noFill/>
          </a:ln>
          <a:effectLst/>
        </p:spPr>
        <p:txBody>
          <a:bodyPr rot="0" spcFirstLastPara="0" vertOverflow="overflow" horzOverflow="overflow" vert="horz" wrap="square" lIns="180000" tIns="180000" rIns="90000" bIns="180000" numCol="1" spcCol="0" rtlCol="0" fromWordArt="0" anchor="t" anchorCtr="0" forceAA="0" compatLnSpc="1">
            <a:prstTxWarp prst="textNoShape">
              <a:avLst/>
            </a:prstTxWarp>
            <a:spAutoFit/>
          </a:bodyPr>
          <a:lstStyle/>
          <a:p>
            <a:pPr algn="ctr"/>
            <a:r>
              <a:rPr lang="en-US" sz="1800" b="1" dirty="0"/>
              <a:t>Rebalance</a:t>
            </a:r>
            <a:r>
              <a:rPr lang="en-US" sz="1800" dirty="0"/>
              <a:t> portfolio</a:t>
            </a:r>
          </a:p>
        </p:txBody>
      </p:sp>
      <p:grpSp>
        <p:nvGrpSpPr>
          <p:cNvPr id="74" name="Group 73">
            <a:extLst>
              <a:ext uri="{FF2B5EF4-FFF2-40B4-BE49-F238E27FC236}">
                <a16:creationId xmlns:a16="http://schemas.microsoft.com/office/drawing/2014/main" id="{DAD69AF4-4344-4E56-A763-A19E055EF254}"/>
              </a:ext>
              <a:ext uri="{C183D7F6-B498-43B3-948B-1728B52AA6E4}">
                <adec:decorative xmlns:adec="http://schemas.microsoft.com/office/drawing/2017/decorative" val="1"/>
              </a:ext>
            </a:extLst>
          </p:cNvPr>
          <p:cNvGrpSpPr/>
          <p:nvPr/>
        </p:nvGrpSpPr>
        <p:grpSpPr>
          <a:xfrm>
            <a:off x="9360816" y="2891746"/>
            <a:ext cx="347422" cy="347422"/>
            <a:chOff x="2031467" y="1840311"/>
            <a:chExt cx="347422" cy="347422"/>
          </a:xfrm>
        </p:grpSpPr>
        <p:sp>
          <p:nvSpPr>
            <p:cNvPr id="76" name="Oval 75">
              <a:extLst>
                <a:ext uri="{FF2B5EF4-FFF2-40B4-BE49-F238E27FC236}">
                  <a16:creationId xmlns:a16="http://schemas.microsoft.com/office/drawing/2014/main" id="{E8206C1B-8D11-43E6-867D-B84F39A96717}"/>
                </a:ext>
                <a:ext uri="{C183D7F6-B498-43B3-948B-1728B52AA6E4}">
                  <adec:decorative xmlns:adec="http://schemas.microsoft.com/office/drawing/2017/decorative" val="1"/>
                </a:ext>
              </a:extLst>
            </p:cNvPr>
            <p:cNvSpPr/>
            <p:nvPr/>
          </p:nvSpPr>
          <p:spPr bwMode="auto">
            <a:xfrm>
              <a:off x="2031467" y="1840311"/>
              <a:ext cx="347422" cy="347422"/>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75" name="Oval 74">
              <a:extLst>
                <a:ext uri="{FF2B5EF4-FFF2-40B4-BE49-F238E27FC236}">
                  <a16:creationId xmlns:a16="http://schemas.microsoft.com/office/drawing/2014/main" id="{57C3D3C1-C849-4AE2-84A5-F0DFB26E258D}"/>
                </a:ext>
                <a:ext uri="{C183D7F6-B498-43B3-948B-1728B52AA6E4}">
                  <adec:decorative xmlns:adec="http://schemas.microsoft.com/office/drawing/2017/decorative" val="1"/>
                </a:ext>
              </a:extLst>
            </p:cNvPr>
            <p:cNvSpPr/>
            <p:nvPr/>
          </p:nvSpPr>
          <p:spPr bwMode="auto">
            <a:xfrm>
              <a:off x="2109460" y="1918304"/>
              <a:ext cx="191436" cy="191436"/>
            </a:xfrm>
            <a:prstGeom prst="ellipse">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65" name="Rectangle 21">
            <a:extLst>
              <a:ext uri="{FF2B5EF4-FFF2-40B4-BE49-F238E27FC236}">
                <a16:creationId xmlns:a16="http://schemas.microsoft.com/office/drawing/2014/main" id="{71DA98EC-B357-491E-98A3-877FDFF7516B}"/>
              </a:ext>
            </a:extLst>
          </p:cNvPr>
          <p:cNvSpPr/>
          <p:nvPr/>
        </p:nvSpPr>
        <p:spPr bwMode="auto">
          <a:xfrm>
            <a:off x="8482967" y="3243011"/>
            <a:ext cx="2103120" cy="1194512"/>
          </a:xfrm>
          <a:prstGeom prst="rect">
            <a:avLst/>
          </a:prstGeom>
          <a:noFill/>
          <a:ln>
            <a:noFill/>
          </a:ln>
          <a:effectLst/>
        </p:spPr>
        <p:txBody>
          <a:bodyPr rot="0" spcFirstLastPara="0" vertOverflow="overflow" horzOverflow="overflow" vert="horz" wrap="square" lIns="180000" tIns="180000" rIns="90000" bIns="180000" numCol="1" spcCol="0" rtlCol="0" fromWordArt="0" anchor="t" anchorCtr="0" forceAA="0" compatLnSpc="1">
            <a:prstTxWarp prst="textNoShape">
              <a:avLst/>
            </a:prstTxWarp>
            <a:spAutoFit/>
          </a:bodyPr>
          <a:lstStyle/>
          <a:p>
            <a:pPr algn="ctr"/>
            <a:r>
              <a:rPr lang="en-US" sz="1800" b="1" dirty="0"/>
              <a:t>Update</a:t>
            </a:r>
            <a:r>
              <a:rPr lang="en-US" sz="1800" dirty="0"/>
              <a:t> </a:t>
            </a:r>
            <a:br>
              <a:rPr lang="en-US" sz="1800" dirty="0"/>
            </a:br>
            <a:r>
              <a:rPr lang="en-US" sz="1800" dirty="0"/>
              <a:t>your beneficiary designations</a:t>
            </a:r>
          </a:p>
        </p:txBody>
      </p:sp>
      <p:sp>
        <p:nvSpPr>
          <p:cNvPr id="2" name="Slide Number Placeholder 1"/>
          <p:cNvSpPr>
            <a:spLocks noGrp="1"/>
          </p:cNvSpPr>
          <p:nvPr>
            <p:ph type="sldNum" sz="quarter" idx="14"/>
          </p:nvPr>
        </p:nvSpPr>
        <p:spPr/>
        <p:txBody>
          <a:bodyPr/>
          <a:lstStyle/>
          <a:p>
            <a:pPr>
              <a:defRPr/>
            </a:pPr>
            <a:fld id="{E6474CC2-1230-4213-AD1A-4B2FEEABA7A1}" type="slidenum">
              <a:rPr lang="en-US" smtClean="0"/>
              <a:pPr>
                <a:defRPr/>
              </a:pPr>
              <a:t>21</a:t>
            </a:fld>
            <a:endParaRPr lang="en-US" dirty="0"/>
          </a:p>
        </p:txBody>
      </p:sp>
      <p:sp>
        <p:nvSpPr>
          <p:cNvPr id="48" name="Footer Placeholder 3">
            <a:extLst>
              <a:ext uri="{FF2B5EF4-FFF2-40B4-BE49-F238E27FC236}">
                <a16:creationId xmlns:a16="http://schemas.microsoft.com/office/drawing/2014/main" id="{2F529D30-A85A-484A-89F4-230828364B52}"/>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435747.32.0</a:t>
            </a:r>
          </a:p>
        </p:txBody>
      </p:sp>
      <p:pic>
        <p:nvPicPr>
          <p:cNvPr id="32" name="Picture 31" descr="Fidelity Investments logo">
            <a:extLst>
              <a:ext uri="{FF2B5EF4-FFF2-40B4-BE49-F238E27FC236}">
                <a16:creationId xmlns:a16="http://schemas.microsoft.com/office/drawing/2014/main" id="{9F4E00F8-594C-C969-F044-BC5C85A53A36}"/>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2861586071"/>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 name="Oval 46">
            <a:extLst>
              <a:ext uri="{FF2B5EF4-FFF2-40B4-BE49-F238E27FC236}">
                <a16:creationId xmlns:a16="http://schemas.microsoft.com/office/drawing/2014/main" id="{7F8554F2-4EDC-5E92-2830-7D7B9349D41C}"/>
              </a:ext>
              <a:ext uri="{C183D7F6-B498-43B3-948B-1728B52AA6E4}">
                <adec:decorative xmlns:adec="http://schemas.microsoft.com/office/drawing/2017/decorative" val="1"/>
              </a:ext>
            </a:extLst>
          </p:cNvPr>
          <p:cNvSpPr/>
          <p:nvPr/>
        </p:nvSpPr>
        <p:spPr bwMode="auto">
          <a:xfrm>
            <a:off x="325728" y="265216"/>
            <a:ext cx="548640" cy="548640"/>
          </a:xfrm>
          <a:prstGeom prst="ellipse">
            <a:avLst/>
          </a:prstGeom>
          <a:noFill/>
          <a:ln w="8255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a:ln>
                <a:noFill/>
              </a:ln>
              <a:solidFill>
                <a:schemeClr val="bg1"/>
              </a:solidFill>
              <a:effectLst/>
              <a:latin typeface="Arial" charset="0"/>
              <a:ea typeface="ＭＳ Ｐゴシック" charset="-128"/>
            </a:endParaRPr>
          </a:p>
        </p:txBody>
      </p:sp>
      <p:sp>
        <p:nvSpPr>
          <p:cNvPr id="48" name="Oval 47">
            <a:extLst>
              <a:ext uri="{FF2B5EF4-FFF2-40B4-BE49-F238E27FC236}">
                <a16:creationId xmlns:a16="http://schemas.microsoft.com/office/drawing/2014/main" id="{E3D1C9D6-8395-A080-348C-DC7295E98C4E}"/>
              </a:ext>
              <a:ext uri="{C183D7F6-B498-43B3-948B-1728B52AA6E4}">
                <adec:decorative xmlns:adec="http://schemas.microsoft.com/office/drawing/2017/decorative" val="0"/>
              </a:ext>
            </a:extLst>
          </p:cNvPr>
          <p:cNvSpPr/>
          <p:nvPr/>
        </p:nvSpPr>
        <p:spPr bwMode="auto">
          <a:xfrm>
            <a:off x="448891" y="388379"/>
            <a:ext cx="302311" cy="302311"/>
          </a:xfrm>
          <a:prstGeom prst="ellipse">
            <a:avLst/>
          </a:prstGeom>
          <a:solidFill>
            <a:srgbClr val="327B23"/>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a:ln>
                  <a:noFill/>
                </a:ln>
                <a:solidFill>
                  <a:schemeClr val="bg1"/>
                </a:solidFill>
                <a:effectLst/>
                <a:latin typeface="Arial" charset="0"/>
                <a:ea typeface="ＭＳ Ｐゴシック" charset="-128"/>
              </a:rPr>
              <a:t>4</a:t>
            </a:r>
          </a:p>
        </p:txBody>
      </p:sp>
      <p:sp>
        <p:nvSpPr>
          <p:cNvPr id="3" name="Title 2"/>
          <p:cNvSpPr>
            <a:spLocks noGrp="1"/>
          </p:cNvSpPr>
          <p:nvPr>
            <p:ph type="title"/>
          </p:nvPr>
        </p:nvSpPr>
        <p:spPr/>
        <p:txBody>
          <a:bodyPr/>
          <a:lstStyle/>
          <a:p>
            <a:pPr marL="457200"/>
            <a:r>
              <a:rPr lang="en-US" altLang="en-US" dirty="0"/>
              <a:t>Let’s get started</a:t>
            </a:r>
            <a:endParaRPr lang="en-US" dirty="0"/>
          </a:p>
        </p:txBody>
      </p:sp>
      <p:sp>
        <p:nvSpPr>
          <p:cNvPr id="4" name="Rectangle 3">
            <a:extLst>
              <a:ext uri="{FF2B5EF4-FFF2-40B4-BE49-F238E27FC236}">
                <a16:creationId xmlns:a16="http://schemas.microsoft.com/office/drawing/2014/main" id="{FDEAC232-8239-47FB-98BD-86B47756F660}"/>
              </a:ext>
              <a:ext uri="{C183D7F6-B498-43B3-948B-1728B52AA6E4}">
                <adec:decorative xmlns:adec="http://schemas.microsoft.com/office/drawing/2017/decorative" val="1"/>
              </a:ext>
            </a:extLst>
          </p:cNvPr>
          <p:cNvSpPr/>
          <p:nvPr/>
        </p:nvSpPr>
        <p:spPr bwMode="auto">
          <a:xfrm>
            <a:off x="2905125" y="1066801"/>
            <a:ext cx="5876925" cy="5791200"/>
          </a:xfrm>
          <a:prstGeom prst="rect">
            <a:avLst/>
          </a:prstGeom>
          <a:noFill/>
          <a:ln w="9525" cap="flat" cmpd="sng" algn="ctr">
            <a:solidFill>
              <a:schemeClr val="bg1">
                <a:lumMod val="8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nvGrpSpPr>
          <p:cNvPr id="29" name="Group 28">
            <a:extLst>
              <a:ext uri="{FF2B5EF4-FFF2-40B4-BE49-F238E27FC236}">
                <a16:creationId xmlns:a16="http://schemas.microsoft.com/office/drawing/2014/main" id="{B1B8A835-8558-41A7-ADC1-90BFF81B66D1}"/>
              </a:ext>
              <a:ext uri="{C183D7F6-B498-43B3-948B-1728B52AA6E4}">
                <adec:decorative xmlns:adec="http://schemas.microsoft.com/office/drawing/2017/decorative" val="1"/>
              </a:ext>
            </a:extLst>
          </p:cNvPr>
          <p:cNvGrpSpPr/>
          <p:nvPr/>
        </p:nvGrpSpPr>
        <p:grpSpPr>
          <a:xfrm>
            <a:off x="3376272" y="2033345"/>
            <a:ext cx="347422" cy="347422"/>
            <a:chOff x="2031467" y="1840311"/>
            <a:chExt cx="347422" cy="347422"/>
          </a:xfrm>
        </p:grpSpPr>
        <p:sp>
          <p:nvSpPr>
            <p:cNvPr id="30" name="Oval 29">
              <a:extLst>
                <a:ext uri="{FF2B5EF4-FFF2-40B4-BE49-F238E27FC236}">
                  <a16:creationId xmlns:a16="http://schemas.microsoft.com/office/drawing/2014/main" id="{E43181E0-9D6B-4916-BC2C-1613AAC08B1A}"/>
                </a:ext>
                <a:ext uri="{C183D7F6-B498-43B3-948B-1728B52AA6E4}">
                  <adec:decorative xmlns:adec="http://schemas.microsoft.com/office/drawing/2017/decorative" val="1"/>
                </a:ext>
              </a:extLst>
            </p:cNvPr>
            <p:cNvSpPr/>
            <p:nvPr/>
          </p:nvSpPr>
          <p:spPr bwMode="auto">
            <a:xfrm>
              <a:off x="2031467" y="1840311"/>
              <a:ext cx="347422" cy="347422"/>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31" name="Oval 30">
              <a:extLst>
                <a:ext uri="{FF2B5EF4-FFF2-40B4-BE49-F238E27FC236}">
                  <a16:creationId xmlns:a16="http://schemas.microsoft.com/office/drawing/2014/main" id="{2772DAC7-8FA1-46A3-8F44-914B5915DCB3}"/>
                </a:ext>
                <a:ext uri="{C183D7F6-B498-43B3-948B-1728B52AA6E4}">
                  <adec:decorative xmlns:adec="http://schemas.microsoft.com/office/drawing/2017/decorative" val="1"/>
                </a:ext>
              </a:extLst>
            </p:cNvPr>
            <p:cNvSpPr/>
            <p:nvPr/>
          </p:nvSpPr>
          <p:spPr bwMode="auto">
            <a:xfrm>
              <a:off x="2109460" y="1918304"/>
              <a:ext cx="191436" cy="191436"/>
            </a:xfrm>
            <a:prstGeom prst="ellipse">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36" name="Rectangle 35">
            <a:extLst>
              <a:ext uri="{FF2B5EF4-FFF2-40B4-BE49-F238E27FC236}">
                <a16:creationId xmlns:a16="http://schemas.microsoft.com/office/drawing/2014/main" id="{9B3441C0-B909-4209-82F3-F8C1FACC951F}"/>
              </a:ext>
            </a:extLst>
          </p:cNvPr>
          <p:cNvSpPr/>
          <p:nvPr/>
        </p:nvSpPr>
        <p:spPr>
          <a:xfrm>
            <a:off x="3777051" y="2022390"/>
            <a:ext cx="5004999" cy="369332"/>
          </a:xfrm>
          <a:prstGeom prst="rect">
            <a:avLst/>
          </a:prstGeom>
        </p:spPr>
        <p:txBody>
          <a:bodyPr wrap="square">
            <a:spAutoFit/>
          </a:bodyPr>
          <a:lstStyle/>
          <a:p>
            <a:r>
              <a:rPr lang="en-US" sz="1800" dirty="0"/>
              <a:t>Complete your Shareholder Worksheet.</a:t>
            </a:r>
          </a:p>
        </p:txBody>
      </p:sp>
      <p:grpSp>
        <p:nvGrpSpPr>
          <p:cNvPr id="32" name="Group 31">
            <a:extLst>
              <a:ext uri="{FF2B5EF4-FFF2-40B4-BE49-F238E27FC236}">
                <a16:creationId xmlns:a16="http://schemas.microsoft.com/office/drawing/2014/main" id="{1FB65695-FFA1-4597-BB0C-2C71DFC3D407}"/>
              </a:ext>
              <a:ext uri="{C183D7F6-B498-43B3-948B-1728B52AA6E4}">
                <adec:decorative xmlns:adec="http://schemas.microsoft.com/office/drawing/2017/decorative" val="1"/>
              </a:ext>
            </a:extLst>
          </p:cNvPr>
          <p:cNvGrpSpPr/>
          <p:nvPr/>
        </p:nvGrpSpPr>
        <p:grpSpPr>
          <a:xfrm>
            <a:off x="3376272" y="2783961"/>
            <a:ext cx="347422" cy="347422"/>
            <a:chOff x="2031467" y="1840311"/>
            <a:chExt cx="347422" cy="347422"/>
          </a:xfrm>
        </p:grpSpPr>
        <p:sp>
          <p:nvSpPr>
            <p:cNvPr id="33" name="Oval 32">
              <a:extLst>
                <a:ext uri="{FF2B5EF4-FFF2-40B4-BE49-F238E27FC236}">
                  <a16:creationId xmlns:a16="http://schemas.microsoft.com/office/drawing/2014/main" id="{D39AE466-E15A-4A51-B2FB-9D6E7CFF40D0}"/>
                </a:ext>
                <a:ext uri="{C183D7F6-B498-43B3-948B-1728B52AA6E4}">
                  <adec:decorative xmlns:adec="http://schemas.microsoft.com/office/drawing/2017/decorative" val="1"/>
                </a:ext>
              </a:extLst>
            </p:cNvPr>
            <p:cNvSpPr/>
            <p:nvPr/>
          </p:nvSpPr>
          <p:spPr bwMode="auto">
            <a:xfrm>
              <a:off x="2031467" y="1840311"/>
              <a:ext cx="347422" cy="347422"/>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34" name="Oval 33">
              <a:extLst>
                <a:ext uri="{FF2B5EF4-FFF2-40B4-BE49-F238E27FC236}">
                  <a16:creationId xmlns:a16="http://schemas.microsoft.com/office/drawing/2014/main" id="{1AE37EB2-2B71-410A-AEDB-6C7A177C14EF}"/>
                </a:ext>
                <a:ext uri="{C183D7F6-B498-43B3-948B-1728B52AA6E4}">
                  <adec:decorative xmlns:adec="http://schemas.microsoft.com/office/drawing/2017/decorative" val="1"/>
                </a:ext>
              </a:extLst>
            </p:cNvPr>
            <p:cNvSpPr/>
            <p:nvPr/>
          </p:nvSpPr>
          <p:spPr bwMode="auto">
            <a:xfrm>
              <a:off x="2109460" y="1918304"/>
              <a:ext cx="191436" cy="191436"/>
            </a:xfrm>
            <a:prstGeom prst="ellipse">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37" name="Rectangle 3">
            <a:extLst>
              <a:ext uri="{FF2B5EF4-FFF2-40B4-BE49-F238E27FC236}">
                <a16:creationId xmlns:a16="http://schemas.microsoft.com/office/drawing/2014/main" id="{8CBFE788-B6AD-4B50-9D77-3BF547217B36}"/>
              </a:ext>
            </a:extLst>
          </p:cNvPr>
          <p:cNvSpPr txBox="1">
            <a:spLocks noChangeArrowheads="1"/>
          </p:cNvSpPr>
          <p:nvPr/>
        </p:nvSpPr>
        <p:spPr bwMode="auto">
          <a:xfrm>
            <a:off x="3777051" y="2773006"/>
            <a:ext cx="4913540" cy="369332"/>
          </a:xfrm>
          <a:prstGeom prst="rect">
            <a:avLst/>
          </a:prstGeom>
        </p:spPr>
        <p:txBody>
          <a:bodyPr wrap="square">
            <a:spAutoFit/>
          </a:bodyPr>
          <a:lstStyle>
            <a:defPPr>
              <a:defRPr lang="en-US"/>
            </a:defPPr>
          </a:lstStyle>
          <a:p>
            <a:r>
              <a:rPr lang="en-US" sz="1800" dirty="0"/>
              <a:t>Schedule your one-on-one consultation:</a:t>
            </a:r>
          </a:p>
        </p:txBody>
      </p:sp>
      <p:sp>
        <p:nvSpPr>
          <p:cNvPr id="14" name="Rectangle 13"/>
          <p:cNvSpPr/>
          <p:nvPr/>
        </p:nvSpPr>
        <p:spPr>
          <a:xfrm>
            <a:off x="3897575" y="3320103"/>
            <a:ext cx="3998018" cy="2101216"/>
          </a:xfrm>
          <a:prstGeom prst="rect">
            <a:avLst/>
          </a:prstGeom>
          <a:solidFill>
            <a:srgbClr val="EAEAE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274320" tIns="182880" rIns="182880" bIns="182880" rtlCol="0" anchor="ctr">
            <a:noAutofit/>
          </a:bodyPr>
          <a:lstStyle/>
          <a:p>
            <a:pPr>
              <a:lnSpc>
                <a:spcPct val="122000"/>
              </a:lnSpc>
              <a:spcBef>
                <a:spcPts val="0"/>
              </a:spcBef>
            </a:pPr>
            <a:r>
              <a:rPr lang="en-US" altLang="en-US" sz="1600" b="1" dirty="0">
                <a:solidFill>
                  <a:schemeClr val="tx1"/>
                </a:solidFill>
              </a:rPr>
              <a:t>[Rep Name]</a:t>
            </a:r>
            <a:br>
              <a:rPr lang="en-US" altLang="en-US" sz="1800" b="1" dirty="0">
                <a:solidFill>
                  <a:schemeClr val="tx1"/>
                </a:solidFill>
              </a:rPr>
            </a:br>
            <a:r>
              <a:rPr lang="en-US" altLang="en-US" dirty="0">
                <a:solidFill>
                  <a:schemeClr val="tx1"/>
                </a:solidFill>
              </a:rPr>
              <a:t>[Title]</a:t>
            </a:r>
          </a:p>
          <a:p>
            <a:pPr>
              <a:lnSpc>
                <a:spcPct val="122000"/>
              </a:lnSpc>
              <a:spcBef>
                <a:spcPts val="0"/>
              </a:spcBef>
            </a:pPr>
            <a:r>
              <a:rPr lang="en-US" altLang="en-US" b="1" dirty="0">
                <a:solidFill>
                  <a:schemeClr val="tx1"/>
                </a:solidFill>
              </a:rPr>
              <a:t>[Phone #]</a:t>
            </a:r>
          </a:p>
          <a:p>
            <a:pPr>
              <a:lnSpc>
                <a:spcPct val="122000"/>
              </a:lnSpc>
              <a:spcBef>
                <a:spcPts val="0"/>
              </a:spcBef>
            </a:pPr>
            <a:r>
              <a:rPr lang="en-US" altLang="en-US" b="1" dirty="0">
                <a:solidFill>
                  <a:schemeClr val="tx1"/>
                </a:solidFill>
              </a:rPr>
              <a:t>[Website Address]</a:t>
            </a:r>
            <a:br>
              <a:rPr lang="en-US" altLang="en-US" b="1" dirty="0">
                <a:solidFill>
                  <a:schemeClr val="tx1"/>
                </a:solidFill>
              </a:rPr>
            </a:br>
            <a:r>
              <a:rPr lang="en-US" altLang="en-US" b="1" dirty="0">
                <a:solidFill>
                  <a:schemeClr val="tx1"/>
                </a:solidFill>
              </a:rPr>
              <a:t>[eMail Address]</a:t>
            </a:r>
          </a:p>
        </p:txBody>
      </p:sp>
      <p:sp>
        <p:nvSpPr>
          <p:cNvPr id="2" name="Slide Number Placeholder 1"/>
          <p:cNvSpPr>
            <a:spLocks noGrp="1"/>
          </p:cNvSpPr>
          <p:nvPr>
            <p:ph type="sldNum" sz="quarter" idx="14"/>
          </p:nvPr>
        </p:nvSpPr>
        <p:spPr/>
        <p:txBody>
          <a:bodyPr/>
          <a:lstStyle/>
          <a:p>
            <a:pPr>
              <a:defRPr/>
            </a:pPr>
            <a:fld id="{E6474CC2-1230-4213-AD1A-4B2FEEABA7A1}" type="slidenum">
              <a:rPr lang="en-US" smtClean="0"/>
              <a:pPr>
                <a:defRPr/>
              </a:pPr>
              <a:t>22</a:t>
            </a:fld>
            <a:endParaRPr lang="en-US" dirty="0"/>
          </a:p>
        </p:txBody>
      </p:sp>
      <p:sp>
        <p:nvSpPr>
          <p:cNvPr id="10" name="Footer Placeholder 3">
            <a:extLst>
              <a:ext uri="{FF2B5EF4-FFF2-40B4-BE49-F238E27FC236}">
                <a16:creationId xmlns:a16="http://schemas.microsoft.com/office/drawing/2014/main" id="{E747906B-D5FC-4058-B2DB-F1D8AF855DBA}"/>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435747.32.0</a:t>
            </a:r>
            <a:endParaRPr lang="en-US" dirty="0"/>
          </a:p>
        </p:txBody>
      </p:sp>
      <p:pic>
        <p:nvPicPr>
          <p:cNvPr id="18" name="Picture 17" descr="Fidelity Investments logo">
            <a:extLst>
              <a:ext uri="{FF2B5EF4-FFF2-40B4-BE49-F238E27FC236}">
                <a16:creationId xmlns:a16="http://schemas.microsoft.com/office/drawing/2014/main" id="{8DC9C837-8390-6D16-660A-98BF6C60C305}"/>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324496490"/>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Important information</a:t>
            </a:r>
          </a:p>
        </p:txBody>
      </p:sp>
      <p:sp>
        <p:nvSpPr>
          <p:cNvPr id="2" name="TextBox 1">
            <a:extLst>
              <a:ext uri="{FF2B5EF4-FFF2-40B4-BE49-F238E27FC236}">
                <a16:creationId xmlns:a16="http://schemas.microsoft.com/office/drawing/2014/main" id="{AF3F558C-6AD5-BEB8-9DE4-B0154BAAFC70}"/>
              </a:ext>
            </a:extLst>
          </p:cNvPr>
          <p:cNvSpPr txBox="1"/>
          <p:nvPr/>
        </p:nvSpPr>
        <p:spPr>
          <a:xfrm>
            <a:off x="422821" y="918155"/>
            <a:ext cx="10918279" cy="5275803"/>
          </a:xfrm>
          <a:prstGeom prst="rect">
            <a:avLst/>
          </a:prstGeom>
          <a:noFill/>
        </p:spPr>
        <p:txBody>
          <a:bodyPr wrap="square" lIns="137160" rtlCol="0">
            <a:spAutoFit/>
          </a:bodyPr>
          <a:lstStyle/>
          <a:p>
            <a:pPr lvl="0">
              <a:spcBef>
                <a:spcPts val="743"/>
              </a:spcBef>
              <a:buSzPct val="40000"/>
            </a:pPr>
            <a:r>
              <a:rPr lang="en-US" altLang="en-US" sz="1050" b="1" kern="0" dirty="0">
                <a:solidFill>
                  <a:srgbClr val="000000"/>
                </a:solidFill>
                <a:latin typeface="Arial"/>
                <a:ea typeface="+mn-ea"/>
                <a:cs typeface="+mn-cs"/>
              </a:rPr>
              <a:t>IMPORTANT: The projections regarding the likelihood of various investment outcomes are hypothetical in nature, do not reflect actual investment results, and are not guarantees of future results. Results may vary with each use and over time. Although past performance does not guarantee future results, it may be useful in comparing alternative investment strategies over the long term. Performance returns for actual investments will generally be reduced by fees or expenses not reflected in these hypothetical illustrations</a:t>
            </a:r>
            <a:r>
              <a:rPr lang="en-US" altLang="en-US" sz="1050" kern="0" dirty="0">
                <a:solidFill>
                  <a:srgbClr val="000000"/>
                </a:solidFill>
                <a:latin typeface="Arial"/>
                <a:ea typeface="+mn-ea"/>
                <a:cs typeface="+mn-cs"/>
              </a:rPr>
              <a:t>.</a:t>
            </a:r>
          </a:p>
          <a:p>
            <a:pPr lvl="0">
              <a:spcBef>
                <a:spcPts val="743"/>
              </a:spcBef>
              <a:buSzPct val="40000"/>
            </a:pPr>
            <a:r>
              <a:rPr lang="en-US" altLang="en-US" sz="1050" kern="0" dirty="0">
                <a:solidFill>
                  <a:srgbClr val="000000"/>
                </a:solidFill>
                <a:latin typeface="Arial"/>
                <a:ea typeface="+mn-ea"/>
                <a:cs typeface="+mn-cs"/>
              </a:rPr>
              <a:t>Charts on slides 8 and 9 are not intended to project or predict the present or future value of the actual holdings in a participant’s portfolio or the performance of a given model portfolio of securities.</a:t>
            </a:r>
          </a:p>
          <a:p>
            <a:pPr lvl="0">
              <a:spcBef>
                <a:spcPts val="743"/>
              </a:spcBef>
              <a:buSzPct val="40000"/>
            </a:pPr>
            <a:r>
              <a:rPr lang="en-US" altLang="en-US" sz="1050" b="1" kern="0" dirty="0">
                <a:solidFill>
                  <a:srgbClr val="000000"/>
                </a:solidFill>
                <a:latin typeface="Arial"/>
                <a:ea typeface="+mn-ea"/>
                <a:cs typeface="+mn-cs"/>
              </a:rPr>
              <a:t>On slide 9: </a:t>
            </a:r>
            <a:r>
              <a:rPr lang="en-US" altLang="en-US" sz="1050" kern="0" dirty="0">
                <a:solidFill>
                  <a:srgbClr val="000000"/>
                </a:solidFill>
                <a:latin typeface="Arial"/>
                <a:ea typeface="+mn-ea"/>
                <a:cs typeface="+mn-cs"/>
              </a:rPr>
              <a:t>Generally, among asset classes, stocks may present more short-term risk and volatility than bonds or short-term instruments but may provide greater potential return over the long term. Although bonds generally present less short-term risk and volatility than stocks, bonds contain interest rate risk (as interest rates rise, bond prices usually fall); the risk of issuer default; and inflation risk. U.S. Treasury bills maintain a stable value (if held to maturity), but returns are generally only slightly above the inflation rate. Foreign investments, especially those in emerging markets, involve greater risk, but may offer greater potential return than U.S. investments.</a:t>
            </a:r>
          </a:p>
          <a:p>
            <a:pPr lvl="0">
              <a:spcBef>
                <a:spcPts val="743"/>
              </a:spcBef>
              <a:buSzPct val="40000"/>
            </a:pPr>
            <a:r>
              <a:rPr lang="en-US" altLang="en-US" sz="1050" kern="0" dirty="0">
                <a:solidFill>
                  <a:srgbClr val="000000"/>
                </a:solidFill>
                <a:latin typeface="Arial"/>
                <a:ea typeface="+mn-ea"/>
                <a:cs typeface="+mn-cs"/>
              </a:rPr>
              <a:t>The target asset mixes are hypothetical models and illustrate certain examples of many possible combinations of investment allocations that could help an investor pursue his or her goals; these target asset mixes do not constitute investment advice under the Employee Retirement Income Security Act of 1974 (ERISA). You should choose your own investments based on your particular objectives and situation.</a:t>
            </a:r>
          </a:p>
          <a:p>
            <a:pPr lvl="0">
              <a:spcBef>
                <a:spcPts val="743"/>
              </a:spcBef>
              <a:buSzPct val="40000"/>
            </a:pPr>
            <a:r>
              <a:rPr lang="en-US" altLang="en-US" sz="1050" b="1" kern="0" dirty="0">
                <a:solidFill>
                  <a:srgbClr val="000000"/>
                </a:solidFill>
                <a:latin typeface="Arial"/>
                <a:ea typeface="+mn-ea"/>
                <a:cs typeface="+mn-cs"/>
              </a:rPr>
              <a:t>Methodology and information</a:t>
            </a:r>
          </a:p>
          <a:p>
            <a:pPr lvl="0">
              <a:spcBef>
                <a:spcPts val="743"/>
              </a:spcBef>
              <a:buSzPct val="40000"/>
            </a:pPr>
            <a:r>
              <a:rPr lang="en-US" altLang="en-US" sz="1050" kern="0" dirty="0">
                <a:solidFill>
                  <a:srgbClr val="000000"/>
                </a:solidFill>
                <a:latin typeface="Arial"/>
                <a:ea typeface="+mn-ea"/>
                <a:cs typeface="+mn-cs"/>
              </a:rPr>
              <a:t>For the charts shown on slides 9 and 10, which highlight varying levels of stocks, bonds, and short-term investments, the purpose of these hypothetical illustrations is to show how portfolios may be created with different risk and return characteristics to help meet a participant’s goals. You should choose your own investments based on your particular objectives and situation. Remember, you may change how your account is invested. Be sure to review your decisions periodically to make sure they are still consistent with your goals. You should also consider all of your investments when making your investment choices.</a:t>
            </a:r>
          </a:p>
          <a:p>
            <a:pPr lvl="0">
              <a:spcBef>
                <a:spcPts val="743"/>
              </a:spcBef>
              <a:buSzPct val="40000"/>
            </a:pPr>
            <a:r>
              <a:rPr lang="en-US" altLang="en-US" sz="1050" kern="0" dirty="0">
                <a:solidFill>
                  <a:srgbClr val="000000"/>
                </a:solidFill>
                <a:latin typeface="Arial"/>
                <a:ea typeface="+mn-ea"/>
                <a:cs typeface="+mn-cs"/>
              </a:rPr>
              <a:t>All index returns include reinvestment of dividends and interest income. It is not possible to invest directly in any of the indices described above. Investors may be charged fees when investing in an actual portfolio of securities, which are not reflected in illustrations utilizing returns of market indices.</a:t>
            </a:r>
          </a:p>
          <a:p>
            <a:pPr lvl="0">
              <a:spcBef>
                <a:spcPts val="743"/>
              </a:spcBef>
              <a:buSzPct val="40000"/>
            </a:pPr>
            <a:r>
              <a:rPr lang="en-US" altLang="en-US" sz="1050" b="1" kern="0" dirty="0">
                <a:solidFill>
                  <a:srgbClr val="000000"/>
                </a:solidFill>
                <a:latin typeface="Arial"/>
                <a:ea typeface="+mn-ea"/>
                <a:cs typeface="+mn-cs"/>
              </a:rPr>
              <a:t>Index definitions</a:t>
            </a:r>
          </a:p>
          <a:p>
            <a:pPr lvl="0">
              <a:spcBef>
                <a:spcPts val="300"/>
              </a:spcBef>
              <a:buSzPct val="40000"/>
            </a:pPr>
            <a:r>
              <a:rPr lang="en-US" altLang="en-US" sz="1050" kern="0" dirty="0">
                <a:solidFill>
                  <a:srgbClr val="000000"/>
                </a:solidFill>
                <a:latin typeface="Arial"/>
                <a:ea typeface="+mn-ea"/>
                <a:cs typeface="+mn-cs"/>
              </a:rPr>
              <a:t>Standard &amp; Poor’s 500 index (S&amp;P 500) is a market capitalization-weighted index of 500 widely held U.S. stocks and includes reinvestment of dividends.</a:t>
            </a:r>
          </a:p>
          <a:p>
            <a:pPr lvl="0">
              <a:spcBef>
                <a:spcPts val="300"/>
              </a:spcBef>
              <a:buSzPct val="40000"/>
            </a:pPr>
            <a:r>
              <a:rPr lang="en-US" altLang="en-US" sz="1050" kern="0" dirty="0">
                <a:solidFill>
                  <a:srgbClr val="000000"/>
                </a:solidFill>
                <a:latin typeface="Arial"/>
                <a:ea typeface="+mn-ea"/>
                <a:cs typeface="+mn-cs"/>
              </a:rPr>
              <a:t>U.S. Intermediate-Term Government Bond Index is an unmanaged index that includes the reinvestment of interest income.</a:t>
            </a:r>
          </a:p>
          <a:p>
            <a:pPr lvl="0">
              <a:spcBef>
                <a:spcPts val="300"/>
              </a:spcBef>
              <a:buSzPct val="40000"/>
            </a:pPr>
            <a:r>
              <a:rPr lang="en-US" altLang="en-US" sz="1050" kern="0" dirty="0">
                <a:solidFill>
                  <a:srgbClr val="000000"/>
                </a:solidFill>
                <a:latin typeface="Arial"/>
                <a:ea typeface="+mn-ea"/>
                <a:cs typeface="+mn-cs"/>
              </a:rPr>
              <a:t>MSCI EAFE (Europe, Australasia, Far East) Index is an unmanaged market capitalization-weighted index that is designed to represent the performance of developed stock markets outside the United States and Canada and assumes the highest possible withholding taxes are applicable.</a:t>
            </a:r>
          </a:p>
          <a:p>
            <a:pPr lvl="0">
              <a:spcBef>
                <a:spcPts val="300"/>
              </a:spcBef>
              <a:buSzPct val="40000"/>
            </a:pPr>
            <a:r>
              <a:rPr lang="en-US" altLang="en-US" sz="1050" kern="0" dirty="0">
                <a:solidFill>
                  <a:srgbClr val="000000"/>
                </a:solidFill>
                <a:latin typeface="Arial"/>
                <a:ea typeface="+mn-ea"/>
                <a:cs typeface="+mn-cs"/>
              </a:rPr>
              <a:t>The Consumer Price Index is a widely recognized measure of inflation calculated by the U.S. government.</a:t>
            </a:r>
          </a:p>
          <a:p>
            <a:pPr lvl="0">
              <a:spcBef>
                <a:spcPts val="300"/>
              </a:spcBef>
              <a:buSzPct val="40000"/>
            </a:pPr>
            <a:r>
              <a:rPr lang="en-US" altLang="en-US" sz="1050" kern="0" dirty="0">
                <a:solidFill>
                  <a:srgbClr val="000000"/>
                </a:solidFill>
                <a:latin typeface="Arial"/>
                <a:ea typeface="+mn-ea"/>
                <a:cs typeface="+mn-cs"/>
              </a:rPr>
              <a:t>U.S Treasury bills are backed by the full faith and credit of the U.S government.</a:t>
            </a:r>
          </a:p>
        </p:txBody>
      </p:sp>
      <p:sp>
        <p:nvSpPr>
          <p:cNvPr id="4" name="Slide Number Placeholder 3"/>
          <p:cNvSpPr>
            <a:spLocks noGrp="1"/>
          </p:cNvSpPr>
          <p:nvPr>
            <p:ph type="sldNum" sz="quarter" idx="14"/>
          </p:nvPr>
        </p:nvSpPr>
        <p:spPr/>
        <p:txBody>
          <a:bodyPr/>
          <a:lstStyle/>
          <a:p>
            <a:fld id="{E6474CC2-1230-4213-AD1A-4B2FEEABA7A1}" type="slidenum">
              <a:rPr lang="en-US" smtClean="0"/>
              <a:pPr/>
              <a:t>23</a:t>
            </a:fld>
            <a:endParaRPr lang="en-US" dirty="0"/>
          </a:p>
        </p:txBody>
      </p:sp>
      <p:sp>
        <p:nvSpPr>
          <p:cNvPr id="8" name="Footer Placeholder 3">
            <a:extLst>
              <a:ext uri="{FF2B5EF4-FFF2-40B4-BE49-F238E27FC236}">
                <a16:creationId xmlns:a16="http://schemas.microsoft.com/office/drawing/2014/main" id="{86533707-7470-4505-8189-ACEBAA9E958F}"/>
              </a:ext>
            </a:extLst>
          </p:cNvPr>
          <p:cNvSpPr>
            <a:spLocks noGrp="1"/>
          </p:cNvSpPr>
          <p:nvPr>
            <p:ph type="ftr" sz="quarter" idx="15"/>
          </p:nvPr>
        </p:nvSpPr>
        <p:spPr/>
        <p:txBody>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r>
              <a:rPr lang="en-US" dirty="0"/>
              <a:t>For investors.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800" b="0" i="0" u="none" strike="noStrike" kern="1200" cap="none" spc="0" normalizeH="0" baseline="0" noProof="0" dirty="0">
                <a:ln>
                  <a:noFill/>
                </a:ln>
                <a:solidFill>
                  <a:srgbClr val="000000"/>
                </a:solidFill>
                <a:effectLst/>
                <a:uLnTx/>
                <a:uFillTx/>
                <a:latin typeface="Arial" pitchFamily="34" charset="0"/>
                <a:ea typeface="ＭＳ Ｐゴシック"/>
              </a:rPr>
              <a:t>435747.32.0</a:t>
            </a:r>
          </a:p>
        </p:txBody>
      </p:sp>
      <p:pic>
        <p:nvPicPr>
          <p:cNvPr id="3" name="Picture 2" descr="Fidelity Investments logo">
            <a:extLst>
              <a:ext uri="{FF2B5EF4-FFF2-40B4-BE49-F238E27FC236}">
                <a16:creationId xmlns:a16="http://schemas.microsoft.com/office/drawing/2014/main" id="{1F0572DB-FAAD-4CDC-1F8B-4097D3955CCC}"/>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39411168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idelity Investments">
            <a:extLst>
              <a:ext uri="{FF2B5EF4-FFF2-40B4-BE49-F238E27FC236}">
                <a16:creationId xmlns:a16="http://schemas.microsoft.com/office/drawing/2014/main" id="{8A440D07-6313-8F8D-0491-5BF44EDCE589}"/>
              </a:ext>
            </a:extLst>
          </p:cNvPr>
          <p:cNvPicPr>
            <a:picLocks noChangeAspect="1"/>
          </p:cNvPicPr>
          <p:nvPr/>
        </p:nvPicPr>
        <p:blipFill>
          <a:blip r:embed="rId3"/>
          <a:stretch>
            <a:fillRect/>
          </a:stretch>
        </p:blipFill>
        <p:spPr>
          <a:xfrm>
            <a:off x="491188" y="508210"/>
            <a:ext cx="1871228" cy="460497"/>
          </a:xfrm>
          <a:prstGeom prst="rect">
            <a:avLst/>
          </a:prstGeom>
        </p:spPr>
      </p:pic>
      <p:sp>
        <p:nvSpPr>
          <p:cNvPr id="6" name="Title 5">
            <a:extLst>
              <a:ext uri="{FF2B5EF4-FFF2-40B4-BE49-F238E27FC236}">
                <a16:creationId xmlns:a16="http://schemas.microsoft.com/office/drawing/2014/main" id="{9D7A12BA-A7F9-A6DA-F856-03BD94F85129}"/>
              </a:ext>
            </a:extLst>
          </p:cNvPr>
          <p:cNvSpPr>
            <a:spLocks noGrp="1"/>
          </p:cNvSpPr>
          <p:nvPr>
            <p:ph type="title"/>
          </p:nvPr>
        </p:nvSpPr>
        <p:spPr>
          <a:xfrm>
            <a:off x="422820" y="974968"/>
            <a:ext cx="10918280" cy="838200"/>
          </a:xfrm>
        </p:spPr>
        <p:txBody>
          <a:bodyPr/>
          <a:lstStyle/>
          <a:p>
            <a:pPr marL="0" marR="0" lvl="0" indent="0" defTabSz="914400" rtl="0" eaLnBrk="1" fontAlgn="base" latinLnBrk="0" hangingPunct="1">
              <a:lnSpc>
                <a:spcPct val="100000"/>
              </a:lnSpc>
              <a:spcBef>
                <a:spcPts val="300"/>
              </a:spcBef>
              <a:spcAft>
                <a:spcPct val="0"/>
              </a:spcAft>
              <a:tabLst/>
              <a:defRPr/>
            </a:pPr>
            <a:r>
              <a:rPr kumimoji="0" lang="en-US" sz="1100" b="1" i="0" u="none" strike="noStrike" kern="0" cap="none" spc="0" normalizeH="0" baseline="0" noProof="0" dirty="0">
                <a:ln>
                  <a:noFill/>
                </a:ln>
                <a:solidFill>
                  <a:srgbClr val="000000"/>
                </a:solidFill>
                <a:effectLst/>
                <a:uLnTx/>
                <a:uFillTx/>
                <a:latin typeface="Arial"/>
                <a:ea typeface="ＭＳ Ｐゴシック"/>
                <a:cs typeface="+mn-cs"/>
              </a:rPr>
              <a:t>Information provided in, and presentation of, this document are for informational and educational purposes only and are not a recommendation to take any particular action, or any action at all, nor an offer or solicitation to buy or sell any securities or services presented. It is not investment advice. Fidelity does not provide legal or tax advice. </a:t>
            </a:r>
            <a:endParaRPr lang="en-US" dirty="0"/>
          </a:p>
        </p:txBody>
      </p:sp>
      <p:sp>
        <p:nvSpPr>
          <p:cNvPr id="3" name="TextBox 2">
            <a:extLst>
              <a:ext uri="{FF2B5EF4-FFF2-40B4-BE49-F238E27FC236}">
                <a16:creationId xmlns:a16="http://schemas.microsoft.com/office/drawing/2014/main" id="{56993892-4D00-ABB1-10F0-56E24D274E27}"/>
              </a:ext>
            </a:extLst>
          </p:cNvPr>
          <p:cNvSpPr txBox="1"/>
          <p:nvPr/>
        </p:nvSpPr>
        <p:spPr>
          <a:xfrm>
            <a:off x="422820" y="1560440"/>
            <a:ext cx="10918279" cy="4708981"/>
          </a:xfrm>
          <a:prstGeom prst="rect">
            <a:avLst/>
          </a:prstGeom>
          <a:noFill/>
        </p:spPr>
        <p:txBody>
          <a:bodyPr wrap="square" lIns="137160" rtlCol="0">
            <a:spAutoFit/>
          </a:bodyPr>
          <a:lstStyle/>
          <a:p>
            <a:pPr marL="0" marR="0" lvl="0" indent="0" algn="l" defTabSz="914400" rtl="0" eaLnBrk="1" fontAlgn="base" latinLnBrk="0" hangingPunct="1">
              <a:lnSpc>
                <a:spcPct val="100000"/>
              </a:lnSpc>
              <a:spcBef>
                <a:spcPts val="300"/>
              </a:spcBef>
              <a:spcAft>
                <a:spcPct val="0"/>
              </a:spcAft>
              <a:buClrTx/>
              <a:buSzPct val="40000"/>
              <a:buFontTx/>
              <a:buNone/>
              <a:tabLst/>
              <a:defRPr/>
            </a:pPr>
            <a:r>
              <a:rPr kumimoji="0" lang="en-US" sz="1100" b="0" i="0" u="none" strike="noStrike" kern="0" cap="none" spc="0" normalizeH="0" baseline="0" noProof="0" dirty="0">
                <a:ln>
                  <a:noFill/>
                </a:ln>
                <a:solidFill>
                  <a:srgbClr val="000000"/>
                </a:solidFill>
                <a:effectLst/>
                <a:uLnTx/>
                <a:uFillTx/>
                <a:latin typeface="Arial"/>
                <a:ea typeface="+mn-ea"/>
                <a:cs typeface="+mn-cs"/>
              </a:rPr>
              <a:t>Before making any investment decisions, you should consult with your own professional advisers and take into account all of the particular facts and circumstances of your individual situation. Fidelity and its representatives may have a conflict of interest in the products or services mentioned in these materials because they have a financial interest in them, and receive compensation, directly or indirectly, in connection with the management, distribution, and/or servicing of these products or services, including Fidelity funds, certain third-party funds and products, and certain investment services.</a:t>
            </a:r>
          </a:p>
          <a:p>
            <a:pPr marL="0" marR="0" lvl="0" indent="0" algn="l" defTabSz="914400" rtl="0" eaLnBrk="1" fontAlgn="base" latinLnBrk="0" hangingPunct="1">
              <a:lnSpc>
                <a:spcPct val="100000"/>
              </a:lnSpc>
              <a:spcBef>
                <a:spcPts val="300"/>
              </a:spcBef>
              <a:spcAft>
                <a:spcPct val="0"/>
              </a:spcAft>
              <a:buClrTx/>
              <a:buSzPct val="40000"/>
              <a:buFontTx/>
              <a:buNone/>
              <a:tabLst/>
              <a:defRPr/>
            </a:pPr>
            <a:r>
              <a:rPr kumimoji="0" lang="en-US" sz="1100" b="0" i="0" u="none" strike="noStrike" kern="0" cap="none" spc="0" normalizeH="0" baseline="0" noProof="0" dirty="0">
                <a:ln>
                  <a:noFill/>
                </a:ln>
                <a:solidFill>
                  <a:srgbClr val="000000"/>
                </a:solidFill>
                <a:effectLst/>
                <a:uLnTx/>
                <a:uFillTx/>
                <a:latin typeface="Arial"/>
                <a:ea typeface="+mn-ea"/>
                <a:cs typeface="+mn-cs"/>
              </a:rPr>
              <a:t>The retirement planning information contained herein is general in nature. It is not intended to be, and should not be construed as, legal or tax advice. Fidelity does not provide legal or tax advice. Laws of a specific state or laws relevant to a particular situation may affect the applicability, accuracy, or completeness of this information. Consult an attorney or tax advisor regarding your specific legal or tax situation.</a:t>
            </a:r>
          </a:p>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Arial"/>
                <a:ea typeface="+mn-ea"/>
                <a:cs typeface="+mn-cs"/>
              </a:rPr>
              <a:t>The 2024 Retiree Health Care Cost estimate is based on a single person retiring in 2024, 65-years-old, with life expectancies that align with Society of Actuaries’ RP-2014 Healthy Annuitant rates projected with Mortality Improvements Scale MP-2021 as of 2022. Actual assets needed may be more or less depending on actual health status, area of residence, and longevity. Estimate is net of taxes. The Fidelity Retiree Health Care Cost Estimate assumes individuals do not have employer-provided retiree health care coverage, but do qualify for the federal government’s insurance program, original Medicare. This calculation takes into account Medicare Part B base premiums and cost-sharing provisions (such as deductibles and coinsurance) associated with Medicare Part A and Part B (inpatient and outpatient medical insurance). It also considers Medicare Part D (prescription drug coverage) premiums and out-of-pocket costs, as well as certain services excluded by original Medicare. This estimate does not include other health-related expenses, such as over-the-counter medications, most dental services and long-term care.</a:t>
            </a:r>
          </a:p>
          <a:p>
            <a:pPr marL="0" marR="0" lvl="0" indent="0" algn="l" defTabSz="914400" rtl="0" eaLnBrk="1" fontAlgn="base" latinLnBrk="0" hangingPunct="1">
              <a:lnSpc>
                <a:spcPct val="100000"/>
              </a:lnSpc>
              <a:spcBef>
                <a:spcPts val="300"/>
              </a:spcBef>
              <a:spcAft>
                <a:spcPct val="0"/>
              </a:spcAft>
              <a:buClrTx/>
              <a:buSzTx/>
              <a:buFontTx/>
              <a:buNone/>
              <a:tabLst/>
              <a:defRPr/>
            </a:pPr>
            <a:r>
              <a:rPr kumimoji="0" lang="en-US" sz="1100" b="0" i="0" u="none" strike="noStrike" kern="0" cap="none" spc="0" normalizeH="0" baseline="0" noProof="0" dirty="0">
                <a:ln>
                  <a:noFill/>
                </a:ln>
                <a:solidFill>
                  <a:srgbClr val="000000"/>
                </a:solidFill>
                <a:effectLst/>
                <a:uLnTx/>
                <a:uFillTx/>
                <a:latin typeface="Arial"/>
                <a:ea typeface="+mn-ea"/>
                <a:cs typeface="+mn-cs"/>
              </a:rPr>
              <a:t>Third-party trademarks and service marks are the property of their respective owners. All other trademarks and service marks are the property of FMR LLC or an affiliated company.</a:t>
            </a:r>
          </a:p>
          <a:p>
            <a:pPr marL="0" marR="0" lvl="0" indent="0" algn="l" defTabSz="914400" rtl="0" eaLnBrk="1" fontAlgn="base" latinLnBrk="0" hangingPunct="1">
              <a:lnSpc>
                <a:spcPct val="100000"/>
              </a:lnSpc>
              <a:spcBef>
                <a:spcPts val="300"/>
              </a:spcBef>
              <a:spcAft>
                <a:spcPct val="0"/>
              </a:spcAft>
              <a:buClrTx/>
              <a:buSzPct val="40000"/>
              <a:buFontTx/>
              <a:buNone/>
              <a:tabLst/>
              <a:defRPr/>
            </a:pPr>
            <a:r>
              <a:rPr kumimoji="0" lang="en-US" sz="1100" b="0" i="0" u="none" strike="noStrike" kern="0" cap="none" spc="0" normalizeH="0" baseline="0" noProof="0" dirty="0">
                <a:ln>
                  <a:noFill/>
                </a:ln>
                <a:solidFill>
                  <a:srgbClr val="000000"/>
                </a:solidFill>
                <a:effectLst/>
                <a:uLnTx/>
                <a:uFillTx/>
                <a:latin typeface="Arial"/>
                <a:ea typeface="+mn-ea"/>
                <a:cs typeface="+mn-cs"/>
              </a:rPr>
              <a:t>Not NCUA or NCUSIF insured. May lose value. No credit union guarantee.</a:t>
            </a:r>
          </a:p>
          <a:p>
            <a:pPr marL="0" marR="0" lvl="0" indent="0" algn="l" defTabSz="914400" rtl="0" eaLnBrk="1" fontAlgn="base" latinLnBrk="0" hangingPunct="1">
              <a:lnSpc>
                <a:spcPct val="100000"/>
              </a:lnSpc>
              <a:spcBef>
                <a:spcPts val="300"/>
              </a:spcBef>
              <a:spcAft>
                <a:spcPct val="0"/>
              </a:spcAft>
              <a:buClrTx/>
              <a:buSzPct val="40000"/>
              <a:buFontTx/>
              <a:buNone/>
              <a:tabLst/>
              <a:defRPr/>
            </a:pPr>
            <a:r>
              <a:rPr kumimoji="0" lang="en-US" sz="1100" b="0" i="0" u="none" strike="noStrike" kern="0" cap="none" spc="0" normalizeH="0" baseline="0" noProof="0" dirty="0">
                <a:ln>
                  <a:noFill/>
                </a:ln>
                <a:solidFill>
                  <a:srgbClr val="000000"/>
                </a:solidFill>
                <a:effectLst/>
                <a:uLnTx/>
                <a:uFillTx/>
                <a:latin typeface="Arial"/>
                <a:ea typeface="+mn-ea"/>
                <a:cs typeface="+mn-cs"/>
              </a:rPr>
              <a:t>Diversification does not ensure a profit or guarantee against a loss.</a:t>
            </a:r>
          </a:p>
          <a:p>
            <a:pPr marL="0" marR="0" lvl="0" indent="0" algn="l" defTabSz="914400" rtl="0" eaLnBrk="1" fontAlgn="base" latinLnBrk="0" hangingPunct="1">
              <a:lnSpc>
                <a:spcPct val="100000"/>
              </a:lnSpc>
              <a:spcBef>
                <a:spcPts val="300"/>
              </a:spcBef>
              <a:spcAft>
                <a:spcPct val="0"/>
              </a:spcAft>
              <a:buClrTx/>
              <a:buSzPct val="40000"/>
              <a:buFontTx/>
              <a:buNone/>
              <a:tabLst/>
              <a:defRPr/>
            </a:pPr>
            <a:r>
              <a:rPr kumimoji="0" lang="en-US" sz="1100" b="0" i="0" u="none" strike="noStrike" kern="0" cap="none" spc="0" normalizeH="0" baseline="0" noProof="0" dirty="0">
                <a:ln>
                  <a:noFill/>
                </a:ln>
                <a:solidFill>
                  <a:srgbClr val="000000"/>
                </a:solidFill>
                <a:effectLst/>
                <a:uLnTx/>
                <a:uFillTx/>
                <a:latin typeface="Arial"/>
                <a:ea typeface="+mn-ea"/>
                <a:cs typeface="+mn-cs"/>
              </a:rPr>
              <a:t>Investing involves risks, including risk of loss.</a:t>
            </a:r>
          </a:p>
          <a:p>
            <a:pPr marL="0" marR="0" lvl="0" indent="0" algn="l" defTabSz="914400" rtl="0" eaLnBrk="1" fontAlgn="base" latinLnBrk="0" hangingPunct="1">
              <a:lnSpc>
                <a:spcPct val="100000"/>
              </a:lnSpc>
              <a:spcBef>
                <a:spcPts val="300"/>
              </a:spcBef>
              <a:spcAft>
                <a:spcPct val="0"/>
              </a:spcAft>
              <a:buClrTx/>
              <a:buSzPct val="40000"/>
              <a:buFontTx/>
              <a:buNone/>
              <a:tabLst/>
              <a:defRPr/>
            </a:pPr>
            <a:r>
              <a:rPr kumimoji="0" lang="en-US" sz="1100" b="0" i="0" u="none" strike="noStrike" kern="0" cap="none" spc="0" normalizeH="0" baseline="0" noProof="0" dirty="0">
                <a:ln>
                  <a:noFill/>
                </a:ln>
                <a:solidFill>
                  <a:srgbClr val="000000"/>
                </a:solidFill>
                <a:effectLst/>
                <a:uLnTx/>
                <a:uFillTx/>
                <a:latin typeface="Arial"/>
                <a:ea typeface="+mn-ea"/>
                <a:cs typeface="+mn-cs"/>
              </a:rPr>
              <a:t>Approved for use in Advisor and 401(k) markets. Firm review may apply.</a:t>
            </a:r>
          </a:p>
          <a:p>
            <a:pPr marL="0" marR="0" lvl="0" indent="0" algn="l" defTabSz="914400" rtl="0" eaLnBrk="1" fontAlgn="base" latinLnBrk="0" hangingPunct="1">
              <a:lnSpc>
                <a:spcPct val="100000"/>
              </a:lnSpc>
              <a:spcBef>
                <a:spcPts val="300"/>
              </a:spcBef>
              <a:spcAft>
                <a:spcPct val="0"/>
              </a:spcAft>
              <a:buClrTx/>
              <a:buSzPct val="40000"/>
              <a:buFontTx/>
              <a:buNone/>
              <a:tabLst/>
              <a:defRPr/>
            </a:pPr>
            <a:r>
              <a:rPr kumimoji="0" lang="en-US" sz="1100" b="0" i="0" u="none" strike="noStrike" kern="0" cap="none" spc="0" normalizeH="0" baseline="0" noProof="0" dirty="0">
                <a:ln>
                  <a:noFill/>
                </a:ln>
                <a:solidFill>
                  <a:srgbClr val="000000"/>
                </a:solidFill>
                <a:effectLst/>
                <a:uLnTx/>
                <a:uFillTx/>
                <a:latin typeface="Arial"/>
                <a:ea typeface="+mn-ea"/>
                <a:cs typeface="+mn-cs"/>
              </a:rPr>
              <a:t>Fidelity Investments</a:t>
            </a:r>
            <a:r>
              <a:rPr kumimoji="0" lang="en-US" altLang="en-US" sz="1100" b="0" i="0" u="none" strike="noStrike" kern="0" cap="none" spc="0" normalizeH="0" baseline="30000" noProof="0" dirty="0">
                <a:ln>
                  <a:noFill/>
                </a:ln>
                <a:solidFill>
                  <a:srgbClr val="333F48"/>
                </a:solidFill>
                <a:effectLst/>
                <a:uLnTx/>
                <a:uFillTx/>
                <a:latin typeface="Arial"/>
                <a:ea typeface="+mn-ea"/>
                <a:cs typeface="+mn-cs"/>
              </a:rPr>
              <a:t> ®</a:t>
            </a:r>
            <a:r>
              <a:rPr kumimoji="0" lang="en-US" sz="1100" b="0" i="0" u="none" strike="noStrike" kern="0" cap="none" spc="0" normalizeH="0" baseline="0" noProof="0" dirty="0">
                <a:ln>
                  <a:noFill/>
                </a:ln>
                <a:solidFill>
                  <a:srgbClr val="000000"/>
                </a:solidFill>
                <a:effectLst/>
                <a:uLnTx/>
                <a:uFillTx/>
                <a:latin typeface="Arial"/>
                <a:ea typeface="+mn-ea"/>
                <a:cs typeface="+mn-cs"/>
              </a:rPr>
              <a:t> provides investment products through Fidelity Distributors Company LLC; clearing, custody, or other brokerage services through National Financial Services LLC or Fidelity Brokerage Services LLC (Members NYSE, SIPC); and institutional advisory services through Fidelity Institutional Wealth Adviser LLC.</a:t>
            </a:r>
          </a:p>
          <a:p>
            <a:pPr marL="0" marR="0" lvl="0" indent="0" algn="l" defTabSz="914400" rtl="0" eaLnBrk="1" fontAlgn="base" latinLnBrk="0" hangingPunct="1">
              <a:lnSpc>
                <a:spcPct val="100000"/>
              </a:lnSpc>
              <a:spcBef>
                <a:spcPts val="300"/>
              </a:spcBef>
              <a:spcAft>
                <a:spcPct val="0"/>
              </a:spcAft>
              <a:buClrTx/>
              <a:buSzPct val="40000"/>
              <a:buFontTx/>
              <a:buNone/>
              <a:tabLst/>
              <a:defRPr/>
            </a:pPr>
            <a:r>
              <a:rPr kumimoji="0" lang="en-US" sz="1100" b="0" i="0" u="none" strike="noStrike" kern="0" cap="none" spc="0" normalizeH="0" baseline="0" noProof="0" dirty="0">
                <a:ln>
                  <a:noFill/>
                </a:ln>
                <a:solidFill>
                  <a:srgbClr val="000000"/>
                </a:solidFill>
                <a:effectLst/>
                <a:uLnTx/>
                <a:uFillTx/>
                <a:latin typeface="Arial"/>
                <a:ea typeface="+mn-ea"/>
                <a:cs typeface="+mn-cs"/>
              </a:rPr>
              <a:t>Personal and workplace investment products are provided by Fidelity Brokerage Services LLC, Member NYSE, SIPC.</a:t>
            </a:r>
          </a:p>
          <a:p>
            <a:pPr marL="0" marR="0" lvl="0" indent="0" algn="l" defTabSz="914400" rtl="0" eaLnBrk="1" fontAlgn="base" latinLnBrk="0" hangingPunct="1">
              <a:lnSpc>
                <a:spcPct val="100000"/>
              </a:lnSpc>
              <a:spcBef>
                <a:spcPts val="300"/>
              </a:spcBef>
              <a:spcAft>
                <a:spcPct val="0"/>
              </a:spcAft>
              <a:buClrTx/>
              <a:buSzPct val="40000"/>
              <a:buFontTx/>
              <a:buNone/>
              <a:tabLst/>
              <a:defRPr/>
            </a:pPr>
            <a:r>
              <a:rPr kumimoji="0" lang="en-US" sz="1100" b="1" i="0" u="none" strike="noStrike" kern="0" cap="none" spc="0" normalizeH="0" baseline="0" noProof="0" dirty="0">
                <a:ln>
                  <a:noFill/>
                </a:ln>
                <a:solidFill>
                  <a:srgbClr val="000000"/>
                </a:solidFill>
                <a:effectLst/>
                <a:uLnTx/>
                <a:uFillTx/>
                <a:latin typeface="Arial"/>
                <a:ea typeface="+mn-ea"/>
                <a:cs typeface="+mn-cs"/>
              </a:rPr>
              <a:t>Before investing, consider the funds’ investment objectives, risks, charges, and expenses. Contact your investment professional or visit institutional.fidelity.com for a prospectus or, if available, a summary prospectus containing this information. Read it carefully.</a:t>
            </a:r>
          </a:p>
        </p:txBody>
      </p:sp>
      <p:sp>
        <p:nvSpPr>
          <p:cNvPr id="10" name="TextBox 9">
            <a:extLst>
              <a:ext uri="{FF2B5EF4-FFF2-40B4-BE49-F238E27FC236}">
                <a16:creationId xmlns:a16="http://schemas.microsoft.com/office/drawing/2014/main" id="{B42CC2ED-FC3E-0469-6A7D-2EB62A23345E}"/>
              </a:ext>
            </a:extLst>
          </p:cNvPr>
          <p:cNvSpPr txBox="1"/>
          <p:nvPr/>
        </p:nvSpPr>
        <p:spPr>
          <a:xfrm>
            <a:off x="472248" y="6484530"/>
            <a:ext cx="1060641" cy="214312"/>
          </a:xfrm>
          <a:prstGeom prst="rect">
            <a:avLst/>
          </a:prstGeom>
          <a:noFill/>
        </p:spPr>
        <p:txBody>
          <a:bodyPr wrap="square">
            <a:spAutoFit/>
          </a:bodyPr>
          <a:lstStyle/>
          <a:p>
            <a:pPr marL="0" indent="0"/>
            <a:r>
              <a:rPr lang="en-US" altLang="en-US" sz="800" b="0" dirty="0">
                <a:solidFill>
                  <a:schemeClr val="tx1"/>
                </a:solidFill>
              </a:rPr>
              <a:t>435747.32.0</a:t>
            </a:r>
          </a:p>
        </p:txBody>
      </p:sp>
      <p:sp>
        <p:nvSpPr>
          <p:cNvPr id="11" name="TextBox 10">
            <a:extLst>
              <a:ext uri="{FF2B5EF4-FFF2-40B4-BE49-F238E27FC236}">
                <a16:creationId xmlns:a16="http://schemas.microsoft.com/office/drawing/2014/main" id="{3F2138B2-C945-FFA4-423D-6C51EFED72FE}"/>
              </a:ext>
            </a:extLst>
          </p:cNvPr>
          <p:cNvSpPr txBox="1"/>
          <p:nvPr/>
        </p:nvSpPr>
        <p:spPr>
          <a:xfrm>
            <a:off x="10720521" y="6373167"/>
            <a:ext cx="1060641" cy="338554"/>
          </a:xfrm>
          <a:prstGeom prst="rect">
            <a:avLst/>
          </a:prstGeom>
          <a:noFill/>
        </p:spPr>
        <p:txBody>
          <a:bodyPr wrap="square">
            <a:spAutoFit/>
          </a:bodyPr>
          <a:lstStyle/>
          <a:p>
            <a:pPr marL="141510" lvl="0" indent="-141510" algn="r">
              <a:buSzPct val="40000"/>
            </a:pPr>
            <a:r>
              <a:rPr lang="en-US" altLang="en-US" sz="800" kern="0" dirty="0">
                <a:solidFill>
                  <a:srgbClr val="000000"/>
                </a:solidFill>
                <a:latin typeface="Arial"/>
                <a:ea typeface="+mn-ea"/>
                <a:cs typeface="+mn-cs"/>
              </a:rPr>
              <a:t>1.792458.126</a:t>
            </a:r>
          </a:p>
          <a:p>
            <a:pPr marL="141510" lvl="0" indent="-141510" algn="r">
              <a:buSzPct val="40000"/>
            </a:pPr>
            <a:r>
              <a:rPr lang="en-US" altLang="en-US" sz="800" kern="0" dirty="0">
                <a:solidFill>
                  <a:srgbClr val="000000"/>
                </a:solidFill>
                <a:latin typeface="Arial"/>
                <a:ea typeface="+mn-ea"/>
                <a:cs typeface="+mn-cs"/>
              </a:rPr>
              <a:t>1124</a:t>
            </a:r>
            <a:endParaRPr lang="en-US" altLang="en-US" sz="800" b="0" dirty="0">
              <a:solidFill>
                <a:schemeClr val="tx1"/>
              </a:solidFill>
            </a:endParaRPr>
          </a:p>
        </p:txBody>
      </p:sp>
    </p:spTree>
    <p:extLst>
      <p:ext uri="{BB962C8B-B14F-4D97-AF65-F5344CB8AC3E}">
        <p14:creationId xmlns:p14="http://schemas.microsoft.com/office/powerpoint/2010/main" val="12401130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Where will retirement income come from?</a:t>
            </a:r>
            <a:endParaRPr lang="en-US" b="1" dirty="0">
              <a:solidFill>
                <a:srgbClr val="327B23"/>
              </a:solidFill>
            </a:endParaRPr>
          </a:p>
        </p:txBody>
      </p:sp>
      <p:graphicFrame>
        <p:nvGraphicFramePr>
          <p:cNvPr id="2" name="Chart 3" descr="Social Security isn't the only significant source of income for those over 65. Much of household income also comes from pensions and retirement savings, asset income, and earnings.">
            <a:extLst>
              <a:ext uri="{C183D7F6-B498-43B3-948B-1728B52AA6E4}">
                <adec:decorative xmlns:adec="http://schemas.microsoft.com/office/drawing/2017/decorative" val="0"/>
              </a:ext>
            </a:extLst>
          </p:cNvPr>
          <p:cNvGraphicFramePr>
            <a:graphicFrameLocks/>
          </p:cNvGraphicFramePr>
          <p:nvPr>
            <p:extLst>
              <p:ext uri="{D42A27DB-BD31-4B8C-83A1-F6EECF244321}">
                <p14:modId xmlns:p14="http://schemas.microsoft.com/office/powerpoint/2010/main" val="3471241821"/>
              </p:ext>
            </p:extLst>
          </p:nvPr>
        </p:nvGraphicFramePr>
        <p:xfrm>
          <a:off x="570344" y="990600"/>
          <a:ext cx="11164456" cy="4468091"/>
        </p:xfrm>
        <a:graphic>
          <a:graphicData uri="http://schemas.openxmlformats.org/drawingml/2006/chart">
            <c:chart xmlns:c="http://schemas.openxmlformats.org/drawingml/2006/chart" xmlns:r="http://schemas.openxmlformats.org/officeDocument/2006/relationships" r:id="rId3"/>
          </a:graphicData>
        </a:graphic>
      </p:graphicFrame>
      <p:sp>
        <p:nvSpPr>
          <p:cNvPr id="29" name="Text Box 21">
            <a:extLst>
              <a:ext uri="{FF2B5EF4-FFF2-40B4-BE49-F238E27FC236}">
                <a16:creationId xmlns:a16="http://schemas.microsoft.com/office/drawing/2014/main" id="{69D33B86-4FE5-4BD8-AD11-730A204C2976}"/>
              </a:ext>
            </a:extLst>
          </p:cNvPr>
          <p:cNvSpPr txBox="1">
            <a:spLocks noChangeArrowheads="1"/>
          </p:cNvSpPr>
          <p:nvPr/>
        </p:nvSpPr>
        <p:spPr bwMode="auto">
          <a:xfrm>
            <a:off x="426722" y="6118982"/>
            <a:ext cx="9603103" cy="268204"/>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56605" rIns="108657" bIns="56605"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dirty="0">
                <a:solidFill>
                  <a:srgbClr val="000000"/>
                </a:solidFill>
                <a:latin typeface="+mj-lt"/>
              </a:rPr>
              <a:t>Source: Income for the Population Aged 65 and Older: Evidence from the Health Retirement Study (HRS), December 16, 2022.</a:t>
            </a:r>
          </a:p>
        </p:txBody>
      </p:sp>
      <p:sp>
        <p:nvSpPr>
          <p:cNvPr id="3" name="Slide Number Placeholder 2"/>
          <p:cNvSpPr>
            <a:spLocks noGrp="1"/>
          </p:cNvSpPr>
          <p:nvPr>
            <p:ph type="sldNum" sz="quarter" idx="14"/>
          </p:nvPr>
        </p:nvSpPr>
        <p:spPr/>
        <p:txBody>
          <a:bodyPr/>
          <a:lstStyle/>
          <a:p>
            <a:fld id="{E6474CC2-1230-4213-AD1A-4B2FEEABA7A1}" type="slidenum">
              <a:rPr lang="en-US" smtClean="0"/>
              <a:pPr/>
              <a:t>3</a:t>
            </a:fld>
            <a:endParaRPr lang="en-US" dirty="0"/>
          </a:p>
        </p:txBody>
      </p:sp>
      <p:sp>
        <p:nvSpPr>
          <p:cNvPr id="28" name="Footer Placeholder 3">
            <a:extLst>
              <a:ext uri="{FF2B5EF4-FFF2-40B4-BE49-F238E27FC236}">
                <a16:creationId xmlns:a16="http://schemas.microsoft.com/office/drawing/2014/main" id="{9BB1CE1F-8F21-4FF4-8A3E-5578E726F783}"/>
              </a:ext>
            </a:extLst>
          </p:cNvPr>
          <p:cNvSpPr>
            <a:spLocks noGrp="1"/>
          </p:cNvSpPr>
          <p:nvPr>
            <p:ph type="ftr" sz="quarter" idx="15"/>
          </p:nvPr>
        </p:nvSpPr>
        <p:spPr bwMode="auto">
          <a:xfrm>
            <a:off x="426722" y="6483292"/>
            <a:ext cx="5245100" cy="172485"/>
          </a:xfrm>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435747.32.0</a:t>
            </a:r>
          </a:p>
        </p:txBody>
      </p:sp>
      <p:pic>
        <p:nvPicPr>
          <p:cNvPr id="4" name="Picture 3" descr="Fidelity Investments logo">
            <a:extLst>
              <a:ext uri="{FF2B5EF4-FFF2-40B4-BE49-F238E27FC236}">
                <a16:creationId xmlns:a16="http://schemas.microsoft.com/office/drawing/2014/main" id="{11ECB37D-ED63-D886-AE64-49A3C6D53E07}"/>
              </a:ext>
            </a:extLst>
          </p:cNvPr>
          <p:cNvPicPr>
            <a:picLocks noChangeAspect="1"/>
          </p:cNvPicPr>
          <p:nvPr/>
        </p:nvPicPr>
        <p:blipFill>
          <a:blip r:embed="rId4"/>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318115381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Agenda</a:t>
            </a:r>
            <a:endParaRPr lang="en-US" sz="1600" b="1" dirty="0">
              <a:solidFill>
                <a:srgbClr val="768692"/>
              </a:solidFill>
            </a:endParaRPr>
          </a:p>
        </p:txBody>
      </p:sp>
      <p:cxnSp>
        <p:nvCxnSpPr>
          <p:cNvPr id="56" name="Straight Connector 55">
            <a:extLst>
              <a:ext uri="{FF2B5EF4-FFF2-40B4-BE49-F238E27FC236}">
                <a16:creationId xmlns:a16="http://schemas.microsoft.com/office/drawing/2014/main" id="{33382E36-B1FB-3C6C-E71E-33078027643F}"/>
              </a:ext>
              <a:ext uri="{C183D7F6-B498-43B3-948B-1728B52AA6E4}">
                <adec:decorative xmlns:adec="http://schemas.microsoft.com/office/drawing/2017/decorative" val="1"/>
              </a:ext>
            </a:extLst>
          </p:cNvPr>
          <p:cNvCxnSpPr>
            <a:cxnSpLocks/>
          </p:cNvCxnSpPr>
          <p:nvPr/>
        </p:nvCxnSpPr>
        <p:spPr bwMode="auto">
          <a:xfrm>
            <a:off x="1927225" y="1883231"/>
            <a:ext cx="8128000" cy="0"/>
          </a:xfrm>
          <a:prstGeom prst="line">
            <a:avLst/>
          </a:prstGeom>
          <a:solidFill>
            <a:schemeClr val="hlink"/>
          </a:solidFill>
          <a:ln w="9525" cap="flat" cmpd="sng" algn="ctr">
            <a:solidFill>
              <a:schemeClr val="bg1">
                <a:lumMod val="75000"/>
              </a:schemeClr>
            </a:solidFill>
            <a:prstDash val="solid"/>
            <a:round/>
            <a:headEnd type="none" w="med" len="med"/>
            <a:tailEnd type="none" w="med" len="med"/>
          </a:ln>
          <a:effectLst/>
        </p:spPr>
      </p:cxnSp>
      <p:grpSp>
        <p:nvGrpSpPr>
          <p:cNvPr id="31" name="Group 30">
            <a:extLst>
              <a:ext uri="{FF2B5EF4-FFF2-40B4-BE49-F238E27FC236}">
                <a16:creationId xmlns:a16="http://schemas.microsoft.com/office/drawing/2014/main" id="{CFEC03A2-0A74-4601-9DE8-765454F01ECB}"/>
              </a:ext>
              <a:ext uri="{C183D7F6-B498-43B3-948B-1728B52AA6E4}">
                <adec:decorative xmlns:adec="http://schemas.microsoft.com/office/drawing/2017/decorative" val="1"/>
              </a:ext>
            </a:extLst>
          </p:cNvPr>
          <p:cNvGrpSpPr/>
          <p:nvPr/>
        </p:nvGrpSpPr>
        <p:grpSpPr>
          <a:xfrm>
            <a:off x="2124400" y="2035624"/>
            <a:ext cx="347422" cy="347422"/>
            <a:chOff x="1271451" y="1366325"/>
            <a:chExt cx="426720" cy="426720"/>
          </a:xfrm>
        </p:grpSpPr>
        <p:sp>
          <p:nvSpPr>
            <p:cNvPr id="37" name="Oval 36">
              <a:extLst>
                <a:ext uri="{FF2B5EF4-FFF2-40B4-BE49-F238E27FC236}">
                  <a16:creationId xmlns:a16="http://schemas.microsoft.com/office/drawing/2014/main" id="{F5CFF1A0-DDDA-450F-92C9-36C3057950B8}"/>
                </a:ext>
                <a:ext uri="{C183D7F6-B498-43B3-948B-1728B52AA6E4}">
                  <adec:decorative xmlns:adec="http://schemas.microsoft.com/office/drawing/2017/decorative" val="1"/>
                </a:ext>
              </a:extLst>
            </p:cNvPr>
            <p:cNvSpPr/>
            <p:nvPr/>
          </p:nvSpPr>
          <p:spPr bwMode="auto">
            <a:xfrm>
              <a:off x="1367246" y="1462120"/>
              <a:ext cx="235131" cy="235131"/>
            </a:xfrm>
            <a:prstGeom prst="ellipse">
              <a:avLst/>
            </a:prstGeom>
            <a:solidFill>
              <a:srgbClr val="609F5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38" name="Oval 37">
              <a:extLst>
                <a:ext uri="{FF2B5EF4-FFF2-40B4-BE49-F238E27FC236}">
                  <a16:creationId xmlns:a16="http://schemas.microsoft.com/office/drawing/2014/main" id="{5A48A2F9-195F-4960-95D4-44E458C7A0AD}"/>
                </a:ext>
                <a:ext uri="{C183D7F6-B498-43B3-948B-1728B52AA6E4}">
                  <adec:decorative xmlns:adec="http://schemas.microsoft.com/office/drawing/2017/decorative" val="1"/>
                </a:ext>
              </a:extLst>
            </p:cNvPr>
            <p:cNvSpPr/>
            <p:nvPr/>
          </p:nvSpPr>
          <p:spPr bwMode="auto">
            <a:xfrm>
              <a:off x="1271451" y="1366325"/>
              <a:ext cx="426720" cy="426720"/>
            </a:xfrm>
            <a:prstGeom prst="ellipse">
              <a:avLst/>
            </a:prstGeom>
            <a:no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32" name="Rectangle 31">
            <a:extLst>
              <a:ext uri="{FF2B5EF4-FFF2-40B4-BE49-F238E27FC236}">
                <a16:creationId xmlns:a16="http://schemas.microsoft.com/office/drawing/2014/main" id="{6C65E281-C58C-4307-B373-414B38DE7195}"/>
              </a:ext>
            </a:extLst>
          </p:cNvPr>
          <p:cNvSpPr/>
          <p:nvPr/>
        </p:nvSpPr>
        <p:spPr>
          <a:xfrm>
            <a:off x="2554173" y="2024669"/>
            <a:ext cx="3967753" cy="369332"/>
          </a:xfrm>
          <a:prstGeom prst="rect">
            <a:avLst/>
          </a:prstGeom>
        </p:spPr>
        <p:txBody>
          <a:bodyPr wrap="none">
            <a:spAutoFit/>
          </a:bodyPr>
          <a:lstStyle/>
          <a:p>
            <a:r>
              <a:rPr lang="en-US" sz="1800" dirty="0"/>
              <a:t>Learn the financial risks of retirement</a:t>
            </a:r>
          </a:p>
        </p:txBody>
      </p:sp>
      <p:cxnSp>
        <p:nvCxnSpPr>
          <p:cNvPr id="57" name="Straight Connector 56">
            <a:extLst>
              <a:ext uri="{FF2B5EF4-FFF2-40B4-BE49-F238E27FC236}">
                <a16:creationId xmlns:a16="http://schemas.microsoft.com/office/drawing/2014/main" id="{146CD456-9273-A4EC-0952-7AC742BBEF67}"/>
              </a:ext>
              <a:ext uri="{C183D7F6-B498-43B3-948B-1728B52AA6E4}">
                <adec:decorative xmlns:adec="http://schemas.microsoft.com/office/drawing/2017/decorative" val="1"/>
              </a:ext>
            </a:extLst>
          </p:cNvPr>
          <p:cNvCxnSpPr>
            <a:cxnSpLocks/>
          </p:cNvCxnSpPr>
          <p:nvPr/>
        </p:nvCxnSpPr>
        <p:spPr bwMode="auto">
          <a:xfrm>
            <a:off x="1927225" y="2517323"/>
            <a:ext cx="8128000" cy="0"/>
          </a:xfrm>
          <a:prstGeom prst="line">
            <a:avLst/>
          </a:prstGeom>
          <a:solidFill>
            <a:schemeClr val="hlink"/>
          </a:solidFill>
          <a:ln w="9525" cap="flat" cmpd="sng" algn="ctr">
            <a:solidFill>
              <a:schemeClr val="bg1">
                <a:lumMod val="75000"/>
              </a:schemeClr>
            </a:solidFill>
            <a:prstDash val="solid"/>
            <a:round/>
            <a:headEnd type="none" w="med" len="med"/>
            <a:tailEnd type="none" w="med" len="med"/>
          </a:ln>
          <a:effectLst/>
        </p:spPr>
      </p:cxnSp>
      <p:grpSp>
        <p:nvGrpSpPr>
          <p:cNvPr id="33" name="Group 32">
            <a:extLst>
              <a:ext uri="{FF2B5EF4-FFF2-40B4-BE49-F238E27FC236}">
                <a16:creationId xmlns:a16="http://schemas.microsoft.com/office/drawing/2014/main" id="{84736B44-6432-45C3-A8F8-D9BFAB07A621}"/>
              </a:ext>
              <a:ext uri="{C183D7F6-B498-43B3-948B-1728B52AA6E4}">
                <adec:decorative xmlns:adec="http://schemas.microsoft.com/office/drawing/2017/decorative" val="1"/>
              </a:ext>
            </a:extLst>
          </p:cNvPr>
          <p:cNvGrpSpPr/>
          <p:nvPr/>
        </p:nvGrpSpPr>
        <p:grpSpPr>
          <a:xfrm>
            <a:off x="2124400" y="2683503"/>
            <a:ext cx="347422" cy="347422"/>
            <a:chOff x="1271451" y="1366325"/>
            <a:chExt cx="426720" cy="426720"/>
          </a:xfrm>
        </p:grpSpPr>
        <p:sp>
          <p:nvSpPr>
            <p:cNvPr id="35" name="Oval 34">
              <a:extLst>
                <a:ext uri="{FF2B5EF4-FFF2-40B4-BE49-F238E27FC236}">
                  <a16:creationId xmlns:a16="http://schemas.microsoft.com/office/drawing/2014/main" id="{4EF8E090-1405-4E0A-B704-780A13F8D174}"/>
                </a:ext>
                <a:ext uri="{C183D7F6-B498-43B3-948B-1728B52AA6E4}">
                  <adec:decorative xmlns:adec="http://schemas.microsoft.com/office/drawing/2017/decorative" val="1"/>
                </a:ext>
              </a:extLst>
            </p:cNvPr>
            <p:cNvSpPr/>
            <p:nvPr/>
          </p:nvSpPr>
          <p:spPr bwMode="auto">
            <a:xfrm>
              <a:off x="1367246" y="1462120"/>
              <a:ext cx="235131" cy="235131"/>
            </a:xfrm>
            <a:prstGeom prst="ellipse">
              <a:avLst/>
            </a:prstGeom>
            <a:solidFill>
              <a:srgbClr val="4B7838"/>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36" name="Oval 35">
              <a:extLst>
                <a:ext uri="{FF2B5EF4-FFF2-40B4-BE49-F238E27FC236}">
                  <a16:creationId xmlns:a16="http://schemas.microsoft.com/office/drawing/2014/main" id="{702847D2-4076-4F33-B741-14F8085D1545}"/>
                </a:ext>
                <a:ext uri="{C183D7F6-B498-43B3-948B-1728B52AA6E4}">
                  <adec:decorative xmlns:adec="http://schemas.microsoft.com/office/drawing/2017/decorative" val="1"/>
                </a:ext>
              </a:extLst>
            </p:cNvPr>
            <p:cNvSpPr/>
            <p:nvPr/>
          </p:nvSpPr>
          <p:spPr bwMode="auto">
            <a:xfrm>
              <a:off x="1271451" y="1366325"/>
              <a:ext cx="426720" cy="426720"/>
            </a:xfrm>
            <a:prstGeom prst="ellipse">
              <a:avLst/>
            </a:prstGeom>
            <a:no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30" name="Rectangle 3">
            <a:extLst>
              <a:ext uri="{FF2B5EF4-FFF2-40B4-BE49-F238E27FC236}">
                <a16:creationId xmlns:a16="http://schemas.microsoft.com/office/drawing/2014/main" id="{037E23B4-63E4-4988-94F9-2B96EFF59948}"/>
              </a:ext>
            </a:extLst>
          </p:cNvPr>
          <p:cNvSpPr txBox="1">
            <a:spLocks noChangeArrowheads="1"/>
          </p:cNvSpPr>
          <p:nvPr/>
        </p:nvSpPr>
        <p:spPr bwMode="auto">
          <a:xfrm>
            <a:off x="2554173" y="2672548"/>
            <a:ext cx="6378669" cy="369332"/>
          </a:xfrm>
          <a:prstGeom prst="rect">
            <a:avLst/>
          </a:prstGeom>
        </p:spPr>
        <p:txBody>
          <a:bodyPr wrap="none">
            <a:spAutoFit/>
          </a:bodyPr>
          <a:lstStyle>
            <a:defPPr>
              <a:defRPr lang="en-US"/>
            </a:defPPr>
          </a:lstStyle>
          <a:p>
            <a:r>
              <a:rPr lang="en-US" sz="1800" dirty="0"/>
              <a:t>Understand the benefits of creating a retirement income plan</a:t>
            </a:r>
          </a:p>
        </p:txBody>
      </p:sp>
      <p:cxnSp>
        <p:nvCxnSpPr>
          <p:cNvPr id="58" name="Straight Connector 57">
            <a:extLst>
              <a:ext uri="{FF2B5EF4-FFF2-40B4-BE49-F238E27FC236}">
                <a16:creationId xmlns:a16="http://schemas.microsoft.com/office/drawing/2014/main" id="{58FB038F-D5B9-1D2E-21F5-76EF23BF764C}"/>
              </a:ext>
              <a:ext uri="{C183D7F6-B498-43B3-948B-1728B52AA6E4}">
                <adec:decorative xmlns:adec="http://schemas.microsoft.com/office/drawing/2017/decorative" val="1"/>
              </a:ext>
            </a:extLst>
          </p:cNvPr>
          <p:cNvCxnSpPr>
            <a:cxnSpLocks/>
          </p:cNvCxnSpPr>
          <p:nvPr/>
        </p:nvCxnSpPr>
        <p:spPr bwMode="auto">
          <a:xfrm>
            <a:off x="1927225" y="3151415"/>
            <a:ext cx="8128000" cy="0"/>
          </a:xfrm>
          <a:prstGeom prst="line">
            <a:avLst/>
          </a:prstGeom>
          <a:solidFill>
            <a:schemeClr val="hlink"/>
          </a:solidFill>
          <a:ln w="9525" cap="flat" cmpd="sng" algn="ctr">
            <a:solidFill>
              <a:schemeClr val="bg1">
                <a:lumMod val="75000"/>
              </a:schemeClr>
            </a:solidFill>
            <a:prstDash val="solid"/>
            <a:round/>
            <a:headEnd type="none" w="med" len="med"/>
            <a:tailEnd type="none" w="med" len="med"/>
          </a:ln>
          <a:effectLst/>
        </p:spPr>
      </p:cxnSp>
      <p:grpSp>
        <p:nvGrpSpPr>
          <p:cNvPr id="42" name="Group 41">
            <a:extLst>
              <a:ext uri="{FF2B5EF4-FFF2-40B4-BE49-F238E27FC236}">
                <a16:creationId xmlns:a16="http://schemas.microsoft.com/office/drawing/2014/main" id="{FDFD7EC0-113B-45A6-A4AB-53633E09093D}"/>
              </a:ext>
              <a:ext uri="{C183D7F6-B498-43B3-948B-1728B52AA6E4}">
                <adec:decorative xmlns:adec="http://schemas.microsoft.com/office/drawing/2017/decorative" val="1"/>
              </a:ext>
            </a:extLst>
          </p:cNvPr>
          <p:cNvGrpSpPr/>
          <p:nvPr/>
        </p:nvGrpSpPr>
        <p:grpSpPr>
          <a:xfrm>
            <a:off x="2124400" y="3331382"/>
            <a:ext cx="347422" cy="347422"/>
            <a:chOff x="1271451" y="1366325"/>
            <a:chExt cx="426720" cy="426720"/>
          </a:xfrm>
        </p:grpSpPr>
        <p:sp>
          <p:nvSpPr>
            <p:cNvPr id="48" name="Oval 47">
              <a:extLst>
                <a:ext uri="{FF2B5EF4-FFF2-40B4-BE49-F238E27FC236}">
                  <a16:creationId xmlns:a16="http://schemas.microsoft.com/office/drawing/2014/main" id="{623EC22D-D4DF-4C3B-8790-F0A899512D7F}"/>
                </a:ext>
                <a:ext uri="{C183D7F6-B498-43B3-948B-1728B52AA6E4}">
                  <adec:decorative xmlns:adec="http://schemas.microsoft.com/office/drawing/2017/decorative" val="1"/>
                </a:ext>
              </a:extLst>
            </p:cNvPr>
            <p:cNvSpPr/>
            <p:nvPr/>
          </p:nvSpPr>
          <p:spPr bwMode="auto">
            <a:xfrm>
              <a:off x="1367246" y="1462120"/>
              <a:ext cx="235131" cy="235131"/>
            </a:xfrm>
            <a:prstGeom prst="ellipse">
              <a:avLst/>
            </a:prstGeom>
            <a:solidFill>
              <a:srgbClr val="004F6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49" name="Oval 48">
              <a:extLst>
                <a:ext uri="{FF2B5EF4-FFF2-40B4-BE49-F238E27FC236}">
                  <a16:creationId xmlns:a16="http://schemas.microsoft.com/office/drawing/2014/main" id="{D0D20B57-4E3C-42BC-9418-4379180D320B}"/>
                </a:ext>
                <a:ext uri="{C183D7F6-B498-43B3-948B-1728B52AA6E4}">
                  <adec:decorative xmlns:adec="http://schemas.microsoft.com/office/drawing/2017/decorative" val="1"/>
                </a:ext>
              </a:extLst>
            </p:cNvPr>
            <p:cNvSpPr/>
            <p:nvPr/>
          </p:nvSpPr>
          <p:spPr bwMode="auto">
            <a:xfrm>
              <a:off x="1271451" y="1366325"/>
              <a:ext cx="426720" cy="426720"/>
            </a:xfrm>
            <a:prstGeom prst="ellipse">
              <a:avLst/>
            </a:prstGeom>
            <a:no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43" name="Rectangle 42">
            <a:extLst>
              <a:ext uri="{FF2B5EF4-FFF2-40B4-BE49-F238E27FC236}">
                <a16:creationId xmlns:a16="http://schemas.microsoft.com/office/drawing/2014/main" id="{252AFB61-2EF0-4CF3-BEB8-8E595BEC67EC}"/>
              </a:ext>
            </a:extLst>
          </p:cNvPr>
          <p:cNvSpPr/>
          <p:nvPr/>
        </p:nvSpPr>
        <p:spPr>
          <a:xfrm>
            <a:off x="2554173" y="3320427"/>
            <a:ext cx="3583032" cy="369332"/>
          </a:xfrm>
          <a:prstGeom prst="rect">
            <a:avLst/>
          </a:prstGeom>
        </p:spPr>
        <p:txBody>
          <a:bodyPr wrap="none">
            <a:spAutoFit/>
          </a:bodyPr>
          <a:lstStyle/>
          <a:p>
            <a:r>
              <a:rPr lang="en-US" sz="1800" dirty="0"/>
              <a:t>Use available planning resources</a:t>
            </a:r>
          </a:p>
        </p:txBody>
      </p:sp>
      <p:cxnSp>
        <p:nvCxnSpPr>
          <p:cNvPr id="59" name="Straight Connector 58">
            <a:extLst>
              <a:ext uri="{FF2B5EF4-FFF2-40B4-BE49-F238E27FC236}">
                <a16:creationId xmlns:a16="http://schemas.microsoft.com/office/drawing/2014/main" id="{0E2EF99A-681E-22F5-D4C3-01351DC50C03}"/>
              </a:ext>
              <a:ext uri="{C183D7F6-B498-43B3-948B-1728B52AA6E4}">
                <adec:decorative xmlns:adec="http://schemas.microsoft.com/office/drawing/2017/decorative" val="1"/>
              </a:ext>
            </a:extLst>
          </p:cNvPr>
          <p:cNvCxnSpPr>
            <a:cxnSpLocks/>
          </p:cNvCxnSpPr>
          <p:nvPr/>
        </p:nvCxnSpPr>
        <p:spPr bwMode="auto">
          <a:xfrm>
            <a:off x="1927225" y="3785507"/>
            <a:ext cx="8128000" cy="0"/>
          </a:xfrm>
          <a:prstGeom prst="line">
            <a:avLst/>
          </a:prstGeom>
          <a:solidFill>
            <a:schemeClr val="hlink"/>
          </a:solidFill>
          <a:ln w="9525" cap="flat" cmpd="sng" algn="ctr">
            <a:solidFill>
              <a:schemeClr val="bg1">
                <a:lumMod val="75000"/>
              </a:schemeClr>
            </a:solidFill>
            <a:prstDash val="solid"/>
            <a:round/>
            <a:headEnd type="none" w="med" len="med"/>
            <a:tailEnd type="none" w="med" len="med"/>
          </a:ln>
          <a:effectLst/>
        </p:spPr>
      </p:cxnSp>
      <p:grpSp>
        <p:nvGrpSpPr>
          <p:cNvPr id="44" name="Group 43">
            <a:extLst>
              <a:ext uri="{FF2B5EF4-FFF2-40B4-BE49-F238E27FC236}">
                <a16:creationId xmlns:a16="http://schemas.microsoft.com/office/drawing/2014/main" id="{A4CD7E69-E15E-4273-A05C-46F975DCD1A9}"/>
              </a:ext>
              <a:ext uri="{C183D7F6-B498-43B3-948B-1728B52AA6E4}">
                <adec:decorative xmlns:adec="http://schemas.microsoft.com/office/drawing/2017/decorative" val="1"/>
              </a:ext>
            </a:extLst>
          </p:cNvPr>
          <p:cNvGrpSpPr/>
          <p:nvPr/>
        </p:nvGrpSpPr>
        <p:grpSpPr>
          <a:xfrm>
            <a:off x="2124400" y="3935717"/>
            <a:ext cx="347422" cy="347422"/>
            <a:chOff x="1271451" y="1366325"/>
            <a:chExt cx="426720" cy="426720"/>
          </a:xfrm>
        </p:grpSpPr>
        <p:sp>
          <p:nvSpPr>
            <p:cNvPr id="46" name="Oval 45">
              <a:extLst>
                <a:ext uri="{FF2B5EF4-FFF2-40B4-BE49-F238E27FC236}">
                  <a16:creationId xmlns:a16="http://schemas.microsoft.com/office/drawing/2014/main" id="{29398F08-2715-4A33-9F49-752F381944A2}"/>
                </a:ext>
                <a:ext uri="{C183D7F6-B498-43B3-948B-1728B52AA6E4}">
                  <adec:decorative xmlns:adec="http://schemas.microsoft.com/office/drawing/2017/decorative" val="1"/>
                </a:ext>
              </a:extLst>
            </p:cNvPr>
            <p:cNvSpPr/>
            <p:nvPr/>
          </p:nvSpPr>
          <p:spPr bwMode="auto">
            <a:xfrm>
              <a:off x="1367246" y="1462120"/>
              <a:ext cx="235131" cy="235131"/>
            </a:xfrm>
            <a:prstGeom prst="ellipse">
              <a:avLst/>
            </a:prstGeom>
            <a:solidFill>
              <a:schemeClr val="hlink"/>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47" name="Oval 46">
              <a:extLst>
                <a:ext uri="{FF2B5EF4-FFF2-40B4-BE49-F238E27FC236}">
                  <a16:creationId xmlns:a16="http://schemas.microsoft.com/office/drawing/2014/main" id="{8EE076A2-1A17-40F4-8504-74315712BC50}"/>
                </a:ext>
                <a:ext uri="{C183D7F6-B498-43B3-948B-1728B52AA6E4}">
                  <adec:decorative xmlns:adec="http://schemas.microsoft.com/office/drawing/2017/decorative" val="1"/>
                </a:ext>
              </a:extLst>
            </p:cNvPr>
            <p:cNvSpPr/>
            <p:nvPr/>
          </p:nvSpPr>
          <p:spPr bwMode="auto">
            <a:xfrm>
              <a:off x="1271451" y="1366325"/>
              <a:ext cx="426720" cy="426720"/>
            </a:xfrm>
            <a:prstGeom prst="ellipse">
              <a:avLst/>
            </a:prstGeom>
            <a:no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41" name="Rectangle 3">
            <a:extLst>
              <a:ext uri="{FF2B5EF4-FFF2-40B4-BE49-F238E27FC236}">
                <a16:creationId xmlns:a16="http://schemas.microsoft.com/office/drawing/2014/main" id="{F0068C89-A2A7-4B61-B42D-21D595D55FB6}"/>
              </a:ext>
            </a:extLst>
          </p:cNvPr>
          <p:cNvSpPr txBox="1">
            <a:spLocks noChangeArrowheads="1"/>
          </p:cNvSpPr>
          <p:nvPr/>
        </p:nvSpPr>
        <p:spPr bwMode="auto">
          <a:xfrm>
            <a:off x="2554173" y="3935648"/>
            <a:ext cx="2121158" cy="369332"/>
          </a:xfrm>
          <a:prstGeom prst="rect">
            <a:avLst/>
          </a:prstGeom>
        </p:spPr>
        <p:txBody>
          <a:bodyPr wrap="none">
            <a:spAutoFit/>
          </a:bodyPr>
          <a:lstStyle>
            <a:defPPr>
              <a:defRPr lang="en-US"/>
            </a:defPPr>
          </a:lstStyle>
          <a:p>
            <a:r>
              <a:rPr lang="en-US" sz="1800" dirty="0"/>
              <a:t>Take the next step!</a:t>
            </a:r>
          </a:p>
        </p:txBody>
      </p:sp>
      <p:cxnSp>
        <p:nvCxnSpPr>
          <p:cNvPr id="60" name="Straight Connector 59">
            <a:extLst>
              <a:ext uri="{FF2B5EF4-FFF2-40B4-BE49-F238E27FC236}">
                <a16:creationId xmlns:a16="http://schemas.microsoft.com/office/drawing/2014/main" id="{486244D2-5DAF-82FB-9AC2-DF21772FAAB1}"/>
              </a:ext>
              <a:ext uri="{C183D7F6-B498-43B3-948B-1728B52AA6E4}">
                <adec:decorative xmlns:adec="http://schemas.microsoft.com/office/drawing/2017/decorative" val="1"/>
              </a:ext>
            </a:extLst>
          </p:cNvPr>
          <p:cNvCxnSpPr>
            <a:cxnSpLocks/>
          </p:cNvCxnSpPr>
          <p:nvPr/>
        </p:nvCxnSpPr>
        <p:spPr bwMode="auto">
          <a:xfrm>
            <a:off x="1927225" y="4419599"/>
            <a:ext cx="8128000" cy="0"/>
          </a:xfrm>
          <a:prstGeom prst="line">
            <a:avLst/>
          </a:prstGeom>
          <a:solidFill>
            <a:schemeClr val="hlink"/>
          </a:solidFill>
          <a:ln w="9525" cap="flat" cmpd="sng" algn="ctr">
            <a:solidFill>
              <a:schemeClr val="bg1">
                <a:lumMod val="75000"/>
              </a:schemeClr>
            </a:solidFill>
            <a:prstDash val="solid"/>
            <a:round/>
            <a:headEnd type="none" w="med" len="med"/>
            <a:tailEnd type="none" w="med" len="med"/>
          </a:ln>
          <a:effectLst/>
        </p:spPr>
      </p:cxnSp>
      <p:sp>
        <p:nvSpPr>
          <p:cNvPr id="9" name="Slide Number Placeholder 8"/>
          <p:cNvSpPr>
            <a:spLocks noGrp="1"/>
          </p:cNvSpPr>
          <p:nvPr>
            <p:ph type="sldNum" sz="quarter" idx="14"/>
          </p:nvPr>
        </p:nvSpPr>
        <p:spPr/>
        <p:txBody>
          <a:bodyPr/>
          <a:lstStyle/>
          <a:p>
            <a:pPr>
              <a:defRPr/>
            </a:pPr>
            <a:fld id="{E6474CC2-1230-4213-AD1A-4B2FEEABA7A1}" type="slidenum">
              <a:rPr lang="en-US" smtClean="0"/>
              <a:pPr>
                <a:defRPr/>
              </a:pPr>
              <a:t>4</a:t>
            </a:fld>
            <a:endParaRPr lang="en-US" dirty="0"/>
          </a:p>
        </p:txBody>
      </p:sp>
      <p:sp>
        <p:nvSpPr>
          <p:cNvPr id="28" name="Footer Placeholder 3">
            <a:extLst>
              <a:ext uri="{FF2B5EF4-FFF2-40B4-BE49-F238E27FC236}">
                <a16:creationId xmlns:a16="http://schemas.microsoft.com/office/drawing/2014/main" id="{38FF6DF0-87B3-4480-B813-FC43D84C1A57}"/>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435747.32.0</a:t>
            </a:r>
          </a:p>
        </p:txBody>
      </p:sp>
      <p:pic>
        <p:nvPicPr>
          <p:cNvPr id="3" name="Picture 2" descr="Fidelity Investments logo">
            <a:extLst>
              <a:ext uri="{FF2B5EF4-FFF2-40B4-BE49-F238E27FC236}">
                <a16:creationId xmlns:a16="http://schemas.microsoft.com/office/drawing/2014/main" id="{01460FEF-CD40-579D-FAFA-F3F19D16C4FC}"/>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2948780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tLang="en-US" dirty="0"/>
              <a:t>Five key risks of retirement</a:t>
            </a:r>
            <a:endParaRPr lang="en-US" dirty="0"/>
          </a:p>
        </p:txBody>
      </p:sp>
      <p:sp>
        <p:nvSpPr>
          <p:cNvPr id="22" name="Rectangle 21">
            <a:extLst>
              <a:ext uri="{C183D7F6-B498-43B3-948B-1728B52AA6E4}">
                <adec:decorative xmlns:adec="http://schemas.microsoft.com/office/drawing/2017/decorative" val="1"/>
              </a:ext>
            </a:extLst>
          </p:cNvPr>
          <p:cNvSpPr/>
          <p:nvPr/>
        </p:nvSpPr>
        <p:spPr>
          <a:xfrm>
            <a:off x="0" y="2472421"/>
            <a:ext cx="12191999" cy="1619717"/>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768692"/>
              </a:solidFill>
            </a:endParaRPr>
          </a:p>
        </p:txBody>
      </p:sp>
      <p:grpSp>
        <p:nvGrpSpPr>
          <p:cNvPr id="21" name="Group 20">
            <a:extLst>
              <a:ext uri="{FF2B5EF4-FFF2-40B4-BE49-F238E27FC236}">
                <a16:creationId xmlns:a16="http://schemas.microsoft.com/office/drawing/2014/main" id="{D490F58A-982D-4E65-A91A-7A022EA39789}"/>
              </a:ext>
              <a:ext uri="{C183D7F6-B498-43B3-948B-1728B52AA6E4}">
                <adec:decorative xmlns:adec="http://schemas.microsoft.com/office/drawing/2017/decorative" val="1"/>
              </a:ext>
            </a:extLst>
          </p:cNvPr>
          <p:cNvGrpSpPr/>
          <p:nvPr/>
        </p:nvGrpSpPr>
        <p:grpSpPr>
          <a:xfrm>
            <a:off x="1222376" y="2358755"/>
            <a:ext cx="347422" cy="347422"/>
            <a:chOff x="1271451" y="1366325"/>
            <a:chExt cx="426720" cy="426720"/>
          </a:xfrm>
        </p:grpSpPr>
        <p:sp>
          <p:nvSpPr>
            <p:cNvPr id="25" name="Oval 24">
              <a:extLst>
                <a:ext uri="{FF2B5EF4-FFF2-40B4-BE49-F238E27FC236}">
                  <a16:creationId xmlns:a16="http://schemas.microsoft.com/office/drawing/2014/main" id="{AC212EC7-0089-4111-8093-468F0C45CF48}"/>
                </a:ext>
                <a:ext uri="{C183D7F6-B498-43B3-948B-1728B52AA6E4}">
                  <adec:decorative xmlns:adec="http://schemas.microsoft.com/office/drawing/2017/decorative" val="1"/>
                </a:ext>
              </a:extLst>
            </p:cNvPr>
            <p:cNvSpPr/>
            <p:nvPr/>
          </p:nvSpPr>
          <p:spPr bwMode="auto">
            <a:xfrm>
              <a:off x="1271451" y="1366325"/>
              <a:ext cx="426720" cy="426720"/>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24" name="Oval 23">
              <a:extLst>
                <a:ext uri="{FF2B5EF4-FFF2-40B4-BE49-F238E27FC236}">
                  <a16:creationId xmlns:a16="http://schemas.microsoft.com/office/drawing/2014/main" id="{AF2A92B7-243D-44F3-A6DA-593D5AE50BA6}"/>
                </a:ext>
                <a:ext uri="{C183D7F6-B498-43B3-948B-1728B52AA6E4}">
                  <adec:decorative xmlns:adec="http://schemas.microsoft.com/office/drawing/2017/decorative" val="1"/>
                </a:ext>
              </a:extLst>
            </p:cNvPr>
            <p:cNvSpPr/>
            <p:nvPr/>
          </p:nvSpPr>
          <p:spPr bwMode="auto">
            <a:xfrm>
              <a:off x="1367246" y="1462120"/>
              <a:ext cx="235131" cy="235131"/>
            </a:xfrm>
            <a:prstGeom prst="ellipse">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33" name="Rectangle 6"/>
          <p:cNvSpPr>
            <a:spLocks noChangeArrowheads="1"/>
          </p:cNvSpPr>
          <p:nvPr/>
        </p:nvSpPr>
        <p:spPr bwMode="auto">
          <a:xfrm>
            <a:off x="655891" y="2847032"/>
            <a:ext cx="1548547" cy="81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5711" rIns="0" bIns="45711">
            <a:spAutoFit/>
          </a:bodyPr>
          <a:lstStyle>
            <a:lvl1pPr marL="342900" indent="-342900" eaLnBrk="0" hangingPunct="0">
              <a:defRPr sz="1600">
                <a:solidFill>
                  <a:schemeClr val="tx1"/>
                </a:solidFill>
                <a:latin typeface="Arial" pitchFamily="34" charset="0"/>
                <a:ea typeface="ＭＳ Ｐゴシック" pitchFamily="34" charset="-128"/>
              </a:defRPr>
            </a:lvl1pPr>
            <a:lvl2pPr marL="228600" indent="-11430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marL="0" lvl="1" indent="0" algn="ctr" eaLnBrk="1" hangingPunct="1">
              <a:spcBef>
                <a:spcPts val="0"/>
              </a:spcBef>
              <a:spcAft>
                <a:spcPts val="600"/>
              </a:spcAft>
              <a:buClr>
                <a:srgbClr val="5E8AB4"/>
              </a:buClr>
              <a:buSzPct val="110000"/>
              <a:defRPr/>
            </a:pPr>
            <a:r>
              <a:rPr lang="en-US" altLang="en-US" sz="1800" b="1" dirty="0">
                <a:solidFill>
                  <a:srgbClr val="327B23"/>
                </a:solidFill>
              </a:rPr>
              <a:t>RISK 1</a:t>
            </a:r>
          </a:p>
          <a:p>
            <a:pPr marL="0" lvl="1" indent="0" algn="ctr" eaLnBrk="1" hangingPunct="1">
              <a:spcBef>
                <a:spcPts val="0"/>
              </a:spcBef>
              <a:spcAft>
                <a:spcPts val="600"/>
              </a:spcAft>
              <a:buClr>
                <a:srgbClr val="5E8AB4"/>
              </a:buClr>
              <a:buSzPct val="110000"/>
              <a:defRPr/>
            </a:pPr>
            <a:r>
              <a:rPr lang="en-US" altLang="en-US" sz="2400" dirty="0"/>
              <a:t>Longevity</a:t>
            </a:r>
          </a:p>
        </p:txBody>
      </p:sp>
      <p:cxnSp>
        <p:nvCxnSpPr>
          <p:cNvPr id="31" name="Straight Connector 30">
            <a:extLst>
              <a:ext uri="{C183D7F6-B498-43B3-948B-1728B52AA6E4}">
                <adec:decorative xmlns:adec="http://schemas.microsoft.com/office/drawing/2017/decorative" val="1"/>
              </a:ext>
            </a:extLst>
          </p:cNvPr>
          <p:cNvCxnSpPr/>
          <p:nvPr/>
        </p:nvCxnSpPr>
        <p:spPr>
          <a:xfrm>
            <a:off x="2541122" y="2744557"/>
            <a:ext cx="0" cy="111109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6" name="Group 25">
            <a:extLst>
              <a:ext uri="{FF2B5EF4-FFF2-40B4-BE49-F238E27FC236}">
                <a16:creationId xmlns:a16="http://schemas.microsoft.com/office/drawing/2014/main" id="{62534677-7663-44C3-9244-4A5FACD5DAD4}"/>
              </a:ext>
              <a:ext uri="{C183D7F6-B498-43B3-948B-1728B52AA6E4}">
                <adec:decorative xmlns:adec="http://schemas.microsoft.com/office/drawing/2017/decorative" val="1"/>
              </a:ext>
            </a:extLst>
          </p:cNvPr>
          <p:cNvGrpSpPr/>
          <p:nvPr/>
        </p:nvGrpSpPr>
        <p:grpSpPr>
          <a:xfrm>
            <a:off x="3512446" y="2314742"/>
            <a:ext cx="347422" cy="347422"/>
            <a:chOff x="1271451" y="1366325"/>
            <a:chExt cx="426720" cy="426720"/>
          </a:xfrm>
        </p:grpSpPr>
        <p:sp>
          <p:nvSpPr>
            <p:cNvPr id="27" name="Oval 26">
              <a:extLst>
                <a:ext uri="{FF2B5EF4-FFF2-40B4-BE49-F238E27FC236}">
                  <a16:creationId xmlns:a16="http://schemas.microsoft.com/office/drawing/2014/main" id="{4C909D36-5552-4079-94E9-62A73B1CDA72}"/>
                </a:ext>
                <a:ext uri="{C183D7F6-B498-43B3-948B-1728B52AA6E4}">
                  <adec:decorative xmlns:adec="http://schemas.microsoft.com/office/drawing/2017/decorative" val="1"/>
                </a:ext>
              </a:extLst>
            </p:cNvPr>
            <p:cNvSpPr/>
            <p:nvPr/>
          </p:nvSpPr>
          <p:spPr bwMode="auto">
            <a:xfrm>
              <a:off x="1271451" y="1366325"/>
              <a:ext cx="426720" cy="426720"/>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28" name="Oval 27">
              <a:extLst>
                <a:ext uri="{FF2B5EF4-FFF2-40B4-BE49-F238E27FC236}">
                  <a16:creationId xmlns:a16="http://schemas.microsoft.com/office/drawing/2014/main" id="{0F5909FD-CD81-4086-9B13-4EA9C2266816}"/>
                </a:ext>
                <a:ext uri="{C183D7F6-B498-43B3-948B-1728B52AA6E4}">
                  <adec:decorative xmlns:adec="http://schemas.microsoft.com/office/drawing/2017/decorative" val="1"/>
                </a:ext>
              </a:extLst>
            </p:cNvPr>
            <p:cNvSpPr/>
            <p:nvPr/>
          </p:nvSpPr>
          <p:spPr bwMode="auto">
            <a:xfrm>
              <a:off x="1367246" y="1462120"/>
              <a:ext cx="235131" cy="235131"/>
            </a:xfrm>
            <a:prstGeom prst="ellipse">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37" name="Rectangle 6"/>
          <p:cNvSpPr>
            <a:spLocks noChangeArrowheads="1"/>
          </p:cNvSpPr>
          <p:nvPr/>
        </p:nvSpPr>
        <p:spPr bwMode="auto">
          <a:xfrm>
            <a:off x="2899465" y="2847032"/>
            <a:ext cx="1548547" cy="81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5711" rIns="0" bIns="45711">
            <a:spAutoFit/>
          </a:bodyPr>
          <a:lstStyle>
            <a:lvl1pPr marL="342900" indent="-342900" eaLnBrk="0" hangingPunct="0">
              <a:defRPr sz="1600">
                <a:solidFill>
                  <a:schemeClr val="tx1"/>
                </a:solidFill>
                <a:latin typeface="Arial" pitchFamily="34" charset="0"/>
                <a:ea typeface="ＭＳ Ｐゴシック" pitchFamily="34" charset="-128"/>
              </a:defRPr>
            </a:lvl1pPr>
            <a:lvl2pPr marL="228600" indent="-11430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marL="0" lvl="1" indent="0" algn="ctr" eaLnBrk="1" hangingPunct="1">
              <a:spcBef>
                <a:spcPts val="0"/>
              </a:spcBef>
              <a:spcAft>
                <a:spcPts val="600"/>
              </a:spcAft>
              <a:buClr>
                <a:srgbClr val="5E8AB4"/>
              </a:buClr>
              <a:buSzPct val="110000"/>
              <a:defRPr/>
            </a:pPr>
            <a:r>
              <a:rPr lang="en-US" altLang="en-US" sz="1800" b="1" dirty="0">
                <a:solidFill>
                  <a:srgbClr val="327B23"/>
                </a:solidFill>
              </a:rPr>
              <a:t>RISK 2</a:t>
            </a:r>
          </a:p>
          <a:p>
            <a:pPr marL="0" lvl="1" indent="0" algn="ctr" eaLnBrk="1" hangingPunct="1">
              <a:spcBef>
                <a:spcPts val="0"/>
              </a:spcBef>
              <a:spcAft>
                <a:spcPts val="600"/>
              </a:spcAft>
              <a:buClr>
                <a:srgbClr val="5E8AB4"/>
              </a:buClr>
              <a:buSzPct val="110000"/>
              <a:defRPr/>
            </a:pPr>
            <a:r>
              <a:rPr lang="en-US" altLang="en-US" sz="2400" dirty="0"/>
              <a:t>Medical</a:t>
            </a:r>
          </a:p>
        </p:txBody>
      </p:sp>
      <p:cxnSp>
        <p:nvCxnSpPr>
          <p:cNvPr id="36" name="Straight Connector 35">
            <a:extLst>
              <a:ext uri="{C183D7F6-B498-43B3-948B-1728B52AA6E4}">
                <adec:decorative xmlns:adec="http://schemas.microsoft.com/office/drawing/2017/decorative" val="1"/>
              </a:ext>
            </a:extLst>
          </p:cNvPr>
          <p:cNvCxnSpPr/>
          <p:nvPr/>
        </p:nvCxnSpPr>
        <p:spPr>
          <a:xfrm>
            <a:off x="4831192" y="2744557"/>
            <a:ext cx="0" cy="111109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9" name="Group 28">
            <a:extLst>
              <a:ext uri="{FF2B5EF4-FFF2-40B4-BE49-F238E27FC236}">
                <a16:creationId xmlns:a16="http://schemas.microsoft.com/office/drawing/2014/main" id="{FF32E928-7030-4F92-9D10-AC2150621851}"/>
              </a:ext>
              <a:ext uri="{C183D7F6-B498-43B3-948B-1728B52AA6E4}">
                <adec:decorative xmlns:adec="http://schemas.microsoft.com/office/drawing/2017/decorative" val="1"/>
              </a:ext>
            </a:extLst>
          </p:cNvPr>
          <p:cNvGrpSpPr/>
          <p:nvPr/>
        </p:nvGrpSpPr>
        <p:grpSpPr>
          <a:xfrm>
            <a:off x="5802516" y="2314742"/>
            <a:ext cx="347422" cy="347422"/>
            <a:chOff x="1271451" y="1366325"/>
            <a:chExt cx="426720" cy="426720"/>
          </a:xfrm>
        </p:grpSpPr>
        <p:sp>
          <p:nvSpPr>
            <p:cNvPr id="30" name="Oval 29">
              <a:extLst>
                <a:ext uri="{FF2B5EF4-FFF2-40B4-BE49-F238E27FC236}">
                  <a16:creationId xmlns:a16="http://schemas.microsoft.com/office/drawing/2014/main" id="{B254A06D-27D1-45AC-93C6-1A569954C91D}"/>
                </a:ext>
                <a:ext uri="{C183D7F6-B498-43B3-948B-1728B52AA6E4}">
                  <adec:decorative xmlns:adec="http://schemas.microsoft.com/office/drawing/2017/decorative" val="1"/>
                </a:ext>
              </a:extLst>
            </p:cNvPr>
            <p:cNvSpPr/>
            <p:nvPr/>
          </p:nvSpPr>
          <p:spPr bwMode="auto">
            <a:xfrm>
              <a:off x="1271451" y="1366325"/>
              <a:ext cx="426720" cy="426720"/>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32" name="Oval 31">
              <a:extLst>
                <a:ext uri="{FF2B5EF4-FFF2-40B4-BE49-F238E27FC236}">
                  <a16:creationId xmlns:a16="http://schemas.microsoft.com/office/drawing/2014/main" id="{227E31E9-3135-4709-AA28-76721A06391D}"/>
                </a:ext>
                <a:ext uri="{C183D7F6-B498-43B3-948B-1728B52AA6E4}">
                  <adec:decorative xmlns:adec="http://schemas.microsoft.com/office/drawing/2017/decorative" val="1"/>
                </a:ext>
              </a:extLst>
            </p:cNvPr>
            <p:cNvSpPr/>
            <p:nvPr/>
          </p:nvSpPr>
          <p:spPr bwMode="auto">
            <a:xfrm>
              <a:off x="1367246" y="1462120"/>
              <a:ext cx="235131" cy="235131"/>
            </a:xfrm>
            <a:prstGeom prst="ellipse">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39" name="Rectangle 6"/>
          <p:cNvSpPr>
            <a:spLocks noChangeArrowheads="1"/>
          </p:cNvSpPr>
          <p:nvPr/>
        </p:nvSpPr>
        <p:spPr bwMode="auto">
          <a:xfrm>
            <a:off x="5199248" y="2847032"/>
            <a:ext cx="1548547" cy="81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5711" rIns="0" bIns="45711">
            <a:spAutoFit/>
          </a:bodyPr>
          <a:lstStyle>
            <a:lvl1pPr marL="342900" indent="-342900" eaLnBrk="0" hangingPunct="0">
              <a:defRPr sz="1600">
                <a:solidFill>
                  <a:schemeClr val="tx1"/>
                </a:solidFill>
                <a:latin typeface="Arial" pitchFamily="34" charset="0"/>
                <a:ea typeface="ＭＳ Ｐゴシック" pitchFamily="34" charset="-128"/>
              </a:defRPr>
            </a:lvl1pPr>
            <a:lvl2pPr marL="228600" indent="-11430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marL="0" lvl="1" indent="0" algn="ctr" eaLnBrk="1" hangingPunct="1">
              <a:spcBef>
                <a:spcPts val="0"/>
              </a:spcBef>
              <a:spcAft>
                <a:spcPts val="600"/>
              </a:spcAft>
              <a:buClr>
                <a:srgbClr val="5E8AB4"/>
              </a:buClr>
              <a:buSzPct val="110000"/>
              <a:defRPr/>
            </a:pPr>
            <a:r>
              <a:rPr lang="en-US" altLang="en-US" sz="1800" b="1" dirty="0">
                <a:solidFill>
                  <a:srgbClr val="368727"/>
                </a:solidFill>
              </a:rPr>
              <a:t>RISK 3</a:t>
            </a:r>
          </a:p>
          <a:p>
            <a:pPr marL="0" lvl="1" indent="0" algn="ctr" eaLnBrk="1" hangingPunct="1">
              <a:spcBef>
                <a:spcPts val="0"/>
              </a:spcBef>
              <a:spcAft>
                <a:spcPts val="600"/>
              </a:spcAft>
              <a:buClr>
                <a:srgbClr val="5E8AB4"/>
              </a:buClr>
              <a:buSzPct val="110000"/>
              <a:defRPr/>
            </a:pPr>
            <a:r>
              <a:rPr lang="en-US" altLang="en-US" sz="2400" dirty="0"/>
              <a:t>Inflation</a:t>
            </a:r>
          </a:p>
        </p:txBody>
      </p:sp>
      <p:cxnSp>
        <p:nvCxnSpPr>
          <p:cNvPr id="38" name="Straight Connector 37">
            <a:extLst>
              <a:ext uri="{C183D7F6-B498-43B3-948B-1728B52AA6E4}">
                <adec:decorative xmlns:adec="http://schemas.microsoft.com/office/drawing/2017/decorative" val="1"/>
              </a:ext>
            </a:extLst>
          </p:cNvPr>
          <p:cNvCxnSpPr/>
          <p:nvPr/>
        </p:nvCxnSpPr>
        <p:spPr>
          <a:xfrm>
            <a:off x="7121262" y="2744557"/>
            <a:ext cx="0" cy="111109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76D00B6F-6946-4E78-8791-9CAB8AEFD566}"/>
              </a:ext>
              <a:ext uri="{C183D7F6-B498-43B3-948B-1728B52AA6E4}">
                <adec:decorative xmlns:adec="http://schemas.microsoft.com/office/drawing/2017/decorative" val="1"/>
              </a:ext>
            </a:extLst>
          </p:cNvPr>
          <p:cNvGrpSpPr/>
          <p:nvPr/>
        </p:nvGrpSpPr>
        <p:grpSpPr>
          <a:xfrm>
            <a:off x="8092586" y="2320698"/>
            <a:ext cx="347422" cy="347422"/>
            <a:chOff x="1271451" y="1366325"/>
            <a:chExt cx="426720" cy="426720"/>
          </a:xfrm>
        </p:grpSpPr>
        <p:sp>
          <p:nvSpPr>
            <p:cNvPr id="35" name="Oval 34">
              <a:extLst>
                <a:ext uri="{FF2B5EF4-FFF2-40B4-BE49-F238E27FC236}">
                  <a16:creationId xmlns:a16="http://schemas.microsoft.com/office/drawing/2014/main" id="{273B3BA9-2F91-4C0D-8DF2-643CCEEE903C}"/>
                </a:ext>
                <a:ext uri="{C183D7F6-B498-43B3-948B-1728B52AA6E4}">
                  <adec:decorative xmlns:adec="http://schemas.microsoft.com/office/drawing/2017/decorative" val="1"/>
                </a:ext>
              </a:extLst>
            </p:cNvPr>
            <p:cNvSpPr/>
            <p:nvPr/>
          </p:nvSpPr>
          <p:spPr bwMode="auto">
            <a:xfrm>
              <a:off x="1271451" y="1366325"/>
              <a:ext cx="426720" cy="426720"/>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42" name="Oval 41">
              <a:extLst>
                <a:ext uri="{FF2B5EF4-FFF2-40B4-BE49-F238E27FC236}">
                  <a16:creationId xmlns:a16="http://schemas.microsoft.com/office/drawing/2014/main" id="{63497B7C-3220-4139-89C5-4BC3C5CE279C}"/>
                </a:ext>
                <a:ext uri="{C183D7F6-B498-43B3-948B-1728B52AA6E4}">
                  <adec:decorative xmlns:adec="http://schemas.microsoft.com/office/drawing/2017/decorative" val="1"/>
                </a:ext>
              </a:extLst>
            </p:cNvPr>
            <p:cNvSpPr/>
            <p:nvPr/>
          </p:nvSpPr>
          <p:spPr bwMode="auto">
            <a:xfrm>
              <a:off x="1367246" y="1462120"/>
              <a:ext cx="235131" cy="235131"/>
            </a:xfrm>
            <a:prstGeom prst="ellipse">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41" name="Rectangle 6"/>
          <p:cNvSpPr>
            <a:spLocks noChangeArrowheads="1"/>
          </p:cNvSpPr>
          <p:nvPr/>
        </p:nvSpPr>
        <p:spPr bwMode="auto">
          <a:xfrm>
            <a:off x="7505726" y="2847032"/>
            <a:ext cx="1548547" cy="81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5711" rIns="0" bIns="45711">
            <a:spAutoFit/>
          </a:bodyPr>
          <a:lstStyle>
            <a:lvl1pPr marL="342900" indent="-342900" eaLnBrk="0" hangingPunct="0">
              <a:defRPr sz="1600">
                <a:solidFill>
                  <a:schemeClr val="tx1"/>
                </a:solidFill>
                <a:latin typeface="Arial" pitchFamily="34" charset="0"/>
                <a:ea typeface="ＭＳ Ｐゴシック" pitchFamily="34" charset="-128"/>
              </a:defRPr>
            </a:lvl1pPr>
            <a:lvl2pPr marL="228600" indent="-11430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marL="0" lvl="1" indent="0" algn="ctr" eaLnBrk="1" hangingPunct="1">
              <a:spcBef>
                <a:spcPts val="0"/>
              </a:spcBef>
              <a:spcAft>
                <a:spcPts val="600"/>
              </a:spcAft>
              <a:buClr>
                <a:srgbClr val="5E8AB4"/>
              </a:buClr>
              <a:buSzPct val="110000"/>
              <a:defRPr/>
            </a:pPr>
            <a:r>
              <a:rPr lang="en-US" altLang="en-US" sz="1800" b="1" dirty="0">
                <a:solidFill>
                  <a:srgbClr val="327B23"/>
                </a:solidFill>
              </a:rPr>
              <a:t>RISK 4</a:t>
            </a:r>
          </a:p>
          <a:p>
            <a:pPr marL="0" lvl="1" indent="0" algn="ctr" eaLnBrk="1" hangingPunct="1">
              <a:spcBef>
                <a:spcPts val="0"/>
              </a:spcBef>
              <a:spcAft>
                <a:spcPts val="600"/>
              </a:spcAft>
              <a:buClr>
                <a:srgbClr val="5E8AB4"/>
              </a:buClr>
              <a:buSzPct val="110000"/>
              <a:defRPr/>
            </a:pPr>
            <a:r>
              <a:rPr lang="en-US" altLang="en-US" sz="2400" dirty="0"/>
              <a:t>Allocation</a:t>
            </a:r>
          </a:p>
        </p:txBody>
      </p:sp>
      <p:cxnSp>
        <p:nvCxnSpPr>
          <p:cNvPr id="40" name="Straight Connector 39">
            <a:extLst>
              <a:ext uri="{C183D7F6-B498-43B3-948B-1728B52AA6E4}">
                <adec:decorative xmlns:adec="http://schemas.microsoft.com/office/drawing/2017/decorative" val="1"/>
              </a:ext>
            </a:extLst>
          </p:cNvPr>
          <p:cNvCxnSpPr/>
          <p:nvPr/>
        </p:nvCxnSpPr>
        <p:spPr>
          <a:xfrm>
            <a:off x="9411332" y="2744557"/>
            <a:ext cx="0" cy="111109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44" name="Group 43">
            <a:extLst>
              <a:ext uri="{FF2B5EF4-FFF2-40B4-BE49-F238E27FC236}">
                <a16:creationId xmlns:a16="http://schemas.microsoft.com/office/drawing/2014/main" id="{60337A07-8D2E-4C08-991E-AC7ACBD7D889}"/>
              </a:ext>
              <a:ext uri="{C183D7F6-B498-43B3-948B-1728B52AA6E4}">
                <adec:decorative xmlns:adec="http://schemas.microsoft.com/office/drawing/2017/decorative" val="1"/>
              </a:ext>
            </a:extLst>
          </p:cNvPr>
          <p:cNvGrpSpPr/>
          <p:nvPr/>
        </p:nvGrpSpPr>
        <p:grpSpPr>
          <a:xfrm>
            <a:off x="10382656" y="2335689"/>
            <a:ext cx="347422" cy="347422"/>
            <a:chOff x="1271451" y="1366325"/>
            <a:chExt cx="426720" cy="426720"/>
          </a:xfrm>
        </p:grpSpPr>
        <p:sp>
          <p:nvSpPr>
            <p:cNvPr id="45" name="Oval 44">
              <a:extLst>
                <a:ext uri="{FF2B5EF4-FFF2-40B4-BE49-F238E27FC236}">
                  <a16:creationId xmlns:a16="http://schemas.microsoft.com/office/drawing/2014/main" id="{8EBC63F3-BC57-4A5C-849E-195A4845D089}"/>
                </a:ext>
                <a:ext uri="{C183D7F6-B498-43B3-948B-1728B52AA6E4}">
                  <adec:decorative xmlns:adec="http://schemas.microsoft.com/office/drawing/2017/decorative" val="1"/>
                </a:ext>
              </a:extLst>
            </p:cNvPr>
            <p:cNvSpPr/>
            <p:nvPr/>
          </p:nvSpPr>
          <p:spPr bwMode="auto">
            <a:xfrm>
              <a:off x="1271451" y="1366325"/>
              <a:ext cx="426720" cy="426720"/>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46" name="Oval 45">
              <a:extLst>
                <a:ext uri="{FF2B5EF4-FFF2-40B4-BE49-F238E27FC236}">
                  <a16:creationId xmlns:a16="http://schemas.microsoft.com/office/drawing/2014/main" id="{3B252A15-4EAC-4A45-A506-D00760AAF305}"/>
                </a:ext>
                <a:ext uri="{C183D7F6-B498-43B3-948B-1728B52AA6E4}">
                  <adec:decorative xmlns:adec="http://schemas.microsoft.com/office/drawing/2017/decorative" val="1"/>
                </a:ext>
              </a:extLst>
            </p:cNvPr>
            <p:cNvSpPr/>
            <p:nvPr/>
          </p:nvSpPr>
          <p:spPr bwMode="auto">
            <a:xfrm>
              <a:off x="1367246" y="1462120"/>
              <a:ext cx="235131" cy="235131"/>
            </a:xfrm>
            <a:prstGeom prst="ellipse">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grpSp>
      <p:sp>
        <p:nvSpPr>
          <p:cNvPr id="43" name="Rectangle 6"/>
          <p:cNvSpPr>
            <a:spLocks noChangeArrowheads="1"/>
          </p:cNvSpPr>
          <p:nvPr/>
        </p:nvSpPr>
        <p:spPr bwMode="auto">
          <a:xfrm>
            <a:off x="9705393" y="2847032"/>
            <a:ext cx="1710970" cy="81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45711" rIns="0" bIns="45711">
            <a:spAutoFit/>
          </a:bodyPr>
          <a:lstStyle>
            <a:lvl1pPr marL="342900" indent="-342900" eaLnBrk="0" hangingPunct="0">
              <a:defRPr sz="1600">
                <a:solidFill>
                  <a:schemeClr val="tx1"/>
                </a:solidFill>
                <a:latin typeface="Arial" pitchFamily="34" charset="0"/>
                <a:ea typeface="ＭＳ Ｐゴシック" pitchFamily="34" charset="-128"/>
              </a:defRPr>
            </a:lvl1pPr>
            <a:lvl2pPr marL="228600" indent="-114300" eaLnBrk="0" hangingPunct="0">
              <a:defRPr sz="1600">
                <a:solidFill>
                  <a:schemeClr val="tx1"/>
                </a:solidFill>
                <a:latin typeface="Arial" pitchFamily="34" charset="0"/>
                <a:ea typeface="ＭＳ Ｐゴシック" pitchFamily="34" charset="-128"/>
              </a:defRPr>
            </a:lvl2pPr>
            <a:lvl3pPr marL="1143000" indent="-228600" eaLnBrk="0" hangingPunct="0">
              <a:defRPr sz="1600">
                <a:solidFill>
                  <a:schemeClr val="tx1"/>
                </a:solidFill>
                <a:latin typeface="Arial" pitchFamily="34" charset="0"/>
                <a:ea typeface="ＭＳ Ｐゴシック" pitchFamily="34" charset="-128"/>
              </a:defRPr>
            </a:lvl3pPr>
            <a:lvl4pPr marL="1600200" indent="-228600" eaLnBrk="0" hangingPunct="0">
              <a:defRPr sz="1600">
                <a:solidFill>
                  <a:schemeClr val="tx1"/>
                </a:solidFill>
                <a:latin typeface="Arial" pitchFamily="34" charset="0"/>
                <a:ea typeface="ＭＳ Ｐゴシック" pitchFamily="34" charset="-128"/>
              </a:defRPr>
            </a:lvl4pPr>
            <a:lvl5pPr marL="2057400" indent="-228600" eaLnBrk="0" hangingPunct="0">
              <a:defRPr sz="16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1600">
                <a:solidFill>
                  <a:schemeClr val="tx1"/>
                </a:solidFill>
                <a:latin typeface="Arial" pitchFamily="34" charset="0"/>
                <a:ea typeface="ＭＳ Ｐゴシック" pitchFamily="34" charset="-128"/>
              </a:defRPr>
            </a:lvl9pPr>
          </a:lstStyle>
          <a:p>
            <a:pPr marL="0" lvl="1" indent="0" algn="ctr" eaLnBrk="1" hangingPunct="1">
              <a:spcBef>
                <a:spcPts val="0"/>
              </a:spcBef>
              <a:spcAft>
                <a:spcPts val="600"/>
              </a:spcAft>
              <a:buClr>
                <a:srgbClr val="5E8AB4"/>
              </a:buClr>
              <a:buSzPct val="110000"/>
              <a:defRPr/>
            </a:pPr>
            <a:r>
              <a:rPr lang="en-US" altLang="en-US" sz="1800" b="1" dirty="0">
                <a:solidFill>
                  <a:srgbClr val="327B23"/>
                </a:solidFill>
              </a:rPr>
              <a:t>RISK 5</a:t>
            </a:r>
          </a:p>
          <a:p>
            <a:pPr marL="0" lvl="1" indent="0" algn="ctr" eaLnBrk="1" hangingPunct="1">
              <a:spcBef>
                <a:spcPts val="0"/>
              </a:spcBef>
              <a:spcAft>
                <a:spcPts val="600"/>
              </a:spcAft>
              <a:buClr>
                <a:srgbClr val="5E8AB4"/>
              </a:buClr>
              <a:buSzPct val="110000"/>
              <a:defRPr/>
            </a:pPr>
            <a:r>
              <a:rPr lang="en-US" altLang="en-US" sz="2400" dirty="0"/>
              <a:t>Withdrawals</a:t>
            </a:r>
          </a:p>
        </p:txBody>
      </p:sp>
      <p:sp>
        <p:nvSpPr>
          <p:cNvPr id="3" name="Slide Number Placeholder 2"/>
          <p:cNvSpPr>
            <a:spLocks noGrp="1"/>
          </p:cNvSpPr>
          <p:nvPr>
            <p:ph type="sldNum" sz="quarter" idx="14"/>
          </p:nvPr>
        </p:nvSpPr>
        <p:spPr/>
        <p:txBody>
          <a:bodyPr/>
          <a:lstStyle/>
          <a:p>
            <a:pPr>
              <a:defRPr/>
            </a:pPr>
            <a:fld id="{E6474CC2-1230-4213-AD1A-4B2FEEABA7A1}" type="slidenum">
              <a:rPr lang="en-US" smtClean="0"/>
              <a:pPr>
                <a:defRPr/>
              </a:pPr>
              <a:t>5</a:t>
            </a:fld>
            <a:endParaRPr lang="en-US" dirty="0"/>
          </a:p>
        </p:txBody>
      </p:sp>
      <p:sp>
        <p:nvSpPr>
          <p:cNvPr id="19" name="Footer Placeholder 3">
            <a:extLst>
              <a:ext uri="{FF2B5EF4-FFF2-40B4-BE49-F238E27FC236}">
                <a16:creationId xmlns:a16="http://schemas.microsoft.com/office/drawing/2014/main" id="{F31F65AF-AE5E-4E52-99F4-0CE9FD2FE4B0}"/>
              </a:ext>
            </a:extLst>
          </p:cNvPr>
          <p:cNvSpPr>
            <a:spLocks noGrp="1"/>
          </p:cNvSpPr>
          <p:nvPr>
            <p:ph type="ftr" sz="quarter" idx="15"/>
          </p:nvPr>
        </p:nvSpPr>
        <p:spPr bwMode="auto">
          <a:prstGeom prst="rect">
            <a:avLst/>
          </a:prstGeom>
          <a:noFill/>
          <a:ln w="9525">
            <a:noFill/>
            <a:miter lim="800000"/>
            <a:headEnd/>
            <a:tailEnd/>
          </a:ln>
          <a:effectLst/>
        </p:spPr>
        <p:txBody>
          <a:bodyPr vert="horz" wrap="square" lIns="135852" tIns="0" rIns="135852" bIns="0" numCol="1" anchor="b" anchorCtr="0" compatLnSpc="1">
            <a:prstTxWarp prst="textNoShape">
              <a:avLst/>
            </a:prstTxWarp>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defRPr/>
            </a:pPr>
            <a:r>
              <a:rPr lang="en-US" dirty="0"/>
              <a:t>For investors.</a:t>
            </a:r>
          </a:p>
          <a:p>
            <a:pPr algn="l">
              <a:defRPr/>
            </a:pPr>
            <a:r>
              <a:rPr lang="en-US" sz="800" dirty="0"/>
              <a:t>435747.32.0</a:t>
            </a:r>
          </a:p>
        </p:txBody>
      </p:sp>
      <p:pic>
        <p:nvPicPr>
          <p:cNvPr id="58" name="Picture 57" descr="Fidelity Investments logo">
            <a:extLst>
              <a:ext uri="{FF2B5EF4-FFF2-40B4-BE49-F238E27FC236}">
                <a16:creationId xmlns:a16="http://schemas.microsoft.com/office/drawing/2014/main" id="{B20C4355-CA1E-507C-DC0A-80979DD30EB4}"/>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3753842725"/>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Longevity</a:t>
            </a:r>
            <a:br>
              <a:rPr lang="en-US" dirty="0"/>
            </a:br>
            <a:r>
              <a:rPr lang="en-US" altLang="en-US" sz="2000" b="1" dirty="0">
                <a:solidFill>
                  <a:srgbClr val="368727"/>
                </a:solidFill>
              </a:rPr>
              <a:t>Plan for living longer than you think</a:t>
            </a:r>
            <a:endParaRPr lang="en-US" b="1" dirty="0">
              <a:solidFill>
                <a:srgbClr val="368727"/>
              </a:solidFill>
            </a:endParaRPr>
          </a:p>
        </p:txBody>
      </p:sp>
      <p:grpSp>
        <p:nvGrpSpPr>
          <p:cNvPr id="17" name="Group 16" descr="An American man who has reached age 65 in good health, for example, has a 50% chance of living to age 87, and one chance in four of living to 93. For a 65-year-old woman, those odds rise to a 50% chance of making it to age 89 and a 25% chance of living to 95. The odds that at least one member of a 65-year-old couple will live to 93 are 50%. And there is a 25% chance that one member of that couple will live to 97.">
            <a:extLst>
              <a:ext uri="{FF2B5EF4-FFF2-40B4-BE49-F238E27FC236}">
                <a16:creationId xmlns:a16="http://schemas.microsoft.com/office/drawing/2014/main" id="{A6CA44D2-65ED-598A-BB32-5CD13FA4B929}"/>
              </a:ext>
            </a:extLst>
          </p:cNvPr>
          <p:cNvGrpSpPr/>
          <p:nvPr/>
        </p:nvGrpSpPr>
        <p:grpSpPr>
          <a:xfrm>
            <a:off x="2203291" y="1359614"/>
            <a:ext cx="7883089" cy="4500772"/>
            <a:chOff x="2203291" y="1359614"/>
            <a:chExt cx="7883089" cy="4500772"/>
          </a:xfrm>
        </p:grpSpPr>
        <p:graphicFrame>
          <p:nvGraphicFramePr>
            <p:cNvPr id="2" name="Object 24">
              <a:extLs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2616213955"/>
                </p:ext>
              </p:extLst>
            </p:nvPr>
          </p:nvGraphicFramePr>
          <p:xfrm>
            <a:off x="2203291" y="1359614"/>
            <a:ext cx="7883089" cy="4500772"/>
          </p:xfrm>
          <a:graphic>
            <a:graphicData uri="http://schemas.openxmlformats.org/drawingml/2006/chart">
              <c:chart xmlns:c="http://schemas.openxmlformats.org/drawingml/2006/chart" xmlns:r="http://schemas.openxmlformats.org/officeDocument/2006/relationships" r:id="rId3"/>
            </a:graphicData>
          </a:graphic>
        </p:graphicFrame>
        <p:sp>
          <p:nvSpPr>
            <p:cNvPr id="15" name="Oval 14">
              <a:extLst>
                <a:ext uri="{FF2B5EF4-FFF2-40B4-BE49-F238E27FC236}">
                  <a16:creationId xmlns:a16="http://schemas.microsoft.com/office/drawing/2014/main" id="{ADA0F93E-EAC1-4678-B2E4-50E7438CA206}"/>
                </a:ext>
                <a:ext uri="{C183D7F6-B498-43B3-948B-1728B52AA6E4}">
                  <adec:decorative xmlns:adec="http://schemas.microsoft.com/office/drawing/2017/decorative" val="1"/>
                </a:ext>
              </a:extLst>
            </p:cNvPr>
            <p:cNvSpPr/>
            <p:nvPr/>
          </p:nvSpPr>
          <p:spPr bwMode="auto">
            <a:xfrm>
              <a:off x="2861773" y="1627842"/>
              <a:ext cx="1005840" cy="1005840"/>
            </a:xfrm>
            <a:prstGeom prst="ellipse">
              <a:avLst/>
            </a:prstGeom>
            <a:solidFill>
              <a:srgbClr val="EAEAEA"/>
            </a:solidFill>
            <a:ln w="60325" cap="flat" cmpd="sng" algn="ctr">
              <a:solidFill>
                <a:schemeClr val="bg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effectLst/>
                  <a:latin typeface="Arial" charset="0"/>
                  <a:ea typeface="ＭＳ Ｐゴシック" charset="-128"/>
                </a:rPr>
                <a:t>Male</a:t>
              </a:r>
              <a:br>
                <a:rPr kumimoji="0" lang="en-US" sz="1100" b="1" i="0" u="none" strike="noStrike" cap="none" normalizeH="0" baseline="0" dirty="0">
                  <a:ln>
                    <a:noFill/>
                  </a:ln>
                  <a:effectLst/>
                  <a:latin typeface="Arial" charset="0"/>
                  <a:ea typeface="ＭＳ Ｐゴシック" charset="-128"/>
                </a:rPr>
              </a:br>
              <a:r>
                <a:rPr kumimoji="0" lang="en-US" sz="1100" b="1" i="0" u="none" strike="noStrike" cap="none" normalizeH="0" baseline="0" dirty="0">
                  <a:ln>
                    <a:noFill/>
                  </a:ln>
                  <a:effectLst/>
                  <a:latin typeface="Arial" charset="0"/>
                  <a:ea typeface="ＭＳ Ｐゴシック" charset="-128"/>
                </a:rPr>
                <a:t>Age 65</a:t>
              </a:r>
            </a:p>
          </p:txBody>
        </p:sp>
        <p:sp>
          <p:nvSpPr>
            <p:cNvPr id="7187" name="Text Box 27">
              <a:extLst>
                <a:ext uri="{C183D7F6-B498-43B3-948B-1728B52AA6E4}">
                  <adec:decorative xmlns:adec="http://schemas.microsoft.com/office/drawing/2017/decorative" val="1"/>
                </a:ext>
              </a:extLst>
            </p:cNvPr>
            <p:cNvSpPr txBox="1">
              <a:spLocks noChangeArrowheads="1"/>
            </p:cNvSpPr>
            <p:nvPr/>
          </p:nvSpPr>
          <p:spPr bwMode="auto">
            <a:xfrm>
              <a:off x="4009899" y="1814013"/>
              <a:ext cx="2809219"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100" dirty="0">
                  <a:solidFill>
                    <a:schemeClr val="bg1"/>
                  </a:solidFill>
                </a:rPr>
                <a:t>50% Chance of One Spouse Surviving</a:t>
              </a:r>
            </a:p>
          </p:txBody>
        </p:sp>
        <p:sp>
          <p:nvSpPr>
            <p:cNvPr id="7192" name="Text Box 32">
              <a:extLst>
                <a:ext uri="{C183D7F6-B498-43B3-948B-1728B52AA6E4}">
                  <adec:decorative xmlns:adec="http://schemas.microsoft.com/office/drawing/2017/decorative" val="1"/>
                </a:ext>
              </a:extLst>
            </p:cNvPr>
            <p:cNvSpPr txBox="1">
              <a:spLocks noChangeArrowheads="1"/>
            </p:cNvSpPr>
            <p:nvPr/>
          </p:nvSpPr>
          <p:spPr bwMode="auto">
            <a:xfrm>
              <a:off x="6819118" y="1786854"/>
              <a:ext cx="38343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dirty="0">
                  <a:solidFill>
                    <a:schemeClr val="bg1"/>
                  </a:solidFill>
                </a:rPr>
                <a:t>87</a:t>
              </a:r>
            </a:p>
          </p:txBody>
        </p:sp>
        <p:sp>
          <p:nvSpPr>
            <p:cNvPr id="7188" name="Text Box 28">
              <a:extLst>
                <a:ext uri="{C183D7F6-B498-43B3-948B-1728B52AA6E4}">
                  <adec:decorative xmlns:adec="http://schemas.microsoft.com/office/drawing/2017/decorative" val="1"/>
                </a:ext>
              </a:extLst>
            </p:cNvPr>
            <p:cNvSpPr txBox="1">
              <a:spLocks noChangeArrowheads="1"/>
            </p:cNvSpPr>
            <p:nvPr/>
          </p:nvSpPr>
          <p:spPr bwMode="auto">
            <a:xfrm>
              <a:off x="4009899" y="2187762"/>
              <a:ext cx="3195776"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100" dirty="0">
                  <a:solidFill>
                    <a:schemeClr val="bg1"/>
                  </a:solidFill>
                </a:rPr>
                <a:t>25% Chance of One Spouse Surviving</a:t>
              </a:r>
            </a:p>
          </p:txBody>
        </p:sp>
        <p:sp>
          <p:nvSpPr>
            <p:cNvPr id="7193" name="Text Box 33">
              <a:extLst>
                <a:ext uri="{C183D7F6-B498-43B3-948B-1728B52AA6E4}">
                  <adec:decorative xmlns:adec="http://schemas.microsoft.com/office/drawing/2017/decorative" val="1"/>
                </a:ext>
              </a:extLst>
            </p:cNvPr>
            <p:cNvSpPr txBox="1">
              <a:spLocks noChangeArrowheads="1"/>
            </p:cNvSpPr>
            <p:nvPr/>
          </p:nvSpPr>
          <p:spPr bwMode="auto">
            <a:xfrm>
              <a:off x="7862046" y="2164679"/>
              <a:ext cx="38343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dirty="0">
                  <a:solidFill>
                    <a:schemeClr val="bg1"/>
                  </a:solidFill>
                </a:rPr>
                <a:t>93</a:t>
              </a:r>
            </a:p>
          </p:txBody>
        </p:sp>
        <p:sp>
          <p:nvSpPr>
            <p:cNvPr id="34" name="Oval 33">
              <a:extLst>
                <a:ext uri="{FF2B5EF4-FFF2-40B4-BE49-F238E27FC236}">
                  <a16:creationId xmlns:a16="http://schemas.microsoft.com/office/drawing/2014/main" id="{9081D976-F7B9-431D-938E-525CE014E370}"/>
                </a:ext>
                <a:ext uri="{C183D7F6-B498-43B3-948B-1728B52AA6E4}">
                  <adec:decorative xmlns:adec="http://schemas.microsoft.com/office/drawing/2017/decorative" val="1"/>
                </a:ext>
              </a:extLst>
            </p:cNvPr>
            <p:cNvSpPr/>
            <p:nvPr/>
          </p:nvSpPr>
          <p:spPr bwMode="auto">
            <a:xfrm>
              <a:off x="2861773" y="2854545"/>
              <a:ext cx="1005840" cy="1005840"/>
            </a:xfrm>
            <a:prstGeom prst="ellipse">
              <a:avLst/>
            </a:prstGeom>
            <a:solidFill>
              <a:srgbClr val="EAEAEA"/>
            </a:solidFill>
            <a:ln w="60325" cap="flat" cmpd="sng" algn="ctr">
              <a:solidFill>
                <a:schemeClr val="bg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effectLst/>
                  <a:latin typeface="Arial" charset="0"/>
                  <a:ea typeface="ＭＳ Ｐゴシック" charset="-128"/>
                </a:rPr>
                <a:t>Female</a:t>
              </a:r>
              <a:br>
                <a:rPr kumimoji="0" lang="en-US" sz="1100" b="1" i="0" u="none" strike="noStrike" cap="none" normalizeH="0" baseline="0" dirty="0">
                  <a:ln>
                    <a:noFill/>
                  </a:ln>
                  <a:effectLst/>
                  <a:latin typeface="Arial" charset="0"/>
                  <a:ea typeface="ＭＳ Ｐゴシック" charset="-128"/>
                </a:rPr>
              </a:br>
              <a:r>
                <a:rPr kumimoji="0" lang="en-US" sz="1100" b="1" i="0" u="none" strike="noStrike" cap="none" normalizeH="0" baseline="0" dirty="0">
                  <a:ln>
                    <a:noFill/>
                  </a:ln>
                  <a:effectLst/>
                  <a:latin typeface="Arial" charset="0"/>
                  <a:ea typeface="ＭＳ Ｐゴシック" charset="-128"/>
                </a:rPr>
                <a:t>Age 65</a:t>
              </a:r>
            </a:p>
          </p:txBody>
        </p:sp>
        <p:sp>
          <p:nvSpPr>
            <p:cNvPr id="26" name="Text Box 27">
              <a:extLst>
                <a:ext uri="{FF2B5EF4-FFF2-40B4-BE49-F238E27FC236}">
                  <a16:creationId xmlns:a16="http://schemas.microsoft.com/office/drawing/2014/main" id="{5475BD53-EC5F-93BA-74A4-7509F74AFC11}"/>
                </a:ext>
                <a:ext uri="{C183D7F6-B498-43B3-948B-1728B52AA6E4}">
                  <adec:decorative xmlns:adec="http://schemas.microsoft.com/office/drawing/2017/decorative" val="1"/>
                </a:ext>
              </a:extLst>
            </p:cNvPr>
            <p:cNvSpPr txBox="1">
              <a:spLocks noChangeArrowheads="1"/>
            </p:cNvSpPr>
            <p:nvPr/>
          </p:nvSpPr>
          <p:spPr bwMode="auto">
            <a:xfrm>
              <a:off x="4009899" y="3017810"/>
              <a:ext cx="3195776"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100" dirty="0">
                  <a:solidFill>
                    <a:schemeClr val="bg1"/>
                  </a:solidFill>
                </a:rPr>
                <a:t>50% Chance of One Spouse Surviving</a:t>
              </a:r>
            </a:p>
          </p:txBody>
        </p:sp>
        <p:sp>
          <p:nvSpPr>
            <p:cNvPr id="7194" name="Text Box 34">
              <a:extLst>
                <a:ext uri="{C183D7F6-B498-43B3-948B-1728B52AA6E4}">
                  <adec:decorative xmlns:adec="http://schemas.microsoft.com/office/drawing/2017/decorative" val="1"/>
                </a:ext>
              </a:extLst>
            </p:cNvPr>
            <p:cNvSpPr txBox="1">
              <a:spLocks noChangeArrowheads="1"/>
            </p:cNvSpPr>
            <p:nvPr/>
          </p:nvSpPr>
          <p:spPr bwMode="auto">
            <a:xfrm>
              <a:off x="7133288" y="3006054"/>
              <a:ext cx="38343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dirty="0">
                  <a:solidFill>
                    <a:schemeClr val="bg1"/>
                  </a:solidFill>
                </a:rPr>
                <a:t>89</a:t>
              </a:r>
            </a:p>
          </p:txBody>
        </p:sp>
        <p:sp>
          <p:nvSpPr>
            <p:cNvPr id="7173" name="Text Box 28">
              <a:extLst>
                <a:ext uri="{FF2B5EF4-FFF2-40B4-BE49-F238E27FC236}">
                  <a16:creationId xmlns:a16="http://schemas.microsoft.com/office/drawing/2014/main" id="{A5F48143-D922-5BBE-23BA-9EDC8F93A3AB}"/>
                </a:ext>
                <a:ext uri="{C183D7F6-B498-43B3-948B-1728B52AA6E4}">
                  <adec:decorative xmlns:adec="http://schemas.microsoft.com/office/drawing/2017/decorative" val="1"/>
                </a:ext>
              </a:extLst>
            </p:cNvPr>
            <p:cNvSpPr txBox="1">
              <a:spLocks noChangeArrowheads="1"/>
            </p:cNvSpPr>
            <p:nvPr/>
          </p:nvSpPr>
          <p:spPr bwMode="auto">
            <a:xfrm>
              <a:off x="4009899" y="3391559"/>
              <a:ext cx="3195776"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100" dirty="0">
                  <a:solidFill>
                    <a:schemeClr val="bg1"/>
                  </a:solidFill>
                </a:rPr>
                <a:t>25% Chance of One Spouse Surviving</a:t>
              </a:r>
            </a:p>
          </p:txBody>
        </p:sp>
        <p:sp>
          <p:nvSpPr>
            <p:cNvPr id="7195" name="Text Box 35">
              <a:extLst>
                <a:ext uri="{C183D7F6-B498-43B3-948B-1728B52AA6E4}">
                  <adec:decorative xmlns:adec="http://schemas.microsoft.com/office/drawing/2017/decorative" val="1"/>
                </a:ext>
              </a:extLst>
            </p:cNvPr>
            <p:cNvSpPr txBox="1">
              <a:spLocks noChangeArrowheads="1"/>
            </p:cNvSpPr>
            <p:nvPr/>
          </p:nvSpPr>
          <p:spPr bwMode="auto">
            <a:xfrm>
              <a:off x="8201771" y="3377529"/>
              <a:ext cx="38343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dirty="0">
                  <a:solidFill>
                    <a:schemeClr val="bg1"/>
                  </a:solidFill>
                </a:rPr>
                <a:t>95</a:t>
              </a:r>
            </a:p>
          </p:txBody>
        </p:sp>
        <p:sp>
          <p:nvSpPr>
            <p:cNvPr id="35" name="Oval 34">
              <a:extLst>
                <a:ext uri="{FF2B5EF4-FFF2-40B4-BE49-F238E27FC236}">
                  <a16:creationId xmlns:a16="http://schemas.microsoft.com/office/drawing/2014/main" id="{11A24D5D-4261-46AF-B19E-9818B525D5F3}"/>
                </a:ext>
                <a:ext uri="{C183D7F6-B498-43B3-948B-1728B52AA6E4}">
                  <adec:decorative xmlns:adec="http://schemas.microsoft.com/office/drawing/2017/decorative" val="1"/>
                </a:ext>
              </a:extLst>
            </p:cNvPr>
            <p:cNvSpPr/>
            <p:nvPr/>
          </p:nvSpPr>
          <p:spPr bwMode="auto">
            <a:xfrm>
              <a:off x="2861773" y="4028554"/>
              <a:ext cx="1005840" cy="1005840"/>
            </a:xfrm>
            <a:prstGeom prst="ellipse">
              <a:avLst/>
            </a:prstGeom>
            <a:solidFill>
              <a:srgbClr val="EAEAEA"/>
            </a:solidFill>
            <a:ln w="60325" cap="flat" cmpd="sng" algn="ctr">
              <a:solidFill>
                <a:schemeClr val="bg1"/>
              </a:solidFill>
              <a:prstDash val="solid"/>
              <a:round/>
              <a:headEnd type="none" w="med" len="med"/>
              <a:tailEnd type="none" w="med" len="med"/>
            </a:ln>
            <a:effectLst/>
          </p:spPr>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a:ln>
                    <a:noFill/>
                  </a:ln>
                  <a:effectLst/>
                  <a:latin typeface="Arial" charset="0"/>
                  <a:ea typeface="ＭＳ Ｐゴシック" charset="-128"/>
                </a:rPr>
                <a:t>Couple</a:t>
              </a:r>
              <a:br>
                <a:rPr kumimoji="0" lang="en-US" sz="1100" b="1" i="0" u="none" strike="noStrike" cap="none" normalizeH="0" baseline="0" dirty="0">
                  <a:ln>
                    <a:noFill/>
                  </a:ln>
                  <a:effectLst/>
                  <a:latin typeface="Arial" charset="0"/>
                  <a:ea typeface="ＭＳ Ｐゴシック" charset="-128"/>
                </a:rPr>
              </a:br>
              <a:r>
                <a:rPr kumimoji="0" lang="en-US" sz="1100" b="1" i="0" u="none" strike="noStrike" cap="none" normalizeH="0" baseline="0" dirty="0">
                  <a:ln>
                    <a:noFill/>
                  </a:ln>
                  <a:effectLst/>
                  <a:latin typeface="Arial" charset="0"/>
                  <a:ea typeface="ＭＳ Ｐゴシック" charset="-128"/>
                </a:rPr>
                <a:t>Both Age 65</a:t>
              </a:r>
            </a:p>
          </p:txBody>
        </p:sp>
        <p:sp>
          <p:nvSpPr>
            <p:cNvPr id="7175" name="Text Box 27">
              <a:extLst>
                <a:ext uri="{FF2B5EF4-FFF2-40B4-BE49-F238E27FC236}">
                  <a16:creationId xmlns:a16="http://schemas.microsoft.com/office/drawing/2014/main" id="{EADA1F76-12FC-0738-A719-01F2224FAAB6}"/>
                </a:ext>
                <a:ext uri="{C183D7F6-B498-43B3-948B-1728B52AA6E4}">
                  <adec:decorative xmlns:adec="http://schemas.microsoft.com/office/drawing/2017/decorative" val="1"/>
                </a:ext>
              </a:extLst>
            </p:cNvPr>
            <p:cNvSpPr txBox="1">
              <a:spLocks noChangeArrowheads="1"/>
            </p:cNvSpPr>
            <p:nvPr/>
          </p:nvSpPr>
          <p:spPr bwMode="auto">
            <a:xfrm>
              <a:off x="4009899" y="4256556"/>
              <a:ext cx="3195776"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100" dirty="0">
                  <a:solidFill>
                    <a:schemeClr val="bg1"/>
                  </a:solidFill>
                </a:rPr>
                <a:t>50% Chance of One Spouse Surviving</a:t>
              </a:r>
            </a:p>
          </p:txBody>
        </p:sp>
        <p:sp>
          <p:nvSpPr>
            <p:cNvPr id="7196" name="Text Box 36">
              <a:extLst>
                <a:ext uri="{C183D7F6-B498-43B3-948B-1728B52AA6E4}">
                  <adec:decorative xmlns:adec="http://schemas.microsoft.com/office/drawing/2017/decorative" val="1"/>
                </a:ext>
              </a:extLst>
            </p:cNvPr>
            <p:cNvSpPr txBox="1">
              <a:spLocks noChangeArrowheads="1"/>
            </p:cNvSpPr>
            <p:nvPr/>
          </p:nvSpPr>
          <p:spPr bwMode="auto">
            <a:xfrm>
              <a:off x="7834963" y="4212554"/>
              <a:ext cx="38343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dirty="0">
                  <a:solidFill>
                    <a:schemeClr val="bg1"/>
                  </a:solidFill>
                </a:rPr>
                <a:t>93</a:t>
              </a:r>
            </a:p>
          </p:txBody>
        </p:sp>
        <p:sp>
          <p:nvSpPr>
            <p:cNvPr id="7176" name="Text Box 28">
              <a:extLst>
                <a:ext uri="{FF2B5EF4-FFF2-40B4-BE49-F238E27FC236}">
                  <a16:creationId xmlns:a16="http://schemas.microsoft.com/office/drawing/2014/main" id="{059CD3FF-CEF7-7461-6D6B-C376E69A4F4F}"/>
                </a:ext>
                <a:ext uri="{C183D7F6-B498-43B3-948B-1728B52AA6E4}">
                  <adec:decorative xmlns:adec="http://schemas.microsoft.com/office/drawing/2017/decorative" val="1"/>
                </a:ext>
              </a:extLst>
            </p:cNvPr>
            <p:cNvSpPr txBox="1">
              <a:spLocks noChangeArrowheads="1"/>
            </p:cNvSpPr>
            <p:nvPr/>
          </p:nvSpPr>
          <p:spPr bwMode="auto">
            <a:xfrm>
              <a:off x="4009899" y="4630305"/>
              <a:ext cx="3195776"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100" dirty="0">
                  <a:solidFill>
                    <a:schemeClr val="bg1"/>
                  </a:solidFill>
                </a:rPr>
                <a:t>25% Chance of One Spouse Surviving</a:t>
              </a:r>
            </a:p>
          </p:txBody>
        </p:sp>
        <p:sp>
          <p:nvSpPr>
            <p:cNvPr id="7197" name="Text Box 37">
              <a:extLst>
                <a:ext uri="{C183D7F6-B498-43B3-948B-1728B52AA6E4}">
                  <adec:decorative xmlns:adec="http://schemas.microsoft.com/office/drawing/2017/decorative" val="1"/>
                </a:ext>
              </a:extLst>
            </p:cNvPr>
            <p:cNvSpPr txBox="1">
              <a:spLocks noChangeArrowheads="1"/>
            </p:cNvSpPr>
            <p:nvPr/>
          </p:nvSpPr>
          <p:spPr bwMode="auto">
            <a:xfrm>
              <a:off x="8728821" y="4609429"/>
              <a:ext cx="38343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dirty="0">
                  <a:solidFill>
                    <a:schemeClr val="bg1"/>
                  </a:solidFill>
                </a:rPr>
                <a:t>97</a:t>
              </a:r>
            </a:p>
          </p:txBody>
        </p:sp>
        <p:sp>
          <p:nvSpPr>
            <p:cNvPr id="7198" name="Text Box 38">
              <a:extLst>
                <a:ext uri="{C183D7F6-B498-43B3-948B-1728B52AA6E4}">
                  <adec:decorative xmlns:adec="http://schemas.microsoft.com/office/drawing/2017/decorative" val="1"/>
                </a:ext>
              </a:extLst>
            </p:cNvPr>
            <p:cNvSpPr txBox="1">
              <a:spLocks noChangeArrowheads="1"/>
            </p:cNvSpPr>
            <p:nvPr/>
          </p:nvSpPr>
          <p:spPr bwMode="auto">
            <a:xfrm>
              <a:off x="3331673" y="5463165"/>
              <a:ext cx="6111090"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r>
                <a:rPr lang="en-US" altLang="en-US" sz="1000" b="0" dirty="0"/>
                <a:t>Age</a:t>
              </a:r>
            </a:p>
          </p:txBody>
        </p:sp>
      </p:grpSp>
      <p:sp>
        <p:nvSpPr>
          <p:cNvPr id="7174" name="Text Box 21">
            <a:extLst>
              <a:ext uri="{FF2B5EF4-FFF2-40B4-BE49-F238E27FC236}">
                <a16:creationId xmlns:a16="http://schemas.microsoft.com/office/drawing/2014/main" id="{C16BEB70-F759-A87D-C7F8-496DA3CC1471}"/>
              </a:ext>
            </a:extLst>
          </p:cNvPr>
          <p:cNvSpPr txBox="1">
            <a:spLocks noChangeArrowheads="1"/>
          </p:cNvSpPr>
          <p:nvPr/>
        </p:nvSpPr>
        <p:spPr bwMode="auto">
          <a:xfrm>
            <a:off x="426722" y="5948892"/>
            <a:ext cx="9046109" cy="460564"/>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56605" rIns="108657" bIns="56605"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dirty="0">
                <a:solidFill>
                  <a:srgbClr val="000000"/>
                </a:solidFill>
                <a:latin typeface="+mj-lt"/>
              </a:rPr>
              <a:t>Source: Based on Society of Actuaries RP-2014 Mortality Table projected with Mortality Improvement Scale MP-2021, as of 2022.</a:t>
            </a:r>
          </a:p>
          <a:p>
            <a:pPr eaLnBrk="1" hangingPunct="1">
              <a:spcBef>
                <a:spcPts val="300"/>
              </a:spcBef>
              <a:buClrTx/>
              <a:buSzTx/>
              <a:buNone/>
            </a:pPr>
            <a:r>
              <a:rPr lang="en-US" sz="1000" dirty="0">
                <a:solidFill>
                  <a:srgbClr val="000000"/>
                </a:solidFill>
                <a:latin typeface="+mj-lt"/>
              </a:rPr>
              <a:t>For illustrative purposes only.</a:t>
            </a:r>
          </a:p>
        </p:txBody>
      </p:sp>
      <p:sp>
        <p:nvSpPr>
          <p:cNvPr id="3" name="Slide Number Placeholder 2"/>
          <p:cNvSpPr>
            <a:spLocks noGrp="1"/>
          </p:cNvSpPr>
          <p:nvPr>
            <p:ph type="sldNum" sz="quarter" idx="14"/>
          </p:nvPr>
        </p:nvSpPr>
        <p:spPr/>
        <p:txBody>
          <a:bodyPr/>
          <a:lstStyle/>
          <a:p>
            <a:fld id="{E6474CC2-1230-4213-AD1A-4B2FEEABA7A1}" type="slidenum">
              <a:rPr lang="en-US" smtClean="0"/>
              <a:pPr/>
              <a:t>6</a:t>
            </a:fld>
            <a:endParaRPr lang="en-US" dirty="0"/>
          </a:p>
        </p:txBody>
      </p:sp>
      <p:sp>
        <p:nvSpPr>
          <p:cNvPr id="21" name="Footer Placeholder 3">
            <a:extLst>
              <a:ext uri="{FF2B5EF4-FFF2-40B4-BE49-F238E27FC236}">
                <a16:creationId xmlns:a16="http://schemas.microsoft.com/office/drawing/2014/main" id="{15E905F2-A787-4C0F-B1A4-0E4D79F5082B}"/>
              </a:ext>
            </a:extLst>
          </p:cNvPr>
          <p:cNvSpPr>
            <a:spLocks noGrp="1"/>
          </p:cNvSpPr>
          <p:nvPr>
            <p:ph type="ftr" sz="quarter" idx="15"/>
          </p:nvPr>
        </p:nvSpPr>
        <p:spPr/>
        <p:txBody>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r>
              <a:rPr lang="en-US" dirty="0"/>
              <a:t>For investors.</a:t>
            </a:r>
          </a:p>
          <a:p>
            <a:pPr algn="l"/>
            <a:r>
              <a:rPr lang="en-US" sz="800" dirty="0"/>
              <a:t>435747.32.0</a:t>
            </a:r>
            <a:endParaRPr lang="en-US" dirty="0"/>
          </a:p>
        </p:txBody>
      </p:sp>
      <p:pic>
        <p:nvPicPr>
          <p:cNvPr id="14" name="Picture 13" descr="Fidelity Investments logo">
            <a:extLst>
              <a:ext uri="{FF2B5EF4-FFF2-40B4-BE49-F238E27FC236}">
                <a16:creationId xmlns:a16="http://schemas.microsoft.com/office/drawing/2014/main" id="{71558BDA-5956-22B1-4D9F-BCDD5DFF1E98}"/>
              </a:ext>
            </a:extLst>
          </p:cNvPr>
          <p:cNvPicPr>
            <a:picLocks noChangeAspect="1"/>
          </p:cNvPicPr>
          <p:nvPr/>
        </p:nvPicPr>
        <p:blipFill>
          <a:blip r:embed="rId4"/>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827901157"/>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Health care expenses</a:t>
            </a:r>
            <a:br>
              <a:rPr lang="en-US" dirty="0"/>
            </a:br>
            <a:r>
              <a:rPr lang="en-US" altLang="en-US" sz="2000" b="1" dirty="0">
                <a:solidFill>
                  <a:srgbClr val="327B23"/>
                </a:solidFill>
              </a:rPr>
              <a:t>Saving for rising costs</a:t>
            </a:r>
            <a:endParaRPr lang="en-US" dirty="0">
              <a:solidFill>
                <a:srgbClr val="327B23"/>
              </a:solidFill>
            </a:endParaRPr>
          </a:p>
        </p:txBody>
      </p:sp>
      <p:grpSp>
        <p:nvGrpSpPr>
          <p:cNvPr id="37" name="Group 36" descr="The $330,000 of out-of-pocket health care expenses estimated for a 65-year-old couple can be broken down as follows: 10% attributed to generics, branded drugs, and specialty drugs. 43% attributed to Medicare Part B and Part D premiums (doctor appointments and hospital visits). And 47% to other medical expenses including co-payments, coinsurance, and deductibles for doctor and hospital visits.">
            <a:extLst>
              <a:ext uri="{FF2B5EF4-FFF2-40B4-BE49-F238E27FC236}">
                <a16:creationId xmlns:a16="http://schemas.microsoft.com/office/drawing/2014/main" id="{9A454C0C-7411-17B2-5CDC-F21D072D19C2}"/>
              </a:ext>
            </a:extLst>
          </p:cNvPr>
          <p:cNvGrpSpPr/>
          <p:nvPr/>
        </p:nvGrpSpPr>
        <p:grpSpPr>
          <a:xfrm>
            <a:off x="1838045" y="1709390"/>
            <a:ext cx="9448737" cy="4121773"/>
            <a:chOff x="1838045" y="1709390"/>
            <a:chExt cx="9448737" cy="4121773"/>
          </a:xfrm>
        </p:grpSpPr>
        <p:graphicFrame>
          <p:nvGraphicFramePr>
            <p:cNvPr id="9" name="Chart 8">
              <a:extLst>
                <a:ext uri="{FF2B5EF4-FFF2-40B4-BE49-F238E27FC236}">
                  <a16:creationId xmlns:a16="http://schemas.microsoft.com/office/drawing/2014/main" id="{80E7FC68-3288-4CCD-8705-E4F87192D2E6}"/>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1975620057"/>
                </p:ext>
              </p:extLst>
            </p:nvPr>
          </p:nvGraphicFramePr>
          <p:xfrm>
            <a:off x="4021272" y="1709390"/>
            <a:ext cx="4207323" cy="3394353"/>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7">
              <a:extLst>
                <a:ext uri="{FF2B5EF4-FFF2-40B4-BE49-F238E27FC236}">
                  <a16:creationId xmlns:a16="http://schemas.microsoft.com/office/drawing/2014/main" id="{E08A85DF-3BA4-4DA6-878C-B0BA82363BBB}"/>
                </a:ext>
                <a:ext uri="{C183D7F6-B498-43B3-948B-1728B52AA6E4}">
                  <adec:decorative xmlns:adec="http://schemas.microsoft.com/office/drawing/2017/decorative" val="1"/>
                </a:ext>
              </a:extLst>
            </p:cNvPr>
            <p:cNvSpPr/>
            <p:nvPr/>
          </p:nvSpPr>
          <p:spPr>
            <a:xfrm>
              <a:off x="5024674" y="2687390"/>
              <a:ext cx="2209046" cy="1600438"/>
            </a:xfrm>
            <a:prstGeom prst="rect">
              <a:avLst/>
            </a:prstGeom>
            <a:noFill/>
          </p:spPr>
          <p:txBody>
            <a:bodyPr wrap="square" lIns="182880" tIns="182880" rIns="182880" bIns="182880">
              <a:spAutoFit/>
            </a:bodyPr>
            <a:lstStyle/>
            <a:p>
              <a:pPr algn="ctr"/>
              <a:r>
                <a:rPr lang="en-US" sz="2400" b="1" dirty="0"/>
                <a:t>$330,000 </a:t>
              </a:r>
            </a:p>
            <a:p>
              <a:pPr algn="ctr"/>
              <a:r>
                <a:rPr lang="en-US" sz="1400" dirty="0"/>
                <a:t>Out-of-pocket health care expense estimate for a 65-year-old couple</a:t>
              </a:r>
              <a:endParaRPr lang="en-US" sz="1400" baseline="30000" dirty="0"/>
            </a:p>
          </p:txBody>
        </p:sp>
        <p:sp>
          <p:nvSpPr>
            <p:cNvPr id="40" name="Rectangle 39">
              <a:extLst>
                <a:ext uri="{FF2B5EF4-FFF2-40B4-BE49-F238E27FC236}">
                  <a16:creationId xmlns:a16="http://schemas.microsoft.com/office/drawing/2014/main" id="{62F6262C-3589-4DF7-9303-CDD0101C0E75}"/>
                </a:ext>
                <a:ext uri="{C183D7F6-B498-43B3-948B-1728B52AA6E4}">
                  <adec:decorative xmlns:adec="http://schemas.microsoft.com/office/drawing/2017/decorative" val="1"/>
                </a:ext>
              </a:extLst>
            </p:cNvPr>
            <p:cNvSpPr/>
            <p:nvPr/>
          </p:nvSpPr>
          <p:spPr>
            <a:xfrm>
              <a:off x="7965479" y="2628347"/>
              <a:ext cx="3321303" cy="1200329"/>
            </a:xfrm>
            <a:prstGeom prst="rect">
              <a:avLst/>
            </a:prstGeom>
          </p:spPr>
          <p:txBody>
            <a:bodyPr wrap="square">
              <a:spAutoFit/>
            </a:bodyPr>
            <a:lstStyle/>
            <a:p>
              <a:pPr>
                <a:spcAft>
                  <a:spcPts val="1200"/>
                </a:spcAft>
              </a:pPr>
              <a:r>
                <a:rPr lang="en-US" sz="1800" b="1" dirty="0"/>
                <a:t>43% Medicare Part B and Part D premiums</a:t>
              </a:r>
              <a:br>
                <a:rPr lang="en-US" sz="1800" b="1" dirty="0"/>
              </a:br>
              <a:r>
                <a:rPr lang="en-US" sz="1800" dirty="0"/>
                <a:t>Doctor appointments and hospital visits</a:t>
              </a:r>
            </a:p>
          </p:txBody>
        </p:sp>
        <p:sp>
          <p:nvSpPr>
            <p:cNvPr id="28" name="Rectangle 27">
              <a:extLst>
                <a:ext uri="{FF2B5EF4-FFF2-40B4-BE49-F238E27FC236}">
                  <a16:creationId xmlns:a16="http://schemas.microsoft.com/office/drawing/2014/main" id="{0D11FA98-FC20-55A2-7584-458C0B041013}"/>
                </a:ext>
                <a:ext uri="{C183D7F6-B498-43B3-948B-1728B52AA6E4}">
                  <adec:decorative xmlns:adec="http://schemas.microsoft.com/office/drawing/2017/decorative" val="1"/>
                </a:ext>
              </a:extLst>
            </p:cNvPr>
            <p:cNvSpPr/>
            <p:nvPr/>
          </p:nvSpPr>
          <p:spPr>
            <a:xfrm>
              <a:off x="5723283" y="5184832"/>
              <a:ext cx="2728428" cy="646331"/>
            </a:xfrm>
            <a:prstGeom prst="rect">
              <a:avLst/>
            </a:prstGeom>
          </p:spPr>
          <p:txBody>
            <a:bodyPr wrap="square">
              <a:spAutoFit/>
            </a:bodyPr>
            <a:lstStyle/>
            <a:p>
              <a:pPr>
                <a:spcAft>
                  <a:spcPts val="1200"/>
                </a:spcAft>
              </a:pPr>
              <a:r>
                <a:rPr lang="en-US" sz="1800" b="1" dirty="0"/>
                <a:t>10% Generics, branded drugs, specialty drugs</a:t>
              </a:r>
            </a:p>
          </p:txBody>
        </p:sp>
        <p:sp>
          <p:nvSpPr>
            <p:cNvPr id="36" name="Rectangle 35">
              <a:extLst>
                <a:ext uri="{FF2B5EF4-FFF2-40B4-BE49-F238E27FC236}">
                  <a16:creationId xmlns:a16="http://schemas.microsoft.com/office/drawing/2014/main" id="{E29D6246-1BD4-5ED7-EB93-AACED7E63011}"/>
                </a:ext>
                <a:ext uri="{C183D7F6-B498-43B3-948B-1728B52AA6E4}">
                  <adec:decorative xmlns:adec="http://schemas.microsoft.com/office/drawing/2017/decorative" val="1"/>
                </a:ext>
              </a:extLst>
            </p:cNvPr>
            <p:cNvSpPr/>
            <p:nvPr/>
          </p:nvSpPr>
          <p:spPr>
            <a:xfrm>
              <a:off x="1838045" y="2351348"/>
              <a:ext cx="2615014" cy="1754326"/>
            </a:xfrm>
            <a:prstGeom prst="rect">
              <a:avLst/>
            </a:prstGeom>
          </p:spPr>
          <p:txBody>
            <a:bodyPr wrap="square">
              <a:spAutoFit/>
            </a:bodyPr>
            <a:lstStyle/>
            <a:p>
              <a:pPr>
                <a:spcAft>
                  <a:spcPts val="1200"/>
                </a:spcAft>
              </a:pPr>
              <a:r>
                <a:rPr lang="en-US" sz="1800" b="1" dirty="0"/>
                <a:t>47% Other medical expenses</a:t>
              </a:r>
              <a:br>
                <a:rPr lang="en-US" sz="1800" b="1" dirty="0"/>
              </a:br>
              <a:r>
                <a:rPr lang="en-US" sz="1800" dirty="0"/>
                <a:t>Including</a:t>
              </a:r>
              <a:r>
                <a:rPr lang="en-US" sz="1800" b="1" dirty="0"/>
                <a:t> </a:t>
              </a:r>
              <a:r>
                <a:rPr lang="en-US" sz="1800" dirty="0"/>
                <a:t>co-payments, coinsurance, and </a:t>
              </a:r>
              <a:br>
                <a:rPr lang="en-US" sz="1800" dirty="0"/>
              </a:br>
              <a:r>
                <a:rPr lang="en-US" sz="1800" dirty="0"/>
                <a:t>deductibles for doctor and hospital visits</a:t>
              </a:r>
            </a:p>
          </p:txBody>
        </p:sp>
      </p:grpSp>
      <p:sp>
        <p:nvSpPr>
          <p:cNvPr id="35" name="Text Box 21">
            <a:extLst>
              <a:ext uri="{FF2B5EF4-FFF2-40B4-BE49-F238E27FC236}">
                <a16:creationId xmlns:a16="http://schemas.microsoft.com/office/drawing/2014/main" id="{B246D20B-31F7-4722-6BDA-6264818C89E1}"/>
              </a:ext>
            </a:extLst>
          </p:cNvPr>
          <p:cNvSpPr txBox="1">
            <a:spLocks noChangeArrowheads="1"/>
          </p:cNvSpPr>
          <p:nvPr/>
        </p:nvSpPr>
        <p:spPr bwMode="auto">
          <a:xfrm>
            <a:off x="426722" y="6164699"/>
            <a:ext cx="9046109" cy="268204"/>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56605" rIns="108657" bIns="56605"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dirty="0">
                <a:solidFill>
                  <a:srgbClr val="000000"/>
                </a:solidFill>
                <a:latin typeface="+mj-lt"/>
              </a:rPr>
              <a:t>Source: 2024 Fidelity Retiree Health Care Cost Estimate and Fidelity Benefits Consulting, 2024. See last slide for methodology. </a:t>
            </a:r>
          </a:p>
        </p:txBody>
      </p:sp>
      <p:sp>
        <p:nvSpPr>
          <p:cNvPr id="3" name="Slide Number Placeholder 2">
            <a:extLst>
              <a:ext uri="{FF2B5EF4-FFF2-40B4-BE49-F238E27FC236}">
                <a16:creationId xmlns:a16="http://schemas.microsoft.com/office/drawing/2014/main" id="{35BC8663-D455-45B1-8DD4-21DB36F75684}"/>
              </a:ext>
            </a:extLst>
          </p:cNvPr>
          <p:cNvSpPr>
            <a:spLocks noGrp="1"/>
          </p:cNvSpPr>
          <p:nvPr>
            <p:ph type="sldNum" sz="quarter" idx="14"/>
          </p:nvPr>
        </p:nvSpPr>
        <p:spPr/>
        <p:txBody>
          <a:bodyPr/>
          <a:lstStyle/>
          <a:p>
            <a:pPr>
              <a:defRPr/>
            </a:pPr>
            <a:fld id="{E6474CC2-1230-4213-AD1A-4B2FEEABA7A1}" type="slidenum">
              <a:rPr lang="en-US" smtClean="0"/>
              <a:pPr>
                <a:defRPr/>
              </a:pPr>
              <a:t>7</a:t>
            </a:fld>
            <a:endParaRPr lang="en-US" dirty="0"/>
          </a:p>
        </p:txBody>
      </p:sp>
      <p:sp>
        <p:nvSpPr>
          <p:cNvPr id="2" name="Footer Placeholder 1">
            <a:extLst>
              <a:ext uri="{FF2B5EF4-FFF2-40B4-BE49-F238E27FC236}">
                <a16:creationId xmlns:a16="http://schemas.microsoft.com/office/drawing/2014/main" id="{43D74CD2-5803-4996-9BF6-E2197BC71EA5}"/>
              </a:ext>
            </a:extLst>
          </p:cNvPr>
          <p:cNvSpPr>
            <a:spLocks noGrp="1"/>
          </p:cNvSpPr>
          <p:nvPr>
            <p:ph type="ftr" sz="quarter" idx="15"/>
          </p:nvPr>
        </p:nvSpPr>
        <p:spPr/>
        <p:txBody>
          <a:bodyPr/>
          <a:lstStyle/>
          <a:p>
            <a:pPr algn="l">
              <a:defRPr/>
            </a:pPr>
            <a:r>
              <a:rPr lang="en-US" dirty="0"/>
              <a:t>For investors.</a:t>
            </a:r>
          </a:p>
          <a:p>
            <a:pPr algn="l">
              <a:defRPr/>
            </a:pPr>
            <a:r>
              <a:rPr lang="en-US" sz="800" dirty="0"/>
              <a:t>435747.32.0</a:t>
            </a:r>
          </a:p>
        </p:txBody>
      </p:sp>
      <p:pic>
        <p:nvPicPr>
          <p:cNvPr id="38" name="Picture 37" descr="Fidelity Investments logo">
            <a:extLst>
              <a:ext uri="{FF2B5EF4-FFF2-40B4-BE49-F238E27FC236}">
                <a16:creationId xmlns:a16="http://schemas.microsoft.com/office/drawing/2014/main" id="{240F5DED-C084-91B8-DA23-17F2E5CD49C4}"/>
              </a:ext>
            </a:extLst>
          </p:cNvPr>
          <p:cNvPicPr>
            <a:picLocks noChangeAspect="1"/>
          </p:cNvPicPr>
          <p:nvPr/>
        </p:nvPicPr>
        <p:blipFill>
          <a:blip r:embed="rId4"/>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10091326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Inflation</a:t>
            </a:r>
            <a:br>
              <a:rPr lang="en-US" dirty="0"/>
            </a:br>
            <a:r>
              <a:rPr lang="en-US" altLang="en-US" sz="2000" b="1" dirty="0">
                <a:solidFill>
                  <a:srgbClr val="327B23"/>
                </a:solidFill>
              </a:rPr>
              <a:t>Even low inflation could damage purchasing power</a:t>
            </a:r>
            <a:endParaRPr lang="en-US" b="1" dirty="0">
              <a:solidFill>
                <a:srgbClr val="327B23"/>
              </a:solidFill>
            </a:endParaRPr>
          </a:p>
        </p:txBody>
      </p:sp>
      <p:grpSp>
        <p:nvGrpSpPr>
          <p:cNvPr id="32" name="Group 31" descr="Even a relatively low inflation rate of 2% can have a significant impact on a retiree’s purchasing power. For example, $50,000 of income today may only be worth $30,477 in 25 years based upon a 2% inflation rate. At 3% it would fall by more than half to just $23,880; at 4% the decline is even more extreme.">
            <a:extLst>
              <a:ext uri="{FF2B5EF4-FFF2-40B4-BE49-F238E27FC236}">
                <a16:creationId xmlns:a16="http://schemas.microsoft.com/office/drawing/2014/main" id="{D213A035-BF23-EFB1-6C85-CF9CEE971E5B}"/>
              </a:ext>
            </a:extLst>
          </p:cNvPr>
          <p:cNvGrpSpPr/>
          <p:nvPr/>
        </p:nvGrpSpPr>
        <p:grpSpPr>
          <a:xfrm>
            <a:off x="884240" y="1620384"/>
            <a:ext cx="10539028" cy="4257902"/>
            <a:chOff x="884240" y="1620384"/>
            <a:chExt cx="10539028" cy="4257902"/>
          </a:xfrm>
        </p:grpSpPr>
        <p:sp>
          <p:nvSpPr>
            <p:cNvPr id="9239" name="Line 22">
              <a:extLst>
                <a:ext uri="{C183D7F6-B498-43B3-948B-1728B52AA6E4}">
                  <adec:decorative xmlns:adec="http://schemas.microsoft.com/office/drawing/2017/decorative" val="1"/>
                </a:ext>
              </a:extLst>
            </p:cNvPr>
            <p:cNvSpPr>
              <a:spLocks noChangeShapeType="1"/>
            </p:cNvSpPr>
            <p:nvPr/>
          </p:nvSpPr>
          <p:spPr bwMode="auto">
            <a:xfrm>
              <a:off x="2249871" y="5216865"/>
              <a:ext cx="6606325" cy="0"/>
            </a:xfrm>
            <a:prstGeom prst="line">
              <a:avLst/>
            </a:prstGeom>
            <a:noFill/>
            <a:ln w="12700">
              <a:solidFill>
                <a:srgbClr val="9999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44" name="Line 33">
              <a:extLst>
                <a:ext uri="{C183D7F6-B498-43B3-948B-1728B52AA6E4}">
                  <adec:decorative xmlns:adec="http://schemas.microsoft.com/office/drawing/2017/decorative" val="1"/>
                </a:ext>
              </a:extLst>
            </p:cNvPr>
            <p:cNvSpPr>
              <a:spLocks noChangeShapeType="1"/>
            </p:cNvSpPr>
            <p:nvPr/>
          </p:nvSpPr>
          <p:spPr bwMode="auto">
            <a:xfrm>
              <a:off x="2883639" y="5166764"/>
              <a:ext cx="0" cy="45719"/>
            </a:xfrm>
            <a:prstGeom prst="line">
              <a:avLst/>
            </a:prstGeom>
            <a:noFill/>
            <a:ln w="12700">
              <a:solidFill>
                <a:srgbClr val="9999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45" name="Line 34">
              <a:extLst>
                <a:ext uri="{C183D7F6-B498-43B3-948B-1728B52AA6E4}">
                  <adec:decorative xmlns:adec="http://schemas.microsoft.com/office/drawing/2017/decorative" val="1"/>
                </a:ext>
              </a:extLst>
            </p:cNvPr>
            <p:cNvSpPr>
              <a:spLocks noChangeShapeType="1"/>
            </p:cNvSpPr>
            <p:nvPr/>
          </p:nvSpPr>
          <p:spPr bwMode="auto">
            <a:xfrm>
              <a:off x="4137400" y="5166764"/>
              <a:ext cx="0" cy="45719"/>
            </a:xfrm>
            <a:prstGeom prst="line">
              <a:avLst/>
            </a:prstGeom>
            <a:noFill/>
            <a:ln w="12700">
              <a:solidFill>
                <a:srgbClr val="9999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46" name="Line 35">
              <a:extLst>
                <a:ext uri="{C183D7F6-B498-43B3-948B-1728B52AA6E4}">
                  <adec:decorative xmlns:adec="http://schemas.microsoft.com/office/drawing/2017/decorative" val="1"/>
                </a:ext>
              </a:extLst>
            </p:cNvPr>
            <p:cNvSpPr>
              <a:spLocks noChangeShapeType="1"/>
            </p:cNvSpPr>
            <p:nvPr/>
          </p:nvSpPr>
          <p:spPr bwMode="auto">
            <a:xfrm>
              <a:off x="5310792" y="5166764"/>
              <a:ext cx="0" cy="45719"/>
            </a:xfrm>
            <a:prstGeom prst="line">
              <a:avLst/>
            </a:prstGeom>
            <a:noFill/>
            <a:ln w="12700">
              <a:solidFill>
                <a:srgbClr val="9999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47" name="Line 36">
              <a:extLst>
                <a:ext uri="{C183D7F6-B498-43B3-948B-1728B52AA6E4}">
                  <adec:decorative xmlns:adec="http://schemas.microsoft.com/office/drawing/2017/decorative" val="1"/>
                </a:ext>
              </a:extLst>
            </p:cNvPr>
            <p:cNvSpPr>
              <a:spLocks noChangeShapeType="1"/>
            </p:cNvSpPr>
            <p:nvPr/>
          </p:nvSpPr>
          <p:spPr bwMode="auto">
            <a:xfrm>
              <a:off x="6484183" y="5166764"/>
              <a:ext cx="0" cy="45719"/>
            </a:xfrm>
            <a:prstGeom prst="line">
              <a:avLst/>
            </a:prstGeom>
            <a:noFill/>
            <a:ln w="12700">
              <a:solidFill>
                <a:srgbClr val="9999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48" name="Line 37">
              <a:extLst>
                <a:ext uri="{C183D7F6-B498-43B3-948B-1728B52AA6E4}">
                  <adec:decorative xmlns:adec="http://schemas.microsoft.com/office/drawing/2017/decorative" val="1"/>
                </a:ext>
              </a:extLst>
            </p:cNvPr>
            <p:cNvSpPr>
              <a:spLocks noChangeShapeType="1"/>
            </p:cNvSpPr>
            <p:nvPr/>
          </p:nvSpPr>
          <p:spPr bwMode="auto">
            <a:xfrm>
              <a:off x="7659870" y="5166764"/>
              <a:ext cx="0" cy="45719"/>
            </a:xfrm>
            <a:prstGeom prst="line">
              <a:avLst/>
            </a:prstGeom>
            <a:noFill/>
            <a:ln w="12700">
              <a:solidFill>
                <a:srgbClr val="9999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53" name="Line 45">
              <a:extLst>
                <a:ext uri="{C183D7F6-B498-43B3-948B-1728B52AA6E4}">
                  <adec:decorative xmlns:adec="http://schemas.microsoft.com/office/drawing/2017/decorative" val="1"/>
                </a:ext>
              </a:extLst>
            </p:cNvPr>
            <p:cNvSpPr>
              <a:spLocks noChangeShapeType="1"/>
            </p:cNvSpPr>
            <p:nvPr/>
          </p:nvSpPr>
          <p:spPr bwMode="auto">
            <a:xfrm>
              <a:off x="8849505" y="5166764"/>
              <a:ext cx="0" cy="45719"/>
            </a:xfrm>
            <a:prstGeom prst="line">
              <a:avLst/>
            </a:prstGeom>
            <a:noFill/>
            <a:ln w="12700">
              <a:solidFill>
                <a:srgbClr val="9999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60" name="Line 49">
              <a:extLst>
                <a:ext uri="{C183D7F6-B498-43B3-948B-1728B52AA6E4}">
                  <adec:decorative xmlns:adec="http://schemas.microsoft.com/office/drawing/2017/decorative" val="1"/>
                </a:ext>
              </a:extLst>
            </p:cNvPr>
            <p:cNvSpPr>
              <a:spLocks noChangeShapeType="1"/>
            </p:cNvSpPr>
            <p:nvPr/>
          </p:nvSpPr>
          <p:spPr bwMode="auto">
            <a:xfrm>
              <a:off x="2257750" y="4655684"/>
              <a:ext cx="6610799" cy="0"/>
            </a:xfrm>
            <a:prstGeom prst="line">
              <a:avLst/>
            </a:prstGeom>
            <a:noFill/>
            <a:ln w="6350">
              <a:solidFill>
                <a:srgbClr val="BFBFB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61" name="Line 50">
              <a:extLst>
                <a:ext uri="{C183D7F6-B498-43B3-948B-1728B52AA6E4}">
                  <adec:decorative xmlns:adec="http://schemas.microsoft.com/office/drawing/2017/decorative" val="1"/>
                </a:ext>
              </a:extLst>
            </p:cNvPr>
            <p:cNvSpPr>
              <a:spLocks noChangeShapeType="1"/>
            </p:cNvSpPr>
            <p:nvPr/>
          </p:nvSpPr>
          <p:spPr bwMode="auto">
            <a:xfrm>
              <a:off x="2289738" y="4054021"/>
              <a:ext cx="6610799" cy="0"/>
            </a:xfrm>
            <a:prstGeom prst="line">
              <a:avLst/>
            </a:prstGeom>
            <a:noFill/>
            <a:ln w="6350">
              <a:solidFill>
                <a:srgbClr val="BFBFB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62" name="Line 51">
              <a:extLst>
                <a:ext uri="{C183D7F6-B498-43B3-948B-1728B52AA6E4}">
                  <adec:decorative xmlns:adec="http://schemas.microsoft.com/office/drawing/2017/decorative" val="1"/>
                </a:ext>
              </a:extLst>
            </p:cNvPr>
            <p:cNvSpPr>
              <a:spLocks noChangeShapeType="1"/>
            </p:cNvSpPr>
            <p:nvPr/>
          </p:nvSpPr>
          <p:spPr bwMode="auto">
            <a:xfrm>
              <a:off x="2240690" y="3479346"/>
              <a:ext cx="6610799" cy="0"/>
            </a:xfrm>
            <a:prstGeom prst="line">
              <a:avLst/>
            </a:prstGeom>
            <a:noFill/>
            <a:ln w="6350">
              <a:solidFill>
                <a:srgbClr val="BFBFB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63" name="Line 52">
              <a:extLst>
                <a:ext uri="{C183D7F6-B498-43B3-948B-1728B52AA6E4}">
                  <adec:decorative xmlns:adec="http://schemas.microsoft.com/office/drawing/2017/decorative" val="1"/>
                </a:ext>
              </a:extLst>
            </p:cNvPr>
            <p:cNvSpPr>
              <a:spLocks noChangeShapeType="1"/>
            </p:cNvSpPr>
            <p:nvPr/>
          </p:nvSpPr>
          <p:spPr bwMode="auto">
            <a:xfrm>
              <a:off x="2257750" y="2928484"/>
              <a:ext cx="6610799" cy="0"/>
            </a:xfrm>
            <a:prstGeom prst="line">
              <a:avLst/>
            </a:prstGeom>
            <a:noFill/>
            <a:ln w="6350">
              <a:solidFill>
                <a:srgbClr val="BFBFB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64" name="Line 53">
              <a:extLst>
                <a:ext uri="{C183D7F6-B498-43B3-948B-1728B52AA6E4}">
                  <adec:decorative xmlns:adec="http://schemas.microsoft.com/office/drawing/2017/decorative" val="1"/>
                </a:ext>
              </a:extLst>
            </p:cNvPr>
            <p:cNvSpPr>
              <a:spLocks noChangeShapeType="1"/>
            </p:cNvSpPr>
            <p:nvPr/>
          </p:nvSpPr>
          <p:spPr bwMode="auto">
            <a:xfrm>
              <a:off x="2259883" y="2355396"/>
              <a:ext cx="6610799" cy="0"/>
            </a:xfrm>
            <a:prstGeom prst="line">
              <a:avLst/>
            </a:prstGeom>
            <a:noFill/>
            <a:ln w="6350">
              <a:solidFill>
                <a:srgbClr val="BFBFB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65" name="Line 54">
              <a:extLst>
                <a:ext uri="{C183D7F6-B498-43B3-948B-1728B52AA6E4}">
                  <adec:decorative xmlns:adec="http://schemas.microsoft.com/office/drawing/2017/decorative" val="1"/>
                </a:ext>
              </a:extLst>
            </p:cNvPr>
            <p:cNvSpPr>
              <a:spLocks noChangeShapeType="1"/>
            </p:cNvSpPr>
            <p:nvPr/>
          </p:nvSpPr>
          <p:spPr bwMode="auto">
            <a:xfrm>
              <a:off x="2259883" y="1761671"/>
              <a:ext cx="6610799" cy="0"/>
            </a:xfrm>
            <a:prstGeom prst="line">
              <a:avLst/>
            </a:prstGeom>
            <a:noFill/>
            <a:ln w="6350">
              <a:solidFill>
                <a:srgbClr val="BFBFB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24" name="Text Box 6">
              <a:extLst>
                <a:ext uri="{C183D7F6-B498-43B3-948B-1728B52AA6E4}">
                  <adec:decorative xmlns:adec="http://schemas.microsoft.com/office/drawing/2017/decorative" val="1"/>
                </a:ext>
              </a:extLst>
            </p:cNvPr>
            <p:cNvSpPr txBox="1">
              <a:spLocks noChangeArrowheads="1"/>
            </p:cNvSpPr>
            <p:nvPr/>
          </p:nvSpPr>
          <p:spPr bwMode="auto">
            <a:xfrm rot="16200000">
              <a:off x="468476" y="3141843"/>
              <a:ext cx="1187450" cy="3559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r>
                <a:rPr lang="en-US" altLang="en-US" sz="1000" b="0" dirty="0"/>
                <a:t>Dollars</a:t>
              </a:r>
            </a:p>
          </p:txBody>
        </p:sp>
        <p:sp>
          <p:nvSpPr>
            <p:cNvPr id="9231" name="Text Box 13">
              <a:extLst>
                <a:ext uri="{C183D7F6-B498-43B3-948B-1728B52AA6E4}">
                  <adec:decorative xmlns:adec="http://schemas.microsoft.com/office/drawing/2017/decorative" val="1"/>
                </a:ext>
              </a:extLst>
            </p:cNvPr>
            <p:cNvSpPr txBox="1">
              <a:spLocks noChangeArrowheads="1"/>
            </p:cNvSpPr>
            <p:nvPr/>
          </p:nvSpPr>
          <p:spPr bwMode="auto">
            <a:xfrm>
              <a:off x="1783728" y="5109709"/>
              <a:ext cx="470735" cy="246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000" b="0" dirty="0"/>
                <a:t>$0</a:t>
              </a:r>
            </a:p>
          </p:txBody>
        </p:sp>
        <p:sp>
          <p:nvSpPr>
            <p:cNvPr id="9230" name="Text Box 12">
              <a:extLst>
                <a:ext uri="{C183D7F6-B498-43B3-948B-1728B52AA6E4}">
                  <adec:decorative xmlns:adec="http://schemas.microsoft.com/office/drawing/2017/decorative" val="1"/>
                </a:ext>
              </a:extLst>
            </p:cNvPr>
            <p:cNvSpPr txBox="1">
              <a:spLocks noChangeArrowheads="1"/>
            </p:cNvSpPr>
            <p:nvPr/>
          </p:nvSpPr>
          <p:spPr bwMode="auto">
            <a:xfrm>
              <a:off x="1198180" y="4488997"/>
              <a:ext cx="929988" cy="246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000" b="0" dirty="0"/>
                <a:t>$10,000</a:t>
              </a:r>
            </a:p>
          </p:txBody>
        </p:sp>
        <p:sp>
          <p:nvSpPr>
            <p:cNvPr id="9229" name="Text Box 11">
              <a:extLst>
                <a:ext uri="{C183D7F6-B498-43B3-948B-1728B52AA6E4}">
                  <adec:decorative xmlns:adec="http://schemas.microsoft.com/office/drawing/2017/decorative" val="1"/>
                </a:ext>
              </a:extLst>
            </p:cNvPr>
            <p:cNvSpPr txBox="1">
              <a:spLocks noChangeArrowheads="1"/>
            </p:cNvSpPr>
            <p:nvPr/>
          </p:nvSpPr>
          <p:spPr bwMode="auto">
            <a:xfrm>
              <a:off x="1198180" y="3915909"/>
              <a:ext cx="929988" cy="246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000" b="0" dirty="0"/>
                <a:t>$20,000</a:t>
              </a:r>
            </a:p>
          </p:txBody>
        </p:sp>
        <p:sp>
          <p:nvSpPr>
            <p:cNvPr id="9228" name="Text Box 10">
              <a:extLst>
                <a:ext uri="{C183D7F6-B498-43B3-948B-1728B52AA6E4}">
                  <adec:decorative xmlns:adec="http://schemas.microsoft.com/office/drawing/2017/decorative" val="1"/>
                </a:ext>
              </a:extLst>
            </p:cNvPr>
            <p:cNvSpPr txBox="1">
              <a:spLocks noChangeArrowheads="1"/>
            </p:cNvSpPr>
            <p:nvPr/>
          </p:nvSpPr>
          <p:spPr bwMode="auto">
            <a:xfrm>
              <a:off x="1198180" y="3342822"/>
              <a:ext cx="929988" cy="246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000" b="0" dirty="0"/>
                <a:t>$30,000</a:t>
              </a:r>
            </a:p>
          </p:txBody>
        </p:sp>
        <p:sp>
          <p:nvSpPr>
            <p:cNvPr id="9227" name="Text Box 9">
              <a:extLst>
                <a:ext uri="{C183D7F6-B498-43B3-948B-1728B52AA6E4}">
                  <adec:decorative xmlns:adec="http://schemas.microsoft.com/office/drawing/2017/decorative" val="1"/>
                </a:ext>
              </a:extLst>
            </p:cNvPr>
            <p:cNvSpPr txBox="1">
              <a:spLocks noChangeArrowheads="1"/>
            </p:cNvSpPr>
            <p:nvPr/>
          </p:nvSpPr>
          <p:spPr bwMode="auto">
            <a:xfrm>
              <a:off x="1198180" y="2769734"/>
              <a:ext cx="929988" cy="246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000" b="0" dirty="0"/>
                <a:t>$40,000</a:t>
              </a:r>
            </a:p>
          </p:txBody>
        </p:sp>
        <p:sp>
          <p:nvSpPr>
            <p:cNvPr id="9226" name="Text Box 8">
              <a:extLst>
                <a:ext uri="{C183D7F6-B498-43B3-948B-1728B52AA6E4}">
                  <adec:decorative xmlns:adec="http://schemas.microsoft.com/office/drawing/2017/decorative" val="1"/>
                </a:ext>
              </a:extLst>
            </p:cNvPr>
            <p:cNvSpPr txBox="1">
              <a:spLocks noChangeArrowheads="1"/>
            </p:cNvSpPr>
            <p:nvPr/>
          </p:nvSpPr>
          <p:spPr bwMode="auto">
            <a:xfrm>
              <a:off x="1198180" y="2195059"/>
              <a:ext cx="929988" cy="246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000" b="0" dirty="0"/>
                <a:t>$50,000</a:t>
              </a:r>
            </a:p>
          </p:txBody>
        </p:sp>
        <p:sp>
          <p:nvSpPr>
            <p:cNvPr id="9225" name="Text Box 7">
              <a:extLst>
                <a:ext uri="{C183D7F6-B498-43B3-948B-1728B52AA6E4}">
                  <adec:decorative xmlns:adec="http://schemas.microsoft.com/office/drawing/2017/decorative" val="1"/>
                </a:ext>
              </a:extLst>
            </p:cNvPr>
            <p:cNvSpPr txBox="1">
              <a:spLocks noChangeArrowheads="1"/>
            </p:cNvSpPr>
            <p:nvPr/>
          </p:nvSpPr>
          <p:spPr bwMode="auto">
            <a:xfrm>
              <a:off x="1198180" y="1620384"/>
              <a:ext cx="929988" cy="246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000" b="0" dirty="0"/>
                <a:t>$60,000</a:t>
              </a:r>
            </a:p>
          </p:txBody>
        </p:sp>
        <p:sp>
          <p:nvSpPr>
            <p:cNvPr id="9250" name="Freeform 40">
              <a:extLst>
                <a:ext uri="{C183D7F6-B498-43B3-948B-1728B52AA6E4}">
                  <adec:decorative xmlns:adec="http://schemas.microsoft.com/office/drawing/2017/decorative" val="1"/>
                </a:ext>
              </a:extLst>
            </p:cNvPr>
            <p:cNvSpPr>
              <a:spLocks/>
            </p:cNvSpPr>
            <p:nvPr/>
          </p:nvSpPr>
          <p:spPr bwMode="auto">
            <a:xfrm>
              <a:off x="2872158" y="2387147"/>
              <a:ext cx="5878439" cy="1776413"/>
            </a:xfrm>
            <a:custGeom>
              <a:avLst/>
              <a:gdLst>
                <a:gd name="T0" fmla="*/ 0 w 2560"/>
                <a:gd name="T1" fmla="*/ 0 h 1200"/>
                <a:gd name="T2" fmla="*/ 688 w 2560"/>
                <a:gd name="T3" fmla="*/ 181 h 1200"/>
                <a:gd name="T4" fmla="*/ 1632 w 2560"/>
                <a:gd name="T5" fmla="*/ 361 h 1200"/>
                <a:gd name="T6" fmla="*/ 2560 w 2560"/>
                <a:gd name="T7" fmla="*/ 484 h 12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60" h="1200">
                  <a:moveTo>
                    <a:pt x="0" y="0"/>
                  </a:moveTo>
                  <a:cubicBezTo>
                    <a:pt x="208" y="149"/>
                    <a:pt x="416" y="299"/>
                    <a:pt x="688" y="448"/>
                  </a:cubicBezTo>
                  <a:cubicBezTo>
                    <a:pt x="960" y="597"/>
                    <a:pt x="1320" y="771"/>
                    <a:pt x="1632" y="896"/>
                  </a:cubicBezTo>
                  <a:cubicBezTo>
                    <a:pt x="1944" y="1021"/>
                    <a:pt x="2252" y="1110"/>
                    <a:pt x="2560" y="1200"/>
                  </a:cubicBezTo>
                </a:path>
              </a:pathLst>
            </a:custGeom>
            <a:noFill/>
            <a:ln w="50800" cap="flat" cmpd="sng">
              <a:solidFill>
                <a:srgbClr val="004F6B"/>
              </a:solidFill>
              <a:prstDash val="solid"/>
              <a:round/>
              <a:headEnd/>
              <a:tailEnd/>
            </a:ln>
            <a:effectLst/>
            <a:extLst>
              <a:ext uri="{909E8E84-426E-40DD-AFC4-6F175D3DCCD1}">
                <a14:hiddenFill xmlns:a14="http://schemas.microsoft.com/office/drawing/2010/main">
                  <a:solidFill>
                    <a:srgbClr val="FFFF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49" name="Freeform 39">
              <a:extLst>
                <a:ext uri="{C183D7F6-B498-43B3-948B-1728B52AA6E4}">
                  <adec:decorative xmlns:adec="http://schemas.microsoft.com/office/drawing/2017/decorative" val="1"/>
                </a:ext>
              </a:extLst>
            </p:cNvPr>
            <p:cNvSpPr>
              <a:spLocks/>
            </p:cNvSpPr>
            <p:nvPr/>
          </p:nvSpPr>
          <p:spPr bwMode="auto">
            <a:xfrm>
              <a:off x="2927268" y="2387146"/>
              <a:ext cx="5823328" cy="1479550"/>
            </a:xfrm>
            <a:custGeom>
              <a:avLst/>
              <a:gdLst>
                <a:gd name="T0" fmla="*/ 0 w 2536"/>
                <a:gd name="T1" fmla="*/ 0 h 1000"/>
                <a:gd name="T2" fmla="*/ 1120 w 2536"/>
                <a:gd name="T3" fmla="*/ 214 h 1000"/>
                <a:gd name="T4" fmla="*/ 1992 w 2536"/>
                <a:gd name="T5" fmla="*/ 338 h 1000"/>
                <a:gd name="T6" fmla="*/ 2536 w 2536"/>
                <a:gd name="T7" fmla="*/ 400 h 10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36" h="1000">
                  <a:moveTo>
                    <a:pt x="0" y="0"/>
                  </a:moveTo>
                  <a:cubicBezTo>
                    <a:pt x="394" y="197"/>
                    <a:pt x="788" y="395"/>
                    <a:pt x="1120" y="536"/>
                  </a:cubicBezTo>
                  <a:cubicBezTo>
                    <a:pt x="1452" y="677"/>
                    <a:pt x="1756" y="771"/>
                    <a:pt x="1992" y="848"/>
                  </a:cubicBezTo>
                  <a:cubicBezTo>
                    <a:pt x="2228" y="925"/>
                    <a:pt x="2382" y="962"/>
                    <a:pt x="2536" y="1000"/>
                  </a:cubicBezTo>
                </a:path>
              </a:pathLst>
            </a:custGeom>
            <a:noFill/>
            <a:ln w="50800" cap="flat" cmpd="sng">
              <a:solidFill>
                <a:srgbClr val="298FC2"/>
              </a:solidFill>
              <a:prstDash val="solid"/>
              <a:round/>
              <a:headEnd/>
              <a:tailEnd/>
            </a:ln>
            <a:effectLst/>
            <a:extLst>
              <a:ext uri="{909E8E84-426E-40DD-AFC4-6F175D3DCCD1}">
                <a14:hiddenFill xmlns:a14="http://schemas.microsoft.com/office/drawing/2010/main">
                  <a:solidFill>
                    <a:srgbClr val="FFFF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52" name="Freeform 42">
              <a:extLst>
                <a:ext uri="{C183D7F6-B498-43B3-948B-1728B52AA6E4}">
                  <adec:decorative xmlns:adec="http://schemas.microsoft.com/office/drawing/2017/decorative" val="1"/>
                </a:ext>
              </a:extLst>
            </p:cNvPr>
            <p:cNvSpPr>
              <a:spLocks/>
            </p:cNvSpPr>
            <p:nvPr/>
          </p:nvSpPr>
          <p:spPr bwMode="auto">
            <a:xfrm>
              <a:off x="2872158" y="2374446"/>
              <a:ext cx="5878439" cy="1125538"/>
            </a:xfrm>
            <a:custGeom>
              <a:avLst/>
              <a:gdLst>
                <a:gd name="T0" fmla="*/ 0 w 2536"/>
                <a:gd name="T1" fmla="*/ 0 h 760"/>
                <a:gd name="T2" fmla="*/ 1511 w 2536"/>
                <a:gd name="T3" fmla="*/ 182 h 760"/>
                <a:gd name="T4" fmla="*/ 2866 w 2536"/>
                <a:gd name="T5" fmla="*/ 309 h 760"/>
                <a:gd name="T6" fmla="*/ 0 60000 65536"/>
                <a:gd name="T7" fmla="*/ 0 60000 65536"/>
                <a:gd name="T8" fmla="*/ 0 60000 65536"/>
              </a:gdLst>
              <a:ahLst/>
              <a:cxnLst>
                <a:cxn ang="T6">
                  <a:pos x="T0" y="T1"/>
                </a:cxn>
                <a:cxn ang="T7">
                  <a:pos x="T2" y="T3"/>
                </a:cxn>
                <a:cxn ang="T8">
                  <a:pos x="T4" y="T5"/>
                </a:cxn>
              </a:cxnLst>
              <a:rect l="0" t="0" r="r" b="b"/>
              <a:pathLst>
                <a:path w="2536" h="760">
                  <a:moveTo>
                    <a:pt x="0" y="0"/>
                  </a:moveTo>
                  <a:cubicBezTo>
                    <a:pt x="456" y="160"/>
                    <a:pt x="913" y="321"/>
                    <a:pt x="1336" y="448"/>
                  </a:cubicBezTo>
                  <a:cubicBezTo>
                    <a:pt x="1759" y="575"/>
                    <a:pt x="2147" y="667"/>
                    <a:pt x="2536" y="760"/>
                  </a:cubicBezTo>
                </a:path>
              </a:pathLst>
            </a:custGeom>
            <a:noFill/>
            <a:ln w="50800" cap="flat" cmpd="sng">
              <a:solidFill>
                <a:srgbClr val="368727"/>
              </a:solidFill>
              <a:prstDash val="solid"/>
              <a:round/>
              <a:headEnd/>
              <a:tailEnd/>
            </a:ln>
            <a:effectLst/>
            <a:extLst>
              <a:ext uri="{909E8E84-426E-40DD-AFC4-6F175D3DCCD1}">
                <a14:hiddenFill xmlns:a14="http://schemas.microsoft.com/office/drawing/2010/main">
                  <a:solidFill>
                    <a:srgbClr val="FFFF99"/>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9238" name="Text Box 21">
              <a:extLst>
                <a:ext uri="{C183D7F6-B498-43B3-948B-1728B52AA6E4}">
                  <adec:decorative xmlns:adec="http://schemas.microsoft.com/office/drawing/2017/decorative" val="1"/>
                </a:ext>
              </a:extLst>
            </p:cNvPr>
            <p:cNvSpPr txBox="1">
              <a:spLocks noChangeArrowheads="1"/>
            </p:cNvSpPr>
            <p:nvPr/>
          </p:nvSpPr>
          <p:spPr bwMode="auto">
            <a:xfrm>
              <a:off x="2233673" y="5625646"/>
              <a:ext cx="6658636" cy="252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r>
                <a:rPr lang="en-US" altLang="en-US" sz="1000" b="0" dirty="0"/>
                <a:t>Years From Retirement Start Date</a:t>
              </a:r>
            </a:p>
          </p:txBody>
        </p:sp>
        <p:sp>
          <p:nvSpPr>
            <p:cNvPr id="9232" name="Text Box 15">
              <a:extLst>
                <a:ext uri="{C183D7F6-B498-43B3-948B-1728B52AA6E4}">
                  <adec:decorative xmlns:adec="http://schemas.microsoft.com/office/drawing/2017/decorative" val="1"/>
                </a:ext>
              </a:extLst>
            </p:cNvPr>
            <p:cNvSpPr txBox="1">
              <a:spLocks noChangeArrowheads="1"/>
            </p:cNvSpPr>
            <p:nvPr/>
          </p:nvSpPr>
          <p:spPr bwMode="auto">
            <a:xfrm>
              <a:off x="2586208" y="5275500"/>
              <a:ext cx="59400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r>
                <a:rPr lang="en-US" altLang="en-US" sz="1200" b="0" dirty="0"/>
                <a:t>Today</a:t>
              </a:r>
            </a:p>
          </p:txBody>
        </p:sp>
        <p:sp>
          <p:nvSpPr>
            <p:cNvPr id="9251" name="Oval 41">
              <a:extLst>
                <a:ext uri="{C183D7F6-B498-43B3-948B-1728B52AA6E4}">
                  <adec:decorative xmlns:adec="http://schemas.microsoft.com/office/drawing/2017/decorative" val="1"/>
                </a:ext>
              </a:extLst>
            </p:cNvPr>
            <p:cNvSpPr>
              <a:spLocks noChangeArrowheads="1"/>
            </p:cNvSpPr>
            <p:nvPr/>
          </p:nvSpPr>
          <p:spPr bwMode="auto">
            <a:xfrm>
              <a:off x="2771122" y="2291897"/>
              <a:ext cx="201168" cy="197222"/>
            </a:xfrm>
            <a:prstGeom prst="ellipse">
              <a:avLst/>
            </a:prstGeom>
            <a:solidFill>
              <a:srgbClr val="368727"/>
            </a:solidFill>
            <a:ln w="9525">
              <a:noFill/>
              <a:round/>
              <a:headEnd/>
              <a:tailEnd/>
            </a:ln>
            <a:effectLst/>
          </p:spPr>
          <p:txBody>
            <a:bodyPr wrap="none" anchor="ct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eaLnBrk="1" hangingPunct="1"/>
              <a:endParaRPr lang="en-US" altLang="en-US" dirty="0"/>
            </a:p>
          </p:txBody>
        </p:sp>
        <p:sp>
          <p:nvSpPr>
            <p:cNvPr id="9240" name="Text Box 23">
              <a:extLst>
                <a:ext uri="{C183D7F6-B498-43B3-948B-1728B52AA6E4}">
                  <adec:decorative xmlns:adec="http://schemas.microsoft.com/office/drawing/2017/decorative" val="1"/>
                </a:ext>
              </a:extLst>
            </p:cNvPr>
            <p:cNvSpPr txBox="1">
              <a:spLocks noChangeArrowheads="1"/>
            </p:cNvSpPr>
            <p:nvPr/>
          </p:nvSpPr>
          <p:spPr bwMode="auto">
            <a:xfrm>
              <a:off x="2203946" y="1994027"/>
              <a:ext cx="1786494"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dirty="0"/>
                <a:t>$50,000</a:t>
              </a:r>
            </a:p>
          </p:txBody>
        </p:sp>
        <p:sp>
          <p:nvSpPr>
            <p:cNvPr id="9233" name="Text Box 16">
              <a:extLst>
                <a:ext uri="{C183D7F6-B498-43B3-948B-1728B52AA6E4}">
                  <adec:decorative xmlns:adec="http://schemas.microsoft.com/office/drawing/2017/decorative" val="1"/>
                </a:ext>
              </a:extLst>
            </p:cNvPr>
            <p:cNvSpPr txBox="1">
              <a:spLocks noChangeArrowheads="1"/>
            </p:cNvSpPr>
            <p:nvPr/>
          </p:nvSpPr>
          <p:spPr bwMode="auto">
            <a:xfrm>
              <a:off x="3782664" y="5275500"/>
              <a:ext cx="71846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r>
                <a:rPr lang="en-US" altLang="en-US" sz="1200" b="0" dirty="0"/>
                <a:t>5 Years</a:t>
              </a:r>
            </a:p>
          </p:txBody>
        </p:sp>
        <p:sp>
          <p:nvSpPr>
            <p:cNvPr id="9234" name="Text Box 17">
              <a:extLst>
                <a:ext uri="{C183D7F6-B498-43B3-948B-1728B52AA6E4}">
                  <adec:decorative xmlns:adec="http://schemas.microsoft.com/office/drawing/2017/decorative" val="1"/>
                </a:ext>
              </a:extLst>
            </p:cNvPr>
            <p:cNvSpPr txBox="1">
              <a:spLocks noChangeArrowheads="1"/>
            </p:cNvSpPr>
            <p:nvPr/>
          </p:nvSpPr>
          <p:spPr bwMode="auto">
            <a:xfrm>
              <a:off x="4912574" y="5275500"/>
              <a:ext cx="8034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r>
                <a:rPr lang="en-US" altLang="en-US" sz="1200" b="0" dirty="0"/>
                <a:t>10 Years</a:t>
              </a:r>
            </a:p>
          </p:txBody>
        </p:sp>
        <p:sp>
          <p:nvSpPr>
            <p:cNvPr id="9235" name="Text Box 18">
              <a:extLst>
                <a:ext uri="{C183D7F6-B498-43B3-948B-1728B52AA6E4}">
                  <adec:decorative xmlns:adec="http://schemas.microsoft.com/office/drawing/2017/decorative" val="1"/>
                </a:ext>
              </a:extLst>
            </p:cNvPr>
            <p:cNvSpPr txBox="1">
              <a:spLocks noChangeArrowheads="1"/>
            </p:cNvSpPr>
            <p:nvPr/>
          </p:nvSpPr>
          <p:spPr bwMode="auto">
            <a:xfrm>
              <a:off x="6086093" y="5275500"/>
              <a:ext cx="8034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r>
                <a:rPr lang="en-US" altLang="en-US" sz="1200" b="0" dirty="0"/>
                <a:t>15 Years</a:t>
              </a:r>
            </a:p>
          </p:txBody>
        </p:sp>
        <p:sp>
          <p:nvSpPr>
            <p:cNvPr id="9236" name="Text Box 19">
              <a:extLst>
                <a:ext uri="{C183D7F6-B498-43B3-948B-1728B52AA6E4}">
                  <adec:decorative xmlns:adec="http://schemas.microsoft.com/office/drawing/2017/decorative" val="1"/>
                </a:ext>
              </a:extLst>
            </p:cNvPr>
            <p:cNvSpPr txBox="1">
              <a:spLocks noChangeArrowheads="1"/>
            </p:cNvSpPr>
            <p:nvPr/>
          </p:nvSpPr>
          <p:spPr bwMode="auto">
            <a:xfrm>
              <a:off x="7259399" y="5275500"/>
              <a:ext cx="8034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r>
                <a:rPr lang="en-US" altLang="en-US" sz="1200" b="0" dirty="0"/>
                <a:t>20 Years</a:t>
              </a:r>
            </a:p>
          </p:txBody>
        </p:sp>
        <p:sp>
          <p:nvSpPr>
            <p:cNvPr id="9237" name="Text Box 20">
              <a:extLst>
                <a:ext uri="{C183D7F6-B498-43B3-948B-1728B52AA6E4}">
                  <adec:decorative xmlns:adec="http://schemas.microsoft.com/office/drawing/2017/decorative" val="1"/>
                </a:ext>
              </a:extLst>
            </p:cNvPr>
            <p:cNvSpPr txBox="1">
              <a:spLocks noChangeArrowheads="1"/>
            </p:cNvSpPr>
            <p:nvPr/>
          </p:nvSpPr>
          <p:spPr bwMode="auto">
            <a:xfrm>
              <a:off x="8453998" y="5275500"/>
              <a:ext cx="8034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r>
                <a:rPr lang="en-US" altLang="en-US" sz="1200" b="0" dirty="0"/>
                <a:t>25 Years</a:t>
              </a:r>
            </a:p>
          </p:txBody>
        </p:sp>
        <p:sp>
          <p:nvSpPr>
            <p:cNvPr id="56" name="Oval 55">
              <a:extLst>
                <a:ext uri="{FF2B5EF4-FFF2-40B4-BE49-F238E27FC236}">
                  <a16:creationId xmlns:a16="http://schemas.microsoft.com/office/drawing/2014/main" id="{FF466144-C823-4B27-99D0-0BF154031B7A}"/>
                </a:ext>
                <a:ext uri="{C183D7F6-B498-43B3-948B-1728B52AA6E4}">
                  <adec:decorative xmlns:adec="http://schemas.microsoft.com/office/drawing/2017/decorative" val="1"/>
                </a:ext>
              </a:extLst>
            </p:cNvPr>
            <p:cNvSpPr/>
            <p:nvPr/>
          </p:nvSpPr>
          <p:spPr bwMode="auto">
            <a:xfrm>
              <a:off x="8630756" y="3314347"/>
              <a:ext cx="330921" cy="330921"/>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57" name="Oval 56">
              <a:extLst>
                <a:ext uri="{FF2B5EF4-FFF2-40B4-BE49-F238E27FC236}">
                  <a16:creationId xmlns:a16="http://schemas.microsoft.com/office/drawing/2014/main" id="{7A0F1BA7-50A0-4CFC-803A-294044CDAC67}"/>
                </a:ext>
                <a:ext uri="{C183D7F6-B498-43B3-948B-1728B52AA6E4}">
                  <adec:decorative xmlns:adec="http://schemas.microsoft.com/office/drawing/2017/decorative" val="1"/>
                </a:ext>
              </a:extLst>
            </p:cNvPr>
            <p:cNvSpPr/>
            <p:nvPr/>
          </p:nvSpPr>
          <p:spPr bwMode="auto">
            <a:xfrm>
              <a:off x="8693397" y="3376988"/>
              <a:ext cx="205639" cy="205639"/>
            </a:xfrm>
            <a:prstGeom prst="ellipse">
              <a:avLst/>
            </a:prstGeom>
            <a:solidFill>
              <a:srgbClr val="368727"/>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9243" name="Text Box 26">
              <a:extLst>
                <a:ext uri="{C183D7F6-B498-43B3-948B-1728B52AA6E4}">
                  <adec:decorative xmlns:adec="http://schemas.microsoft.com/office/drawing/2017/decorative" val="1"/>
                </a:ext>
              </a:extLst>
            </p:cNvPr>
            <p:cNvSpPr txBox="1">
              <a:spLocks noChangeArrowheads="1"/>
            </p:cNvSpPr>
            <p:nvPr/>
          </p:nvSpPr>
          <p:spPr bwMode="auto">
            <a:xfrm>
              <a:off x="9102934" y="3308747"/>
              <a:ext cx="2320334" cy="338554"/>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600" dirty="0"/>
                <a:t>$30,477 </a:t>
              </a:r>
              <a:r>
                <a:rPr lang="en-US" altLang="en-US" sz="1600" b="0" dirty="0"/>
                <a:t>| 2% Inflation</a:t>
              </a:r>
            </a:p>
          </p:txBody>
        </p:sp>
        <p:sp>
          <p:nvSpPr>
            <p:cNvPr id="59" name="Oval 58">
              <a:extLst>
                <a:ext uri="{FF2B5EF4-FFF2-40B4-BE49-F238E27FC236}">
                  <a16:creationId xmlns:a16="http://schemas.microsoft.com/office/drawing/2014/main" id="{8E1BC50A-CD2E-400D-8887-6FF0DBB6CAAD}"/>
                </a:ext>
                <a:ext uri="{C183D7F6-B498-43B3-948B-1728B52AA6E4}">
                  <adec:decorative xmlns:adec="http://schemas.microsoft.com/office/drawing/2017/decorative" val="1"/>
                </a:ext>
              </a:extLst>
            </p:cNvPr>
            <p:cNvSpPr/>
            <p:nvPr/>
          </p:nvSpPr>
          <p:spPr bwMode="auto">
            <a:xfrm>
              <a:off x="8630756" y="3714342"/>
              <a:ext cx="330921" cy="330921"/>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60" name="Oval 59">
              <a:extLst>
                <a:ext uri="{FF2B5EF4-FFF2-40B4-BE49-F238E27FC236}">
                  <a16:creationId xmlns:a16="http://schemas.microsoft.com/office/drawing/2014/main" id="{D987DF6F-398A-4E05-8CFD-97D6DB56878B}"/>
                </a:ext>
                <a:ext uri="{C183D7F6-B498-43B3-948B-1728B52AA6E4}">
                  <adec:decorative xmlns:adec="http://schemas.microsoft.com/office/drawing/2017/decorative" val="1"/>
                </a:ext>
              </a:extLst>
            </p:cNvPr>
            <p:cNvSpPr/>
            <p:nvPr/>
          </p:nvSpPr>
          <p:spPr bwMode="auto">
            <a:xfrm>
              <a:off x="8693397" y="3776983"/>
              <a:ext cx="205639" cy="205639"/>
            </a:xfrm>
            <a:prstGeom prst="ellipse">
              <a:avLst/>
            </a:prstGeom>
            <a:solidFill>
              <a:srgbClr val="298FC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45" name="Text Box 26">
              <a:extLst>
                <a:ext uri="{C183D7F6-B498-43B3-948B-1728B52AA6E4}">
                  <adec:decorative xmlns:adec="http://schemas.microsoft.com/office/drawing/2017/decorative" val="1"/>
                </a:ext>
              </a:extLst>
            </p:cNvPr>
            <p:cNvSpPr txBox="1">
              <a:spLocks noChangeArrowheads="1"/>
            </p:cNvSpPr>
            <p:nvPr/>
          </p:nvSpPr>
          <p:spPr bwMode="auto">
            <a:xfrm>
              <a:off x="9102935" y="3664890"/>
              <a:ext cx="2257581" cy="338554"/>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600" dirty="0"/>
                <a:t>$23,880 </a:t>
              </a:r>
              <a:r>
                <a:rPr lang="en-US" altLang="en-US" sz="1600" b="0" dirty="0"/>
                <a:t>| 3% Inflation</a:t>
              </a:r>
            </a:p>
          </p:txBody>
        </p:sp>
        <p:sp>
          <p:nvSpPr>
            <p:cNvPr id="62" name="Oval 61">
              <a:extLst>
                <a:ext uri="{FF2B5EF4-FFF2-40B4-BE49-F238E27FC236}">
                  <a16:creationId xmlns:a16="http://schemas.microsoft.com/office/drawing/2014/main" id="{68509E3E-9AC4-45F6-A8F5-015FD0722F28}"/>
                </a:ext>
                <a:ext uri="{C183D7F6-B498-43B3-948B-1728B52AA6E4}">
                  <adec:decorative xmlns:adec="http://schemas.microsoft.com/office/drawing/2017/decorative" val="1"/>
                </a:ext>
              </a:extLst>
            </p:cNvPr>
            <p:cNvSpPr/>
            <p:nvPr/>
          </p:nvSpPr>
          <p:spPr bwMode="auto">
            <a:xfrm>
              <a:off x="8630756" y="4105725"/>
              <a:ext cx="330921" cy="330921"/>
            </a:xfrm>
            <a:prstGeom prst="ellipse">
              <a:avLst/>
            </a:prstGeom>
            <a:solidFill>
              <a:schemeClr val="bg1"/>
            </a:solidFill>
            <a:ln w="38100" cap="flat" cmpd="sng" algn="ctr">
              <a:solidFill>
                <a:srgbClr val="EAEAE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63" name="Oval 62">
              <a:extLst>
                <a:ext uri="{FF2B5EF4-FFF2-40B4-BE49-F238E27FC236}">
                  <a16:creationId xmlns:a16="http://schemas.microsoft.com/office/drawing/2014/main" id="{DE89C505-3304-480A-9BFE-101DEBD4120C}"/>
                </a:ext>
                <a:ext uri="{C183D7F6-B498-43B3-948B-1728B52AA6E4}">
                  <adec:decorative xmlns:adec="http://schemas.microsoft.com/office/drawing/2017/decorative" val="1"/>
                </a:ext>
              </a:extLst>
            </p:cNvPr>
            <p:cNvSpPr/>
            <p:nvPr/>
          </p:nvSpPr>
          <p:spPr bwMode="auto">
            <a:xfrm>
              <a:off x="8693397" y="4168366"/>
              <a:ext cx="205639" cy="205639"/>
            </a:xfrm>
            <a:prstGeom prst="ellipse">
              <a:avLst/>
            </a:prstGeom>
            <a:solidFill>
              <a:srgbClr val="004F6B"/>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a:ln>
                  <a:noFill/>
                </a:ln>
                <a:solidFill>
                  <a:schemeClr val="tx1"/>
                </a:solidFill>
                <a:effectLst/>
                <a:latin typeface="Arial" charset="0"/>
                <a:ea typeface="ＭＳ Ｐゴシック" charset="-128"/>
              </a:endParaRPr>
            </a:p>
          </p:txBody>
        </p:sp>
        <p:sp>
          <p:nvSpPr>
            <p:cNvPr id="47" name="Text Box 26">
              <a:extLst>
                <a:ext uri="{C183D7F6-B498-43B3-948B-1728B52AA6E4}">
                  <adec:decorative xmlns:adec="http://schemas.microsoft.com/office/drawing/2017/decorative" val="1"/>
                </a:ext>
              </a:extLst>
            </p:cNvPr>
            <p:cNvSpPr txBox="1">
              <a:spLocks noChangeArrowheads="1"/>
            </p:cNvSpPr>
            <p:nvPr/>
          </p:nvSpPr>
          <p:spPr bwMode="auto">
            <a:xfrm>
              <a:off x="9102935" y="4029997"/>
              <a:ext cx="2257581" cy="338554"/>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r>
                <a:rPr lang="en-US" altLang="en-US" sz="1600" dirty="0"/>
                <a:t>$18,756 </a:t>
              </a:r>
              <a:r>
                <a:rPr lang="en-US" altLang="en-US" sz="1600" b="0" dirty="0"/>
                <a:t>| 4% Inflation</a:t>
              </a:r>
            </a:p>
          </p:txBody>
        </p:sp>
      </p:grpSp>
      <p:sp>
        <p:nvSpPr>
          <p:cNvPr id="9217" name="Text Box 21">
            <a:extLst>
              <a:ext uri="{FF2B5EF4-FFF2-40B4-BE49-F238E27FC236}">
                <a16:creationId xmlns:a16="http://schemas.microsoft.com/office/drawing/2014/main" id="{41859A42-C35B-FA02-2A17-B80EBDDAAB94}"/>
              </a:ext>
            </a:extLst>
          </p:cNvPr>
          <p:cNvSpPr txBox="1">
            <a:spLocks noChangeArrowheads="1"/>
          </p:cNvSpPr>
          <p:nvPr/>
        </p:nvSpPr>
        <p:spPr bwMode="auto">
          <a:xfrm>
            <a:off x="426722" y="6030646"/>
            <a:ext cx="9046109" cy="422092"/>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56605" rIns="108657" bIns="56605"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dirty="0">
                <a:solidFill>
                  <a:srgbClr val="000000"/>
                </a:solidFill>
                <a:latin typeface="+mj-lt"/>
              </a:rPr>
              <a:t>All numbers were calculated based on hypothetical rates of inflation of 2%, 3%, and 4% (historical average from 1926 to 2022 was 3%) to show</a:t>
            </a:r>
            <a:br>
              <a:rPr lang="en-US" sz="1000" dirty="0">
                <a:solidFill>
                  <a:srgbClr val="000000"/>
                </a:solidFill>
                <a:latin typeface="+mj-lt"/>
              </a:rPr>
            </a:br>
            <a:r>
              <a:rPr lang="en-US" sz="1000" dirty="0">
                <a:solidFill>
                  <a:srgbClr val="000000"/>
                </a:solidFill>
                <a:latin typeface="+mj-lt"/>
              </a:rPr>
              <a:t>the effects of inflation over time; actual inflation rates may be more or less and will vary.</a:t>
            </a:r>
          </a:p>
        </p:txBody>
      </p:sp>
      <p:sp>
        <p:nvSpPr>
          <p:cNvPr id="2" name="Slide Number Placeholder 1"/>
          <p:cNvSpPr>
            <a:spLocks noGrp="1"/>
          </p:cNvSpPr>
          <p:nvPr>
            <p:ph type="sldNum" sz="quarter" idx="14"/>
          </p:nvPr>
        </p:nvSpPr>
        <p:spPr/>
        <p:txBody>
          <a:bodyPr/>
          <a:lstStyle/>
          <a:p>
            <a:fld id="{E6474CC2-1230-4213-AD1A-4B2FEEABA7A1}" type="slidenum">
              <a:rPr lang="en-US" smtClean="0"/>
              <a:pPr/>
              <a:t>8</a:t>
            </a:fld>
            <a:endParaRPr lang="en-US" dirty="0"/>
          </a:p>
        </p:txBody>
      </p:sp>
      <p:sp>
        <p:nvSpPr>
          <p:cNvPr id="48" name="Footer Placeholder 3">
            <a:extLst>
              <a:ext uri="{FF2B5EF4-FFF2-40B4-BE49-F238E27FC236}">
                <a16:creationId xmlns:a16="http://schemas.microsoft.com/office/drawing/2014/main" id="{498FB764-25BC-4E9E-ACB1-E95814EE4034}"/>
              </a:ext>
            </a:extLst>
          </p:cNvPr>
          <p:cNvSpPr>
            <a:spLocks noGrp="1"/>
          </p:cNvSpPr>
          <p:nvPr>
            <p:ph type="ftr" sz="quarter" idx="15"/>
          </p:nvPr>
        </p:nvSpPr>
        <p:spPr/>
        <p:txBody>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r>
              <a:rPr lang="en-US" dirty="0"/>
              <a:t>For investors.</a:t>
            </a:r>
          </a:p>
          <a:p>
            <a:pPr algn="l"/>
            <a:r>
              <a:rPr lang="en-US" sz="800" dirty="0"/>
              <a:t>435747.32.0</a:t>
            </a:r>
          </a:p>
        </p:txBody>
      </p:sp>
      <p:pic>
        <p:nvPicPr>
          <p:cNvPr id="6" name="Picture 5" descr="Fidelity Investments logo">
            <a:extLst>
              <a:ext uri="{FF2B5EF4-FFF2-40B4-BE49-F238E27FC236}">
                <a16:creationId xmlns:a16="http://schemas.microsoft.com/office/drawing/2014/main" id="{A2CCD297-C1AE-C6BE-87A3-A9AFB57B32F9}"/>
              </a:ext>
            </a:extLst>
          </p:cNvPr>
          <p:cNvPicPr>
            <a:picLocks noChangeAspect="1"/>
          </p:cNvPicPr>
          <p:nvPr/>
        </p:nvPicPr>
        <p:blipFill>
          <a:blip r:embed="rId3"/>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4004558337"/>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Asset allocation</a:t>
            </a:r>
            <a:br>
              <a:rPr lang="en-US" dirty="0"/>
            </a:br>
            <a:r>
              <a:rPr lang="en-US" altLang="en-US" sz="2000" b="1" dirty="0">
                <a:solidFill>
                  <a:srgbClr val="327B23"/>
                </a:solidFill>
              </a:rPr>
              <a:t>Retirees need stocks for the long haul</a:t>
            </a:r>
            <a:endParaRPr lang="en-US" b="1" dirty="0">
              <a:solidFill>
                <a:srgbClr val="327B23"/>
              </a:solidFill>
            </a:endParaRPr>
          </a:p>
        </p:txBody>
      </p:sp>
      <p:sp>
        <p:nvSpPr>
          <p:cNvPr id="10247" name="Text Box 59"/>
          <p:cNvSpPr txBox="1">
            <a:spLocks noChangeArrowheads="1"/>
          </p:cNvSpPr>
          <p:nvPr/>
        </p:nvSpPr>
        <p:spPr bwMode="auto">
          <a:xfrm>
            <a:off x="627865" y="1297062"/>
            <a:ext cx="664209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r>
              <a:rPr lang="en-US" altLang="en-US" cap="all" dirty="0"/>
              <a:t>Comparison</a:t>
            </a:r>
            <a:r>
              <a:rPr lang="en-US" altLang="en-US" cap="all" spc="-150" dirty="0"/>
              <a:t> </a:t>
            </a:r>
            <a:r>
              <a:rPr lang="en-US" altLang="en-US" cap="all" dirty="0"/>
              <a:t>of average annual</a:t>
            </a:r>
            <a:r>
              <a:rPr lang="en-US" altLang="en-US" cap="all" spc="-150" dirty="0"/>
              <a:t> </a:t>
            </a:r>
            <a:r>
              <a:rPr lang="en-US" altLang="en-US" cap="all" dirty="0"/>
              <a:t>rising</a:t>
            </a:r>
            <a:r>
              <a:rPr lang="en-US" altLang="en-US" cap="all" spc="-150" dirty="0"/>
              <a:t> </a:t>
            </a:r>
            <a:r>
              <a:rPr lang="en-US" altLang="en-US" cap="all" dirty="0"/>
              <a:t>costs vs. average annual</a:t>
            </a:r>
            <a:r>
              <a:rPr lang="en-US" altLang="en-US" cap="all" spc="-150" dirty="0"/>
              <a:t> </a:t>
            </a:r>
            <a:r>
              <a:rPr lang="en-US" altLang="en-US" cap="all" dirty="0"/>
              <a:t>investment</a:t>
            </a:r>
            <a:r>
              <a:rPr lang="en-US" altLang="en-US" cap="all" spc="-150" dirty="0"/>
              <a:t> </a:t>
            </a:r>
            <a:r>
              <a:rPr lang="en-US" altLang="en-US" cap="all" dirty="0"/>
              <a:t>returns,</a:t>
            </a:r>
            <a:r>
              <a:rPr lang="en-US" altLang="en-US" cap="all" spc="-150" dirty="0"/>
              <a:t> </a:t>
            </a:r>
            <a:r>
              <a:rPr lang="en-US" altLang="en-US" cap="all" dirty="0"/>
              <a:t>1926–2023</a:t>
            </a:r>
          </a:p>
        </p:txBody>
      </p:sp>
      <p:grpSp>
        <p:nvGrpSpPr>
          <p:cNvPr id="52" name="Group 51" descr="Chart showing how various asset allocations have fared compared with inflation and health care costs. A conservative portfolio has kept up—but just barely. Greater exposure to equities may give a portfolio the “breathing room” necessary for long-term financial security. But remember, asset allocation does not ensure a profit or guarantee against a loss.">
            <a:extLst>
              <a:ext uri="{FF2B5EF4-FFF2-40B4-BE49-F238E27FC236}">
                <a16:creationId xmlns:a16="http://schemas.microsoft.com/office/drawing/2014/main" id="{11356D4C-4549-EAF5-22AA-C4C325CE155B}"/>
              </a:ext>
            </a:extLst>
          </p:cNvPr>
          <p:cNvGrpSpPr/>
          <p:nvPr/>
        </p:nvGrpSpPr>
        <p:grpSpPr>
          <a:xfrm>
            <a:off x="130760" y="1888594"/>
            <a:ext cx="7555915" cy="2795331"/>
            <a:chOff x="130760" y="1888594"/>
            <a:chExt cx="7555915" cy="2928038"/>
          </a:xfrm>
        </p:grpSpPr>
        <p:graphicFrame>
          <p:nvGraphicFramePr>
            <p:cNvPr id="3" name="Object 5">
              <a:extLst>
                <a:ext uri="{C183D7F6-B498-43B3-948B-1728B52AA6E4}">
                  <adec:decorative xmlns:adec="http://schemas.microsoft.com/office/drawing/2017/decorative" val="1"/>
                </a:ext>
              </a:extLst>
            </p:cNvPr>
            <p:cNvGraphicFramePr>
              <a:graphicFrameLocks noChangeAspect="1"/>
            </p:cNvGraphicFramePr>
            <p:nvPr>
              <p:extLst>
                <p:ext uri="{D42A27DB-BD31-4B8C-83A1-F6EECF244321}">
                  <p14:modId xmlns:p14="http://schemas.microsoft.com/office/powerpoint/2010/main" val="1912336415"/>
                </p:ext>
              </p:extLst>
            </p:nvPr>
          </p:nvGraphicFramePr>
          <p:xfrm>
            <a:off x="130760" y="2401091"/>
            <a:ext cx="7555915" cy="2314575"/>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a:extLst>
                <a:ext uri="{C183D7F6-B498-43B3-948B-1728B52AA6E4}">
                  <adec:decorative xmlns:adec="http://schemas.microsoft.com/office/drawing/2017/decorative" val="1"/>
                </a:ext>
              </a:extLst>
            </p:cNvPr>
            <p:cNvSpPr/>
            <p:nvPr/>
          </p:nvSpPr>
          <p:spPr>
            <a:xfrm>
              <a:off x="785176" y="1888594"/>
              <a:ext cx="1819987" cy="466344"/>
            </a:xfrm>
            <a:prstGeom prst="rect">
              <a:avLst/>
            </a:prstGeom>
            <a:solidFill>
              <a:srgbClr val="EAEAEA"/>
            </a:solidFill>
            <a:ln w="12700">
              <a:solidFill>
                <a:srgbClr val="EAEAEA"/>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r>
                <a:rPr lang="en-US" altLang="en-US" sz="1200" b="1" dirty="0">
                  <a:latin typeface="Arial" pitchFamily="34" charset="0"/>
                  <a:ea typeface="ＭＳ Ｐゴシック"/>
                </a:rPr>
                <a:t>Rising</a:t>
              </a:r>
              <a:br>
                <a:rPr lang="en-US" altLang="en-US" sz="1200" b="1" dirty="0">
                  <a:latin typeface="Arial" pitchFamily="34" charset="0"/>
                  <a:ea typeface="ＭＳ Ｐゴシック"/>
                </a:rPr>
              </a:br>
              <a:r>
                <a:rPr lang="en-US" altLang="en-US" sz="1200" b="1" dirty="0">
                  <a:latin typeface="Arial" pitchFamily="34" charset="0"/>
                  <a:ea typeface="ＭＳ Ｐゴシック"/>
                </a:rPr>
                <a:t>costs</a:t>
              </a:r>
            </a:p>
          </p:txBody>
        </p:sp>
        <p:cxnSp>
          <p:nvCxnSpPr>
            <p:cNvPr id="10" name="Straight Connector 9">
              <a:extLst>
                <a:ext uri="{C183D7F6-B498-43B3-948B-1728B52AA6E4}">
                  <adec:decorative xmlns:adec="http://schemas.microsoft.com/office/drawing/2017/decorative" val="1"/>
                </a:ext>
              </a:extLst>
            </p:cNvPr>
            <p:cNvCxnSpPr/>
            <p:nvPr/>
          </p:nvCxnSpPr>
          <p:spPr>
            <a:xfrm>
              <a:off x="1673006" y="2356384"/>
              <a:ext cx="0" cy="164592"/>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1" name="Left Bracket 60">
              <a:extLst>
                <a:ext uri="{C183D7F6-B498-43B3-948B-1728B52AA6E4}">
                  <adec:decorative xmlns:adec="http://schemas.microsoft.com/office/drawing/2017/decorative" val="1"/>
                </a:ext>
              </a:extLst>
            </p:cNvPr>
            <p:cNvSpPr/>
            <p:nvPr/>
          </p:nvSpPr>
          <p:spPr>
            <a:xfrm rot="5400000">
              <a:off x="1620049" y="1702349"/>
              <a:ext cx="143219" cy="1779587"/>
            </a:xfrm>
            <a:prstGeom prst="leftBracket">
              <a:avLst>
                <a:gd name="adj" fmla="val 0"/>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Rectangle 83">
              <a:extLst>
                <a:ext uri="{C183D7F6-B498-43B3-948B-1728B52AA6E4}">
                  <adec:decorative xmlns:adec="http://schemas.microsoft.com/office/drawing/2017/decorative" val="1"/>
                </a:ext>
              </a:extLst>
            </p:cNvPr>
            <p:cNvSpPr>
              <a:spLocks noChangeArrowheads="1"/>
            </p:cNvSpPr>
            <p:nvPr/>
          </p:nvSpPr>
          <p:spPr bwMode="auto">
            <a:xfrm>
              <a:off x="867866" y="4493466"/>
              <a:ext cx="520975"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050" dirty="0"/>
                <a:t>Inflation</a:t>
              </a:r>
              <a:endParaRPr lang="en-US" altLang="en-US" sz="1600" dirty="0"/>
            </a:p>
          </p:txBody>
        </p:sp>
        <p:sp>
          <p:nvSpPr>
            <p:cNvPr id="37" name="Rectangle 76">
              <a:extLst>
                <a:ext uri="{C183D7F6-B498-43B3-948B-1728B52AA6E4}">
                  <adec:decorative xmlns:adec="http://schemas.microsoft.com/office/drawing/2017/decorative" val="1"/>
                </a:ext>
              </a:extLst>
            </p:cNvPr>
            <p:cNvSpPr>
              <a:spLocks noChangeArrowheads="1"/>
            </p:cNvSpPr>
            <p:nvPr/>
          </p:nvSpPr>
          <p:spPr bwMode="auto">
            <a:xfrm>
              <a:off x="929589" y="3744382"/>
              <a:ext cx="39753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200" dirty="0"/>
                <a:t>3.0%</a:t>
              </a:r>
            </a:p>
          </p:txBody>
        </p:sp>
        <p:sp>
          <p:nvSpPr>
            <p:cNvPr id="49" name="Rectangle 83">
              <a:extLst>
                <a:ext uri="{C183D7F6-B498-43B3-948B-1728B52AA6E4}">
                  <adec:decorative xmlns:adec="http://schemas.microsoft.com/office/drawing/2017/decorative" val="1"/>
                </a:ext>
              </a:extLst>
            </p:cNvPr>
            <p:cNvSpPr>
              <a:spLocks noChangeArrowheads="1"/>
            </p:cNvSpPr>
            <p:nvPr/>
          </p:nvSpPr>
          <p:spPr bwMode="auto">
            <a:xfrm>
              <a:off x="1948914" y="4493467"/>
              <a:ext cx="71814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050" dirty="0"/>
                <a:t>Health</a:t>
              </a:r>
              <a:br>
                <a:rPr lang="en-US" altLang="en-US" sz="1050" dirty="0"/>
              </a:br>
              <a:r>
                <a:rPr lang="en-US" altLang="en-US" sz="1050" dirty="0"/>
                <a:t>care costs</a:t>
              </a:r>
              <a:r>
                <a:rPr lang="en-US" altLang="en-US" sz="1050" baseline="30000" dirty="0"/>
                <a:t>1</a:t>
              </a:r>
              <a:endParaRPr lang="en-US" altLang="en-US" sz="1600" baseline="30000" dirty="0"/>
            </a:p>
          </p:txBody>
        </p:sp>
        <p:sp>
          <p:nvSpPr>
            <p:cNvPr id="42" name="Rectangle 81">
              <a:extLst>
                <a:ext uri="{C183D7F6-B498-43B3-948B-1728B52AA6E4}">
                  <adec:decorative xmlns:adec="http://schemas.microsoft.com/office/drawing/2017/decorative" val="1"/>
                </a:ext>
              </a:extLst>
            </p:cNvPr>
            <p:cNvSpPr>
              <a:spLocks noChangeArrowheads="1"/>
            </p:cNvSpPr>
            <p:nvPr/>
          </p:nvSpPr>
          <p:spPr bwMode="auto">
            <a:xfrm>
              <a:off x="2133261" y="3352970"/>
              <a:ext cx="34945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200" dirty="0"/>
                <a:t>5.6%</a:t>
              </a:r>
            </a:p>
          </p:txBody>
        </p:sp>
        <p:sp>
          <p:nvSpPr>
            <p:cNvPr id="33" name="Text Box 54">
              <a:extLst>
                <a:ext uri="{C183D7F6-B498-43B3-948B-1728B52AA6E4}">
                  <adec:decorative xmlns:adec="http://schemas.microsoft.com/office/drawing/2017/decorative" val="1"/>
                </a:ext>
              </a:extLst>
            </p:cNvPr>
            <p:cNvSpPr txBox="1">
              <a:spLocks noChangeArrowheads="1"/>
            </p:cNvSpPr>
            <p:nvPr/>
          </p:nvSpPr>
          <p:spPr bwMode="auto">
            <a:xfrm>
              <a:off x="3154595" y="1893273"/>
              <a:ext cx="4155065" cy="461665"/>
            </a:xfrm>
            <a:prstGeom prst="rect">
              <a:avLst/>
            </a:prstGeom>
            <a:solidFill>
              <a:srgbClr val="EAEAEA"/>
            </a:solidFill>
            <a:ln w="12700">
              <a:solidFill>
                <a:srgbClr val="EAEAEA"/>
              </a:solidFill>
            </a:ln>
          </p:spPr>
          <p:style>
            <a:lnRef idx="1">
              <a:schemeClr val="accent1"/>
            </a:lnRef>
            <a:fillRef idx="0">
              <a:schemeClr val="accent1"/>
            </a:fillRef>
            <a:effectRef idx="0">
              <a:schemeClr val="accent1"/>
            </a:effectRef>
            <a:fontRef idx="minor">
              <a:schemeClr val="tx1"/>
            </a:fontRef>
          </p:style>
          <p:txBody>
            <a:bodyPr wrap="square">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a:r>
                <a:rPr lang="en-US" altLang="en-US" sz="1200" dirty="0"/>
                <a:t>Annual average portfolio returns </a:t>
              </a:r>
              <a:br>
                <a:rPr lang="en-US" altLang="en-US" sz="1200" dirty="0"/>
              </a:br>
              <a:r>
                <a:rPr lang="en-US" altLang="en-US" sz="1200" b="0" dirty="0"/>
                <a:t>(1926–2023)</a:t>
              </a:r>
            </a:p>
          </p:txBody>
        </p:sp>
        <p:cxnSp>
          <p:nvCxnSpPr>
            <p:cNvPr id="55" name="Straight Connector 54">
              <a:extLst>
                <a:ext uri="{FF2B5EF4-FFF2-40B4-BE49-F238E27FC236}">
                  <a16:creationId xmlns:a16="http://schemas.microsoft.com/office/drawing/2014/main" id="{95E82138-003B-46EE-915E-6A30C0D5788E}"/>
                </a:ext>
                <a:ext uri="{C183D7F6-B498-43B3-948B-1728B52AA6E4}">
                  <adec:decorative xmlns:adec="http://schemas.microsoft.com/office/drawing/2017/decorative" val="1"/>
                </a:ext>
              </a:extLst>
            </p:cNvPr>
            <p:cNvCxnSpPr/>
            <p:nvPr/>
          </p:nvCxnSpPr>
          <p:spPr>
            <a:xfrm>
              <a:off x="5232127" y="2356384"/>
              <a:ext cx="0" cy="164592"/>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4" name="Freeform: Shape 53">
              <a:extLst>
                <a:ext uri="{FF2B5EF4-FFF2-40B4-BE49-F238E27FC236}">
                  <a16:creationId xmlns:a16="http://schemas.microsoft.com/office/drawing/2014/main" id="{1C583903-C73E-4512-B7D5-1A2499AB8110}"/>
                </a:ext>
                <a:ext uri="{C183D7F6-B498-43B3-948B-1728B52AA6E4}">
                  <adec:decorative xmlns:adec="http://schemas.microsoft.com/office/drawing/2017/decorative" val="1"/>
                </a:ext>
              </a:extLst>
            </p:cNvPr>
            <p:cNvSpPr/>
            <p:nvPr/>
          </p:nvSpPr>
          <p:spPr bwMode="auto">
            <a:xfrm>
              <a:off x="3159252" y="2520533"/>
              <a:ext cx="4150408" cy="146304"/>
            </a:xfrm>
            <a:custGeom>
              <a:avLst/>
              <a:gdLst>
                <a:gd name="connsiteX0" fmla="*/ 0 w 2305050"/>
                <a:gd name="connsiteY0" fmla="*/ 0 h 200969"/>
                <a:gd name="connsiteX1" fmla="*/ 2305050 w 2305050"/>
                <a:gd name="connsiteY1" fmla="*/ 0 h 200969"/>
                <a:gd name="connsiteX2" fmla="*/ 2305050 w 2305050"/>
                <a:gd name="connsiteY2" fmla="*/ 200969 h 200969"/>
                <a:gd name="connsiteX3" fmla="*/ 0 w 2305050"/>
                <a:gd name="connsiteY3" fmla="*/ 200969 h 200969"/>
                <a:gd name="connsiteX4" fmla="*/ 0 w 2305050"/>
                <a:gd name="connsiteY4" fmla="*/ 0 h 200969"/>
                <a:gd name="connsiteX0" fmla="*/ 0 w 2305050"/>
                <a:gd name="connsiteY0" fmla="*/ 0 h 200969"/>
                <a:gd name="connsiteX1" fmla="*/ 2305050 w 2305050"/>
                <a:gd name="connsiteY1" fmla="*/ 0 h 200969"/>
                <a:gd name="connsiteX2" fmla="*/ 2305050 w 2305050"/>
                <a:gd name="connsiteY2" fmla="*/ 200969 h 200969"/>
                <a:gd name="connsiteX3" fmla="*/ 1007952 w 2305050"/>
                <a:gd name="connsiteY3" fmla="*/ 191301 h 200969"/>
                <a:gd name="connsiteX4" fmla="*/ 0 w 2305050"/>
                <a:gd name="connsiteY4" fmla="*/ 200969 h 200969"/>
                <a:gd name="connsiteX5" fmla="*/ 0 w 2305050"/>
                <a:gd name="connsiteY5" fmla="*/ 0 h 200969"/>
                <a:gd name="connsiteX0" fmla="*/ 1007952 w 2305050"/>
                <a:gd name="connsiteY0" fmla="*/ 191301 h 282741"/>
                <a:gd name="connsiteX1" fmla="*/ 0 w 2305050"/>
                <a:gd name="connsiteY1" fmla="*/ 200969 h 282741"/>
                <a:gd name="connsiteX2" fmla="*/ 0 w 2305050"/>
                <a:gd name="connsiteY2" fmla="*/ 0 h 282741"/>
                <a:gd name="connsiteX3" fmla="*/ 2305050 w 2305050"/>
                <a:gd name="connsiteY3" fmla="*/ 0 h 282741"/>
                <a:gd name="connsiteX4" fmla="*/ 2305050 w 2305050"/>
                <a:gd name="connsiteY4" fmla="*/ 200969 h 282741"/>
                <a:gd name="connsiteX5" fmla="*/ 1099392 w 2305050"/>
                <a:gd name="connsiteY5" fmla="*/ 282741 h 282741"/>
                <a:gd name="connsiteX0" fmla="*/ 1007952 w 2305050"/>
                <a:gd name="connsiteY0" fmla="*/ 191301 h 200969"/>
                <a:gd name="connsiteX1" fmla="*/ 0 w 2305050"/>
                <a:gd name="connsiteY1" fmla="*/ 200969 h 200969"/>
                <a:gd name="connsiteX2" fmla="*/ 0 w 2305050"/>
                <a:gd name="connsiteY2" fmla="*/ 0 h 200969"/>
                <a:gd name="connsiteX3" fmla="*/ 2305050 w 2305050"/>
                <a:gd name="connsiteY3" fmla="*/ 0 h 200969"/>
                <a:gd name="connsiteX4" fmla="*/ 2305050 w 2305050"/>
                <a:gd name="connsiteY4" fmla="*/ 200969 h 200969"/>
                <a:gd name="connsiteX0" fmla="*/ 0 w 2305050"/>
                <a:gd name="connsiteY0" fmla="*/ 200969 h 200969"/>
                <a:gd name="connsiteX1" fmla="*/ 0 w 2305050"/>
                <a:gd name="connsiteY1" fmla="*/ 0 h 200969"/>
                <a:gd name="connsiteX2" fmla="*/ 2305050 w 2305050"/>
                <a:gd name="connsiteY2" fmla="*/ 0 h 200969"/>
                <a:gd name="connsiteX3" fmla="*/ 2305050 w 2305050"/>
                <a:gd name="connsiteY3" fmla="*/ 200969 h 200969"/>
              </a:gdLst>
              <a:ahLst/>
              <a:cxnLst>
                <a:cxn ang="0">
                  <a:pos x="connsiteX0" y="connsiteY0"/>
                </a:cxn>
                <a:cxn ang="0">
                  <a:pos x="connsiteX1" y="connsiteY1"/>
                </a:cxn>
                <a:cxn ang="0">
                  <a:pos x="connsiteX2" y="connsiteY2"/>
                </a:cxn>
                <a:cxn ang="0">
                  <a:pos x="connsiteX3" y="connsiteY3"/>
                </a:cxn>
              </a:cxnLst>
              <a:rect l="l" t="t" r="r" b="b"/>
              <a:pathLst>
                <a:path w="2305050" h="200969">
                  <a:moveTo>
                    <a:pt x="0" y="200969"/>
                  </a:moveTo>
                  <a:lnTo>
                    <a:pt x="0" y="0"/>
                  </a:lnTo>
                  <a:lnTo>
                    <a:pt x="2305050" y="0"/>
                  </a:lnTo>
                  <a:lnTo>
                    <a:pt x="2305050" y="200969"/>
                  </a:lnTo>
                </a:path>
              </a:pathLst>
            </a:cu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mn-lt"/>
                <a:ea typeface="+mn-ea"/>
                <a:cs typeface="+mn-cs"/>
              </a:endParaRPr>
            </a:p>
          </p:txBody>
        </p:sp>
        <p:sp>
          <p:nvSpPr>
            <p:cNvPr id="43" name="Rectangle 82">
              <a:extLst>
                <a:ext uri="{C183D7F6-B498-43B3-948B-1728B52AA6E4}">
                  <adec:decorative xmlns:adec="http://schemas.microsoft.com/office/drawing/2017/decorative" val="1"/>
                </a:ext>
              </a:extLst>
            </p:cNvPr>
            <p:cNvSpPr>
              <a:spLocks noChangeArrowheads="1"/>
            </p:cNvSpPr>
            <p:nvPr/>
          </p:nvSpPr>
          <p:spPr bwMode="auto">
            <a:xfrm>
              <a:off x="3063627" y="4493466"/>
              <a:ext cx="847988"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050" dirty="0"/>
                <a:t>Conservative</a:t>
              </a:r>
              <a:endParaRPr lang="en-US" altLang="en-US" sz="1600" dirty="0"/>
            </a:p>
          </p:txBody>
        </p:sp>
        <p:sp>
          <p:nvSpPr>
            <p:cNvPr id="38" name="Rectangle 77">
              <a:extLst>
                <a:ext uri="{C183D7F6-B498-43B3-948B-1728B52AA6E4}">
                  <adec:decorative xmlns:adec="http://schemas.microsoft.com/office/drawing/2017/decorative" val="1"/>
                </a:ext>
              </a:extLst>
            </p:cNvPr>
            <p:cNvSpPr>
              <a:spLocks noChangeArrowheads="1"/>
            </p:cNvSpPr>
            <p:nvPr/>
          </p:nvSpPr>
          <p:spPr bwMode="auto">
            <a:xfrm>
              <a:off x="3270414" y="3283955"/>
              <a:ext cx="43441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200" dirty="0"/>
                <a:t>5.78%</a:t>
              </a:r>
            </a:p>
          </p:txBody>
        </p:sp>
        <p:sp>
          <p:nvSpPr>
            <p:cNvPr id="44" name="Rectangle 83">
              <a:extLst>
                <a:ext uri="{C183D7F6-B498-43B3-948B-1728B52AA6E4}">
                  <adec:decorative xmlns:adec="http://schemas.microsoft.com/office/drawing/2017/decorative" val="1"/>
                </a:ext>
              </a:extLst>
            </p:cNvPr>
            <p:cNvSpPr>
              <a:spLocks noChangeArrowheads="1"/>
            </p:cNvSpPr>
            <p:nvPr/>
          </p:nvSpPr>
          <p:spPr bwMode="auto">
            <a:xfrm>
              <a:off x="4367492" y="4493466"/>
              <a:ext cx="599522"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050" dirty="0"/>
                <a:t>Balanced</a:t>
              </a:r>
              <a:endParaRPr lang="en-US" altLang="en-US" sz="1600" dirty="0"/>
            </a:p>
          </p:txBody>
        </p:sp>
        <p:sp>
          <p:nvSpPr>
            <p:cNvPr id="39" name="Rectangle 78">
              <a:extLst>
                <a:ext uri="{C183D7F6-B498-43B3-948B-1728B52AA6E4}">
                  <adec:decorative xmlns:adec="http://schemas.microsoft.com/office/drawing/2017/decorative" val="1"/>
                </a:ext>
              </a:extLst>
            </p:cNvPr>
            <p:cNvSpPr>
              <a:spLocks noChangeArrowheads="1"/>
            </p:cNvSpPr>
            <p:nvPr/>
          </p:nvSpPr>
          <p:spPr bwMode="auto">
            <a:xfrm>
              <a:off x="4450048" y="2965035"/>
              <a:ext cx="43441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200" dirty="0"/>
                <a:t>7.80%</a:t>
              </a:r>
            </a:p>
          </p:txBody>
        </p:sp>
        <p:sp>
          <p:nvSpPr>
            <p:cNvPr id="45" name="Rectangle 84">
              <a:extLst>
                <a:ext uri="{C183D7F6-B498-43B3-948B-1728B52AA6E4}">
                  <adec:decorative xmlns:adec="http://schemas.microsoft.com/office/drawing/2017/decorative" val="1"/>
                </a:ext>
              </a:extLst>
            </p:cNvPr>
            <p:cNvSpPr>
              <a:spLocks noChangeArrowheads="1"/>
            </p:cNvSpPr>
            <p:nvPr/>
          </p:nvSpPr>
          <p:spPr bwMode="auto">
            <a:xfrm>
              <a:off x="5612047" y="4493466"/>
              <a:ext cx="469679" cy="161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050" dirty="0"/>
                <a:t>Growth</a:t>
              </a:r>
              <a:endParaRPr lang="en-US" altLang="en-US" sz="1600" dirty="0"/>
            </a:p>
          </p:txBody>
        </p:sp>
        <p:sp>
          <p:nvSpPr>
            <p:cNvPr id="40" name="Rectangle 79">
              <a:extLst>
                <a:ext uri="{C183D7F6-B498-43B3-948B-1728B52AA6E4}">
                  <adec:decorative xmlns:adec="http://schemas.microsoft.com/office/drawing/2017/decorative" val="1"/>
                </a:ext>
              </a:extLst>
            </p:cNvPr>
            <p:cNvSpPr>
              <a:spLocks noChangeArrowheads="1"/>
            </p:cNvSpPr>
            <p:nvPr/>
          </p:nvSpPr>
          <p:spPr bwMode="auto">
            <a:xfrm>
              <a:off x="5629681" y="2807872"/>
              <a:ext cx="43441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200" dirty="0"/>
                <a:t>8.84%</a:t>
              </a:r>
            </a:p>
          </p:txBody>
        </p:sp>
        <p:sp>
          <p:nvSpPr>
            <p:cNvPr id="46" name="Rectangle 85">
              <a:extLst>
                <a:ext uri="{C183D7F6-B498-43B3-948B-1728B52AA6E4}">
                  <adec:decorative xmlns:adec="http://schemas.microsoft.com/office/drawing/2017/decorative" val="1"/>
                </a:ext>
              </a:extLst>
            </p:cNvPr>
            <p:cNvSpPr>
              <a:spLocks noChangeArrowheads="1"/>
            </p:cNvSpPr>
            <p:nvPr/>
          </p:nvSpPr>
          <p:spPr bwMode="auto">
            <a:xfrm>
              <a:off x="6506417" y="4493466"/>
              <a:ext cx="104020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050" dirty="0"/>
                <a:t>Aggressive growth</a:t>
              </a:r>
              <a:endParaRPr lang="en-US" altLang="en-US" sz="1600" dirty="0"/>
            </a:p>
          </p:txBody>
        </p:sp>
        <p:sp>
          <p:nvSpPr>
            <p:cNvPr id="41" name="Rectangle 80">
              <a:extLst>
                <a:ext uri="{C183D7F6-B498-43B3-948B-1728B52AA6E4}">
                  <adec:decorative xmlns:adec="http://schemas.microsoft.com/office/drawing/2017/decorative" val="1"/>
                </a:ext>
              </a:extLst>
            </p:cNvPr>
            <p:cNvSpPr>
              <a:spLocks noChangeArrowheads="1"/>
            </p:cNvSpPr>
            <p:nvPr/>
          </p:nvSpPr>
          <p:spPr bwMode="auto">
            <a:xfrm>
              <a:off x="6809311" y="2697350"/>
              <a:ext cx="43441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algn="ctr" eaLnBrk="1" hangingPunct="1"/>
              <a:r>
                <a:rPr lang="en-US" altLang="en-US" sz="1200" dirty="0"/>
                <a:t>9.56%</a:t>
              </a:r>
            </a:p>
          </p:txBody>
        </p:sp>
        <p:sp>
          <p:nvSpPr>
            <p:cNvPr id="29" name="Line 57">
              <a:extLst>
                <a:ext uri="{C183D7F6-B498-43B3-948B-1728B52AA6E4}">
                  <adec:decorative xmlns:adec="http://schemas.microsoft.com/office/drawing/2017/decorative" val="1"/>
                </a:ext>
              </a:extLst>
            </p:cNvPr>
            <p:cNvSpPr>
              <a:spLocks noChangeShapeType="1"/>
            </p:cNvSpPr>
            <p:nvPr/>
          </p:nvSpPr>
          <p:spPr bwMode="auto">
            <a:xfrm>
              <a:off x="856554" y="3941963"/>
              <a:ext cx="6434985" cy="0"/>
            </a:xfrm>
            <a:prstGeom prst="line">
              <a:avLst/>
            </a:prstGeom>
            <a:noFill/>
            <a:ln w="222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sp>
          <p:nvSpPr>
            <p:cNvPr id="30" name="Line 58">
              <a:extLst>
                <a:ext uri="{C183D7F6-B498-43B3-948B-1728B52AA6E4}">
                  <adec:decorative xmlns:adec="http://schemas.microsoft.com/office/drawing/2017/decorative" val="1"/>
                </a:ext>
              </a:extLst>
            </p:cNvPr>
            <p:cNvSpPr>
              <a:spLocks noChangeShapeType="1"/>
            </p:cNvSpPr>
            <p:nvPr/>
          </p:nvSpPr>
          <p:spPr bwMode="auto">
            <a:xfrm>
              <a:off x="2024386" y="3569089"/>
              <a:ext cx="5266777" cy="0"/>
            </a:xfrm>
            <a:prstGeom prst="line">
              <a:avLst/>
            </a:prstGeom>
            <a:noFill/>
            <a:ln w="222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p>
          </p:txBody>
        </p:sp>
      </p:grpSp>
      <p:sp>
        <p:nvSpPr>
          <p:cNvPr id="10266" name="Rectangle 50"/>
          <p:cNvSpPr>
            <a:spLocks noChangeArrowheads="1"/>
          </p:cNvSpPr>
          <p:nvPr/>
        </p:nvSpPr>
        <p:spPr bwMode="auto">
          <a:xfrm>
            <a:off x="7882803" y="1321416"/>
            <a:ext cx="3851992" cy="3362508"/>
          </a:xfrm>
          <a:prstGeom prst="rect">
            <a:avLst/>
          </a:prstGeom>
          <a:solidFill>
            <a:srgbClr val="EAEAEA"/>
          </a:solidFill>
          <a:ln>
            <a:noFill/>
          </a:ln>
          <a:effectLst/>
        </p:spPr>
        <p:txBody>
          <a:bodyPr wrap="square" lIns="274320" anchor="ctr" anchorCtr="0">
            <a:noAutofit/>
          </a:bodyPr>
          <a:lstStyle>
            <a:lvl1pPr eaLnBrk="0" hangingPunct="0">
              <a:defRPr sz="1400" b="1">
                <a:solidFill>
                  <a:schemeClr val="tx1"/>
                </a:solidFill>
                <a:latin typeface="Arial" charset="0"/>
                <a:ea typeface="ＭＳ Ｐゴシック" pitchFamily="34" charset="-128"/>
              </a:defRPr>
            </a:lvl1pPr>
            <a:lvl2pPr marL="742950" indent="-285750" eaLnBrk="0" hangingPunct="0">
              <a:defRPr sz="1400" b="1">
                <a:solidFill>
                  <a:schemeClr val="tx1"/>
                </a:solidFill>
                <a:latin typeface="Arial" charset="0"/>
                <a:ea typeface="ＭＳ Ｐゴシック" pitchFamily="34" charset="-128"/>
              </a:defRPr>
            </a:lvl2pPr>
            <a:lvl3pPr marL="1143000" indent="-228600" eaLnBrk="0" hangingPunct="0">
              <a:defRPr sz="1400" b="1">
                <a:solidFill>
                  <a:schemeClr val="tx1"/>
                </a:solidFill>
                <a:latin typeface="Arial" charset="0"/>
                <a:ea typeface="ＭＳ Ｐゴシック" pitchFamily="34" charset="-128"/>
              </a:defRPr>
            </a:lvl3pPr>
            <a:lvl4pPr marL="1600200" indent="-228600" eaLnBrk="0" hangingPunct="0">
              <a:defRPr sz="1400" b="1">
                <a:solidFill>
                  <a:schemeClr val="tx1"/>
                </a:solidFill>
                <a:latin typeface="Arial" charset="0"/>
                <a:ea typeface="ＭＳ Ｐゴシック" pitchFamily="34" charset="-128"/>
              </a:defRPr>
            </a:lvl4pPr>
            <a:lvl5pPr marL="2057400" indent="-228600" eaLnBrk="0" hangingPunct="0">
              <a:defRPr sz="1400" b="1">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b="1">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b="1">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b="1">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b="1">
                <a:solidFill>
                  <a:schemeClr val="tx1"/>
                </a:solidFill>
                <a:latin typeface="Arial" charset="0"/>
                <a:ea typeface="ＭＳ Ｐゴシック" pitchFamily="34" charset="-128"/>
              </a:defRPr>
            </a:lvl9pPr>
          </a:lstStyle>
          <a:p>
            <a:pPr lvl="0" eaLnBrk="1" hangingPunct="1">
              <a:spcAft>
                <a:spcPts val="1200"/>
              </a:spcAft>
            </a:pPr>
            <a:r>
              <a:rPr lang="en-US" altLang="en-US" dirty="0">
                <a:latin typeface="Arial" pitchFamily="34" charset="0"/>
                <a:ea typeface="ＭＳ Ｐゴシック"/>
              </a:rPr>
              <a:t>Examples of target asset mixes </a:t>
            </a:r>
            <a:br>
              <a:rPr lang="en-US" altLang="en-US" dirty="0">
                <a:latin typeface="Arial" pitchFamily="34" charset="0"/>
                <a:ea typeface="ＭＳ Ｐゴシック"/>
              </a:rPr>
            </a:br>
            <a:r>
              <a:rPr lang="en-US" altLang="en-US" dirty="0">
                <a:latin typeface="Arial" pitchFamily="34" charset="0"/>
                <a:ea typeface="ＭＳ Ｐゴシック"/>
              </a:rPr>
              <a:t>designed to meet various goals</a:t>
            </a:r>
            <a:r>
              <a:rPr lang="en-US" altLang="en-US" baseline="30000" dirty="0">
                <a:latin typeface="Arial" pitchFamily="34" charset="0"/>
                <a:ea typeface="ＭＳ Ｐゴシック"/>
              </a:rPr>
              <a:t>2</a:t>
            </a:r>
            <a:endParaRPr lang="en-US" altLang="en-US" dirty="0">
              <a:latin typeface="Arial" pitchFamily="34" charset="0"/>
              <a:ea typeface="ＭＳ Ｐゴシック"/>
            </a:endParaRPr>
          </a:p>
          <a:p>
            <a:pPr eaLnBrk="1" hangingPunct="1">
              <a:spcAft>
                <a:spcPts val="600"/>
              </a:spcAft>
            </a:pPr>
            <a:r>
              <a:rPr lang="en-US" altLang="en-US" sz="1200" dirty="0"/>
              <a:t>Conservative</a:t>
            </a:r>
            <a:br>
              <a:rPr lang="en-US" altLang="en-US" sz="1200" dirty="0"/>
            </a:br>
            <a:r>
              <a:rPr lang="en-US" altLang="en-US" sz="1200" b="0" dirty="0"/>
              <a:t>20% Stocks, 50% Bonds, 30% Short-Term</a:t>
            </a:r>
          </a:p>
          <a:p>
            <a:pPr eaLnBrk="1" hangingPunct="1">
              <a:spcAft>
                <a:spcPts val="600"/>
              </a:spcAft>
            </a:pPr>
            <a:r>
              <a:rPr lang="en-US" altLang="en-US" sz="1200" dirty="0"/>
              <a:t>Balanced</a:t>
            </a:r>
            <a:br>
              <a:rPr lang="en-US" altLang="en-US" sz="1200" b="0" dirty="0"/>
            </a:br>
            <a:r>
              <a:rPr lang="en-US" altLang="en-US" sz="1200" b="0" dirty="0"/>
              <a:t>50% Stocks, 40% Bonds, 10% Short-Term</a:t>
            </a:r>
          </a:p>
          <a:p>
            <a:pPr eaLnBrk="1" hangingPunct="1">
              <a:spcAft>
                <a:spcPts val="600"/>
              </a:spcAft>
            </a:pPr>
            <a:r>
              <a:rPr lang="en-US" altLang="en-US" sz="1200" dirty="0"/>
              <a:t>Growth</a:t>
            </a:r>
            <a:br>
              <a:rPr lang="en-US" altLang="en-US" sz="1200" dirty="0"/>
            </a:br>
            <a:r>
              <a:rPr lang="en-US" altLang="en-US" sz="1200" b="0" dirty="0"/>
              <a:t>70% Stocks, 25% Bonds, 5% Short-Term</a:t>
            </a:r>
          </a:p>
          <a:p>
            <a:pPr eaLnBrk="1" hangingPunct="1">
              <a:spcAft>
                <a:spcPts val="600"/>
              </a:spcAft>
            </a:pPr>
            <a:r>
              <a:rPr lang="en-US" altLang="en-US" sz="1200" dirty="0"/>
              <a:t>Aggressive Growth </a:t>
            </a:r>
            <a:br>
              <a:rPr lang="en-US" altLang="en-US" sz="1200" dirty="0"/>
            </a:br>
            <a:r>
              <a:rPr lang="en-US" altLang="en-US" sz="1200" b="0" dirty="0"/>
              <a:t>85% Stocks, 15% Bonds</a:t>
            </a:r>
          </a:p>
        </p:txBody>
      </p:sp>
      <p:sp>
        <p:nvSpPr>
          <p:cNvPr id="51" name="Text Box 21">
            <a:extLst>
              <a:ext uri="{FF2B5EF4-FFF2-40B4-BE49-F238E27FC236}">
                <a16:creationId xmlns:a16="http://schemas.microsoft.com/office/drawing/2014/main" id="{857A1BD2-DD74-BD28-572E-A165AA7F613D}"/>
              </a:ext>
            </a:extLst>
          </p:cNvPr>
          <p:cNvSpPr txBox="1">
            <a:spLocks noChangeArrowheads="1"/>
          </p:cNvSpPr>
          <p:nvPr/>
        </p:nvSpPr>
        <p:spPr bwMode="auto">
          <a:xfrm>
            <a:off x="426722" y="4711816"/>
            <a:ext cx="11200204" cy="1730143"/>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37160" tIns="56605" rIns="108657" bIns="56605" anchor="b">
            <a:spAutoFit/>
          </a:bodyPr>
          <a:lstStyle>
            <a:lvl1pPr algn="l" eaLnBrk="0" hangingPunct="0">
              <a:spcBef>
                <a:spcPct val="20000"/>
              </a:spcBef>
              <a:buClr>
                <a:srgbClr val="524E86"/>
              </a:buClr>
              <a:buSzPct val="120000"/>
              <a:buChar char="•"/>
              <a:defRPr>
                <a:solidFill>
                  <a:schemeClr val="tx1"/>
                </a:solidFill>
                <a:latin typeface="Arial" pitchFamily="34" charset="0"/>
              </a:defRPr>
            </a:lvl1pPr>
            <a:lvl2pPr marL="742950" indent="-285750" algn="l" eaLnBrk="0" hangingPunct="0">
              <a:spcBef>
                <a:spcPct val="20000"/>
              </a:spcBef>
              <a:buClr>
                <a:srgbClr val="524E86"/>
              </a:buClr>
              <a:buSzPct val="80000"/>
              <a:buFont typeface="Wingdings" pitchFamily="2" charset="2"/>
              <a:buChar char="§"/>
              <a:defRPr>
                <a:solidFill>
                  <a:schemeClr val="tx1"/>
                </a:solidFill>
                <a:latin typeface="Arial" pitchFamily="34" charset="0"/>
              </a:defRPr>
            </a:lvl2pPr>
            <a:lvl3pPr marL="1143000" indent="-228600" algn="l" eaLnBrk="0" hangingPunct="0">
              <a:spcBef>
                <a:spcPct val="20000"/>
              </a:spcBef>
              <a:buClr>
                <a:srgbClr val="524E86"/>
              </a:buClr>
              <a:buFont typeface="Arial" pitchFamily="34" charset="0"/>
              <a:buChar char="–"/>
              <a:defRPr sz="1600">
                <a:solidFill>
                  <a:schemeClr val="tx1"/>
                </a:solidFill>
                <a:latin typeface="Arial" pitchFamily="34" charset="0"/>
              </a:defRPr>
            </a:lvl3pPr>
            <a:lvl4pPr marL="1600200" indent="-228600" algn="l" eaLnBrk="0" hangingPunct="0">
              <a:spcBef>
                <a:spcPct val="20000"/>
              </a:spcBef>
              <a:buClr>
                <a:srgbClr val="524E86"/>
              </a:buClr>
              <a:buChar char="•"/>
              <a:defRPr sz="1600">
                <a:solidFill>
                  <a:schemeClr val="tx1"/>
                </a:solidFill>
                <a:latin typeface="Arial" pitchFamily="34" charset="0"/>
              </a:defRPr>
            </a:lvl4pPr>
            <a:lvl5pPr marL="2057400" indent="-228600" algn="l" eaLnBrk="0" hangingPunct="0">
              <a:spcBef>
                <a:spcPct val="20000"/>
              </a:spcBef>
              <a:buClr>
                <a:srgbClr val="524E86"/>
              </a:buClr>
              <a:buFont typeface="Wingdings" pitchFamily="2" charset="2"/>
              <a:buChar char="§"/>
              <a:defRPr sz="1400">
                <a:solidFill>
                  <a:schemeClr val="tx1"/>
                </a:solidFill>
                <a:latin typeface="Arial" pitchFamily="34" charset="0"/>
              </a:defRPr>
            </a:lvl5pPr>
            <a:lvl6pPr marL="25146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6pPr>
            <a:lvl7pPr marL="29718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7pPr>
            <a:lvl8pPr marL="34290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8pPr>
            <a:lvl9pPr marL="3886200" indent="-228600" eaLnBrk="0" fontAlgn="base" hangingPunct="0">
              <a:spcBef>
                <a:spcPct val="20000"/>
              </a:spcBef>
              <a:spcAft>
                <a:spcPct val="0"/>
              </a:spcAft>
              <a:buClr>
                <a:srgbClr val="524E86"/>
              </a:buClr>
              <a:buFont typeface="Wingdings" pitchFamily="2" charset="2"/>
              <a:buChar char="§"/>
              <a:defRPr sz="1400">
                <a:solidFill>
                  <a:schemeClr val="tx1"/>
                </a:solidFill>
                <a:latin typeface="Arial" pitchFamily="34" charset="0"/>
              </a:defRPr>
            </a:lvl9pPr>
          </a:lstStyle>
          <a:p>
            <a:pPr eaLnBrk="1" hangingPunct="1">
              <a:spcBef>
                <a:spcPts val="300"/>
              </a:spcBef>
              <a:buClrTx/>
              <a:buSzTx/>
              <a:buNone/>
            </a:pPr>
            <a:r>
              <a:rPr lang="en-US" sz="1000" baseline="30000" dirty="0">
                <a:solidFill>
                  <a:srgbClr val="000000"/>
                </a:solidFill>
                <a:latin typeface="+mj-lt"/>
              </a:rPr>
              <a:t>1 </a:t>
            </a:r>
            <a:r>
              <a:rPr lang="en-US" sz="1000" dirty="0">
                <a:solidFill>
                  <a:srgbClr val="000000"/>
                </a:solidFill>
                <a:latin typeface="+mj-lt"/>
              </a:rPr>
              <a:t>Data for health care costs is from the Centers for Medicare and Medicaid Services, National Health Expenditures Estimates 2023–2032.</a:t>
            </a:r>
          </a:p>
          <a:p>
            <a:pPr eaLnBrk="1" hangingPunct="1">
              <a:spcBef>
                <a:spcPts val="300"/>
              </a:spcBef>
              <a:buClrTx/>
              <a:buSzTx/>
              <a:buNone/>
            </a:pPr>
            <a:r>
              <a:rPr lang="en-US" sz="1000" baseline="30000" dirty="0">
                <a:solidFill>
                  <a:srgbClr val="000000"/>
                </a:solidFill>
                <a:latin typeface="+mj-lt"/>
              </a:rPr>
              <a:t>2 </a:t>
            </a:r>
            <a:r>
              <a:rPr lang="en-US" sz="1000" dirty="0">
                <a:solidFill>
                  <a:srgbClr val="000000"/>
                </a:solidFill>
                <a:latin typeface="+mj-lt"/>
              </a:rPr>
              <a:t>Stocks are composed of domestic and foreign stocks.</a:t>
            </a:r>
          </a:p>
          <a:p>
            <a:pPr eaLnBrk="1" hangingPunct="1">
              <a:spcBef>
                <a:spcPts val="300"/>
              </a:spcBef>
              <a:buClrTx/>
              <a:buSzTx/>
              <a:buNone/>
            </a:pPr>
            <a:r>
              <a:rPr lang="en-US" sz="1000" dirty="0">
                <a:solidFill>
                  <a:srgbClr val="000000"/>
                </a:solidFill>
                <a:latin typeface="+mj-lt"/>
              </a:rPr>
              <a:t>This graph is for illustrative purposes only and does not represent actual or implied performance of any investment option. All indices are unmanaged and it is not possible to invest directly in an index. Past performance is no guarantee of future results. Returns include the reinvestment of dividends and other earnings. Data source: Morningstar Inc., 2021 (1926–2023). Domestic stocks are represented by the S&amp;P 500</a:t>
            </a:r>
            <a:r>
              <a:rPr lang="en-US" sz="1000" baseline="30000" dirty="0">
                <a:solidFill>
                  <a:srgbClr val="000000"/>
                </a:solidFill>
                <a:latin typeface="+mj-lt"/>
              </a:rPr>
              <a:t>®</a:t>
            </a:r>
            <a:r>
              <a:rPr lang="en-US" sz="1000" dirty="0">
                <a:solidFill>
                  <a:srgbClr val="000000"/>
                </a:solidFill>
                <a:latin typeface="+mj-lt"/>
              </a:rPr>
              <a:t> index, bonds are represented by U.S. Intermediate Government Bond Index, and short-term assets are based on the 30-day US Treasury bill. Foreign equities are represented by the MSCI Europe, Australasia, Far East Index for the period from 1970 to the last calendar year. Foreign equities prior to 1970 are represented by the </a:t>
            </a:r>
            <a:br>
              <a:rPr lang="en-US" sz="1000" dirty="0">
                <a:solidFill>
                  <a:srgbClr val="000000"/>
                </a:solidFill>
                <a:latin typeface="+mj-lt"/>
              </a:rPr>
            </a:br>
            <a:r>
              <a:rPr lang="en-US" sz="1000" dirty="0">
                <a:solidFill>
                  <a:srgbClr val="000000"/>
                </a:solidFill>
                <a:latin typeface="+mj-lt"/>
              </a:rPr>
              <a:t>S&amp;P 500</a:t>
            </a:r>
            <a:r>
              <a:rPr lang="en-US" sz="1000" baseline="30000" dirty="0">
                <a:solidFill>
                  <a:srgbClr val="000000"/>
                </a:solidFill>
                <a:latin typeface="+mj-lt"/>
              </a:rPr>
              <a:t>®</a:t>
            </a:r>
            <a:r>
              <a:rPr lang="en-US" sz="1000" dirty="0">
                <a:solidFill>
                  <a:srgbClr val="000000"/>
                </a:solidFill>
                <a:latin typeface="+mj-lt"/>
              </a:rPr>
              <a:t> index. Inflation is represented by the Consumer Price Index. U.S. stock prices are more volatile than those of other securities. Government bonds and </a:t>
            </a:r>
            <a:br>
              <a:rPr lang="en-US" sz="1000" dirty="0">
                <a:solidFill>
                  <a:srgbClr val="000000"/>
                </a:solidFill>
                <a:latin typeface="+mj-lt"/>
              </a:rPr>
            </a:br>
            <a:r>
              <a:rPr lang="en-US" sz="1000" dirty="0">
                <a:solidFill>
                  <a:srgbClr val="000000"/>
                </a:solidFill>
                <a:latin typeface="+mj-lt"/>
              </a:rPr>
              <a:t>corporate bonds have more moderate short-term price fluctuation than stocks but provide lower potential long-term returns. U.S. Treasury bills maintain a stable</a:t>
            </a:r>
            <a:br>
              <a:rPr lang="en-US" sz="1000" dirty="0">
                <a:solidFill>
                  <a:srgbClr val="000000"/>
                </a:solidFill>
                <a:latin typeface="+mj-lt"/>
              </a:rPr>
            </a:br>
            <a:r>
              <a:rPr lang="en-US" sz="1000" dirty="0">
                <a:solidFill>
                  <a:srgbClr val="000000"/>
                </a:solidFill>
                <a:latin typeface="+mj-lt"/>
              </a:rPr>
              <a:t>value (if held to maturity), but returns are generally only slightly above the inflation rate. See Important Information on slide 23 for further details. Asset allocation </a:t>
            </a:r>
            <a:br>
              <a:rPr lang="en-US" sz="1000" dirty="0">
                <a:solidFill>
                  <a:srgbClr val="000000"/>
                </a:solidFill>
                <a:latin typeface="+mj-lt"/>
              </a:rPr>
            </a:br>
            <a:r>
              <a:rPr lang="en-US" sz="1000" dirty="0">
                <a:solidFill>
                  <a:srgbClr val="000000"/>
                </a:solidFill>
                <a:latin typeface="+mj-lt"/>
              </a:rPr>
              <a:t>does not ensure a profit or protect against a loss.</a:t>
            </a:r>
          </a:p>
        </p:txBody>
      </p:sp>
      <p:sp>
        <p:nvSpPr>
          <p:cNvPr id="2" name="Slide Number Placeholder 1"/>
          <p:cNvSpPr>
            <a:spLocks noGrp="1"/>
          </p:cNvSpPr>
          <p:nvPr>
            <p:ph type="sldNum" sz="quarter" idx="14"/>
          </p:nvPr>
        </p:nvSpPr>
        <p:spPr/>
        <p:txBody>
          <a:bodyPr/>
          <a:lstStyle/>
          <a:p>
            <a:fld id="{E6474CC2-1230-4213-AD1A-4B2FEEABA7A1}" type="slidenum">
              <a:rPr lang="en-US" smtClean="0"/>
              <a:pPr/>
              <a:t>9</a:t>
            </a:fld>
            <a:endParaRPr lang="en-US" dirty="0"/>
          </a:p>
        </p:txBody>
      </p:sp>
      <p:sp>
        <p:nvSpPr>
          <p:cNvPr id="36" name="Footer Placeholder 3">
            <a:extLst>
              <a:ext uri="{FF2B5EF4-FFF2-40B4-BE49-F238E27FC236}">
                <a16:creationId xmlns:a16="http://schemas.microsoft.com/office/drawing/2014/main" id="{744D159A-1194-4439-A905-CBB0F052206A}"/>
              </a:ext>
            </a:extLst>
          </p:cNvPr>
          <p:cNvSpPr>
            <a:spLocks noGrp="1"/>
          </p:cNvSpPr>
          <p:nvPr>
            <p:ph type="ftr" sz="quarter" idx="15"/>
          </p:nvPr>
        </p:nvSpPr>
        <p:spPr/>
        <p:txBody>
          <a:bodyPr/>
          <a:lstStyle>
            <a:defPPr>
              <a:defRPr lang="en-US"/>
            </a:defPPr>
            <a:lvl1pPr algn="r" rtl="0" eaLnBrk="0" fontAlgn="base" hangingPunct="0">
              <a:spcBef>
                <a:spcPct val="0"/>
              </a:spcBef>
              <a:spcAft>
                <a:spcPct val="0"/>
              </a:spcAft>
              <a:defRPr sz="1000" kern="1200" smtClean="0">
                <a:solidFill>
                  <a:srgbClr val="000000"/>
                </a:solidFill>
                <a:latin typeface="Arial" charset="0"/>
                <a:ea typeface="ＭＳ Ｐゴシック" charset="-128"/>
                <a:cs typeface="+mn-cs"/>
              </a:defRPr>
            </a:lvl1pPr>
            <a:lvl2pPr marL="566038" algn="l" rtl="0" fontAlgn="base">
              <a:spcBef>
                <a:spcPct val="0"/>
              </a:spcBef>
              <a:spcAft>
                <a:spcPct val="0"/>
              </a:spcAft>
              <a:defRPr sz="1500" kern="1200">
                <a:solidFill>
                  <a:schemeClr val="tx1"/>
                </a:solidFill>
                <a:latin typeface="Arial" pitchFamily="34" charset="0"/>
                <a:ea typeface="ＭＳ Ｐゴシック"/>
                <a:cs typeface="ＭＳ Ｐゴシック"/>
              </a:defRPr>
            </a:lvl2pPr>
            <a:lvl3pPr marL="1132076" algn="l" rtl="0" fontAlgn="base">
              <a:spcBef>
                <a:spcPct val="0"/>
              </a:spcBef>
              <a:spcAft>
                <a:spcPct val="0"/>
              </a:spcAft>
              <a:defRPr sz="1500" kern="1200">
                <a:solidFill>
                  <a:schemeClr val="tx1"/>
                </a:solidFill>
                <a:latin typeface="Arial" pitchFamily="34" charset="0"/>
                <a:ea typeface="ＭＳ Ｐゴシック"/>
                <a:cs typeface="ＭＳ Ｐゴシック"/>
              </a:defRPr>
            </a:lvl3pPr>
            <a:lvl4pPr marL="1698112" algn="l" rtl="0" fontAlgn="base">
              <a:spcBef>
                <a:spcPct val="0"/>
              </a:spcBef>
              <a:spcAft>
                <a:spcPct val="0"/>
              </a:spcAft>
              <a:defRPr sz="1500" kern="1200">
                <a:solidFill>
                  <a:schemeClr val="tx1"/>
                </a:solidFill>
                <a:latin typeface="Arial" pitchFamily="34" charset="0"/>
                <a:ea typeface="ＭＳ Ｐゴシック"/>
                <a:cs typeface="ＭＳ Ｐゴシック"/>
              </a:defRPr>
            </a:lvl4pPr>
            <a:lvl5pPr marL="2264150" algn="l" rtl="0" fontAlgn="base">
              <a:spcBef>
                <a:spcPct val="0"/>
              </a:spcBef>
              <a:spcAft>
                <a:spcPct val="0"/>
              </a:spcAft>
              <a:defRPr sz="1500" kern="1200">
                <a:solidFill>
                  <a:schemeClr val="tx1"/>
                </a:solidFill>
                <a:latin typeface="Arial" pitchFamily="34" charset="0"/>
                <a:ea typeface="ＭＳ Ｐゴシック"/>
                <a:cs typeface="ＭＳ Ｐゴシック"/>
              </a:defRPr>
            </a:lvl5pPr>
            <a:lvl6pPr marL="2830188" algn="l" defTabSz="1132076" rtl="0" eaLnBrk="1" latinLnBrk="0" hangingPunct="1">
              <a:defRPr sz="1500" kern="1200">
                <a:solidFill>
                  <a:schemeClr val="tx1"/>
                </a:solidFill>
                <a:latin typeface="Arial" pitchFamily="34" charset="0"/>
                <a:ea typeface="ＭＳ Ｐゴシック"/>
                <a:cs typeface="ＭＳ Ｐゴシック"/>
              </a:defRPr>
            </a:lvl6pPr>
            <a:lvl7pPr marL="3396226" algn="l" defTabSz="1132076" rtl="0" eaLnBrk="1" latinLnBrk="0" hangingPunct="1">
              <a:defRPr sz="1500" kern="1200">
                <a:solidFill>
                  <a:schemeClr val="tx1"/>
                </a:solidFill>
                <a:latin typeface="Arial" pitchFamily="34" charset="0"/>
                <a:ea typeface="ＭＳ Ｐゴシック"/>
                <a:cs typeface="ＭＳ Ｐゴシック"/>
              </a:defRPr>
            </a:lvl7pPr>
            <a:lvl8pPr marL="3962262" algn="l" defTabSz="1132076" rtl="0" eaLnBrk="1" latinLnBrk="0" hangingPunct="1">
              <a:defRPr sz="1500" kern="1200">
                <a:solidFill>
                  <a:schemeClr val="tx1"/>
                </a:solidFill>
                <a:latin typeface="Arial" pitchFamily="34" charset="0"/>
                <a:ea typeface="ＭＳ Ｐゴシック"/>
                <a:cs typeface="ＭＳ Ｐゴシック"/>
              </a:defRPr>
            </a:lvl8pPr>
            <a:lvl9pPr marL="4528300" algn="l" defTabSz="1132076" rtl="0" eaLnBrk="1" latinLnBrk="0" hangingPunct="1">
              <a:defRPr sz="1500" kern="1200">
                <a:solidFill>
                  <a:schemeClr val="tx1"/>
                </a:solidFill>
                <a:latin typeface="Arial" pitchFamily="34" charset="0"/>
                <a:ea typeface="ＭＳ Ｐゴシック"/>
                <a:cs typeface="ＭＳ Ｐゴシック"/>
              </a:defRPr>
            </a:lvl9pPr>
          </a:lstStyle>
          <a:p>
            <a:pPr algn="l"/>
            <a:r>
              <a:rPr lang="en-US" dirty="0"/>
              <a:t>For investors.</a:t>
            </a:r>
          </a:p>
          <a:p>
            <a:pPr algn="l"/>
            <a:r>
              <a:rPr lang="en-US" sz="800" dirty="0"/>
              <a:t>435747.32.0</a:t>
            </a:r>
          </a:p>
        </p:txBody>
      </p:sp>
      <p:pic>
        <p:nvPicPr>
          <p:cNvPr id="47" name="Picture 46" descr="Fidelity Investments logo">
            <a:extLst>
              <a:ext uri="{FF2B5EF4-FFF2-40B4-BE49-F238E27FC236}">
                <a16:creationId xmlns:a16="http://schemas.microsoft.com/office/drawing/2014/main" id="{DE1A6E0B-74CF-A48D-5F91-1E4B005EB3F8}"/>
              </a:ext>
            </a:extLst>
          </p:cNvPr>
          <p:cNvPicPr>
            <a:picLocks noChangeAspect="1"/>
          </p:cNvPicPr>
          <p:nvPr/>
        </p:nvPicPr>
        <p:blipFill>
          <a:blip r:embed="rId4"/>
          <a:stretch>
            <a:fillRect/>
          </a:stretch>
        </p:blipFill>
        <p:spPr>
          <a:xfrm>
            <a:off x="10187402" y="6278369"/>
            <a:ext cx="1554698" cy="382601"/>
          </a:xfrm>
          <a:prstGeom prst="rect">
            <a:avLst/>
          </a:prstGeom>
        </p:spPr>
      </p:pic>
    </p:spTree>
    <p:extLst>
      <p:ext uri="{BB962C8B-B14F-4D97-AF65-F5344CB8AC3E}">
        <p14:creationId xmlns:p14="http://schemas.microsoft.com/office/powerpoint/2010/main" val="737304935"/>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FDSMENUDOCLEVELBTNSTATES" val="&lt;btnStates&gt;&lt;btn tag=&quot;1001&quot; state=&quot;UP&quot;/&gt;&lt;/btnStates&gt;&#10;"/>
  <p:tag name="ARTICULATE_DESIGN_ID_FCCS_ONSCREEN_PRESENTATION_16X9" val="Ft02Y2ka"/>
  <p:tag name="ARTICULATE_PROJECT_OPEN" val="0"/>
  <p:tag name="ARTICULATE_SLIDE_COUNT" val="13"/>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FIAM_External_Print_Presentation_4x3">
  <a:themeElements>
    <a:clrScheme name="107 Evolution">
      <a:dk1>
        <a:srgbClr val="000000"/>
      </a:dk1>
      <a:lt1>
        <a:srgbClr val="FFFFFF"/>
      </a:lt1>
      <a:dk2>
        <a:srgbClr val="212425"/>
      </a:dk2>
      <a:lt2>
        <a:srgbClr val="333F48"/>
      </a:lt2>
      <a:accent1>
        <a:srgbClr val="298FC2"/>
      </a:accent1>
      <a:accent2>
        <a:srgbClr val="4A7729"/>
      </a:accent2>
      <a:accent3>
        <a:srgbClr val="7A9A01"/>
      </a:accent3>
      <a:accent4>
        <a:srgbClr val="6BA4B8"/>
      </a:accent4>
      <a:accent5>
        <a:srgbClr val="768692"/>
      </a:accent5>
      <a:accent6>
        <a:srgbClr val="9BBDAA"/>
      </a:accent6>
      <a:hlink>
        <a:srgbClr val="298FC2"/>
      </a:hlink>
      <a:folHlink>
        <a:srgbClr val="51284F"/>
      </a:folHlink>
    </a:clrScheme>
    <a:fontScheme name="4_pyramis_external_printed_presentation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hlink"/>
        </a:solid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Arial" charset="0"/>
            <a:ea typeface="ＭＳ Ｐゴシック" charset="-128"/>
          </a:defRPr>
        </a:defPPr>
      </a:lstStyle>
    </a:spDef>
    <a:lnDef>
      <a:spPr bwMode="auto">
        <a:solidFill>
          <a:schemeClr val="hlink"/>
        </a:solidFill>
        <a:ln w="9525" cap="flat" cmpd="sng" algn="ctr">
          <a:solidFill>
            <a:schemeClr val="bg1">
              <a:lumMod val="50000"/>
            </a:schemeClr>
          </a:solidFill>
          <a:prstDash val="solid"/>
          <a:round/>
          <a:headEnd type="none" w="med" len="med"/>
          <a:tailEnd type="none" w="med" len="med"/>
        </a:ln>
        <a:effectLst/>
      </a:spPr>
      <a:bodyPr/>
      <a:lstStyle/>
    </a:lnDef>
  </a:objectDefaults>
  <a:extraClrSchemeLst>
    <a:extraClrScheme>
      <a:clrScheme name="4_pyramis_external_printed_presentation_template 1">
        <a:dk1>
          <a:srgbClr val="1A2732"/>
        </a:dk1>
        <a:lt1>
          <a:srgbClr val="FFFFFF"/>
        </a:lt1>
        <a:dk2>
          <a:srgbClr val="D6E1EA"/>
        </a:dk2>
        <a:lt2>
          <a:srgbClr val="B6CADA"/>
        </a:lt2>
        <a:accent1>
          <a:srgbClr val="1A2732"/>
        </a:accent1>
        <a:accent2>
          <a:srgbClr val="5580A3"/>
        </a:accent2>
        <a:accent3>
          <a:srgbClr val="FFFFFF"/>
        </a:accent3>
        <a:accent4>
          <a:srgbClr val="142029"/>
        </a:accent4>
        <a:accent5>
          <a:srgbClr val="ABACAD"/>
        </a:accent5>
        <a:accent6>
          <a:srgbClr val="4C7393"/>
        </a:accent6>
        <a:hlink>
          <a:srgbClr val="81A2BD"/>
        </a:hlink>
        <a:folHlink>
          <a:srgbClr val="42637E"/>
        </a:folHlink>
      </a:clrScheme>
      <a:clrMap bg1="lt1" tx1="dk1" bg2="lt2" tx2="dk2" accent1="accent1" accent2="accent2" accent3="accent3" accent4="accent4" accent5="accent5" accent6="accent6" hlink="hlink" folHlink="folHlink"/>
    </a:extraClrScheme>
    <a:extraClrScheme>
      <a:clrScheme name="4_pyramis_external_printed_presentation_template 2">
        <a:dk1>
          <a:srgbClr val="1A2732"/>
        </a:dk1>
        <a:lt1>
          <a:srgbClr val="FFFFFF"/>
        </a:lt1>
        <a:dk2>
          <a:srgbClr val="1A2732"/>
        </a:dk2>
        <a:lt2>
          <a:srgbClr val="D6E1EA"/>
        </a:lt2>
        <a:accent1>
          <a:srgbClr val="D6E1EA"/>
        </a:accent1>
        <a:accent2>
          <a:srgbClr val="788E78"/>
        </a:accent2>
        <a:accent3>
          <a:srgbClr val="FFFFFF"/>
        </a:accent3>
        <a:accent4>
          <a:srgbClr val="142029"/>
        </a:accent4>
        <a:accent5>
          <a:srgbClr val="E8EEF3"/>
        </a:accent5>
        <a:accent6>
          <a:srgbClr val="6C806C"/>
        </a:accent6>
        <a:hlink>
          <a:srgbClr val="B1C785"/>
        </a:hlink>
        <a:folHlink>
          <a:srgbClr val="6A7029"/>
        </a:folHlink>
      </a:clrScheme>
      <a:clrMap bg1="lt1" tx1="dk1" bg2="lt2" tx2="dk2" accent1="accent1" accent2="accent2" accent3="accent3" accent4="accent4" accent5="accent5" accent6="accent6" hlink="hlink" folHlink="folHlink"/>
    </a:extraClrScheme>
    <a:extraClrScheme>
      <a:clrScheme name="4_pyramis_external_printed_presentation_template 3">
        <a:dk1>
          <a:srgbClr val="788E78"/>
        </a:dk1>
        <a:lt1>
          <a:srgbClr val="FFFFFF"/>
        </a:lt1>
        <a:dk2>
          <a:srgbClr val="1A2732"/>
        </a:dk2>
        <a:lt2>
          <a:srgbClr val="D6E1EA"/>
        </a:lt2>
        <a:accent1>
          <a:srgbClr val="B1C785"/>
        </a:accent1>
        <a:accent2>
          <a:srgbClr val="1A2732"/>
        </a:accent2>
        <a:accent3>
          <a:srgbClr val="FFFFFF"/>
        </a:accent3>
        <a:accent4>
          <a:srgbClr val="657865"/>
        </a:accent4>
        <a:accent5>
          <a:srgbClr val="D5E0C2"/>
        </a:accent5>
        <a:accent6>
          <a:srgbClr val="16222C"/>
        </a:accent6>
        <a:hlink>
          <a:srgbClr val="4C5F6C"/>
        </a:hlink>
        <a:folHlink>
          <a:srgbClr val="81A2BD"/>
        </a:folHlink>
      </a:clrScheme>
      <a:clrMap bg1="lt1" tx1="dk1" bg2="lt2" tx2="dk2" accent1="accent1" accent2="accent2" accent3="accent3" accent4="accent4" accent5="accent5" accent6="accent6" hlink="hlink" folHlink="folHlink"/>
    </a:extraClrScheme>
    <a:extraClrScheme>
      <a:clrScheme name="4_pyramis_external_printed_presentation_template 4">
        <a:dk1>
          <a:srgbClr val="19252F"/>
        </a:dk1>
        <a:lt1>
          <a:srgbClr val="FFFFFF"/>
        </a:lt1>
        <a:dk2>
          <a:srgbClr val="B19401"/>
        </a:dk2>
        <a:lt2>
          <a:srgbClr val="EDE7DD"/>
        </a:lt2>
        <a:accent1>
          <a:srgbClr val="B1C785"/>
        </a:accent1>
        <a:accent2>
          <a:srgbClr val="6A7029"/>
        </a:accent2>
        <a:accent3>
          <a:srgbClr val="FFFFFF"/>
        </a:accent3>
        <a:accent4>
          <a:srgbClr val="141E27"/>
        </a:accent4>
        <a:accent5>
          <a:srgbClr val="D5E0C2"/>
        </a:accent5>
        <a:accent6>
          <a:srgbClr val="5F6524"/>
        </a:accent6>
        <a:hlink>
          <a:srgbClr val="ADBBAD"/>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5">
        <a:dk1>
          <a:srgbClr val="1A2732"/>
        </a:dk1>
        <a:lt1>
          <a:srgbClr val="FFFFFF"/>
        </a:lt1>
        <a:dk2>
          <a:srgbClr val="B19401"/>
        </a:dk2>
        <a:lt2>
          <a:srgbClr val="EDE7DD"/>
        </a:lt2>
        <a:accent1>
          <a:srgbClr val="B1C785"/>
        </a:accent1>
        <a:accent2>
          <a:srgbClr val="6A7029"/>
        </a:accent2>
        <a:accent3>
          <a:srgbClr val="FFFFFF"/>
        </a:accent3>
        <a:accent4>
          <a:srgbClr val="142029"/>
        </a:accent4>
        <a:accent5>
          <a:srgbClr val="D5E0C2"/>
        </a:accent5>
        <a:accent6>
          <a:srgbClr val="5F6524"/>
        </a:accent6>
        <a:hlink>
          <a:srgbClr val="AAC3B4"/>
        </a:hlink>
        <a:folHlink>
          <a:srgbClr val="764200"/>
        </a:folHlink>
      </a:clrScheme>
      <a:clrMap bg1="lt1" tx1="dk1" bg2="lt2" tx2="dk2" accent1="accent1" accent2="accent2" accent3="accent3" accent4="accent4" accent5="accent5" accent6="accent6" hlink="hlink" folHlink="folHlink"/>
    </a:extraClrScheme>
    <a:extraClrScheme>
      <a:clrScheme name="4_pyramis_external_printed_presentation_template 6">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DBBAD"/>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7">
        <a:dk1>
          <a:srgbClr val="19252F"/>
        </a:dk1>
        <a:lt1>
          <a:srgbClr val="FFFFFF"/>
        </a:lt1>
        <a:dk2>
          <a:srgbClr val="B19401"/>
        </a:dk2>
        <a:lt2>
          <a:srgbClr val="DCDCCE"/>
        </a:lt2>
        <a:accent1>
          <a:srgbClr val="BDD096"/>
        </a:accent1>
        <a:accent2>
          <a:srgbClr val="6A7029"/>
        </a:accent2>
        <a:accent3>
          <a:srgbClr val="FFFFFF"/>
        </a:accent3>
        <a:accent4>
          <a:srgbClr val="141E27"/>
        </a:accent4>
        <a:accent5>
          <a:srgbClr val="DBE4C9"/>
        </a:accent5>
        <a:accent6>
          <a:srgbClr val="5F6524"/>
        </a:accent6>
        <a:hlink>
          <a:srgbClr val="AAC3B4"/>
        </a:hlink>
        <a:folHlink>
          <a:srgbClr val="462900"/>
        </a:folHlink>
      </a:clrScheme>
      <a:clrMap bg1="lt1" tx1="dk1" bg2="lt2" tx2="dk2" accent1="accent1" accent2="accent2" accent3="accent3" accent4="accent4" accent5="accent5" accent6="accent6" hlink="hlink" folHlink="folHlink"/>
    </a:extraClrScheme>
    <a:extraClrScheme>
      <a:clrScheme name="4_pyramis_external_printed_presentation_template 8">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9">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1A2732"/>
        </a:folHlink>
      </a:clrScheme>
      <a:clrMap bg1="lt1" tx1="dk1" bg2="lt2" tx2="dk2" accent1="accent1" accent2="accent2" accent3="accent3" accent4="accent4" accent5="accent5" accent6="accent6" hlink="hlink" folHlink="folHlink"/>
    </a:extraClrScheme>
    <a:extraClrScheme>
      <a:clrScheme name="4_pyramis_external_printed_presentation_template 10">
        <a:dk1>
          <a:srgbClr val="1A2732"/>
        </a:dk1>
        <a:lt1>
          <a:srgbClr val="FFFFFF"/>
        </a:lt1>
        <a:dk2>
          <a:srgbClr val="203731"/>
        </a:dk2>
        <a:lt2>
          <a:srgbClr val="A7B8B4"/>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1">
        <a:dk1>
          <a:srgbClr val="1A2732"/>
        </a:dk1>
        <a:lt1>
          <a:srgbClr val="FFFFFF"/>
        </a:lt1>
        <a:dk2>
          <a:srgbClr val="203731"/>
        </a:dk2>
        <a:lt2>
          <a:srgbClr val="A4AEB5"/>
        </a:lt2>
        <a:accent1>
          <a:srgbClr val="51626F"/>
        </a:accent1>
        <a:accent2>
          <a:srgbClr val="3E4519"/>
        </a:accent2>
        <a:accent3>
          <a:srgbClr val="FFFFFF"/>
        </a:accent3>
        <a:accent4>
          <a:srgbClr val="142029"/>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2">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ABC78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3">
        <a:dk1>
          <a:srgbClr val="172934"/>
        </a:dk1>
        <a:lt1>
          <a:srgbClr val="FFFFFF"/>
        </a:lt1>
        <a:dk2>
          <a:srgbClr val="203731"/>
        </a:dk2>
        <a:lt2>
          <a:srgbClr val="A4AEB5"/>
        </a:lt2>
        <a:accent1>
          <a:srgbClr val="51626F"/>
        </a:accent1>
        <a:accent2>
          <a:srgbClr val="3E4519"/>
        </a:accent2>
        <a:accent3>
          <a:srgbClr val="FFFFFF"/>
        </a:accent3>
        <a:accent4>
          <a:srgbClr val="12212B"/>
        </a:accent4>
        <a:accent5>
          <a:srgbClr val="B3B7BB"/>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4">
        <a:dk1>
          <a:srgbClr val="172934"/>
        </a:dk1>
        <a:lt1>
          <a:srgbClr val="FFFFFF"/>
        </a:lt1>
        <a:dk2>
          <a:srgbClr val="203731"/>
        </a:dk2>
        <a:lt2>
          <a:srgbClr val="A4AEB5"/>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5">
        <a:dk1>
          <a:srgbClr val="172934"/>
        </a:dk1>
        <a:lt1>
          <a:srgbClr val="FFFFFF"/>
        </a:lt1>
        <a:dk2>
          <a:srgbClr val="203731"/>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
      <a:clrScheme name="4_pyramis_external_printed_presentation_template 16">
        <a:dk1>
          <a:srgbClr val="172934"/>
        </a:dk1>
        <a:lt1>
          <a:srgbClr val="FFFFFF"/>
        </a:lt1>
        <a:dk2>
          <a:srgbClr val="172934"/>
        </a:dk2>
        <a:lt2>
          <a:srgbClr val="5D87A1"/>
        </a:lt2>
        <a:accent1>
          <a:srgbClr val="4C5F6C"/>
        </a:accent1>
        <a:accent2>
          <a:srgbClr val="3E4519"/>
        </a:accent2>
        <a:accent3>
          <a:srgbClr val="FFFFFF"/>
        </a:accent3>
        <a:accent4>
          <a:srgbClr val="12212B"/>
        </a:accent4>
        <a:accent5>
          <a:srgbClr val="B2B6BA"/>
        </a:accent5>
        <a:accent6>
          <a:srgbClr val="373E16"/>
        </a:accent6>
        <a:hlink>
          <a:srgbClr val="B4CC95"/>
        </a:hlink>
        <a:folHlink>
          <a:srgbClr val="857363"/>
        </a:folHlink>
      </a:clrScheme>
      <a:clrMap bg1="lt1" tx1="dk1" bg2="lt2" tx2="dk2" accent1="accent1" accent2="accent2" accent3="accent3" accent4="accent4" accent5="accent5" accent6="accent6" hlink="hlink" folHlink="folHlink"/>
    </a:extraClrScheme>
  </a:extraClrSchemeLst>
  <a:custClrLst>
    <a:custClr name="377-100%">
      <a:srgbClr val="7A9A3D"/>
    </a:custClr>
    <a:custClr name="7689-100%">
      <a:srgbClr val="298FC2"/>
    </a:custClr>
    <a:custClr name="7708-100%">
      <a:srgbClr val="004F6B"/>
    </a:custClr>
    <a:custClr name="5503-100%">
      <a:srgbClr val="8FB6BB"/>
    </a:custClr>
    <a:custClr name="7544-100%">
      <a:srgbClr val="768692"/>
    </a:custClr>
    <a:custClr name="364-100%">
      <a:srgbClr val="4B7838"/>
    </a:custClr>
    <a:custClr name="639-100%">
      <a:srgbClr val="00A3D4"/>
    </a:custClr>
    <a:custClr name="3285-100%">
      <a:srgbClr val="009681"/>
    </a:custClr>
    <a:custClr name="432-100%">
      <a:srgbClr val="333F48"/>
    </a:custClr>
    <a:custClr name="Cool gray-100%">
      <a:srgbClr val="75787B"/>
    </a:custClr>
    <a:custClr name="377-80%">
      <a:srgbClr val="95AE3C"/>
    </a:custClr>
    <a:custClr name="7689-80%">
      <a:srgbClr val="54A5CE"/>
    </a:custClr>
    <a:custClr name="7708-80%">
      <a:srgbClr val="006682"/>
    </a:custClr>
    <a:custClr name="5503-80%">
      <a:srgbClr val="9FC9CF"/>
    </a:custClr>
    <a:custClr name="7544-80%">
      <a:srgbClr val="919EA8"/>
    </a:custClr>
    <a:custClr name="364-80%">
      <a:srgbClr val="6E9254"/>
    </a:custClr>
    <a:custClr name="639-80%">
      <a:srgbClr val="00AFDD"/>
    </a:custClr>
    <a:custClr name="3285-80%">
      <a:srgbClr val="33AB9A"/>
    </a:custClr>
    <a:custClr name="432-80%">
      <a:srgbClr val="5D656D"/>
    </a:custClr>
    <a:custClr name="Cool gray-80%">
      <a:srgbClr val="919395"/>
    </a:custClr>
    <a:custClr name="377-60%">
      <a:srgbClr val="AFC267"/>
    </a:custClr>
    <a:custClr name="7689-60%">
      <a:srgbClr val="7FBCDA"/>
    </a:custClr>
    <a:custClr name="7708-60%">
      <a:srgbClr val="3F829C"/>
    </a:custClr>
    <a:custClr name="5503-60%">
      <a:srgbClr val="B5D4D9"/>
    </a:custClr>
    <a:custClr name="7544-60%">
      <a:srgbClr val="ADB6BE"/>
    </a:custClr>
    <a:custClr name="364-60%">
      <a:srgbClr val="91AD7F"/>
    </a:custClr>
    <a:custClr name="639-60%">
      <a:srgbClr val="4ABFE3"/>
    </a:custClr>
    <a:custClr name="3285-60%">
      <a:srgbClr val="66C0B3"/>
    </a:custClr>
    <a:custClr name="432-60%">
      <a:srgbClr val="858C91"/>
    </a:custClr>
    <a:custClr name="Cool gray-60%">
      <a:srgbClr val="ADAEB0"/>
    </a:custClr>
    <a:custClr name="377-40%">
      <a:srgbClr val="CBD799"/>
    </a:custClr>
    <a:custClr name="7689-40%">
      <a:srgbClr val="A9D2E7"/>
    </a:custClr>
    <a:custClr name="7708-40%">
      <a:srgbClr val="77A3B8"/>
    </a:custClr>
    <a:custClr name="5503-40%">
      <a:srgbClr val="CAE0E3"/>
    </a:custClr>
    <a:custClr name="7544-40%">
      <a:srgbClr val="C8CFD3"/>
    </a:custClr>
    <a:custClr name="364-40%">
      <a:srgbClr val="B7C8A9"/>
    </a:custClr>
    <a:custClr name="639-40%">
      <a:srgbClr val="8DD1EB"/>
    </a:custClr>
    <a:custClr name="3285-40%">
      <a:srgbClr val="99D5CC"/>
    </a:custClr>
    <a:custClr name="432-40%">
      <a:srgbClr val="ADB2B6"/>
    </a:custClr>
    <a:custClr name="Cool gray-40%">
      <a:srgbClr val="C8C9C9"/>
    </a:custClr>
  </a:custClrLst>
  <a:extLst>
    <a:ext uri="{05A4C25C-085E-4340-85A3-A5531E510DB2}">
      <thm15:themeFamily xmlns:thm15="http://schemas.microsoft.com/office/thememl/2012/main" name="16x9 Non-Investment Template_New.potx" id="{A2125A41-013C-4C71-B5CA-2DD5FBA351F5}" vid="{5E9897F6-01D0-4585-AAB3-9DB4D8E7CBC0}"/>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991ADB07F6C964EA1E68DC9A2E47ABB" ma:contentTypeVersion="18" ma:contentTypeDescription="Create a new document." ma:contentTypeScope="" ma:versionID="dea811c6f69723233a971e5b6aa1a658">
  <xsd:schema xmlns:xsd="http://www.w3.org/2001/XMLSchema" xmlns:xs="http://www.w3.org/2001/XMLSchema" xmlns:p="http://schemas.microsoft.com/office/2006/metadata/properties" xmlns:ns2="b6c5d0aa-8614-44fe-8710-c00e66470a06" xmlns:ns3="d49932fa-b806-458c-a591-64d6cc339242" targetNamespace="http://schemas.microsoft.com/office/2006/metadata/properties" ma:root="true" ma:fieldsID="e65b8da2b3c267ff6175d9cab87a2a60" ns2:_="" ns3:_="">
    <xsd:import namespace="b6c5d0aa-8614-44fe-8710-c00e66470a06"/>
    <xsd:import namespace="d49932fa-b806-458c-a591-64d6cc33924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6c5d0aa-8614-44fe-8710-c00e66470a0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da5aa731-3981-4550-91eb-7c8270028580"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49932fa-b806-458c-a591-64d6cc339242"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30c72102-5613-4055-9717-a38e448ca60d}" ma:internalName="TaxCatchAll" ma:showField="CatchAllData" ma:web="d49932fa-b806-458c-a591-64d6cc33924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b6c5d0aa-8614-44fe-8710-c00e66470a06">
      <Terms xmlns="http://schemas.microsoft.com/office/infopath/2007/PartnerControls"/>
    </lcf76f155ced4ddcb4097134ff3c332f>
    <TaxCatchAll xmlns="d49932fa-b806-458c-a591-64d6cc339242" xsi:nil="true"/>
    <MediaLengthInSeconds xmlns="b6c5d0aa-8614-44fe-8710-c00e66470a06" xsi:nil="true"/>
    <SharedWithUsers xmlns="d49932fa-b806-458c-a591-64d6cc339242">
      <UserInfo>
        <DisplayName/>
        <AccountId xsi:nil="true"/>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31BBB03-B870-4EC8-92A0-80BDF10DB3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6c5d0aa-8614-44fe-8710-c00e66470a06"/>
    <ds:schemaRef ds:uri="d49932fa-b806-458c-a591-64d6cc33924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15D2F4A-E53C-43DF-ACEB-08A7DEAC5738}">
  <ds:schemaRefs>
    <ds:schemaRef ds:uri="b6c5d0aa-8614-44fe-8710-c00e66470a06"/>
    <ds:schemaRef ds:uri="http://purl.org/dc/terms/"/>
    <ds:schemaRef ds:uri="http://schemas.microsoft.com/office/infopath/2007/PartnerControls"/>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d49932fa-b806-458c-a591-64d6cc339242"/>
    <ds:schemaRef ds:uri="http://www.w3.org/XML/1998/namespace"/>
    <ds:schemaRef ds:uri="http://purl.org/dc/dcmitype/"/>
  </ds:schemaRefs>
</ds:datastoreItem>
</file>

<file path=customXml/itemProps3.xml><?xml version="1.0" encoding="utf-8"?>
<ds:datastoreItem xmlns:ds="http://schemas.openxmlformats.org/officeDocument/2006/customXml" ds:itemID="{962B3214-B866-4ACC-9E82-C65B603AC99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16x9 Non-Investment Template</Template>
  <TotalTime>4606</TotalTime>
  <Words>7662</Words>
  <Application>Microsoft Macintosh PowerPoint</Application>
  <PresentationFormat>Widescreen</PresentationFormat>
  <Paragraphs>558</Paragraphs>
  <Slides>24</Slides>
  <Notes>24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ＭＳ Ｐゴシック</vt:lpstr>
      <vt:lpstr>Arial</vt:lpstr>
      <vt:lpstr>Arial Black</vt:lpstr>
      <vt:lpstr>LO Avenir LightOblique</vt:lpstr>
      <vt:lpstr>Times New Roman</vt:lpstr>
      <vt:lpstr>ヒラギノ角ゴ Pro W3</vt:lpstr>
      <vt:lpstr>FIAM_External_Print_Presentation_4x3</vt:lpstr>
      <vt:lpstr>Retirement income planning</vt:lpstr>
      <vt:lpstr>You may be retired for longer than you think  Questions to consider</vt:lpstr>
      <vt:lpstr>Where will retirement income come from?</vt:lpstr>
      <vt:lpstr>Agenda</vt:lpstr>
      <vt:lpstr>Five key risks of retirement</vt:lpstr>
      <vt:lpstr>Longevity Plan for living longer than you think</vt:lpstr>
      <vt:lpstr>Health care expenses Saving for rising costs</vt:lpstr>
      <vt:lpstr>Inflation Even low inflation could damage purchasing power</vt:lpstr>
      <vt:lpstr>Asset allocation Retirees need stocks for the long haul</vt:lpstr>
      <vt:lpstr>Excess withdrawal Sustainable withdrawal rates can extend the life of a portfolio</vt:lpstr>
      <vt:lpstr>Let’s work together to create a plan</vt:lpstr>
      <vt:lpstr>Retirement income planning process</vt:lpstr>
      <vt:lpstr>Inventory expenses vs. income</vt:lpstr>
      <vt:lpstr>Estimate income sources</vt:lpstr>
      <vt:lpstr>Cover essential expenses</vt:lpstr>
      <vt:lpstr>Fill any essential expense gap</vt:lpstr>
      <vt:lpstr>Social Security considerations</vt:lpstr>
      <vt:lpstr>Fund discretionary expenses</vt:lpstr>
      <vt:lpstr>Consider income strategies</vt:lpstr>
      <vt:lpstr>Determine your target asset mix</vt:lpstr>
      <vt:lpstr>Monitor your plan each year</vt:lpstr>
      <vt:lpstr>Let’s get started</vt:lpstr>
      <vt:lpstr>Important information</vt:lpstr>
      <vt:lpstr>Information provided in, and presentation of, this document are for informational and educational purposes only and are not a recommendation to take any particular action, or any action at all, nor an offer or solicitation to buy or sell any securities or services presented. It is not investment advice. Fidelity does not provide legal or tax advice. </vt:lpstr>
    </vt:vector>
  </TitlesOfParts>
  <Company>[Default]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Spadafora, Lori</dc:creator>
  <cp:keywords>2;#Prospect</cp:keywords>
  <cp:lastModifiedBy>Allison Associates</cp:lastModifiedBy>
  <cp:revision>133</cp:revision>
  <cp:lastPrinted>2024-12-17T14:10:31Z</cp:lastPrinted>
  <dcterms:created xsi:type="dcterms:W3CDTF">2020-08-19T12:53:21Z</dcterms:created>
  <dcterms:modified xsi:type="dcterms:W3CDTF">2024-12-17T18:03:15Z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viewStatus">
    <vt:lpwstr>Preview Created</vt:lpwstr>
  </property>
  <property fmtid="{D5CDD505-2E9C-101B-9397-08002B2CF9AE}" pid="3" name="UpdateSource">
    <vt:lpwstr>0</vt:lpwstr>
  </property>
  <property fmtid="{D5CDD505-2E9C-101B-9397-08002B2CF9AE}" pid="4" name="Job Number">
    <vt:lpwstr>201007-7986</vt:lpwstr>
  </property>
  <property fmtid="{D5CDD505-2E9C-101B-9397-08002B2CF9AE}" pid="5" name="ContentType">
    <vt:lpwstr>PowerPoint Document</vt:lpwstr>
  </property>
  <property fmtid="{D5CDD505-2E9C-101B-9397-08002B2CF9AE}" pid="6" name="Categories0">
    <vt:lpwstr>13;#|#!Standard Discipline Presentations!#|;#18;#|#!Standard Discipline Presentations!#||#!Pyramis Firm Level!#|;#1;#|#!_internal!#|</vt:lpwstr>
  </property>
  <property fmtid="{D5CDD505-2E9C-101B-9397-08002B2CF9AE}" pid="7" name="Expiration Date0">
    <vt:lpwstr>2010-10-31T00:00:00Z</vt:lpwstr>
  </property>
  <property fmtid="{D5CDD505-2E9C-101B-9397-08002B2CF9AE}" pid="8" name="ContentFileType">
    <vt:lpwstr>Content File</vt:lpwstr>
  </property>
  <property fmtid="{D5CDD505-2E9C-101B-9397-08002B2CF9AE}" pid="9" name="Status">
    <vt:lpwstr>Q2</vt:lpwstr>
  </property>
  <property fmtid="{D5CDD505-2E9C-101B-9397-08002B2CF9AE}" pid="10" name="PreviewPrefix">
    <vt:lpwstr>https://pyramis.xidocs.net/Content/contentpreview/standard discipline presentations/pyramis firm level/Pyramis Overview_1_256_320X240.jpg</vt:lpwstr>
  </property>
  <property fmtid="{D5CDD505-2E9C-101B-9397-08002B2CF9AE}" pid="11" name="LibraryContentId">
    <vt:lpwstr>1249</vt:lpwstr>
  </property>
  <property fmtid="{D5CDD505-2E9C-101B-9397-08002B2CF9AE}" pid="12" name="Content Owner0">
    <vt:lpwstr/>
  </property>
  <property fmtid="{D5CDD505-2E9C-101B-9397-08002B2CF9AE}" pid="13" name="_NewReviewCycle">
    <vt:lpwstr/>
  </property>
  <property fmtid="{D5CDD505-2E9C-101B-9397-08002B2CF9AE}" pid="14" name="ContentTypeId">
    <vt:lpwstr>0x010100D991ADB07F6C964EA1E68DC9A2E47ABB</vt:lpwstr>
  </property>
  <property fmtid="{D5CDD505-2E9C-101B-9397-08002B2CF9AE}" pid="15" name="ArticulateGUID">
    <vt:lpwstr>CBEC8BA9-8E2C-4F43-8280-85EB8683F35C</vt:lpwstr>
  </property>
  <property fmtid="{D5CDD505-2E9C-101B-9397-08002B2CF9AE}" pid="16" name="ArticulatePath">
    <vt:lpwstr>https://brightcarbon.sharepoint.com/sites/Intranet/Projects/EFGH/Fidelity/Templates &amp; Toolkit/FCCS_Onscreen_Presentation_16x9</vt:lpwstr>
  </property>
  <property fmtid="{D5CDD505-2E9C-101B-9397-08002B2CF9AE}" pid="17" name="MediaServiceImageTags">
    <vt:lpwstr/>
  </property>
</Properties>
</file>