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9.xml" ContentType="application/vnd.openxmlformats-officedocument.presentationml.notesSlid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3" r:id="rId1"/>
  </p:sldMasterIdLst>
  <p:notesMasterIdLst>
    <p:notesMasterId r:id="rId18"/>
  </p:notesMasterIdLst>
  <p:handoutMasterIdLst>
    <p:handoutMasterId r:id="rId19"/>
  </p:handoutMasterIdLst>
  <p:sldIdLst>
    <p:sldId id="264" r:id="rId2"/>
    <p:sldId id="331" r:id="rId3"/>
    <p:sldId id="333" r:id="rId4"/>
    <p:sldId id="307" r:id="rId5"/>
    <p:sldId id="353" r:id="rId6"/>
    <p:sldId id="334" r:id="rId7"/>
    <p:sldId id="272" r:id="rId8"/>
    <p:sldId id="344" r:id="rId9"/>
    <p:sldId id="338" r:id="rId10"/>
    <p:sldId id="340" r:id="rId11"/>
    <p:sldId id="355" r:id="rId12"/>
    <p:sldId id="350" r:id="rId13"/>
    <p:sldId id="339" r:id="rId14"/>
    <p:sldId id="328" r:id="rId15"/>
    <p:sldId id="341" r:id="rId16"/>
    <p:sldId id="342" r:id="rId17"/>
  </p:sldIdLst>
  <p:sldSz cx="9144000" cy="6858000" type="screen4x3"/>
  <p:notesSz cx="6985000" cy="9283700"/>
  <p:custDataLst>
    <p:tags r:id="rId20"/>
  </p:custDataLst>
  <p:defaultTextStyle>
    <a:defPPr>
      <a:defRPr lang="en-US"/>
    </a:defPPr>
    <a:lvl1pPr algn="l" rtl="0" fontAlgn="base">
      <a:spcBef>
        <a:spcPct val="0"/>
      </a:spcBef>
      <a:spcAft>
        <a:spcPct val="0"/>
      </a:spcAft>
      <a:defRPr sz="12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200" userDrawn="1">
          <p15:clr>
            <a:srgbClr val="A4A3A4"/>
          </p15:clr>
        </p15:guide>
        <p15:guide id="2" orient="horz" pos="216" userDrawn="1">
          <p15:clr>
            <a:srgbClr val="A4A3A4"/>
          </p15:clr>
        </p15:guide>
        <p15:guide id="3" orient="horz" pos="2520" userDrawn="1">
          <p15:clr>
            <a:srgbClr val="A4A3A4"/>
          </p15:clr>
        </p15:guide>
        <p15:guide id="4" orient="horz" pos="672" userDrawn="1">
          <p15:clr>
            <a:srgbClr val="A4A3A4"/>
          </p15:clr>
        </p15:guide>
        <p15:guide id="5" orient="horz" pos="4128" userDrawn="1">
          <p15:clr>
            <a:srgbClr val="A4A3A4"/>
          </p15:clr>
        </p15:guide>
        <p15:guide id="6" orient="horz" pos="531">
          <p15:clr>
            <a:srgbClr val="A4A3A4"/>
          </p15:clr>
        </p15:guide>
        <p15:guide id="7" orient="horz" pos="2400" userDrawn="1">
          <p15:clr>
            <a:srgbClr val="A4A3A4"/>
          </p15:clr>
        </p15:guide>
        <p15:guide id="8" orient="horz" pos="4032" userDrawn="1">
          <p15:clr>
            <a:srgbClr val="A4A3A4"/>
          </p15:clr>
        </p15:guide>
        <p15:guide id="10" orient="horz" pos="3600" userDrawn="1">
          <p15:clr>
            <a:srgbClr val="A4A3A4"/>
          </p15:clr>
        </p15:guide>
        <p15:guide id="11" orient="horz" pos="4220">
          <p15:clr>
            <a:srgbClr val="A4A3A4"/>
          </p15:clr>
        </p15:guide>
        <p15:guide id="13" pos="5520" userDrawn="1">
          <p15:clr>
            <a:srgbClr val="A4A3A4"/>
          </p15:clr>
        </p15:guide>
        <p15:guide id="14" pos="5352" userDrawn="1">
          <p15:clr>
            <a:srgbClr val="A4A3A4"/>
          </p15:clr>
        </p15:guide>
        <p15:guide id="15" pos="264" userDrawn="1">
          <p15:clr>
            <a:srgbClr val="A4A3A4"/>
          </p15:clr>
        </p15:guide>
        <p15:guide id="16" pos="224">
          <p15:clr>
            <a:srgbClr val="A4A3A4"/>
          </p15:clr>
        </p15:guide>
        <p15:guide id="17" pos="201">
          <p15:clr>
            <a:srgbClr val="A4A3A4"/>
          </p15:clr>
        </p15:guide>
        <p15:guide id="18" pos="3024" userDrawn="1">
          <p15:clr>
            <a:srgbClr val="A4A3A4"/>
          </p15:clr>
        </p15:guide>
        <p15:guide id="19" pos="3264" userDrawn="1">
          <p15:clr>
            <a:srgbClr val="A4A3A4"/>
          </p15:clr>
        </p15:guide>
        <p15:guide id="20" pos="5544" userDrawn="1">
          <p15:clr>
            <a:srgbClr val="A4A3A4"/>
          </p15:clr>
        </p15:guide>
        <p15:guide id="21" pos="2880" userDrawn="1">
          <p15:clr>
            <a:srgbClr val="A4A3A4"/>
          </p15:clr>
        </p15:guide>
        <p15:guide id="22" pos="273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E0E3"/>
    <a:srgbClr val="004F6B"/>
    <a:srgbClr val="333F48"/>
    <a:srgbClr val="368727"/>
    <a:srgbClr val="AFCFA9"/>
    <a:srgbClr val="FFFFFF"/>
    <a:srgbClr val="4C4C4C"/>
    <a:srgbClr val="6CC24A"/>
    <a:srgbClr val="298FC2"/>
    <a:srgbClr val="7A9A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E8A6C3-F21E-4C27-9490-4BCC1C35F887}" v="36" dt="2024-10-24T16:02:45.3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63" autoAdjust="0"/>
    <p:restoredTop sz="93681" autoAdjust="0"/>
  </p:normalViewPr>
  <p:slideViewPr>
    <p:cSldViewPr snapToGrid="0" showGuides="1">
      <p:cViewPr varScale="1">
        <p:scale>
          <a:sx n="149" d="100"/>
          <a:sy n="149" d="100"/>
        </p:scale>
        <p:origin x="3030" y="126"/>
      </p:cViewPr>
      <p:guideLst>
        <p:guide orient="horz" pos="4200"/>
        <p:guide orient="horz" pos="216"/>
        <p:guide orient="horz" pos="2520"/>
        <p:guide orient="horz" pos="672"/>
        <p:guide orient="horz" pos="4128"/>
        <p:guide orient="horz" pos="531"/>
        <p:guide orient="horz" pos="2400"/>
        <p:guide orient="horz" pos="4032"/>
        <p:guide orient="horz" pos="3600"/>
        <p:guide orient="horz" pos="4220"/>
        <p:guide pos="5520"/>
        <p:guide pos="5352"/>
        <p:guide pos="264"/>
        <p:guide pos="224"/>
        <p:guide pos="201"/>
        <p:guide pos="3024"/>
        <p:guide pos="3264"/>
        <p:guide pos="5544"/>
        <p:guide pos="2880"/>
        <p:guide pos="2736"/>
      </p:guideLst>
    </p:cSldViewPr>
  </p:slideViewPr>
  <p:outlineViewPr>
    <p:cViewPr>
      <p:scale>
        <a:sx n="33" d="100"/>
        <a:sy n="33" d="100"/>
      </p:scale>
      <p:origin x="0" y="0"/>
    </p:cViewPr>
  </p:outlineViewPr>
  <p:notesTextViewPr>
    <p:cViewPr>
      <p:scale>
        <a:sx n="66" d="100"/>
        <a:sy n="66" d="100"/>
      </p:scale>
      <p:origin x="0" y="0"/>
    </p:cViewPr>
  </p:notesTextViewPr>
  <p:sorterViewPr>
    <p:cViewPr>
      <p:scale>
        <a:sx n="87" d="100"/>
        <a:sy n="87"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kac, Janell" userId="905055ab-6862-4ef8-8eff-df300b8df368" providerId="ADAL" clId="{CBE8A6C3-F21E-4C27-9490-4BCC1C35F887}"/>
    <pc:docChg chg="undo custSel delSld modSld modMainMaster">
      <pc:chgData name="Lukac, Janell" userId="905055ab-6862-4ef8-8eff-df300b8df368" providerId="ADAL" clId="{CBE8A6C3-F21E-4C27-9490-4BCC1C35F887}" dt="2024-10-24T18:01:34.061" v="303" actId="20577"/>
      <pc:docMkLst>
        <pc:docMk/>
      </pc:docMkLst>
      <pc:sldChg chg="modSp mod">
        <pc:chgData name="Lukac, Janell" userId="905055ab-6862-4ef8-8eff-df300b8df368" providerId="ADAL" clId="{CBE8A6C3-F21E-4C27-9490-4BCC1C35F887}" dt="2024-10-24T18:01:34.061" v="303" actId="20577"/>
        <pc:sldMkLst>
          <pc:docMk/>
          <pc:sldMk cId="2403770091" sldId="264"/>
        </pc:sldMkLst>
        <pc:spChg chg="mod">
          <ac:chgData name="Lukac, Janell" userId="905055ab-6862-4ef8-8eff-df300b8df368" providerId="ADAL" clId="{CBE8A6C3-F21E-4C27-9490-4BCC1C35F887}" dt="2024-10-24T18:01:34.061" v="303" actId="20577"/>
          <ac:spMkLst>
            <pc:docMk/>
            <pc:sldMk cId="2403770091" sldId="264"/>
            <ac:spMk id="2" creationId="{00000000-0000-0000-0000-000000000000}"/>
          </ac:spMkLst>
        </pc:spChg>
        <pc:spChg chg="mod">
          <ac:chgData name="Lukac, Janell" userId="905055ab-6862-4ef8-8eff-df300b8df368" providerId="ADAL" clId="{CBE8A6C3-F21E-4C27-9490-4BCC1C35F887}" dt="2024-10-24T17:18:01.548" v="165" actId="947"/>
          <ac:spMkLst>
            <pc:docMk/>
            <pc:sldMk cId="2403770091" sldId="264"/>
            <ac:spMk id="9" creationId="{00000000-0000-0000-0000-000000000000}"/>
          </ac:spMkLst>
        </pc:spChg>
      </pc:sldChg>
      <pc:sldChg chg="addSp delSp modSp mod">
        <pc:chgData name="Lukac, Janell" userId="905055ab-6862-4ef8-8eff-df300b8df368" providerId="ADAL" clId="{CBE8A6C3-F21E-4C27-9490-4BCC1C35F887}" dt="2024-10-24T17:07:28.344" v="164" actId="14100"/>
        <pc:sldMkLst>
          <pc:docMk/>
          <pc:sldMk cId="1846028674" sldId="272"/>
        </pc:sldMkLst>
        <pc:spChg chg="mod">
          <ac:chgData name="Lukac, Janell" userId="905055ab-6862-4ef8-8eff-df300b8df368" providerId="ADAL" clId="{CBE8A6C3-F21E-4C27-9490-4BCC1C35F887}" dt="2024-10-24T17:07:28.344" v="164" actId="14100"/>
          <ac:spMkLst>
            <pc:docMk/>
            <pc:sldMk cId="1846028674" sldId="272"/>
            <ac:spMk id="6" creationId="{00000000-0000-0000-0000-000000000000}"/>
          </ac:spMkLst>
        </pc:spChg>
        <pc:spChg chg="mod">
          <ac:chgData name="Lukac, Janell" userId="905055ab-6862-4ef8-8eff-df300b8df368" providerId="ADAL" clId="{CBE8A6C3-F21E-4C27-9490-4BCC1C35F887}" dt="2024-10-24T16:20:53.914" v="129"/>
          <ac:spMkLst>
            <pc:docMk/>
            <pc:sldMk cId="1846028674" sldId="272"/>
            <ac:spMk id="10" creationId="{CE05F6CD-156B-D642-5E38-A3C943A36380}"/>
          </ac:spMkLst>
        </pc:spChg>
        <pc:spChg chg="mod">
          <ac:chgData name="Lukac, Janell" userId="905055ab-6862-4ef8-8eff-df300b8df368" providerId="ADAL" clId="{CBE8A6C3-F21E-4C27-9490-4BCC1C35F887}" dt="2024-10-24T16:20:53.914" v="129"/>
          <ac:spMkLst>
            <pc:docMk/>
            <pc:sldMk cId="1846028674" sldId="272"/>
            <ac:spMk id="11" creationId="{C878724C-28C1-4FAF-D34D-1512610313A6}"/>
          </ac:spMkLst>
        </pc:spChg>
        <pc:spChg chg="mod">
          <ac:chgData name="Lukac, Janell" userId="905055ab-6862-4ef8-8eff-df300b8df368" providerId="ADAL" clId="{CBE8A6C3-F21E-4C27-9490-4BCC1C35F887}" dt="2024-10-24T16:20:53.914" v="129"/>
          <ac:spMkLst>
            <pc:docMk/>
            <pc:sldMk cId="1846028674" sldId="272"/>
            <ac:spMk id="25" creationId="{2A828343-E957-AAE4-C171-41DF940FF2B2}"/>
          </ac:spMkLst>
        </pc:spChg>
        <pc:spChg chg="mod">
          <ac:chgData name="Lukac, Janell" userId="905055ab-6862-4ef8-8eff-df300b8df368" providerId="ADAL" clId="{CBE8A6C3-F21E-4C27-9490-4BCC1C35F887}" dt="2024-10-24T16:20:53.914" v="129"/>
          <ac:spMkLst>
            <pc:docMk/>
            <pc:sldMk cId="1846028674" sldId="272"/>
            <ac:spMk id="26" creationId="{DF317D7B-CF42-AD13-5998-AC41A5953583}"/>
          </ac:spMkLst>
        </pc:spChg>
        <pc:spChg chg="mod">
          <ac:chgData name="Lukac, Janell" userId="905055ab-6862-4ef8-8eff-df300b8df368" providerId="ADAL" clId="{CBE8A6C3-F21E-4C27-9490-4BCC1C35F887}" dt="2024-10-24T16:20:53.914" v="129"/>
          <ac:spMkLst>
            <pc:docMk/>
            <pc:sldMk cId="1846028674" sldId="272"/>
            <ac:spMk id="28" creationId="{7FEBB999-8AA8-677B-039B-53B77C01E84A}"/>
          </ac:spMkLst>
        </pc:spChg>
        <pc:spChg chg="mod">
          <ac:chgData name="Lukac, Janell" userId="905055ab-6862-4ef8-8eff-df300b8df368" providerId="ADAL" clId="{CBE8A6C3-F21E-4C27-9490-4BCC1C35F887}" dt="2024-10-24T16:20:53.914" v="129"/>
          <ac:spMkLst>
            <pc:docMk/>
            <pc:sldMk cId="1846028674" sldId="272"/>
            <ac:spMk id="29" creationId="{785C180A-0427-3BF0-5369-E755BA0DBA96}"/>
          </ac:spMkLst>
        </pc:spChg>
        <pc:spChg chg="mod">
          <ac:chgData name="Lukac, Janell" userId="905055ab-6862-4ef8-8eff-df300b8df368" providerId="ADAL" clId="{CBE8A6C3-F21E-4C27-9490-4BCC1C35F887}" dt="2024-10-24T16:20:53.914" v="129"/>
          <ac:spMkLst>
            <pc:docMk/>
            <pc:sldMk cId="1846028674" sldId="272"/>
            <ac:spMk id="31" creationId="{34AE72B6-2763-ACC0-A94D-F05A3480742B}"/>
          </ac:spMkLst>
        </pc:spChg>
        <pc:spChg chg="mod">
          <ac:chgData name="Lukac, Janell" userId="905055ab-6862-4ef8-8eff-df300b8df368" providerId="ADAL" clId="{CBE8A6C3-F21E-4C27-9490-4BCC1C35F887}" dt="2024-10-24T16:20:53.914" v="129"/>
          <ac:spMkLst>
            <pc:docMk/>
            <pc:sldMk cId="1846028674" sldId="272"/>
            <ac:spMk id="55" creationId="{BF018598-4882-C889-00FC-6620C5343F69}"/>
          </ac:spMkLst>
        </pc:spChg>
        <pc:spChg chg="mod">
          <ac:chgData name="Lukac, Janell" userId="905055ab-6862-4ef8-8eff-df300b8df368" providerId="ADAL" clId="{CBE8A6C3-F21E-4C27-9490-4BCC1C35F887}" dt="2024-10-24T16:20:53.914" v="129"/>
          <ac:spMkLst>
            <pc:docMk/>
            <pc:sldMk cId="1846028674" sldId="272"/>
            <ac:spMk id="56" creationId="{DA258276-A1DA-2782-B322-61D5A88D4601}"/>
          </ac:spMkLst>
        </pc:spChg>
        <pc:spChg chg="mod">
          <ac:chgData name="Lukac, Janell" userId="905055ab-6862-4ef8-8eff-df300b8df368" providerId="ADAL" clId="{CBE8A6C3-F21E-4C27-9490-4BCC1C35F887}" dt="2024-10-24T16:20:53.914" v="129"/>
          <ac:spMkLst>
            <pc:docMk/>
            <pc:sldMk cId="1846028674" sldId="272"/>
            <ac:spMk id="57" creationId="{EFA064FD-F9C7-19B4-74E0-BF1B5124C54C}"/>
          </ac:spMkLst>
        </pc:spChg>
        <pc:spChg chg="mod">
          <ac:chgData name="Lukac, Janell" userId="905055ab-6862-4ef8-8eff-df300b8df368" providerId="ADAL" clId="{CBE8A6C3-F21E-4C27-9490-4BCC1C35F887}" dt="2024-10-24T16:20:53.914" v="129"/>
          <ac:spMkLst>
            <pc:docMk/>
            <pc:sldMk cId="1846028674" sldId="272"/>
            <ac:spMk id="58" creationId="{0E211B50-19EF-CBF0-C878-DBAF7461D101}"/>
          </ac:spMkLst>
        </pc:spChg>
        <pc:spChg chg="mod">
          <ac:chgData name="Lukac, Janell" userId="905055ab-6862-4ef8-8eff-df300b8df368" providerId="ADAL" clId="{CBE8A6C3-F21E-4C27-9490-4BCC1C35F887}" dt="2024-10-24T16:20:53.914" v="129"/>
          <ac:spMkLst>
            <pc:docMk/>
            <pc:sldMk cId="1846028674" sldId="272"/>
            <ac:spMk id="59" creationId="{8FD897D8-BFC1-65A2-85D1-F34DA8D31056}"/>
          </ac:spMkLst>
        </pc:spChg>
        <pc:spChg chg="mod">
          <ac:chgData name="Lukac, Janell" userId="905055ab-6862-4ef8-8eff-df300b8df368" providerId="ADAL" clId="{CBE8A6C3-F21E-4C27-9490-4BCC1C35F887}" dt="2024-10-24T16:20:53.914" v="129"/>
          <ac:spMkLst>
            <pc:docMk/>
            <pc:sldMk cId="1846028674" sldId="272"/>
            <ac:spMk id="61" creationId="{DAFE5D1E-251C-DF26-94E0-0F5451058447}"/>
          </ac:spMkLst>
        </pc:spChg>
        <pc:spChg chg="mod">
          <ac:chgData name="Lukac, Janell" userId="905055ab-6862-4ef8-8eff-df300b8df368" providerId="ADAL" clId="{CBE8A6C3-F21E-4C27-9490-4BCC1C35F887}" dt="2024-10-24T16:20:53.914" v="129"/>
          <ac:spMkLst>
            <pc:docMk/>
            <pc:sldMk cId="1846028674" sldId="272"/>
            <ac:spMk id="62" creationId="{6813B915-964A-3580-16D3-73CA42A55306}"/>
          </ac:spMkLst>
        </pc:spChg>
        <pc:spChg chg="mod">
          <ac:chgData name="Lukac, Janell" userId="905055ab-6862-4ef8-8eff-df300b8df368" providerId="ADAL" clId="{CBE8A6C3-F21E-4C27-9490-4BCC1C35F887}" dt="2024-10-24T16:20:53.914" v="129"/>
          <ac:spMkLst>
            <pc:docMk/>
            <pc:sldMk cId="1846028674" sldId="272"/>
            <ac:spMk id="63" creationId="{A1F3393D-17B8-3B1C-F6A6-805035CDE66F}"/>
          </ac:spMkLst>
        </pc:spChg>
        <pc:spChg chg="mod">
          <ac:chgData name="Lukac, Janell" userId="905055ab-6862-4ef8-8eff-df300b8df368" providerId="ADAL" clId="{CBE8A6C3-F21E-4C27-9490-4BCC1C35F887}" dt="2024-10-24T16:20:53.914" v="129"/>
          <ac:spMkLst>
            <pc:docMk/>
            <pc:sldMk cId="1846028674" sldId="272"/>
            <ac:spMk id="64" creationId="{35569D12-8FF6-DD2D-64E4-D86EAFDA2859}"/>
          </ac:spMkLst>
        </pc:spChg>
        <pc:spChg chg="mod">
          <ac:chgData name="Lukac, Janell" userId="905055ab-6862-4ef8-8eff-df300b8df368" providerId="ADAL" clId="{CBE8A6C3-F21E-4C27-9490-4BCC1C35F887}" dt="2024-10-24T16:20:53.914" v="129"/>
          <ac:spMkLst>
            <pc:docMk/>
            <pc:sldMk cId="1846028674" sldId="272"/>
            <ac:spMk id="65" creationId="{1A0D2B40-58FC-9FFA-07AF-E6F4F9FC2BB3}"/>
          </ac:spMkLst>
        </pc:spChg>
        <pc:spChg chg="mod">
          <ac:chgData name="Lukac, Janell" userId="905055ab-6862-4ef8-8eff-df300b8df368" providerId="ADAL" clId="{CBE8A6C3-F21E-4C27-9490-4BCC1C35F887}" dt="2024-10-24T16:20:53.914" v="129"/>
          <ac:spMkLst>
            <pc:docMk/>
            <pc:sldMk cId="1846028674" sldId="272"/>
            <ac:spMk id="66" creationId="{9F22E664-9F7D-B2B4-0A2D-77B13184CFD4}"/>
          </ac:spMkLst>
        </pc:spChg>
        <pc:spChg chg="mod">
          <ac:chgData name="Lukac, Janell" userId="905055ab-6862-4ef8-8eff-df300b8df368" providerId="ADAL" clId="{CBE8A6C3-F21E-4C27-9490-4BCC1C35F887}" dt="2024-10-24T16:20:53.914" v="129"/>
          <ac:spMkLst>
            <pc:docMk/>
            <pc:sldMk cId="1846028674" sldId="272"/>
            <ac:spMk id="67" creationId="{D4C7C1F5-68AF-162E-412A-AFCC75954C1E}"/>
          </ac:spMkLst>
        </pc:spChg>
        <pc:spChg chg="add del mod">
          <ac:chgData name="Lukac, Janell" userId="905055ab-6862-4ef8-8eff-df300b8df368" providerId="ADAL" clId="{CBE8A6C3-F21E-4C27-9490-4BCC1C35F887}" dt="2024-10-24T16:23:19.137" v="143" actId="478"/>
          <ac:spMkLst>
            <pc:docMk/>
            <pc:sldMk cId="1846028674" sldId="272"/>
            <ac:spMk id="68" creationId="{2F310745-E996-C248-986E-A5718B5E1A08}"/>
          </ac:spMkLst>
        </pc:spChg>
        <pc:spChg chg="add del mod">
          <ac:chgData name="Lukac, Janell" userId="905055ab-6862-4ef8-8eff-df300b8df368" providerId="ADAL" clId="{CBE8A6C3-F21E-4C27-9490-4BCC1C35F887}" dt="2024-10-24T17:07:13.123" v="162" actId="478"/>
          <ac:spMkLst>
            <pc:docMk/>
            <pc:sldMk cId="1846028674" sldId="272"/>
            <ac:spMk id="69" creationId="{D3CA04DD-CF19-53DE-7F25-81A1ED9A84AF}"/>
          </ac:spMkLst>
        </pc:spChg>
        <pc:grpChg chg="add mod">
          <ac:chgData name="Lukac, Janell" userId="905055ab-6862-4ef8-8eff-df300b8df368" providerId="ADAL" clId="{CBE8A6C3-F21E-4C27-9490-4BCC1C35F887}" dt="2024-10-24T16:20:53.914" v="129"/>
          <ac:grpSpMkLst>
            <pc:docMk/>
            <pc:sldMk cId="1846028674" sldId="272"/>
            <ac:grpSpMk id="2" creationId="{60A9A770-10B6-E5E9-AAB7-1089DF7E5C59}"/>
          </ac:grpSpMkLst>
        </pc:grpChg>
        <pc:grpChg chg="mod">
          <ac:chgData name="Lukac, Janell" userId="905055ab-6862-4ef8-8eff-df300b8df368" providerId="ADAL" clId="{CBE8A6C3-F21E-4C27-9490-4BCC1C35F887}" dt="2024-10-24T16:20:53.914" v="129"/>
          <ac:grpSpMkLst>
            <pc:docMk/>
            <pc:sldMk cId="1846028674" sldId="272"/>
            <ac:grpSpMk id="3" creationId="{7A777E14-CFD3-A538-5D4B-229A4CA50589}"/>
          </ac:grpSpMkLst>
        </pc:grpChg>
        <pc:grpChg chg="mod">
          <ac:chgData name="Lukac, Janell" userId="905055ab-6862-4ef8-8eff-df300b8df368" providerId="ADAL" clId="{CBE8A6C3-F21E-4C27-9490-4BCC1C35F887}" dt="2024-10-24T16:20:53.914" v="129"/>
          <ac:grpSpMkLst>
            <pc:docMk/>
            <pc:sldMk cId="1846028674" sldId="272"/>
            <ac:grpSpMk id="5" creationId="{BF58DB24-FE90-0C65-1780-16702224DB91}"/>
          </ac:grpSpMkLst>
        </pc:grpChg>
        <pc:grpChg chg="mod">
          <ac:chgData name="Lukac, Janell" userId="905055ab-6862-4ef8-8eff-df300b8df368" providerId="ADAL" clId="{CBE8A6C3-F21E-4C27-9490-4BCC1C35F887}" dt="2024-10-24T16:20:53.914" v="129"/>
          <ac:grpSpMkLst>
            <pc:docMk/>
            <pc:sldMk cId="1846028674" sldId="272"/>
            <ac:grpSpMk id="7" creationId="{788B113A-DA91-03A8-45F8-3A1A41ECF38C}"/>
          </ac:grpSpMkLst>
        </pc:grpChg>
      </pc:sldChg>
      <pc:sldChg chg="addSp modSp">
        <pc:chgData name="Lukac, Janell" userId="905055ab-6862-4ef8-8eff-df300b8df368" providerId="ADAL" clId="{CBE8A6C3-F21E-4C27-9490-4BCC1C35F887}" dt="2024-10-24T16:20:26.426" v="128"/>
        <pc:sldMkLst>
          <pc:docMk/>
          <pc:sldMk cId="4071573194" sldId="307"/>
        </pc:sldMkLst>
        <pc:spChg chg="mod">
          <ac:chgData name="Lukac, Janell" userId="905055ab-6862-4ef8-8eff-df300b8df368" providerId="ADAL" clId="{CBE8A6C3-F21E-4C27-9490-4BCC1C35F887}" dt="2024-10-24T16:20:26.426" v="128"/>
          <ac:spMkLst>
            <pc:docMk/>
            <pc:sldMk cId="4071573194" sldId="307"/>
            <ac:spMk id="16" creationId="{1C669DD6-525A-44EA-9257-AC0B686165EB}"/>
          </ac:spMkLst>
        </pc:spChg>
        <pc:spChg chg="mod">
          <ac:chgData name="Lukac, Janell" userId="905055ab-6862-4ef8-8eff-df300b8df368" providerId="ADAL" clId="{CBE8A6C3-F21E-4C27-9490-4BCC1C35F887}" dt="2024-10-24T16:20:26.426" v="128"/>
          <ac:spMkLst>
            <pc:docMk/>
            <pc:sldMk cId="4071573194" sldId="307"/>
            <ac:spMk id="17" creationId="{2FC29E98-9031-D6F7-99EB-92843DAFB2BF}"/>
          </ac:spMkLst>
        </pc:spChg>
        <pc:spChg chg="mod">
          <ac:chgData name="Lukac, Janell" userId="905055ab-6862-4ef8-8eff-df300b8df368" providerId="ADAL" clId="{CBE8A6C3-F21E-4C27-9490-4BCC1C35F887}" dt="2024-10-24T16:20:26.426" v="128"/>
          <ac:spMkLst>
            <pc:docMk/>
            <pc:sldMk cId="4071573194" sldId="307"/>
            <ac:spMk id="18" creationId="{E46F0AB0-232D-BA23-CA0D-FD7DAAE2341B}"/>
          </ac:spMkLst>
        </pc:spChg>
        <pc:spChg chg="mod">
          <ac:chgData name="Lukac, Janell" userId="905055ab-6862-4ef8-8eff-df300b8df368" providerId="ADAL" clId="{CBE8A6C3-F21E-4C27-9490-4BCC1C35F887}" dt="2024-10-24T16:20:26.426" v="128"/>
          <ac:spMkLst>
            <pc:docMk/>
            <pc:sldMk cId="4071573194" sldId="307"/>
            <ac:spMk id="19" creationId="{9D35B142-1781-D41A-9F1E-3266B34D2470}"/>
          </ac:spMkLst>
        </pc:spChg>
        <pc:spChg chg="mod">
          <ac:chgData name="Lukac, Janell" userId="905055ab-6862-4ef8-8eff-df300b8df368" providerId="ADAL" clId="{CBE8A6C3-F21E-4C27-9490-4BCC1C35F887}" dt="2024-10-24T16:20:26.426" v="128"/>
          <ac:spMkLst>
            <pc:docMk/>
            <pc:sldMk cId="4071573194" sldId="307"/>
            <ac:spMk id="20" creationId="{54830A4C-223A-EDD9-40A7-B31AEFC57AF0}"/>
          </ac:spMkLst>
        </pc:spChg>
        <pc:spChg chg="mod">
          <ac:chgData name="Lukac, Janell" userId="905055ab-6862-4ef8-8eff-df300b8df368" providerId="ADAL" clId="{CBE8A6C3-F21E-4C27-9490-4BCC1C35F887}" dt="2024-10-24T16:20:26.426" v="128"/>
          <ac:spMkLst>
            <pc:docMk/>
            <pc:sldMk cId="4071573194" sldId="307"/>
            <ac:spMk id="22" creationId="{87776974-E98D-C76A-AD06-1DE601BDE1AC}"/>
          </ac:spMkLst>
        </pc:spChg>
        <pc:spChg chg="mod">
          <ac:chgData name="Lukac, Janell" userId="905055ab-6862-4ef8-8eff-df300b8df368" providerId="ADAL" clId="{CBE8A6C3-F21E-4C27-9490-4BCC1C35F887}" dt="2024-10-24T16:20:26.426" v="128"/>
          <ac:spMkLst>
            <pc:docMk/>
            <pc:sldMk cId="4071573194" sldId="307"/>
            <ac:spMk id="26" creationId="{979EFC40-9722-F242-2895-4BF39CF412B7}"/>
          </ac:spMkLst>
        </pc:spChg>
        <pc:spChg chg="mod">
          <ac:chgData name="Lukac, Janell" userId="905055ab-6862-4ef8-8eff-df300b8df368" providerId="ADAL" clId="{CBE8A6C3-F21E-4C27-9490-4BCC1C35F887}" dt="2024-10-24T16:20:26.426" v="128"/>
          <ac:spMkLst>
            <pc:docMk/>
            <pc:sldMk cId="4071573194" sldId="307"/>
            <ac:spMk id="28" creationId="{7CE8E7AA-0496-3AF4-592E-53C4D9E752D3}"/>
          </ac:spMkLst>
        </pc:spChg>
        <pc:spChg chg="mod">
          <ac:chgData name="Lukac, Janell" userId="905055ab-6862-4ef8-8eff-df300b8df368" providerId="ADAL" clId="{CBE8A6C3-F21E-4C27-9490-4BCC1C35F887}" dt="2024-10-24T16:20:26.426" v="128"/>
          <ac:spMkLst>
            <pc:docMk/>
            <pc:sldMk cId="4071573194" sldId="307"/>
            <ac:spMk id="29" creationId="{89CDF76F-E5FE-0527-BC5C-CEA8545BF611}"/>
          </ac:spMkLst>
        </pc:spChg>
        <pc:spChg chg="mod">
          <ac:chgData name="Lukac, Janell" userId="905055ab-6862-4ef8-8eff-df300b8df368" providerId="ADAL" clId="{CBE8A6C3-F21E-4C27-9490-4BCC1C35F887}" dt="2024-10-24T16:20:26.426" v="128"/>
          <ac:spMkLst>
            <pc:docMk/>
            <pc:sldMk cId="4071573194" sldId="307"/>
            <ac:spMk id="31" creationId="{8C379E46-D349-FBDF-5721-7777276509A6}"/>
          </ac:spMkLst>
        </pc:spChg>
        <pc:spChg chg="mod">
          <ac:chgData name="Lukac, Janell" userId="905055ab-6862-4ef8-8eff-df300b8df368" providerId="ADAL" clId="{CBE8A6C3-F21E-4C27-9490-4BCC1C35F887}" dt="2024-10-24T16:20:26.426" v="128"/>
          <ac:spMkLst>
            <pc:docMk/>
            <pc:sldMk cId="4071573194" sldId="307"/>
            <ac:spMk id="34" creationId="{675C0F78-E068-5574-694A-D78ED9294510}"/>
          </ac:spMkLst>
        </pc:spChg>
        <pc:spChg chg="mod">
          <ac:chgData name="Lukac, Janell" userId="905055ab-6862-4ef8-8eff-df300b8df368" providerId="ADAL" clId="{CBE8A6C3-F21E-4C27-9490-4BCC1C35F887}" dt="2024-10-24T16:20:26.426" v="128"/>
          <ac:spMkLst>
            <pc:docMk/>
            <pc:sldMk cId="4071573194" sldId="307"/>
            <ac:spMk id="38" creationId="{386057DD-4998-34DF-4B36-FFB7DA501A5F}"/>
          </ac:spMkLst>
        </pc:spChg>
        <pc:spChg chg="mod">
          <ac:chgData name="Lukac, Janell" userId="905055ab-6862-4ef8-8eff-df300b8df368" providerId="ADAL" clId="{CBE8A6C3-F21E-4C27-9490-4BCC1C35F887}" dt="2024-10-24T16:20:26.426" v="128"/>
          <ac:spMkLst>
            <pc:docMk/>
            <pc:sldMk cId="4071573194" sldId="307"/>
            <ac:spMk id="39" creationId="{45F1C69A-46A9-D6F7-9814-F3602025093A}"/>
          </ac:spMkLst>
        </pc:spChg>
        <pc:spChg chg="mod">
          <ac:chgData name="Lukac, Janell" userId="905055ab-6862-4ef8-8eff-df300b8df368" providerId="ADAL" clId="{CBE8A6C3-F21E-4C27-9490-4BCC1C35F887}" dt="2024-10-24T16:20:26.426" v="128"/>
          <ac:spMkLst>
            <pc:docMk/>
            <pc:sldMk cId="4071573194" sldId="307"/>
            <ac:spMk id="40" creationId="{7331D8EF-F04B-C48A-85E3-F7A9443DE6EB}"/>
          </ac:spMkLst>
        </pc:spChg>
        <pc:spChg chg="mod">
          <ac:chgData name="Lukac, Janell" userId="905055ab-6862-4ef8-8eff-df300b8df368" providerId="ADAL" clId="{CBE8A6C3-F21E-4C27-9490-4BCC1C35F887}" dt="2024-10-24T16:20:26.426" v="128"/>
          <ac:spMkLst>
            <pc:docMk/>
            <pc:sldMk cId="4071573194" sldId="307"/>
            <ac:spMk id="41" creationId="{659E4D6D-0945-7412-C212-4617717D6418}"/>
          </ac:spMkLst>
        </pc:spChg>
        <pc:spChg chg="mod">
          <ac:chgData name="Lukac, Janell" userId="905055ab-6862-4ef8-8eff-df300b8df368" providerId="ADAL" clId="{CBE8A6C3-F21E-4C27-9490-4BCC1C35F887}" dt="2024-10-24T16:20:26.426" v="128"/>
          <ac:spMkLst>
            <pc:docMk/>
            <pc:sldMk cId="4071573194" sldId="307"/>
            <ac:spMk id="42" creationId="{EB696D7D-089E-D556-2EA7-CA615DE98EDB}"/>
          </ac:spMkLst>
        </pc:spChg>
        <pc:spChg chg="mod">
          <ac:chgData name="Lukac, Janell" userId="905055ab-6862-4ef8-8eff-df300b8df368" providerId="ADAL" clId="{CBE8A6C3-F21E-4C27-9490-4BCC1C35F887}" dt="2024-10-24T16:20:26.426" v="128"/>
          <ac:spMkLst>
            <pc:docMk/>
            <pc:sldMk cId="4071573194" sldId="307"/>
            <ac:spMk id="45" creationId="{E3DC3CF1-BFC9-1922-7C74-FADAF301E436}"/>
          </ac:spMkLst>
        </pc:spChg>
        <pc:spChg chg="mod">
          <ac:chgData name="Lukac, Janell" userId="905055ab-6862-4ef8-8eff-df300b8df368" providerId="ADAL" clId="{CBE8A6C3-F21E-4C27-9490-4BCC1C35F887}" dt="2024-10-24T16:20:26.426" v="128"/>
          <ac:spMkLst>
            <pc:docMk/>
            <pc:sldMk cId="4071573194" sldId="307"/>
            <ac:spMk id="48" creationId="{7093639E-3F1E-B3E4-2109-DFF9C6171D72}"/>
          </ac:spMkLst>
        </pc:spChg>
        <pc:grpChg chg="add mod">
          <ac:chgData name="Lukac, Janell" userId="905055ab-6862-4ef8-8eff-df300b8df368" providerId="ADAL" clId="{CBE8A6C3-F21E-4C27-9490-4BCC1C35F887}" dt="2024-10-24T16:20:26.426" v="128"/>
          <ac:grpSpMkLst>
            <pc:docMk/>
            <pc:sldMk cId="4071573194" sldId="307"/>
            <ac:grpSpMk id="4" creationId="{39CDC32F-80AC-B3DC-9760-084E30EA33F8}"/>
          </ac:grpSpMkLst>
        </pc:grpChg>
        <pc:grpChg chg="mod">
          <ac:chgData name="Lukac, Janell" userId="905055ab-6862-4ef8-8eff-df300b8df368" providerId="ADAL" clId="{CBE8A6C3-F21E-4C27-9490-4BCC1C35F887}" dt="2024-10-24T16:20:26.426" v="128"/>
          <ac:grpSpMkLst>
            <pc:docMk/>
            <pc:sldMk cId="4071573194" sldId="307"/>
            <ac:grpSpMk id="5" creationId="{64393EBA-8115-B5C6-3F2B-0718390EA844}"/>
          </ac:grpSpMkLst>
        </pc:grpChg>
        <pc:grpChg chg="mod">
          <ac:chgData name="Lukac, Janell" userId="905055ab-6862-4ef8-8eff-df300b8df368" providerId="ADAL" clId="{CBE8A6C3-F21E-4C27-9490-4BCC1C35F887}" dt="2024-10-24T16:20:26.426" v="128"/>
          <ac:grpSpMkLst>
            <pc:docMk/>
            <pc:sldMk cId="4071573194" sldId="307"/>
            <ac:grpSpMk id="6" creationId="{F6C6C559-F15D-8864-D02E-4FD19583E735}"/>
          </ac:grpSpMkLst>
        </pc:grpChg>
        <pc:grpChg chg="mod">
          <ac:chgData name="Lukac, Janell" userId="905055ab-6862-4ef8-8eff-df300b8df368" providerId="ADAL" clId="{CBE8A6C3-F21E-4C27-9490-4BCC1C35F887}" dt="2024-10-24T16:20:26.426" v="128"/>
          <ac:grpSpMkLst>
            <pc:docMk/>
            <pc:sldMk cId="4071573194" sldId="307"/>
            <ac:grpSpMk id="12" creationId="{EF38D755-8ADE-28EF-99D7-892EB120A629}"/>
          </ac:grpSpMkLst>
        </pc:grpChg>
      </pc:sldChg>
      <pc:sldChg chg="addSp delSp modSp mod">
        <pc:chgData name="Lukac, Janell" userId="905055ab-6862-4ef8-8eff-df300b8df368" providerId="ADAL" clId="{CBE8A6C3-F21E-4C27-9490-4BCC1C35F887}" dt="2024-10-24T17:49:38.702" v="265" actId="20577"/>
        <pc:sldMkLst>
          <pc:docMk/>
          <pc:sldMk cId="2030082109" sldId="333"/>
        </pc:sldMkLst>
        <pc:spChg chg="mod">
          <ac:chgData name="Lukac, Janell" userId="905055ab-6862-4ef8-8eff-df300b8df368" providerId="ADAL" clId="{CBE8A6C3-F21E-4C27-9490-4BCC1C35F887}" dt="2024-10-24T17:49:38.702" v="265" actId="20577"/>
          <ac:spMkLst>
            <pc:docMk/>
            <pc:sldMk cId="2030082109" sldId="333"/>
            <ac:spMk id="3" creationId="{00000000-0000-0000-0000-000000000000}"/>
          </ac:spMkLst>
        </pc:spChg>
        <pc:spChg chg="mod">
          <ac:chgData name="Lukac, Janell" userId="905055ab-6862-4ef8-8eff-df300b8df368" providerId="ADAL" clId="{CBE8A6C3-F21E-4C27-9490-4BCC1C35F887}" dt="2024-10-24T17:32:56.407" v="231"/>
          <ac:spMkLst>
            <pc:docMk/>
            <pc:sldMk cId="2030082109" sldId="333"/>
            <ac:spMk id="5" creationId="{907DFFC5-E154-8F47-8C61-A80178B378EA}"/>
          </ac:spMkLst>
        </pc:spChg>
        <pc:spChg chg="mod">
          <ac:chgData name="Lukac, Janell" userId="905055ab-6862-4ef8-8eff-df300b8df368" providerId="ADAL" clId="{CBE8A6C3-F21E-4C27-9490-4BCC1C35F887}" dt="2024-10-24T17:32:56.407" v="231"/>
          <ac:spMkLst>
            <pc:docMk/>
            <pc:sldMk cId="2030082109" sldId="333"/>
            <ac:spMk id="6" creationId="{A96D1FE7-C4C8-BA65-1910-6E3244C95CFF}"/>
          </ac:spMkLst>
        </pc:spChg>
        <pc:spChg chg="add del mod">
          <ac:chgData name="Lukac, Janell" userId="905055ab-6862-4ef8-8eff-df300b8df368" providerId="ADAL" clId="{CBE8A6C3-F21E-4C27-9490-4BCC1C35F887}" dt="2024-10-24T16:03:09.128" v="125" actId="478"/>
          <ac:spMkLst>
            <pc:docMk/>
            <pc:sldMk cId="2030082109" sldId="333"/>
            <ac:spMk id="7" creationId="{C8DA0DCC-3D98-29FC-2D68-9214F8ACD049}"/>
          </ac:spMkLst>
        </pc:spChg>
        <pc:spChg chg="add del mod">
          <ac:chgData name="Lukac, Janell" userId="905055ab-6862-4ef8-8eff-df300b8df368" providerId="ADAL" clId="{CBE8A6C3-F21E-4C27-9490-4BCC1C35F887}" dt="2024-10-24T17:24:02.723" v="190" actId="478"/>
          <ac:spMkLst>
            <pc:docMk/>
            <pc:sldMk cId="2030082109" sldId="333"/>
            <ac:spMk id="9" creationId="{BD9F618B-AB52-26E4-1EB0-3F517EDA55EF}"/>
          </ac:spMkLst>
        </pc:spChg>
        <pc:spChg chg="add del mod">
          <ac:chgData name="Lukac, Janell" userId="905055ab-6862-4ef8-8eff-df300b8df368" providerId="ADAL" clId="{CBE8A6C3-F21E-4C27-9490-4BCC1C35F887}" dt="2024-10-24T17:26:08.609" v="210" actId="478"/>
          <ac:spMkLst>
            <pc:docMk/>
            <pc:sldMk cId="2030082109" sldId="333"/>
            <ac:spMk id="11" creationId="{338F0F31-AC68-51D2-166B-234FB20581FE}"/>
          </ac:spMkLst>
        </pc:spChg>
        <pc:spChg chg="add del mod">
          <ac:chgData name="Lukac, Janell" userId="905055ab-6862-4ef8-8eff-df300b8df368" providerId="ADAL" clId="{CBE8A6C3-F21E-4C27-9490-4BCC1C35F887}" dt="2024-10-24T17:49:25.419" v="261" actId="478"/>
          <ac:spMkLst>
            <pc:docMk/>
            <pc:sldMk cId="2030082109" sldId="333"/>
            <ac:spMk id="13" creationId="{C4FCA909-5EB4-6276-B9D8-82894CF8DB2E}"/>
          </ac:spMkLst>
        </pc:spChg>
        <pc:spChg chg="mod">
          <ac:chgData name="Lukac, Janell" userId="905055ab-6862-4ef8-8eff-df300b8df368" providerId="ADAL" clId="{CBE8A6C3-F21E-4C27-9490-4BCC1C35F887}" dt="2024-10-24T16:02:48.550" v="122" actId="1076"/>
          <ac:spMkLst>
            <pc:docMk/>
            <pc:sldMk cId="2030082109" sldId="333"/>
            <ac:spMk id="29" creationId="{00000000-0000-0000-0000-000000000000}"/>
          </ac:spMkLst>
        </pc:spChg>
        <pc:spChg chg="mod">
          <ac:chgData name="Lukac, Janell" userId="905055ab-6862-4ef8-8eff-df300b8df368" providerId="ADAL" clId="{CBE8A6C3-F21E-4C27-9490-4BCC1C35F887}" dt="2024-10-24T17:32:56.407" v="231"/>
          <ac:spMkLst>
            <pc:docMk/>
            <pc:sldMk cId="2030082109" sldId="333"/>
            <ac:spMk id="30" creationId="{DCC8DD6C-68CD-6BEA-E164-FBB53D627BF5}"/>
          </ac:spMkLst>
        </pc:spChg>
        <pc:spChg chg="mod">
          <ac:chgData name="Lukac, Janell" userId="905055ab-6862-4ef8-8eff-df300b8df368" providerId="ADAL" clId="{CBE8A6C3-F21E-4C27-9490-4BCC1C35F887}" dt="2024-10-24T17:23:44.374" v="187" actId="1076"/>
          <ac:spMkLst>
            <pc:docMk/>
            <pc:sldMk cId="2030082109" sldId="333"/>
            <ac:spMk id="32" creationId="{00000000-0000-0000-0000-000000000000}"/>
          </ac:spMkLst>
        </pc:spChg>
        <pc:spChg chg="mod">
          <ac:chgData name="Lukac, Janell" userId="905055ab-6862-4ef8-8eff-df300b8df368" providerId="ADAL" clId="{CBE8A6C3-F21E-4C27-9490-4BCC1C35F887}" dt="2024-10-24T17:32:56.407" v="231"/>
          <ac:spMkLst>
            <pc:docMk/>
            <pc:sldMk cId="2030082109" sldId="333"/>
            <ac:spMk id="33" creationId="{0723E92C-E2C8-852F-E6F2-6BE3765DD610}"/>
          </ac:spMkLst>
        </pc:spChg>
        <pc:spChg chg="mod">
          <ac:chgData name="Lukac, Janell" userId="905055ab-6862-4ef8-8eff-df300b8df368" providerId="ADAL" clId="{CBE8A6C3-F21E-4C27-9490-4BCC1C35F887}" dt="2024-10-24T16:02:45.322" v="121" actId="1076"/>
          <ac:spMkLst>
            <pc:docMk/>
            <pc:sldMk cId="2030082109" sldId="333"/>
            <ac:spMk id="34" creationId="{00000000-0000-0000-0000-000000000000}"/>
          </ac:spMkLst>
        </pc:spChg>
        <pc:spChg chg="mod">
          <ac:chgData name="Lukac, Janell" userId="905055ab-6862-4ef8-8eff-df300b8df368" providerId="ADAL" clId="{CBE8A6C3-F21E-4C27-9490-4BCC1C35F887}" dt="2024-10-24T17:32:56.407" v="231"/>
          <ac:spMkLst>
            <pc:docMk/>
            <pc:sldMk cId="2030082109" sldId="333"/>
            <ac:spMk id="35" creationId="{8A30BB91-09AC-C056-44A1-A5D3F54226EE}"/>
          </ac:spMkLst>
        </pc:spChg>
        <pc:spChg chg="mod">
          <ac:chgData name="Lukac, Janell" userId="905055ab-6862-4ef8-8eff-df300b8df368" providerId="ADAL" clId="{CBE8A6C3-F21E-4C27-9490-4BCC1C35F887}" dt="2024-10-24T16:02:45.322" v="121" actId="1076"/>
          <ac:spMkLst>
            <pc:docMk/>
            <pc:sldMk cId="2030082109" sldId="333"/>
            <ac:spMk id="36" creationId="{00000000-0000-0000-0000-000000000000}"/>
          </ac:spMkLst>
        </pc:spChg>
        <pc:spChg chg="mod">
          <ac:chgData name="Lukac, Janell" userId="905055ab-6862-4ef8-8eff-df300b8df368" providerId="ADAL" clId="{CBE8A6C3-F21E-4C27-9490-4BCC1C35F887}" dt="2024-10-24T16:02:45.322" v="121" actId="1076"/>
          <ac:spMkLst>
            <pc:docMk/>
            <pc:sldMk cId="2030082109" sldId="333"/>
            <ac:spMk id="37" creationId="{00000000-0000-0000-0000-000000000000}"/>
          </ac:spMkLst>
        </pc:spChg>
        <pc:spChg chg="mod">
          <ac:chgData name="Lukac, Janell" userId="905055ab-6862-4ef8-8eff-df300b8df368" providerId="ADAL" clId="{CBE8A6C3-F21E-4C27-9490-4BCC1C35F887}" dt="2024-10-24T17:32:56.407" v="231"/>
          <ac:spMkLst>
            <pc:docMk/>
            <pc:sldMk cId="2030082109" sldId="333"/>
            <ac:spMk id="38" creationId="{A1E62007-63B1-97B9-18DF-2B83A7AFA5AF}"/>
          </ac:spMkLst>
        </pc:spChg>
        <pc:spChg chg="mod">
          <ac:chgData name="Lukac, Janell" userId="905055ab-6862-4ef8-8eff-df300b8df368" providerId="ADAL" clId="{CBE8A6C3-F21E-4C27-9490-4BCC1C35F887}" dt="2024-10-24T17:32:56.407" v="231"/>
          <ac:spMkLst>
            <pc:docMk/>
            <pc:sldMk cId="2030082109" sldId="333"/>
            <ac:spMk id="39" creationId="{5D0B7609-C53B-A3C8-E12F-AA500B128A21}"/>
          </ac:spMkLst>
        </pc:spChg>
        <pc:spChg chg="mod">
          <ac:chgData name="Lukac, Janell" userId="905055ab-6862-4ef8-8eff-df300b8df368" providerId="ADAL" clId="{CBE8A6C3-F21E-4C27-9490-4BCC1C35F887}" dt="2024-10-24T17:32:56.407" v="231"/>
          <ac:spMkLst>
            <pc:docMk/>
            <pc:sldMk cId="2030082109" sldId="333"/>
            <ac:spMk id="40" creationId="{5A6A910D-D5BD-8661-148F-6160C0DE52AF}"/>
          </ac:spMkLst>
        </pc:spChg>
        <pc:spChg chg="mod">
          <ac:chgData name="Lukac, Janell" userId="905055ab-6862-4ef8-8eff-df300b8df368" providerId="ADAL" clId="{CBE8A6C3-F21E-4C27-9490-4BCC1C35F887}" dt="2024-10-24T17:32:56.407" v="231"/>
          <ac:spMkLst>
            <pc:docMk/>
            <pc:sldMk cId="2030082109" sldId="333"/>
            <ac:spMk id="41" creationId="{2B2C3B5C-A8BA-14EE-4592-B24695E8FB26}"/>
          </ac:spMkLst>
        </pc:spChg>
        <pc:spChg chg="mod">
          <ac:chgData name="Lukac, Janell" userId="905055ab-6862-4ef8-8eff-df300b8df368" providerId="ADAL" clId="{CBE8A6C3-F21E-4C27-9490-4BCC1C35F887}" dt="2024-10-24T17:32:56.407" v="231"/>
          <ac:spMkLst>
            <pc:docMk/>
            <pc:sldMk cId="2030082109" sldId="333"/>
            <ac:spMk id="42" creationId="{4A86C6B7-534F-6CEF-65AC-A1A389E6B48D}"/>
          </ac:spMkLst>
        </pc:spChg>
        <pc:spChg chg="mod">
          <ac:chgData name="Lukac, Janell" userId="905055ab-6862-4ef8-8eff-df300b8df368" providerId="ADAL" clId="{CBE8A6C3-F21E-4C27-9490-4BCC1C35F887}" dt="2024-10-24T17:32:56.407" v="231"/>
          <ac:spMkLst>
            <pc:docMk/>
            <pc:sldMk cId="2030082109" sldId="333"/>
            <ac:spMk id="43" creationId="{BBD5DC7F-7091-C8EC-9992-C7398037A7DB}"/>
          </ac:spMkLst>
        </pc:spChg>
        <pc:spChg chg="mod">
          <ac:chgData name="Lukac, Janell" userId="905055ab-6862-4ef8-8eff-df300b8df368" providerId="ADAL" clId="{CBE8A6C3-F21E-4C27-9490-4BCC1C35F887}" dt="2024-10-24T17:32:56.407" v="231"/>
          <ac:spMkLst>
            <pc:docMk/>
            <pc:sldMk cId="2030082109" sldId="333"/>
            <ac:spMk id="44" creationId="{7E09ECC5-17FA-1BCF-5131-5D4D0D5CC1FE}"/>
          </ac:spMkLst>
        </pc:spChg>
        <pc:spChg chg="mod">
          <ac:chgData name="Lukac, Janell" userId="905055ab-6862-4ef8-8eff-df300b8df368" providerId="ADAL" clId="{CBE8A6C3-F21E-4C27-9490-4BCC1C35F887}" dt="2024-10-24T17:32:56.407" v="231"/>
          <ac:spMkLst>
            <pc:docMk/>
            <pc:sldMk cId="2030082109" sldId="333"/>
            <ac:spMk id="45" creationId="{843137B7-AE64-9C8F-3030-DDDC37012A6F}"/>
          </ac:spMkLst>
        </pc:spChg>
        <pc:spChg chg="mod">
          <ac:chgData name="Lukac, Janell" userId="905055ab-6862-4ef8-8eff-df300b8df368" providerId="ADAL" clId="{CBE8A6C3-F21E-4C27-9490-4BCC1C35F887}" dt="2024-10-24T17:32:56.407" v="231"/>
          <ac:spMkLst>
            <pc:docMk/>
            <pc:sldMk cId="2030082109" sldId="333"/>
            <ac:spMk id="46" creationId="{2A10FA6B-37A8-F690-7A99-E3639A3A6D47}"/>
          </ac:spMkLst>
        </pc:spChg>
        <pc:spChg chg="mod">
          <ac:chgData name="Lukac, Janell" userId="905055ab-6862-4ef8-8eff-df300b8df368" providerId="ADAL" clId="{CBE8A6C3-F21E-4C27-9490-4BCC1C35F887}" dt="2024-10-24T17:32:56.407" v="231"/>
          <ac:spMkLst>
            <pc:docMk/>
            <pc:sldMk cId="2030082109" sldId="333"/>
            <ac:spMk id="47" creationId="{E2A86B2B-5A54-2FB4-F23A-9B806BDAAD49}"/>
          </ac:spMkLst>
        </pc:spChg>
        <pc:spChg chg="mod">
          <ac:chgData name="Lukac, Janell" userId="905055ab-6862-4ef8-8eff-df300b8df368" providerId="ADAL" clId="{CBE8A6C3-F21E-4C27-9490-4BCC1C35F887}" dt="2024-10-24T17:32:56.407" v="231"/>
          <ac:spMkLst>
            <pc:docMk/>
            <pc:sldMk cId="2030082109" sldId="333"/>
            <ac:spMk id="48" creationId="{A9CB840A-2AC3-CBDE-6E48-2C1408C6664C}"/>
          </ac:spMkLst>
        </pc:spChg>
        <pc:spChg chg="mod">
          <ac:chgData name="Lukac, Janell" userId="905055ab-6862-4ef8-8eff-df300b8df368" providerId="ADAL" clId="{CBE8A6C3-F21E-4C27-9490-4BCC1C35F887}" dt="2024-10-24T17:32:56.407" v="231"/>
          <ac:spMkLst>
            <pc:docMk/>
            <pc:sldMk cId="2030082109" sldId="333"/>
            <ac:spMk id="49" creationId="{05199FA4-C3A4-45E6-C359-E9F760917E81}"/>
          </ac:spMkLst>
        </pc:spChg>
        <pc:spChg chg="mod">
          <ac:chgData name="Lukac, Janell" userId="905055ab-6862-4ef8-8eff-df300b8df368" providerId="ADAL" clId="{CBE8A6C3-F21E-4C27-9490-4BCC1C35F887}" dt="2024-10-24T17:32:56.407" v="231"/>
          <ac:spMkLst>
            <pc:docMk/>
            <pc:sldMk cId="2030082109" sldId="333"/>
            <ac:spMk id="50" creationId="{1E3C732B-D759-A799-B421-482AD14468C2}"/>
          </ac:spMkLst>
        </pc:spChg>
        <pc:spChg chg="mod">
          <ac:chgData name="Lukac, Janell" userId="905055ab-6862-4ef8-8eff-df300b8df368" providerId="ADAL" clId="{CBE8A6C3-F21E-4C27-9490-4BCC1C35F887}" dt="2024-10-24T17:32:56.407" v="231"/>
          <ac:spMkLst>
            <pc:docMk/>
            <pc:sldMk cId="2030082109" sldId="333"/>
            <ac:spMk id="51" creationId="{FEE328FB-4715-0DF8-8A72-0DAD16443570}"/>
          </ac:spMkLst>
        </pc:spChg>
        <pc:spChg chg="mod">
          <ac:chgData name="Lukac, Janell" userId="905055ab-6862-4ef8-8eff-df300b8df368" providerId="ADAL" clId="{CBE8A6C3-F21E-4C27-9490-4BCC1C35F887}" dt="2024-10-24T17:32:56.407" v="231"/>
          <ac:spMkLst>
            <pc:docMk/>
            <pc:sldMk cId="2030082109" sldId="333"/>
            <ac:spMk id="52" creationId="{00889228-317F-E862-9A7B-D02E75C2B0B1}"/>
          </ac:spMkLst>
        </pc:spChg>
        <pc:spChg chg="mod">
          <ac:chgData name="Lukac, Janell" userId="905055ab-6862-4ef8-8eff-df300b8df368" providerId="ADAL" clId="{CBE8A6C3-F21E-4C27-9490-4BCC1C35F887}" dt="2024-10-24T17:32:56.407" v="231"/>
          <ac:spMkLst>
            <pc:docMk/>
            <pc:sldMk cId="2030082109" sldId="333"/>
            <ac:spMk id="53" creationId="{28719D45-9369-A5C7-D56F-CCC54ED4D192}"/>
          </ac:spMkLst>
        </pc:spChg>
        <pc:spChg chg="mod">
          <ac:chgData name="Lukac, Janell" userId="905055ab-6862-4ef8-8eff-df300b8df368" providerId="ADAL" clId="{CBE8A6C3-F21E-4C27-9490-4BCC1C35F887}" dt="2024-10-24T17:32:56.407" v="231"/>
          <ac:spMkLst>
            <pc:docMk/>
            <pc:sldMk cId="2030082109" sldId="333"/>
            <ac:spMk id="54" creationId="{86A2F8A4-3121-4F12-C1ED-E43702BA5BBB}"/>
          </ac:spMkLst>
        </pc:spChg>
        <pc:spChg chg="mod">
          <ac:chgData name="Lukac, Janell" userId="905055ab-6862-4ef8-8eff-df300b8df368" providerId="ADAL" clId="{CBE8A6C3-F21E-4C27-9490-4BCC1C35F887}" dt="2024-10-24T17:32:56.407" v="231"/>
          <ac:spMkLst>
            <pc:docMk/>
            <pc:sldMk cId="2030082109" sldId="333"/>
            <ac:spMk id="55" creationId="{042EEAF7-AE78-CE68-0DA2-E3A7E5E3E3EF}"/>
          </ac:spMkLst>
        </pc:spChg>
        <pc:spChg chg="mod">
          <ac:chgData name="Lukac, Janell" userId="905055ab-6862-4ef8-8eff-df300b8df368" providerId="ADAL" clId="{CBE8A6C3-F21E-4C27-9490-4BCC1C35F887}" dt="2024-10-24T17:32:56.407" v="231"/>
          <ac:spMkLst>
            <pc:docMk/>
            <pc:sldMk cId="2030082109" sldId="333"/>
            <ac:spMk id="56" creationId="{BCDDBFE3-058E-8BE4-96AA-298D98C9BA6F}"/>
          </ac:spMkLst>
        </pc:spChg>
        <pc:spChg chg="mod">
          <ac:chgData name="Lukac, Janell" userId="905055ab-6862-4ef8-8eff-df300b8df368" providerId="ADAL" clId="{CBE8A6C3-F21E-4C27-9490-4BCC1C35F887}" dt="2024-10-24T17:32:56.407" v="231"/>
          <ac:spMkLst>
            <pc:docMk/>
            <pc:sldMk cId="2030082109" sldId="333"/>
            <ac:spMk id="57" creationId="{2A88A99C-CA77-1137-7340-8C23846DFCEA}"/>
          </ac:spMkLst>
        </pc:spChg>
        <pc:spChg chg="mod">
          <ac:chgData name="Lukac, Janell" userId="905055ab-6862-4ef8-8eff-df300b8df368" providerId="ADAL" clId="{CBE8A6C3-F21E-4C27-9490-4BCC1C35F887}" dt="2024-10-24T17:32:56.407" v="231"/>
          <ac:spMkLst>
            <pc:docMk/>
            <pc:sldMk cId="2030082109" sldId="333"/>
            <ac:spMk id="58" creationId="{5581FDE5-E41C-2058-40BC-991F9EB67982}"/>
          </ac:spMkLst>
        </pc:spChg>
        <pc:spChg chg="mod">
          <ac:chgData name="Lukac, Janell" userId="905055ab-6862-4ef8-8eff-df300b8df368" providerId="ADAL" clId="{CBE8A6C3-F21E-4C27-9490-4BCC1C35F887}" dt="2024-10-24T16:02:45.322" v="121" actId="1076"/>
          <ac:spMkLst>
            <pc:docMk/>
            <pc:sldMk cId="2030082109" sldId="333"/>
            <ac:spMk id="60" creationId="{9954F71F-B403-5F73-D7A5-F5B9E0E3AEB0}"/>
          </ac:spMkLst>
        </pc:spChg>
        <pc:grpChg chg="mod">
          <ac:chgData name="Lukac, Janell" userId="905055ab-6862-4ef8-8eff-df300b8df368" providerId="ADAL" clId="{CBE8A6C3-F21E-4C27-9490-4BCC1C35F887}" dt="2024-10-24T17:32:56.407" v="231"/>
          <ac:grpSpMkLst>
            <pc:docMk/>
            <pc:sldMk cId="2030082109" sldId="333"/>
            <ac:grpSpMk id="4" creationId="{48CC1ED3-F290-161A-3746-517139F50A0C}"/>
          </ac:grpSpMkLst>
        </pc:grpChg>
        <pc:grpChg chg="add del mod">
          <ac:chgData name="Lukac, Janell" userId="905055ab-6862-4ef8-8eff-df300b8df368" providerId="ADAL" clId="{CBE8A6C3-F21E-4C27-9490-4BCC1C35F887}" dt="2024-10-24T16:02:45.322" v="121" actId="1076"/>
          <ac:grpSpMkLst>
            <pc:docMk/>
            <pc:sldMk cId="2030082109" sldId="333"/>
            <ac:grpSpMk id="66" creationId="{CF368F92-85EF-F753-9751-A2A53C710400}"/>
          </ac:grpSpMkLst>
        </pc:grpChg>
      </pc:sldChg>
      <pc:sldChg chg="modSp mod">
        <pc:chgData name="Lukac, Janell" userId="905055ab-6862-4ef8-8eff-df300b8df368" providerId="ADAL" clId="{CBE8A6C3-F21E-4C27-9490-4BCC1C35F887}" dt="2024-10-24T16:18:59.982" v="127" actId="207"/>
        <pc:sldMkLst>
          <pc:docMk/>
          <pc:sldMk cId="4268519775" sldId="342"/>
        </pc:sldMkLst>
        <pc:spChg chg="mod">
          <ac:chgData name="Lukac, Janell" userId="905055ab-6862-4ef8-8eff-df300b8df368" providerId="ADAL" clId="{CBE8A6C3-F21E-4C27-9490-4BCC1C35F887}" dt="2024-10-24T16:18:59.982" v="127" actId="207"/>
          <ac:spMkLst>
            <pc:docMk/>
            <pc:sldMk cId="4268519775" sldId="342"/>
            <ac:spMk id="34" creationId="{57347599-E112-995E-1C2C-5C64E3559D35}"/>
          </ac:spMkLst>
        </pc:spChg>
      </pc:sldChg>
      <pc:sldChg chg="addSp delSp modSp mod">
        <pc:chgData name="Lukac, Janell" userId="905055ab-6862-4ef8-8eff-df300b8df368" providerId="ADAL" clId="{CBE8A6C3-F21E-4C27-9490-4BCC1C35F887}" dt="2024-10-24T17:55:46.111" v="302" actId="478"/>
        <pc:sldMkLst>
          <pc:docMk/>
          <pc:sldMk cId="2491883524" sldId="344"/>
        </pc:sldMkLst>
        <pc:spChg chg="add del mod">
          <ac:chgData name="Lukac, Janell" userId="905055ab-6862-4ef8-8eff-df300b8df368" providerId="ADAL" clId="{CBE8A6C3-F21E-4C27-9490-4BCC1C35F887}" dt="2024-10-24T17:53:00.798" v="274" actId="478"/>
          <ac:spMkLst>
            <pc:docMk/>
            <pc:sldMk cId="2491883524" sldId="344"/>
            <ac:spMk id="2" creationId="{73B475C1-383C-9149-FD10-41F8E03FBCF1}"/>
          </ac:spMkLst>
        </pc:spChg>
        <pc:spChg chg="add del mod">
          <ac:chgData name="Lukac, Janell" userId="905055ab-6862-4ef8-8eff-df300b8df368" providerId="ADAL" clId="{CBE8A6C3-F21E-4C27-9490-4BCC1C35F887}" dt="2024-10-24T17:54:15.164" v="279" actId="478"/>
          <ac:spMkLst>
            <pc:docMk/>
            <pc:sldMk cId="2491883524" sldId="344"/>
            <ac:spMk id="8" creationId="{2E17898E-C442-D6A0-551A-AEBD8E7DB5D2}"/>
          </ac:spMkLst>
        </pc:spChg>
        <pc:spChg chg="add del mod">
          <ac:chgData name="Lukac, Janell" userId="905055ab-6862-4ef8-8eff-df300b8df368" providerId="ADAL" clId="{CBE8A6C3-F21E-4C27-9490-4BCC1C35F887}" dt="2024-10-24T17:55:46.111" v="302" actId="478"/>
          <ac:spMkLst>
            <pc:docMk/>
            <pc:sldMk cId="2491883524" sldId="344"/>
            <ac:spMk id="13" creationId="{650D2696-E2D4-59C2-33C2-C9EFE8C48D2A}"/>
          </ac:spMkLst>
        </pc:spChg>
        <pc:spChg chg="add del mod">
          <ac:chgData name="Lukac, Janell" userId="905055ab-6862-4ef8-8eff-df300b8df368" providerId="ADAL" clId="{CBE8A6C3-F21E-4C27-9490-4BCC1C35F887}" dt="2024-10-24T17:55:46.111" v="302" actId="478"/>
          <ac:spMkLst>
            <pc:docMk/>
            <pc:sldMk cId="2491883524" sldId="344"/>
            <ac:spMk id="15" creationId="{CD1DC5A3-4121-AE8C-A700-C7DC8569D582}"/>
          </ac:spMkLst>
        </pc:spChg>
        <pc:spChg chg="mod">
          <ac:chgData name="Lukac, Janell" userId="905055ab-6862-4ef8-8eff-df300b8df368" providerId="ADAL" clId="{CBE8A6C3-F21E-4C27-9490-4BCC1C35F887}" dt="2024-10-24T14:32:37.146" v="10" actId="20577"/>
          <ac:spMkLst>
            <pc:docMk/>
            <pc:sldMk cId="2491883524" sldId="344"/>
            <ac:spMk id="34" creationId="{162ACFD6-0FFC-6CF3-92F0-276D6458DDFE}"/>
          </ac:spMkLst>
        </pc:spChg>
        <pc:spChg chg="mod">
          <ac:chgData name="Lukac, Janell" userId="905055ab-6862-4ef8-8eff-df300b8df368" providerId="ADAL" clId="{CBE8A6C3-F21E-4C27-9490-4BCC1C35F887}" dt="2024-10-24T14:45:17.294" v="72" actId="14100"/>
          <ac:spMkLst>
            <pc:docMk/>
            <pc:sldMk cId="2491883524" sldId="344"/>
            <ac:spMk id="5123" creationId="{2EC5B2DA-AEDD-5DB4-1430-FCED35794FD3}"/>
          </ac:spMkLst>
        </pc:spChg>
        <pc:spChg chg="mod">
          <ac:chgData name="Lukac, Janell" userId="905055ab-6862-4ef8-8eff-df300b8df368" providerId="ADAL" clId="{CBE8A6C3-F21E-4C27-9490-4BCC1C35F887}" dt="2024-10-24T17:55:43.446" v="301" actId="20577"/>
          <ac:spMkLst>
            <pc:docMk/>
            <pc:sldMk cId="2491883524" sldId="344"/>
            <ac:spMk id="5126" creationId="{00000000-0000-0000-0000-000000000000}"/>
          </ac:spMkLst>
        </pc:spChg>
        <pc:graphicFrameChg chg="mod">
          <ac:chgData name="Lukac, Janell" userId="905055ab-6862-4ef8-8eff-df300b8df368" providerId="ADAL" clId="{CBE8A6C3-F21E-4C27-9490-4BCC1C35F887}" dt="2024-10-24T14:34:48.347" v="21" actId="20577"/>
          <ac:graphicFrameMkLst>
            <pc:docMk/>
            <pc:sldMk cId="2491883524" sldId="344"/>
            <ac:graphicFrameMk id="63" creationId="{BCF7F316-86B1-9262-6408-94C26DB5B0E1}"/>
          </ac:graphicFrameMkLst>
        </pc:graphicFrameChg>
        <pc:graphicFrameChg chg="mod">
          <ac:chgData name="Lukac, Janell" userId="905055ab-6862-4ef8-8eff-df300b8df368" providerId="ADAL" clId="{CBE8A6C3-F21E-4C27-9490-4BCC1C35F887}" dt="2024-10-24T14:39:03.062" v="40"/>
          <ac:graphicFrameMkLst>
            <pc:docMk/>
            <pc:sldMk cId="2491883524" sldId="344"/>
            <ac:graphicFrameMk id="79" creationId="{A4ACC064-E141-C8B3-C81D-23BC3912B8CB}"/>
          </ac:graphicFrameMkLst>
        </pc:graphicFrameChg>
        <pc:graphicFrameChg chg="mod">
          <ac:chgData name="Lukac, Janell" userId="905055ab-6862-4ef8-8eff-df300b8df368" providerId="ADAL" clId="{CBE8A6C3-F21E-4C27-9490-4BCC1C35F887}" dt="2024-10-24T14:41:01.565" v="48" actId="20577"/>
          <ac:graphicFrameMkLst>
            <pc:docMk/>
            <pc:sldMk cId="2491883524" sldId="344"/>
            <ac:graphicFrameMk id="87" creationId="{8E26D392-1182-D4CD-FEBE-E2ED4E80EA04}"/>
          </ac:graphicFrameMkLst>
        </pc:graphicFrameChg>
      </pc:sldChg>
      <pc:sldChg chg="del">
        <pc:chgData name="Lukac, Janell" userId="905055ab-6862-4ef8-8eff-df300b8df368" providerId="ADAL" clId="{CBE8A6C3-F21E-4C27-9490-4BCC1C35F887}" dt="2024-10-24T16:04:18.740" v="126" actId="2696"/>
        <pc:sldMkLst>
          <pc:docMk/>
          <pc:sldMk cId="2102039211" sldId="354"/>
        </pc:sldMkLst>
      </pc:sldChg>
      <pc:sldMasterChg chg="modSp modSldLayout">
        <pc:chgData name="Lukac, Janell" userId="905055ab-6862-4ef8-8eff-df300b8df368" providerId="ADAL" clId="{CBE8A6C3-F21E-4C27-9490-4BCC1C35F887}" dt="2024-10-24T17:25:10.320" v="207" actId="735"/>
        <pc:sldMasterMkLst>
          <pc:docMk/>
          <pc:sldMasterMk cId="2832019053" sldId="2147483873"/>
        </pc:sldMasterMkLst>
        <pc:sldLayoutChg chg="modSp">
          <pc:chgData name="Lukac, Janell" userId="905055ab-6862-4ef8-8eff-df300b8df368" providerId="ADAL" clId="{CBE8A6C3-F21E-4C27-9490-4BCC1C35F887}" dt="2024-10-24T17:24:49.836" v="205" actId="735"/>
          <pc:sldLayoutMkLst>
            <pc:docMk/>
            <pc:sldMasterMk cId="2832019053" sldId="2147483873"/>
            <pc:sldLayoutMk cId="2156138193" sldId="2147483879"/>
          </pc:sldLayoutMkLst>
        </pc:sldLayoutChg>
        <pc:sldLayoutChg chg="modSp">
          <pc:chgData name="Lukac, Janell" userId="905055ab-6862-4ef8-8eff-df300b8df368" providerId="ADAL" clId="{CBE8A6C3-F21E-4C27-9490-4BCC1C35F887}" dt="2024-10-24T17:25:06.655" v="206" actId="735"/>
          <pc:sldLayoutMkLst>
            <pc:docMk/>
            <pc:sldMasterMk cId="2832019053" sldId="2147483873"/>
            <pc:sldLayoutMk cId="3794298745" sldId="2147483888"/>
          </pc:sldLayoutMkLst>
        </pc:sldLayoutChg>
      </pc:sldMasterChg>
    </pc:docChg>
  </pc:docChgLst>
  <pc:docChgLst>
    <pc:chgData name="Lukac, Janell" userId="905055ab-6862-4ef8-8eff-df300b8df368" providerId="ADAL" clId="{D4A3FFFE-8092-42E8-BE82-E92A2281A4CC}"/>
    <pc:docChg chg="undo custSel modSld">
      <pc:chgData name="Lukac, Janell" userId="905055ab-6862-4ef8-8eff-df300b8df368" providerId="ADAL" clId="{D4A3FFFE-8092-42E8-BE82-E92A2281A4CC}" dt="2024-10-22T17:41:28.086" v="15" actId="20577"/>
      <pc:docMkLst>
        <pc:docMk/>
      </pc:docMkLst>
      <pc:sldChg chg="modSp mod">
        <pc:chgData name="Lukac, Janell" userId="905055ab-6862-4ef8-8eff-df300b8df368" providerId="ADAL" clId="{D4A3FFFE-8092-42E8-BE82-E92A2281A4CC}" dt="2024-10-22T17:26:52.923" v="3" actId="20577"/>
        <pc:sldMkLst>
          <pc:docMk/>
          <pc:sldMk cId="4268519775" sldId="342"/>
        </pc:sldMkLst>
        <pc:spChg chg="mod">
          <ac:chgData name="Lukac, Janell" userId="905055ab-6862-4ef8-8eff-df300b8df368" providerId="ADAL" clId="{D4A3FFFE-8092-42E8-BE82-E92A2281A4CC}" dt="2024-10-22T17:26:52.923" v="3" actId="20577"/>
          <ac:spMkLst>
            <pc:docMk/>
            <pc:sldMk cId="4268519775" sldId="342"/>
            <ac:spMk id="33" creationId="{B96A5D0F-146F-FBDB-D146-E149A941F96C}"/>
          </ac:spMkLst>
        </pc:spChg>
      </pc:sldChg>
      <pc:sldChg chg="modSp mod">
        <pc:chgData name="Lukac, Janell" userId="905055ab-6862-4ef8-8eff-df300b8df368" providerId="ADAL" clId="{D4A3FFFE-8092-42E8-BE82-E92A2281A4CC}" dt="2024-10-22T17:41:28.086" v="15" actId="20577"/>
        <pc:sldMkLst>
          <pc:docMk/>
          <pc:sldMk cId="2491883524" sldId="344"/>
        </pc:sldMkLst>
        <pc:spChg chg="mod">
          <ac:chgData name="Lukac, Janell" userId="905055ab-6862-4ef8-8eff-df300b8df368" providerId="ADAL" clId="{D4A3FFFE-8092-42E8-BE82-E92A2281A4CC}" dt="2024-10-22T17:41:28.086" v="15" actId="20577"/>
          <ac:spMkLst>
            <pc:docMk/>
            <pc:sldMk cId="2491883524" sldId="344"/>
            <ac:spMk id="34" creationId="{162ACFD6-0FFC-6CF3-92F0-276D6458DDF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Ages 55 to 64</c:v>
                </c:pt>
              </c:strCache>
            </c:strRef>
          </c:tx>
          <c:spPr>
            <a:solidFill>
              <a:srgbClr val="36872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2001</c:v>
                </c:pt>
                <c:pt idx="1">
                  <c:v>2011</c:v>
                </c:pt>
                <c:pt idx="2">
                  <c:v>2021</c:v>
                </c:pt>
                <c:pt idx="3">
                  <c:v>2031</c:v>
                </c:pt>
              </c:numCache>
            </c:numRef>
          </c:cat>
          <c:val>
            <c:numRef>
              <c:f>Sheet1!$B$2:$B$5</c:f>
              <c:numCache>
                <c:formatCode>#,##0</c:formatCode>
                <c:ptCount val="4"/>
                <c:pt idx="0">
                  <c:v>15103</c:v>
                </c:pt>
                <c:pt idx="1">
                  <c:v>23764</c:v>
                </c:pt>
                <c:pt idx="2">
                  <c:v>27049</c:v>
                </c:pt>
                <c:pt idx="3">
                  <c:v>26041</c:v>
                </c:pt>
              </c:numCache>
            </c:numRef>
          </c:val>
          <c:extLst>
            <c:ext xmlns:c16="http://schemas.microsoft.com/office/drawing/2014/chart" uri="{C3380CC4-5D6E-409C-BE32-E72D297353CC}">
              <c16:uniqueId val="{00000000-458F-427C-B6FD-E2A73A3DA063}"/>
            </c:ext>
          </c:extLst>
        </c:ser>
        <c:ser>
          <c:idx val="1"/>
          <c:order val="1"/>
          <c:tx>
            <c:strRef>
              <c:f>Sheet1!$C$1</c:f>
              <c:strCache>
                <c:ptCount val="1"/>
                <c:pt idx="0">
                  <c:v>Ages 65 to 74</c:v>
                </c:pt>
              </c:strCache>
            </c:strRef>
          </c:tx>
          <c:spPr>
            <a:solidFill>
              <a:srgbClr val="004F6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2001</c:v>
                </c:pt>
                <c:pt idx="1">
                  <c:v>2011</c:v>
                </c:pt>
                <c:pt idx="2">
                  <c:v>2021</c:v>
                </c:pt>
                <c:pt idx="3">
                  <c:v>2031</c:v>
                </c:pt>
              </c:numCache>
            </c:numRef>
          </c:cat>
          <c:val>
            <c:numRef>
              <c:f>Sheet1!$C$2:$C$5</c:f>
              <c:numCache>
                <c:formatCode>#,##0</c:formatCode>
                <c:ptCount val="4"/>
                <c:pt idx="0">
                  <c:v>3572</c:v>
                </c:pt>
                <c:pt idx="1">
                  <c:v>5778</c:v>
                </c:pt>
                <c:pt idx="2">
                  <c:v>8643</c:v>
                </c:pt>
                <c:pt idx="3">
                  <c:v>11678</c:v>
                </c:pt>
              </c:numCache>
            </c:numRef>
          </c:val>
          <c:extLst>
            <c:ext xmlns:c16="http://schemas.microsoft.com/office/drawing/2014/chart" uri="{C3380CC4-5D6E-409C-BE32-E72D297353CC}">
              <c16:uniqueId val="{00000001-458F-427C-B6FD-E2A73A3DA063}"/>
            </c:ext>
          </c:extLst>
        </c:ser>
        <c:ser>
          <c:idx val="2"/>
          <c:order val="2"/>
          <c:tx>
            <c:strRef>
              <c:f>Sheet1!$D$1</c:f>
              <c:strCache>
                <c:ptCount val="1"/>
                <c:pt idx="0">
                  <c:v>Ages 75+</c:v>
                </c:pt>
              </c:strCache>
            </c:strRef>
          </c:tx>
          <c:spPr>
            <a:solidFill>
              <a:srgbClr val="7FBCD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spc="-5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2001</c:v>
                </c:pt>
                <c:pt idx="1">
                  <c:v>2011</c:v>
                </c:pt>
                <c:pt idx="2">
                  <c:v>2021</c:v>
                </c:pt>
                <c:pt idx="3">
                  <c:v>2031</c:v>
                </c:pt>
              </c:numCache>
            </c:numRef>
          </c:cat>
          <c:val>
            <c:numRef>
              <c:f>Sheet1!$D$2:$D$5</c:f>
              <c:numCache>
                <c:formatCode>#,##0</c:formatCode>
                <c:ptCount val="4"/>
                <c:pt idx="0">
                  <c:v>809</c:v>
                </c:pt>
                <c:pt idx="1">
                  <c:v>1333</c:v>
                </c:pt>
                <c:pt idx="2">
                  <c:v>1956</c:v>
                </c:pt>
                <c:pt idx="3">
                  <c:v>3776</c:v>
                </c:pt>
              </c:numCache>
            </c:numRef>
          </c:val>
          <c:extLst>
            <c:ext xmlns:c16="http://schemas.microsoft.com/office/drawing/2014/chart" uri="{C3380CC4-5D6E-409C-BE32-E72D297353CC}">
              <c16:uniqueId val="{00000002-458F-427C-B6FD-E2A73A3DA063}"/>
            </c:ext>
          </c:extLst>
        </c:ser>
        <c:dLbls>
          <c:showLegendKey val="0"/>
          <c:showVal val="0"/>
          <c:showCatName val="0"/>
          <c:showSerName val="0"/>
          <c:showPercent val="0"/>
          <c:showBubbleSize val="0"/>
        </c:dLbls>
        <c:gapWidth val="219"/>
        <c:overlap val="-27"/>
        <c:axId val="1279988936"/>
        <c:axId val="1279989264"/>
      </c:barChart>
      <c:catAx>
        <c:axId val="127998893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279989264"/>
        <c:crosses val="autoZero"/>
        <c:auto val="1"/>
        <c:lblAlgn val="ctr"/>
        <c:lblOffset val="100"/>
        <c:noMultiLvlLbl val="0"/>
      </c:catAx>
      <c:valAx>
        <c:axId val="1279989264"/>
        <c:scaling>
          <c:orientation val="minMax"/>
        </c:scaling>
        <c:delete val="0"/>
        <c:axPos val="l"/>
        <c:numFmt formatCode="#,##0" sourceLinked="0"/>
        <c:majorTickMark val="out"/>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27998893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004F6B"/>
              </a:solidFill>
              <a:ln>
                <a:solidFill>
                  <a:schemeClr val="bg1"/>
                </a:solidFill>
              </a:ln>
            </c:spPr>
            <c:extLst>
              <c:ext xmlns:c16="http://schemas.microsoft.com/office/drawing/2014/chart" uri="{C3380CC4-5D6E-409C-BE32-E72D297353CC}">
                <c16:uniqueId val="{00000001-2393-45FF-9015-C75BDA1C3D90}"/>
              </c:ext>
            </c:extLst>
          </c:dPt>
          <c:dPt>
            <c:idx val="1"/>
            <c:bubble3D val="0"/>
            <c:spPr>
              <a:solidFill>
                <a:srgbClr val="368727"/>
              </a:solidFill>
              <a:ln>
                <a:solidFill>
                  <a:schemeClr val="bg1"/>
                </a:solidFill>
              </a:ln>
            </c:spPr>
            <c:extLst>
              <c:ext xmlns:c16="http://schemas.microsoft.com/office/drawing/2014/chart" uri="{C3380CC4-5D6E-409C-BE32-E72D297353CC}">
                <c16:uniqueId val="{00000003-2393-45FF-9015-C75BDA1C3D90}"/>
              </c:ext>
            </c:extLst>
          </c:dPt>
          <c:cat>
            <c:strRef>
              <c:f>Sheet1!$A$2:$A$3</c:f>
              <c:strCache>
                <c:ptCount val="2"/>
                <c:pt idx="0">
                  <c:v>1st Qtr</c:v>
                </c:pt>
                <c:pt idx="1">
                  <c:v>2nd Qtr</c:v>
                </c:pt>
              </c:strCache>
            </c:strRef>
          </c:cat>
          <c:val>
            <c:numRef>
              <c:f>Sheet1!$B$2:$B$3</c:f>
              <c:numCache>
                <c:formatCode>General</c:formatCode>
                <c:ptCount val="2"/>
                <c:pt idx="0">
                  <c:v>70</c:v>
                </c:pt>
                <c:pt idx="1">
                  <c:v>30</c:v>
                </c:pt>
              </c:numCache>
            </c:numRef>
          </c:val>
          <c:extLst>
            <c:ext xmlns:c16="http://schemas.microsoft.com/office/drawing/2014/chart" uri="{C3380CC4-5D6E-409C-BE32-E72D297353CC}">
              <c16:uniqueId val="{00000004-2393-45FF-9015-C75BDA1C3D90}"/>
            </c:ext>
          </c:extLst>
        </c:ser>
        <c:dLbls>
          <c:showLegendKey val="0"/>
          <c:showVal val="0"/>
          <c:showCatName val="0"/>
          <c:showSerName val="0"/>
          <c:showPercent val="0"/>
          <c:showBubbleSize val="0"/>
          <c:showLeaderLines val="1"/>
        </c:dLbls>
        <c:firstSliceAng val="0"/>
        <c:holeSize val="55"/>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solidFill>
            </a:ln>
          </c:spPr>
          <c:dPt>
            <c:idx val="0"/>
            <c:bubble3D val="0"/>
            <c:spPr>
              <a:solidFill>
                <a:srgbClr val="004F6B"/>
              </a:solidFill>
              <a:ln>
                <a:solidFill>
                  <a:schemeClr val="bg1"/>
                </a:solidFill>
              </a:ln>
            </c:spPr>
            <c:extLst>
              <c:ext xmlns:c16="http://schemas.microsoft.com/office/drawing/2014/chart" uri="{C3380CC4-5D6E-409C-BE32-E72D297353CC}">
                <c16:uniqueId val="{00000001-C5EF-42AD-B0D2-A51AB50F5151}"/>
              </c:ext>
            </c:extLst>
          </c:dPt>
          <c:dPt>
            <c:idx val="1"/>
            <c:bubble3D val="0"/>
            <c:spPr>
              <a:solidFill>
                <a:srgbClr val="368727"/>
              </a:solidFill>
              <a:ln>
                <a:solidFill>
                  <a:schemeClr val="bg1"/>
                </a:solidFill>
              </a:ln>
            </c:spPr>
            <c:extLst>
              <c:ext xmlns:c16="http://schemas.microsoft.com/office/drawing/2014/chart" uri="{C3380CC4-5D6E-409C-BE32-E72D297353CC}">
                <c16:uniqueId val="{00000003-C5EF-42AD-B0D2-A51AB50F5151}"/>
              </c:ext>
            </c:extLst>
          </c:dPt>
          <c:cat>
            <c:strRef>
              <c:f>Sheet1!$A$2:$A$3</c:f>
              <c:strCache>
                <c:ptCount val="2"/>
                <c:pt idx="0">
                  <c:v>1st Qtr</c:v>
                </c:pt>
                <c:pt idx="1">
                  <c:v>2nd Qtr</c:v>
                </c:pt>
              </c:strCache>
            </c:strRef>
          </c:cat>
          <c:val>
            <c:numRef>
              <c:f>Sheet1!$B$2:$B$3</c:f>
              <c:numCache>
                <c:formatCode>General</c:formatCode>
                <c:ptCount val="2"/>
                <c:pt idx="0">
                  <c:v>41</c:v>
                </c:pt>
                <c:pt idx="1">
                  <c:v>59</c:v>
                </c:pt>
              </c:numCache>
            </c:numRef>
          </c:val>
          <c:extLst>
            <c:ext xmlns:c16="http://schemas.microsoft.com/office/drawing/2014/chart" uri="{C3380CC4-5D6E-409C-BE32-E72D297353CC}">
              <c16:uniqueId val="{00000004-C5EF-42AD-B0D2-A51AB50F5151}"/>
            </c:ext>
          </c:extLst>
        </c:ser>
        <c:dLbls>
          <c:showLegendKey val="0"/>
          <c:showVal val="0"/>
          <c:showCatName val="0"/>
          <c:showSerName val="0"/>
          <c:showPercent val="0"/>
          <c:showBubbleSize val="0"/>
          <c:showLeaderLines val="1"/>
        </c:dLbls>
        <c:firstSliceAng val="0"/>
        <c:holeSize val="55"/>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333333333333297E-3"/>
          <c:y val="2.8125000000000001E-2"/>
          <c:w val="0.85416666666666663"/>
          <c:h val="0.83228051181102403"/>
        </c:manualLayout>
      </c:layout>
      <c:barChart>
        <c:barDir val="col"/>
        <c:grouping val="stacked"/>
        <c:varyColors val="0"/>
        <c:ser>
          <c:idx val="0"/>
          <c:order val="0"/>
          <c:tx>
            <c:strRef>
              <c:f>Sheet1!$B$1</c:f>
              <c:strCache>
                <c:ptCount val="1"/>
                <c:pt idx="0">
                  <c:v>Series 1</c:v>
                </c:pt>
              </c:strCache>
            </c:strRef>
          </c:tx>
          <c:spPr>
            <a:solidFill>
              <a:srgbClr val="368727"/>
            </a:solidFill>
          </c:spPr>
          <c:invertIfNegative val="0"/>
          <c:dPt>
            <c:idx val="0"/>
            <c:invertIfNegative val="0"/>
            <c:bubble3D val="0"/>
            <c:extLst>
              <c:ext xmlns:c16="http://schemas.microsoft.com/office/drawing/2014/chart" uri="{C3380CC4-5D6E-409C-BE32-E72D297353CC}">
                <c16:uniqueId val="{00000000-F4F0-4EE7-B009-DBAAA95C2790}"/>
              </c:ext>
            </c:extLst>
          </c:dPt>
          <c:dPt>
            <c:idx val="1"/>
            <c:invertIfNegative val="0"/>
            <c:bubble3D val="0"/>
            <c:extLst>
              <c:ext xmlns:c16="http://schemas.microsoft.com/office/drawing/2014/chart" uri="{C3380CC4-5D6E-409C-BE32-E72D297353CC}">
                <c16:uniqueId val="{00000001-F4F0-4EE7-B009-DBAAA95C2790}"/>
              </c:ext>
            </c:extLst>
          </c:dPt>
          <c:dPt>
            <c:idx val="3"/>
            <c:invertIfNegative val="0"/>
            <c:bubble3D val="0"/>
            <c:extLst>
              <c:ext xmlns:c16="http://schemas.microsoft.com/office/drawing/2014/chart" uri="{C3380CC4-5D6E-409C-BE32-E72D297353CC}">
                <c16:uniqueId val="{00000002-F4F0-4EE7-B009-DBAAA95C2790}"/>
              </c:ext>
            </c:extLst>
          </c:dPt>
          <c:dPt>
            <c:idx val="4"/>
            <c:invertIfNegative val="0"/>
            <c:bubble3D val="0"/>
            <c:extLst>
              <c:ext xmlns:c16="http://schemas.microsoft.com/office/drawing/2014/chart" uri="{C3380CC4-5D6E-409C-BE32-E72D297353CC}">
                <c16:uniqueId val="{00000003-F4F0-4EE7-B009-DBAAA95C2790}"/>
              </c:ext>
            </c:extLst>
          </c:dPt>
          <c:dPt>
            <c:idx val="5"/>
            <c:invertIfNegative val="0"/>
            <c:bubble3D val="0"/>
            <c:extLst>
              <c:ext xmlns:c16="http://schemas.microsoft.com/office/drawing/2014/chart" uri="{C3380CC4-5D6E-409C-BE32-E72D297353CC}">
                <c16:uniqueId val="{00000004-F4F0-4EE7-B009-DBAAA95C2790}"/>
              </c:ext>
            </c:extLst>
          </c:dPt>
          <c:dPt>
            <c:idx val="6"/>
            <c:invertIfNegative val="0"/>
            <c:bubble3D val="0"/>
            <c:extLst>
              <c:ext xmlns:c16="http://schemas.microsoft.com/office/drawing/2014/chart" uri="{C3380CC4-5D6E-409C-BE32-E72D297353CC}">
                <c16:uniqueId val="{00000005-F4F0-4EE7-B009-DBAAA95C2790}"/>
              </c:ext>
            </c:extLst>
          </c:dPt>
          <c:dPt>
            <c:idx val="7"/>
            <c:invertIfNegative val="0"/>
            <c:bubble3D val="0"/>
            <c:extLst>
              <c:ext xmlns:c16="http://schemas.microsoft.com/office/drawing/2014/chart" uri="{C3380CC4-5D6E-409C-BE32-E72D297353CC}">
                <c16:uniqueId val="{00000006-F4F0-4EE7-B009-DBAAA95C2790}"/>
              </c:ext>
            </c:extLst>
          </c:dPt>
          <c:dLbls>
            <c:dLbl>
              <c:idx val="0"/>
              <c:showLegendKey val="0"/>
              <c:showVal val="1"/>
              <c:showCatName val="0"/>
              <c:showSerName val="0"/>
              <c:showPercent val="0"/>
              <c:showBubbleSize val="0"/>
              <c:extLst>
                <c:ext xmlns:c15="http://schemas.microsoft.com/office/drawing/2012/chart" uri="{CE6537A1-D6FC-4f65-9D91-7224C49458BB}">
                  <c15:layout>
                    <c:manualLayout>
                      <c:w val="0.27375021872265964"/>
                      <c:h val="0.1014695508948643"/>
                    </c:manualLayout>
                  </c15:layout>
                </c:ext>
                <c:ext xmlns:c16="http://schemas.microsoft.com/office/drawing/2014/chart" uri="{C3380CC4-5D6E-409C-BE32-E72D297353CC}">
                  <c16:uniqueId val="{00000000-F4F0-4EE7-B009-DBAAA95C2790}"/>
                </c:ext>
              </c:extLst>
            </c:dLbl>
            <c:spPr>
              <a:noFill/>
              <a:ln>
                <a:noFill/>
              </a:ln>
              <a:effectLst/>
            </c:spPr>
            <c:txPr>
              <a:bodyPr/>
              <a:lstStyle/>
              <a:p>
                <a:pPr>
                  <a:defRPr sz="105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S&amp;P 500 Index®</c:v>
                </c:pt>
                <c:pt idx="1">
                  <c:v>Average Investor Return</c:v>
                </c:pt>
              </c:strCache>
            </c:strRef>
          </c:cat>
          <c:val>
            <c:numRef>
              <c:f>Sheet1!$B$2:$B$3</c:f>
              <c:numCache>
                <c:formatCode>0.00%</c:formatCode>
                <c:ptCount val="2"/>
                <c:pt idx="0">
                  <c:v>0.10150000000000001</c:v>
                </c:pt>
                <c:pt idx="1">
                  <c:v>8.0100000000000005E-2</c:v>
                </c:pt>
              </c:numCache>
            </c:numRef>
          </c:val>
          <c:extLst>
            <c:ext xmlns:c16="http://schemas.microsoft.com/office/drawing/2014/chart" uri="{C3380CC4-5D6E-409C-BE32-E72D297353CC}">
              <c16:uniqueId val="{00000007-F4F0-4EE7-B009-DBAAA95C2790}"/>
            </c:ext>
          </c:extLst>
        </c:ser>
        <c:ser>
          <c:idx val="1"/>
          <c:order val="1"/>
          <c:tx>
            <c:strRef>
              <c:f>Sheet1!$C$1</c:f>
              <c:strCache>
                <c:ptCount val="1"/>
                <c:pt idx="0">
                  <c:v>Series 2</c:v>
                </c:pt>
              </c:strCache>
            </c:strRef>
          </c:tx>
          <c:spPr>
            <a:solidFill>
              <a:schemeClr val="bg1">
                <a:lumMod val="85000"/>
              </a:schemeClr>
            </a:solidFill>
          </c:spPr>
          <c:invertIfNegative val="0"/>
          <c:dPt>
            <c:idx val="1"/>
            <c:invertIfNegative val="0"/>
            <c:bubble3D val="0"/>
            <c:spPr>
              <a:solidFill>
                <a:srgbClr val="D9D9D9"/>
              </a:solidFill>
            </c:spPr>
            <c:extLst>
              <c:ext xmlns:c16="http://schemas.microsoft.com/office/drawing/2014/chart" uri="{C3380CC4-5D6E-409C-BE32-E72D297353CC}">
                <c16:uniqueId val="{00000009-F4F0-4EE7-B009-DBAAA95C2790}"/>
              </c:ext>
            </c:extLst>
          </c:dPt>
          <c:dLbls>
            <c:dLbl>
              <c:idx val="1"/>
              <c:tx>
                <c:rich>
                  <a:bodyPr/>
                  <a:lstStyle/>
                  <a:p>
                    <a:pPr>
                      <a:defRPr sz="1050" b="0">
                        <a:solidFill>
                          <a:schemeClr val="tx1"/>
                        </a:solidFill>
                      </a:defRPr>
                    </a:pPr>
                    <a:r>
                      <a:rPr lang="en-US" b="0" dirty="0">
                        <a:solidFill>
                          <a:schemeClr val="tx1"/>
                        </a:solidFill>
                      </a:rPr>
                      <a:t>Gap</a:t>
                    </a:r>
                  </a:p>
                  <a:p>
                    <a:pPr>
                      <a:defRPr sz="1050" b="0">
                        <a:solidFill>
                          <a:schemeClr val="tx1"/>
                        </a:solidFill>
                      </a:defRPr>
                    </a:pPr>
                    <a:r>
                      <a:rPr lang="en-US" b="0" dirty="0">
                        <a:solidFill>
                          <a:schemeClr val="tx1"/>
                        </a:solidFill>
                      </a:rPr>
                      <a:t>2.14%</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F4F0-4EE7-B009-DBAAA95C2790}"/>
                </c:ext>
              </c:extLst>
            </c:dLbl>
            <c:dLbl>
              <c:idx val="4"/>
              <c:tx>
                <c:rich>
                  <a:bodyPr/>
                  <a:lstStyle/>
                  <a:p>
                    <a:r>
                      <a:rPr lang="en-US">
                        <a:solidFill>
                          <a:schemeClr val="bg1">
                            <a:lumMod val="65000"/>
                          </a:schemeClr>
                        </a:solidFill>
                      </a:rPr>
                      <a:t>Gap</a:t>
                    </a:r>
                  </a:p>
                  <a:p>
                    <a:r>
                      <a:rPr lang="en-US">
                        <a:solidFill>
                          <a:schemeClr val="bg1">
                            <a:lumMod val="65000"/>
                          </a:schemeClr>
                        </a:solidFill>
                      </a:rPr>
                      <a:t>5.77%</a:t>
                    </a:r>
                    <a:endParaRPr lang="en-US"/>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F4F0-4EE7-B009-DBAAA95C2790}"/>
                </c:ext>
              </c:extLst>
            </c:dLbl>
            <c:dLbl>
              <c:idx val="7"/>
              <c:tx>
                <c:rich>
                  <a:bodyPr/>
                  <a:lstStyle/>
                  <a:p>
                    <a:r>
                      <a:rPr lang="en-US" dirty="0">
                        <a:solidFill>
                          <a:schemeClr val="bg1">
                            <a:lumMod val="65000"/>
                          </a:schemeClr>
                        </a:solidFill>
                      </a:rPr>
                      <a:t>Gap</a:t>
                    </a:r>
                  </a:p>
                  <a:p>
                    <a:r>
                      <a:rPr lang="en-US" dirty="0">
                        <a:solidFill>
                          <a:schemeClr val="bg1">
                            <a:lumMod val="65000"/>
                          </a:schemeClr>
                        </a:solidFill>
                      </a:rPr>
                      <a:t>3.03%</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F4F0-4EE7-B009-DBAAA95C2790}"/>
                </c:ext>
              </c:extLst>
            </c:dLbl>
            <c:spPr>
              <a:noFill/>
              <a:ln>
                <a:noFill/>
              </a:ln>
              <a:effectLst/>
            </c:spPr>
            <c:txPr>
              <a:bodyPr/>
              <a:lstStyle/>
              <a:p>
                <a:pPr>
                  <a:defRPr sz="1050" b="1">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S&amp;P 500 Index®</c:v>
                </c:pt>
                <c:pt idx="1">
                  <c:v>Average Investor Return</c:v>
                </c:pt>
              </c:strCache>
            </c:strRef>
          </c:cat>
          <c:val>
            <c:numRef>
              <c:f>Sheet1!$C$2:$C$3</c:f>
              <c:numCache>
                <c:formatCode>0.00%</c:formatCode>
                <c:ptCount val="2"/>
                <c:pt idx="1">
                  <c:v>2.1399999999999999E-2</c:v>
                </c:pt>
              </c:numCache>
            </c:numRef>
          </c:val>
          <c:extLst>
            <c:ext xmlns:c16="http://schemas.microsoft.com/office/drawing/2014/chart" uri="{C3380CC4-5D6E-409C-BE32-E72D297353CC}">
              <c16:uniqueId val="{0000000C-F4F0-4EE7-B009-DBAAA95C2790}"/>
            </c:ext>
          </c:extLst>
        </c:ser>
        <c:dLbls>
          <c:showLegendKey val="0"/>
          <c:showVal val="0"/>
          <c:showCatName val="0"/>
          <c:showSerName val="0"/>
          <c:showPercent val="0"/>
          <c:showBubbleSize val="0"/>
        </c:dLbls>
        <c:gapWidth val="40"/>
        <c:overlap val="100"/>
        <c:axId val="606703616"/>
        <c:axId val="606705152"/>
      </c:barChart>
      <c:catAx>
        <c:axId val="606703616"/>
        <c:scaling>
          <c:orientation val="minMax"/>
        </c:scaling>
        <c:delete val="0"/>
        <c:axPos val="b"/>
        <c:numFmt formatCode="General" sourceLinked="0"/>
        <c:majorTickMark val="none"/>
        <c:minorTickMark val="none"/>
        <c:tickLblPos val="none"/>
        <c:spPr>
          <a:ln w="28575">
            <a:noFill/>
          </a:ln>
        </c:spPr>
        <c:txPr>
          <a:bodyPr/>
          <a:lstStyle/>
          <a:p>
            <a:pPr>
              <a:defRPr sz="1000" b="1" baseline="0">
                <a:solidFill>
                  <a:srgbClr val="7F7F7F"/>
                </a:solidFill>
              </a:defRPr>
            </a:pPr>
            <a:endParaRPr lang="en-US"/>
          </a:p>
        </c:txPr>
        <c:crossAx val="606705152"/>
        <c:crosses val="autoZero"/>
        <c:auto val="1"/>
        <c:lblAlgn val="ctr"/>
        <c:lblOffset val="100"/>
        <c:noMultiLvlLbl val="0"/>
      </c:catAx>
      <c:valAx>
        <c:axId val="606705152"/>
        <c:scaling>
          <c:orientation val="minMax"/>
        </c:scaling>
        <c:delete val="1"/>
        <c:axPos val="l"/>
        <c:numFmt formatCode="0.00%" sourceLinked="1"/>
        <c:majorTickMark val="out"/>
        <c:minorTickMark val="none"/>
        <c:tickLblPos val="nextTo"/>
        <c:crossAx val="60670361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333333333333332E-3"/>
          <c:y val="1.3890157861075688E-3"/>
          <c:w val="0.84305555555555556"/>
          <c:h val="0.83228051181102403"/>
        </c:manualLayout>
      </c:layout>
      <c:barChart>
        <c:barDir val="col"/>
        <c:grouping val="stacked"/>
        <c:varyColors val="0"/>
        <c:ser>
          <c:idx val="0"/>
          <c:order val="0"/>
          <c:tx>
            <c:strRef>
              <c:f>Sheet1!$B$1</c:f>
              <c:strCache>
                <c:ptCount val="1"/>
                <c:pt idx="0">
                  <c:v>Series 1</c:v>
                </c:pt>
              </c:strCache>
            </c:strRef>
          </c:tx>
          <c:spPr>
            <a:solidFill>
              <a:srgbClr val="298FC2"/>
            </a:solidFill>
          </c:spPr>
          <c:invertIfNegative val="0"/>
          <c:dPt>
            <c:idx val="0"/>
            <c:invertIfNegative val="0"/>
            <c:bubble3D val="0"/>
            <c:spPr>
              <a:solidFill>
                <a:srgbClr val="004F6B"/>
              </a:solidFill>
            </c:spPr>
            <c:extLst>
              <c:ext xmlns:c16="http://schemas.microsoft.com/office/drawing/2014/chart" uri="{C3380CC4-5D6E-409C-BE32-E72D297353CC}">
                <c16:uniqueId val="{00000001-AB5F-4C27-9B80-F118CA2A0797}"/>
              </c:ext>
            </c:extLst>
          </c:dPt>
          <c:dPt>
            <c:idx val="1"/>
            <c:invertIfNegative val="0"/>
            <c:bubble3D val="0"/>
            <c:spPr>
              <a:solidFill>
                <a:srgbClr val="004F6B"/>
              </a:solidFill>
            </c:spPr>
            <c:extLst>
              <c:ext xmlns:c16="http://schemas.microsoft.com/office/drawing/2014/chart" uri="{C3380CC4-5D6E-409C-BE32-E72D297353CC}">
                <c16:uniqueId val="{00000003-AB5F-4C27-9B80-F118CA2A0797}"/>
              </c:ext>
            </c:extLst>
          </c:dPt>
          <c:dPt>
            <c:idx val="3"/>
            <c:invertIfNegative val="0"/>
            <c:bubble3D val="0"/>
            <c:extLst>
              <c:ext xmlns:c16="http://schemas.microsoft.com/office/drawing/2014/chart" uri="{C3380CC4-5D6E-409C-BE32-E72D297353CC}">
                <c16:uniqueId val="{00000004-AB5F-4C27-9B80-F118CA2A0797}"/>
              </c:ext>
            </c:extLst>
          </c:dPt>
          <c:dPt>
            <c:idx val="4"/>
            <c:invertIfNegative val="0"/>
            <c:bubble3D val="0"/>
            <c:extLst>
              <c:ext xmlns:c16="http://schemas.microsoft.com/office/drawing/2014/chart" uri="{C3380CC4-5D6E-409C-BE32-E72D297353CC}">
                <c16:uniqueId val="{00000005-AB5F-4C27-9B80-F118CA2A0797}"/>
              </c:ext>
            </c:extLst>
          </c:dPt>
          <c:dPt>
            <c:idx val="5"/>
            <c:invertIfNegative val="0"/>
            <c:bubble3D val="0"/>
            <c:extLst>
              <c:ext xmlns:c16="http://schemas.microsoft.com/office/drawing/2014/chart" uri="{C3380CC4-5D6E-409C-BE32-E72D297353CC}">
                <c16:uniqueId val="{00000006-AB5F-4C27-9B80-F118CA2A0797}"/>
              </c:ext>
            </c:extLst>
          </c:dPt>
          <c:dPt>
            <c:idx val="6"/>
            <c:invertIfNegative val="0"/>
            <c:bubble3D val="0"/>
            <c:extLst>
              <c:ext xmlns:c16="http://schemas.microsoft.com/office/drawing/2014/chart" uri="{C3380CC4-5D6E-409C-BE32-E72D297353CC}">
                <c16:uniqueId val="{00000007-AB5F-4C27-9B80-F118CA2A0797}"/>
              </c:ext>
            </c:extLst>
          </c:dPt>
          <c:dPt>
            <c:idx val="7"/>
            <c:invertIfNegative val="0"/>
            <c:bubble3D val="0"/>
            <c:extLst>
              <c:ext xmlns:c16="http://schemas.microsoft.com/office/drawing/2014/chart" uri="{C3380CC4-5D6E-409C-BE32-E72D297353CC}">
                <c16:uniqueId val="{00000008-AB5F-4C27-9B80-F118CA2A0797}"/>
              </c:ext>
            </c:extLst>
          </c:dPt>
          <c:dLbls>
            <c:dLbl>
              <c:idx val="1"/>
              <c:layout>
                <c:manualLayout>
                  <c:x val="-2.7777777777778798E-3"/>
                  <c:y val="-7.2841245610486299E-2"/>
                </c:manualLayout>
              </c:layout>
              <c:spPr>
                <a:noFill/>
                <a:ln>
                  <a:noFill/>
                </a:ln>
                <a:effectLst/>
              </c:spPr>
              <c:txPr>
                <a:bodyPr/>
                <a:lstStyle/>
                <a:p>
                  <a:pPr>
                    <a:defRPr sz="1050" b="1">
                      <a:solidFill>
                        <a:srgbClr val="004F6B"/>
                      </a:solidFill>
                      <a:effectLst/>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9316666666666669"/>
                      <c:h val="0.11808850418010268"/>
                    </c:manualLayout>
                  </c15:layout>
                </c:ext>
                <c:ext xmlns:c16="http://schemas.microsoft.com/office/drawing/2014/chart" uri="{C3380CC4-5D6E-409C-BE32-E72D297353CC}">
                  <c16:uniqueId val="{00000003-AB5F-4C27-9B80-F118CA2A0797}"/>
                </c:ext>
              </c:extLst>
            </c:dLbl>
            <c:spPr>
              <a:noFill/>
              <a:ln>
                <a:noFill/>
              </a:ln>
              <a:effectLst/>
            </c:spPr>
            <c:txPr>
              <a:bodyPr/>
              <a:lstStyle/>
              <a:p>
                <a:pPr>
                  <a:defRPr sz="105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Bloomberg Barclays U.S. Aggregate Bond Index</c:v>
                </c:pt>
                <c:pt idx="1">
                  <c:v>Average Investor Return</c:v>
                </c:pt>
              </c:strCache>
            </c:strRef>
          </c:cat>
          <c:val>
            <c:numRef>
              <c:f>Sheet1!$B$2:$B$3</c:f>
              <c:numCache>
                <c:formatCode>0.00%</c:formatCode>
                <c:ptCount val="2"/>
                <c:pt idx="0">
                  <c:v>4.41E-2</c:v>
                </c:pt>
                <c:pt idx="1">
                  <c:v>-5.9999999999999995E-4</c:v>
                </c:pt>
              </c:numCache>
            </c:numRef>
          </c:val>
          <c:extLst>
            <c:ext xmlns:c16="http://schemas.microsoft.com/office/drawing/2014/chart" uri="{C3380CC4-5D6E-409C-BE32-E72D297353CC}">
              <c16:uniqueId val="{00000009-AB5F-4C27-9B80-F118CA2A0797}"/>
            </c:ext>
          </c:extLst>
        </c:ser>
        <c:ser>
          <c:idx val="1"/>
          <c:order val="1"/>
          <c:tx>
            <c:strRef>
              <c:f>Sheet1!$C$1</c:f>
              <c:strCache>
                <c:ptCount val="1"/>
                <c:pt idx="0">
                  <c:v>Series 2</c:v>
                </c:pt>
              </c:strCache>
            </c:strRef>
          </c:tx>
          <c:spPr>
            <a:solidFill>
              <a:schemeClr val="bg1">
                <a:lumMod val="85000"/>
              </a:schemeClr>
            </a:solidFill>
          </c:spPr>
          <c:invertIfNegative val="0"/>
          <c:dLbls>
            <c:dLbl>
              <c:idx val="1"/>
              <c:tx>
                <c:rich>
                  <a:bodyPr anchorCtr="0"/>
                  <a:lstStyle/>
                  <a:p>
                    <a:pPr marL="0" marR="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FFFFFF">
                            <a:lumMod val="65000"/>
                          </a:srgbClr>
                        </a:solidFill>
                        <a:latin typeface="+mn-lt"/>
                        <a:ea typeface="+mn-ea"/>
                        <a:cs typeface="+mn-cs"/>
                      </a:defRPr>
                    </a:pPr>
                    <a:r>
                      <a:rPr lang="en-US" b="0" dirty="0">
                        <a:solidFill>
                          <a:schemeClr val="tx1"/>
                        </a:solidFill>
                      </a:rPr>
                      <a:t>Gap</a:t>
                    </a:r>
                  </a:p>
                  <a:p>
                    <a:pPr marL="0" marR="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FFFFFF">
                            <a:lumMod val="65000"/>
                          </a:srgbClr>
                        </a:solidFill>
                        <a:latin typeface="+mn-lt"/>
                        <a:ea typeface="+mn-ea"/>
                        <a:cs typeface="+mn-cs"/>
                      </a:defRPr>
                    </a:pPr>
                    <a:r>
                      <a:rPr lang="en-US" b="0" dirty="0">
                        <a:solidFill>
                          <a:schemeClr val="tx1"/>
                        </a:solidFill>
                      </a:rPr>
                      <a:t>4.47%</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AB5F-4C27-9B80-F118CA2A0797}"/>
                </c:ext>
              </c:extLst>
            </c:dLbl>
            <c:dLbl>
              <c:idx val="4"/>
              <c:tx>
                <c:rich>
                  <a:bodyPr/>
                  <a:lstStyle/>
                  <a:p>
                    <a:r>
                      <a:rPr lang="en-US">
                        <a:solidFill>
                          <a:schemeClr val="bg1">
                            <a:lumMod val="65000"/>
                          </a:schemeClr>
                        </a:solidFill>
                      </a:rPr>
                      <a:t>Gap</a:t>
                    </a:r>
                  </a:p>
                  <a:p>
                    <a:r>
                      <a:rPr lang="en-US">
                        <a:solidFill>
                          <a:schemeClr val="bg1">
                            <a:lumMod val="65000"/>
                          </a:schemeClr>
                        </a:solidFill>
                      </a:rPr>
                      <a:t>5.77%</a:t>
                    </a:r>
                    <a:endParaRPr lang="en-US"/>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AB5F-4C27-9B80-F118CA2A0797}"/>
                </c:ext>
              </c:extLst>
            </c:dLbl>
            <c:dLbl>
              <c:idx val="7"/>
              <c:tx>
                <c:rich>
                  <a:bodyPr/>
                  <a:lstStyle/>
                  <a:p>
                    <a:r>
                      <a:rPr lang="en-US" dirty="0">
                        <a:solidFill>
                          <a:schemeClr val="bg1">
                            <a:lumMod val="65000"/>
                          </a:schemeClr>
                        </a:solidFill>
                      </a:rPr>
                      <a:t>Gap</a:t>
                    </a:r>
                  </a:p>
                  <a:p>
                    <a:r>
                      <a:rPr lang="en-US" dirty="0">
                        <a:solidFill>
                          <a:schemeClr val="bg1">
                            <a:lumMod val="65000"/>
                          </a:schemeClr>
                        </a:solidFill>
                      </a:rPr>
                      <a:t>3.03%</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AB5F-4C27-9B80-F118CA2A0797}"/>
                </c:ext>
              </c:extLst>
            </c:dLbl>
            <c:spPr>
              <a:noFill/>
              <a:ln>
                <a:noFill/>
              </a:ln>
              <a:effectLst/>
            </c:spPr>
            <c:txPr>
              <a:bodyPr/>
              <a:lstStyle/>
              <a:p>
                <a:pPr>
                  <a:defRPr sz="1050" b="1">
                    <a:solidFill>
                      <a:schemeClr val="bg1">
                        <a:lumMod val="65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Bloomberg Barclays U.S. Aggregate Bond Index</c:v>
                </c:pt>
                <c:pt idx="1">
                  <c:v>Average Investor Return</c:v>
                </c:pt>
              </c:strCache>
            </c:strRef>
          </c:cat>
          <c:val>
            <c:numRef>
              <c:f>Sheet1!$C$2:$C$3</c:f>
              <c:numCache>
                <c:formatCode>0.00%</c:formatCode>
                <c:ptCount val="2"/>
                <c:pt idx="1">
                  <c:v>4.4699999999999997E-2</c:v>
                </c:pt>
              </c:numCache>
            </c:numRef>
          </c:val>
          <c:extLst>
            <c:ext xmlns:c16="http://schemas.microsoft.com/office/drawing/2014/chart" uri="{C3380CC4-5D6E-409C-BE32-E72D297353CC}">
              <c16:uniqueId val="{0000000D-AB5F-4C27-9B80-F118CA2A0797}"/>
            </c:ext>
          </c:extLst>
        </c:ser>
        <c:dLbls>
          <c:showLegendKey val="0"/>
          <c:showVal val="0"/>
          <c:showCatName val="0"/>
          <c:showSerName val="0"/>
          <c:showPercent val="0"/>
          <c:showBubbleSize val="0"/>
        </c:dLbls>
        <c:gapWidth val="40"/>
        <c:overlap val="100"/>
        <c:axId val="606779648"/>
        <c:axId val="606781440"/>
      </c:barChart>
      <c:catAx>
        <c:axId val="606779648"/>
        <c:scaling>
          <c:orientation val="minMax"/>
        </c:scaling>
        <c:delete val="0"/>
        <c:axPos val="b"/>
        <c:numFmt formatCode="General" sourceLinked="0"/>
        <c:majorTickMark val="none"/>
        <c:minorTickMark val="none"/>
        <c:tickLblPos val="none"/>
        <c:spPr>
          <a:ln w="28575">
            <a:noFill/>
          </a:ln>
        </c:spPr>
        <c:txPr>
          <a:bodyPr/>
          <a:lstStyle/>
          <a:p>
            <a:pPr>
              <a:defRPr sz="1000" b="1" baseline="0">
                <a:solidFill>
                  <a:srgbClr val="7F7F7F"/>
                </a:solidFill>
              </a:defRPr>
            </a:pPr>
            <a:endParaRPr lang="en-US"/>
          </a:p>
        </c:txPr>
        <c:crossAx val="606781440"/>
        <c:crosses val="autoZero"/>
        <c:auto val="1"/>
        <c:lblAlgn val="ctr"/>
        <c:lblOffset val="100"/>
        <c:noMultiLvlLbl val="0"/>
      </c:catAx>
      <c:valAx>
        <c:axId val="606781440"/>
        <c:scaling>
          <c:orientation val="minMax"/>
          <c:max val="8.0000000000000016E-2"/>
        </c:scaling>
        <c:delete val="1"/>
        <c:axPos val="l"/>
        <c:numFmt formatCode="0.00%" sourceLinked="1"/>
        <c:majorTickMark val="out"/>
        <c:minorTickMark val="none"/>
        <c:tickLblPos val="nextTo"/>
        <c:crossAx val="60677964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333333333333297E-3"/>
          <c:y val="0.21230189811873881"/>
          <c:w val="0.83750000000000002"/>
          <c:h val="0.64810362868990135"/>
        </c:manualLayout>
      </c:layout>
      <c:barChart>
        <c:barDir val="col"/>
        <c:grouping val="stacked"/>
        <c:varyColors val="0"/>
        <c:ser>
          <c:idx val="0"/>
          <c:order val="0"/>
          <c:tx>
            <c:strRef>
              <c:f>Sheet1!$B$1</c:f>
              <c:strCache>
                <c:ptCount val="1"/>
                <c:pt idx="0">
                  <c:v>Series 1</c:v>
                </c:pt>
              </c:strCache>
            </c:strRef>
          </c:tx>
          <c:spPr>
            <a:solidFill>
              <a:srgbClr val="768692"/>
            </a:solidFill>
          </c:spPr>
          <c:invertIfNegative val="0"/>
          <c:dPt>
            <c:idx val="0"/>
            <c:invertIfNegative val="0"/>
            <c:bubble3D val="0"/>
            <c:spPr>
              <a:solidFill>
                <a:srgbClr val="333F48"/>
              </a:solidFill>
            </c:spPr>
            <c:extLst>
              <c:ext xmlns:c16="http://schemas.microsoft.com/office/drawing/2014/chart" uri="{C3380CC4-5D6E-409C-BE32-E72D297353CC}">
                <c16:uniqueId val="{00000001-74B1-4BB4-9C14-06F1A2BAB575}"/>
              </c:ext>
            </c:extLst>
          </c:dPt>
          <c:dPt>
            <c:idx val="1"/>
            <c:invertIfNegative val="0"/>
            <c:bubble3D val="0"/>
            <c:spPr>
              <a:solidFill>
                <a:srgbClr val="333F48"/>
              </a:solidFill>
            </c:spPr>
            <c:extLst>
              <c:ext xmlns:c16="http://schemas.microsoft.com/office/drawing/2014/chart" uri="{C3380CC4-5D6E-409C-BE32-E72D297353CC}">
                <c16:uniqueId val="{00000003-74B1-4BB4-9C14-06F1A2BAB575}"/>
              </c:ext>
            </c:extLst>
          </c:dPt>
          <c:dPt>
            <c:idx val="3"/>
            <c:invertIfNegative val="0"/>
            <c:bubble3D val="0"/>
            <c:extLst>
              <c:ext xmlns:c16="http://schemas.microsoft.com/office/drawing/2014/chart" uri="{C3380CC4-5D6E-409C-BE32-E72D297353CC}">
                <c16:uniqueId val="{00000004-74B1-4BB4-9C14-06F1A2BAB575}"/>
              </c:ext>
            </c:extLst>
          </c:dPt>
          <c:dPt>
            <c:idx val="4"/>
            <c:invertIfNegative val="0"/>
            <c:bubble3D val="0"/>
            <c:extLst>
              <c:ext xmlns:c16="http://schemas.microsoft.com/office/drawing/2014/chart" uri="{C3380CC4-5D6E-409C-BE32-E72D297353CC}">
                <c16:uniqueId val="{00000005-74B1-4BB4-9C14-06F1A2BAB575}"/>
              </c:ext>
            </c:extLst>
          </c:dPt>
          <c:dPt>
            <c:idx val="5"/>
            <c:invertIfNegative val="0"/>
            <c:bubble3D val="0"/>
            <c:extLst>
              <c:ext xmlns:c16="http://schemas.microsoft.com/office/drawing/2014/chart" uri="{C3380CC4-5D6E-409C-BE32-E72D297353CC}">
                <c16:uniqueId val="{00000006-74B1-4BB4-9C14-06F1A2BAB575}"/>
              </c:ext>
            </c:extLst>
          </c:dPt>
          <c:dPt>
            <c:idx val="6"/>
            <c:invertIfNegative val="0"/>
            <c:bubble3D val="0"/>
            <c:extLst>
              <c:ext xmlns:c16="http://schemas.microsoft.com/office/drawing/2014/chart" uri="{C3380CC4-5D6E-409C-BE32-E72D297353CC}">
                <c16:uniqueId val="{00000007-74B1-4BB4-9C14-06F1A2BAB575}"/>
              </c:ext>
            </c:extLst>
          </c:dPt>
          <c:dPt>
            <c:idx val="7"/>
            <c:invertIfNegative val="0"/>
            <c:bubble3D val="0"/>
            <c:extLst>
              <c:ext xmlns:c16="http://schemas.microsoft.com/office/drawing/2014/chart" uri="{C3380CC4-5D6E-409C-BE32-E72D297353CC}">
                <c16:uniqueId val="{00000008-74B1-4BB4-9C14-06F1A2BAB575}"/>
              </c:ext>
            </c:extLst>
          </c:dPt>
          <c:dLbls>
            <c:spPr>
              <a:noFill/>
              <a:ln>
                <a:noFill/>
              </a:ln>
              <a:effectLst/>
            </c:spPr>
            <c:txPr>
              <a:bodyPr/>
              <a:lstStyle/>
              <a:p>
                <a:pPr>
                  <a:defRPr sz="105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Asset Allocation </c:v>
                </c:pt>
                <c:pt idx="1">
                  <c:v>Average Investor Return</c:v>
                </c:pt>
              </c:strCache>
            </c:strRef>
          </c:cat>
          <c:val>
            <c:numRef>
              <c:f>Sheet1!$B$2:$B$3</c:f>
              <c:numCache>
                <c:formatCode>0.00%</c:formatCode>
                <c:ptCount val="2"/>
                <c:pt idx="0">
                  <c:v>7.2800000000000004E-2</c:v>
                </c:pt>
                <c:pt idx="1">
                  <c:v>3.9800000000000002E-2</c:v>
                </c:pt>
              </c:numCache>
            </c:numRef>
          </c:val>
          <c:extLst>
            <c:ext xmlns:c16="http://schemas.microsoft.com/office/drawing/2014/chart" uri="{C3380CC4-5D6E-409C-BE32-E72D297353CC}">
              <c16:uniqueId val="{00000009-74B1-4BB4-9C14-06F1A2BAB575}"/>
            </c:ext>
          </c:extLst>
        </c:ser>
        <c:ser>
          <c:idx val="1"/>
          <c:order val="1"/>
          <c:tx>
            <c:strRef>
              <c:f>Sheet1!$C$1</c:f>
              <c:strCache>
                <c:ptCount val="1"/>
                <c:pt idx="0">
                  <c:v>Series 2</c:v>
                </c:pt>
              </c:strCache>
            </c:strRef>
          </c:tx>
          <c:spPr>
            <a:solidFill>
              <a:schemeClr val="bg1">
                <a:lumMod val="85000"/>
              </a:schemeClr>
            </a:solidFill>
          </c:spPr>
          <c:invertIfNegative val="0"/>
          <c:dLbls>
            <c:dLbl>
              <c:idx val="1"/>
              <c:tx>
                <c:rich>
                  <a:bodyPr anchorCtr="0"/>
                  <a:lstStyle/>
                  <a:p>
                    <a:pPr marL="0" marR="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FFFFFF">
                            <a:lumMod val="65000"/>
                          </a:srgbClr>
                        </a:solidFill>
                        <a:latin typeface="+mn-lt"/>
                        <a:ea typeface="+mn-ea"/>
                        <a:cs typeface="+mn-cs"/>
                      </a:defRPr>
                    </a:pPr>
                    <a:r>
                      <a:rPr lang="en-US" b="0" dirty="0">
                        <a:solidFill>
                          <a:schemeClr val="tx1"/>
                        </a:solidFill>
                      </a:rPr>
                      <a:t>Gap</a:t>
                    </a:r>
                  </a:p>
                  <a:p>
                    <a:pPr marL="0" marR="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rgbClr val="FFFFFF">
                            <a:lumMod val="65000"/>
                          </a:srgbClr>
                        </a:solidFill>
                        <a:latin typeface="+mn-lt"/>
                        <a:ea typeface="+mn-ea"/>
                        <a:cs typeface="+mn-cs"/>
                      </a:defRPr>
                    </a:pPr>
                    <a:r>
                      <a:rPr lang="en-US" b="0" dirty="0">
                        <a:solidFill>
                          <a:schemeClr val="tx1"/>
                        </a:solidFill>
                      </a:rPr>
                      <a:t>3.30%</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74B1-4BB4-9C14-06F1A2BAB575}"/>
                </c:ext>
              </c:extLst>
            </c:dLbl>
            <c:dLbl>
              <c:idx val="4"/>
              <c:tx>
                <c:rich>
                  <a:bodyPr/>
                  <a:lstStyle/>
                  <a:p>
                    <a:r>
                      <a:rPr lang="en-US">
                        <a:solidFill>
                          <a:schemeClr val="bg1">
                            <a:lumMod val="65000"/>
                          </a:schemeClr>
                        </a:solidFill>
                      </a:rPr>
                      <a:t>Gap</a:t>
                    </a:r>
                  </a:p>
                  <a:p>
                    <a:r>
                      <a:rPr lang="en-US">
                        <a:solidFill>
                          <a:schemeClr val="bg1">
                            <a:lumMod val="65000"/>
                          </a:schemeClr>
                        </a:solidFill>
                      </a:rPr>
                      <a:t>5.77%</a:t>
                    </a:r>
                    <a:endParaRPr lang="en-US"/>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74B1-4BB4-9C14-06F1A2BAB575}"/>
                </c:ext>
              </c:extLst>
            </c:dLbl>
            <c:dLbl>
              <c:idx val="7"/>
              <c:tx>
                <c:rich>
                  <a:bodyPr/>
                  <a:lstStyle/>
                  <a:p>
                    <a:r>
                      <a:rPr lang="en-US" dirty="0">
                        <a:solidFill>
                          <a:schemeClr val="bg1">
                            <a:lumMod val="65000"/>
                          </a:schemeClr>
                        </a:solidFill>
                      </a:rPr>
                      <a:t>Gap</a:t>
                    </a:r>
                  </a:p>
                  <a:p>
                    <a:r>
                      <a:rPr lang="en-US" dirty="0">
                        <a:solidFill>
                          <a:schemeClr val="bg1">
                            <a:lumMod val="65000"/>
                          </a:schemeClr>
                        </a:solidFill>
                      </a:rPr>
                      <a:t>3.03%</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74B1-4BB4-9C14-06F1A2BAB575}"/>
                </c:ext>
              </c:extLst>
            </c:dLbl>
            <c:spPr>
              <a:noFill/>
              <a:ln>
                <a:noFill/>
              </a:ln>
              <a:effectLst/>
            </c:spPr>
            <c:txPr>
              <a:bodyPr/>
              <a:lstStyle/>
              <a:p>
                <a:pPr>
                  <a:defRPr sz="1050" b="1">
                    <a:solidFill>
                      <a:schemeClr val="bg1">
                        <a:lumMod val="65000"/>
                      </a:schemeClr>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Asset Allocation </c:v>
                </c:pt>
                <c:pt idx="1">
                  <c:v>Average Investor Return</c:v>
                </c:pt>
              </c:strCache>
            </c:strRef>
          </c:cat>
          <c:val>
            <c:numRef>
              <c:f>Sheet1!$C$2:$C$3</c:f>
              <c:numCache>
                <c:formatCode>0.00%</c:formatCode>
                <c:ptCount val="2"/>
                <c:pt idx="1">
                  <c:v>3.3000000000000002E-2</c:v>
                </c:pt>
              </c:numCache>
            </c:numRef>
          </c:val>
          <c:extLst>
            <c:ext xmlns:c16="http://schemas.microsoft.com/office/drawing/2014/chart" uri="{C3380CC4-5D6E-409C-BE32-E72D297353CC}">
              <c16:uniqueId val="{0000000D-74B1-4BB4-9C14-06F1A2BAB575}"/>
            </c:ext>
          </c:extLst>
        </c:ser>
        <c:dLbls>
          <c:showLegendKey val="0"/>
          <c:showVal val="0"/>
          <c:showCatName val="0"/>
          <c:showSerName val="0"/>
          <c:showPercent val="0"/>
          <c:showBubbleSize val="0"/>
        </c:dLbls>
        <c:gapWidth val="40"/>
        <c:overlap val="100"/>
        <c:axId val="606816512"/>
        <c:axId val="606826496"/>
      </c:barChart>
      <c:catAx>
        <c:axId val="606816512"/>
        <c:scaling>
          <c:orientation val="minMax"/>
        </c:scaling>
        <c:delete val="0"/>
        <c:axPos val="b"/>
        <c:numFmt formatCode="General" sourceLinked="0"/>
        <c:majorTickMark val="none"/>
        <c:minorTickMark val="none"/>
        <c:tickLblPos val="none"/>
        <c:spPr>
          <a:ln w="28575">
            <a:noFill/>
          </a:ln>
        </c:spPr>
        <c:txPr>
          <a:bodyPr/>
          <a:lstStyle/>
          <a:p>
            <a:pPr>
              <a:defRPr sz="1000" b="1" baseline="0">
                <a:solidFill>
                  <a:srgbClr val="7F7F7F"/>
                </a:solidFill>
              </a:defRPr>
            </a:pPr>
            <a:endParaRPr lang="en-US"/>
          </a:p>
        </c:txPr>
        <c:crossAx val="606826496"/>
        <c:crosses val="autoZero"/>
        <c:auto val="1"/>
        <c:lblAlgn val="ctr"/>
        <c:lblOffset val="100"/>
        <c:noMultiLvlLbl val="0"/>
      </c:catAx>
      <c:valAx>
        <c:axId val="606826496"/>
        <c:scaling>
          <c:orientation val="minMax"/>
          <c:max val="8.0000000000000016E-2"/>
        </c:scaling>
        <c:delete val="1"/>
        <c:axPos val="l"/>
        <c:numFmt formatCode="0.00%" sourceLinked="1"/>
        <c:majorTickMark val="out"/>
        <c:minorTickMark val="none"/>
        <c:tickLblPos val="nextTo"/>
        <c:crossAx val="60681651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808975518053161E-2"/>
          <c:y val="6.6707790005715459E-2"/>
          <c:w val="0.95402250428920343"/>
          <c:h val="0.82993688610815586"/>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AFCFA9"/>
              </a:solidFill>
              <a:ln>
                <a:noFill/>
              </a:ln>
              <a:effectLst/>
            </c:spPr>
            <c:extLst>
              <c:ext xmlns:c16="http://schemas.microsoft.com/office/drawing/2014/chart" uri="{C3380CC4-5D6E-409C-BE32-E72D297353CC}">
                <c16:uniqueId val="{00000003-ECD7-43EB-9137-98A4239CDA22}"/>
              </c:ext>
            </c:extLst>
          </c:dPt>
          <c:dPt>
            <c:idx val="1"/>
            <c:invertIfNegative val="0"/>
            <c:bubble3D val="0"/>
            <c:spPr>
              <a:solidFill>
                <a:srgbClr val="87B77D"/>
              </a:solidFill>
              <a:ln>
                <a:noFill/>
              </a:ln>
              <a:effectLst/>
            </c:spPr>
            <c:extLst>
              <c:ext xmlns:c16="http://schemas.microsoft.com/office/drawing/2014/chart" uri="{C3380CC4-5D6E-409C-BE32-E72D297353CC}">
                <c16:uniqueId val="{00000004-ECD7-43EB-9137-98A4239CDA22}"/>
              </c:ext>
            </c:extLst>
          </c:dPt>
          <c:dPt>
            <c:idx val="2"/>
            <c:invertIfNegative val="0"/>
            <c:bubble3D val="0"/>
            <c:spPr>
              <a:solidFill>
                <a:srgbClr val="368727"/>
              </a:solidFill>
              <a:ln>
                <a:noFill/>
              </a:ln>
              <a:effectLst/>
            </c:spPr>
            <c:extLst>
              <c:ext xmlns:c16="http://schemas.microsoft.com/office/drawing/2014/chart" uri="{C3380CC4-5D6E-409C-BE32-E72D297353CC}">
                <c16:uniqueId val="{00000005-ECD7-43EB-9137-98A4239CDA22}"/>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3-ECD7-43EB-9137-98A4239CDA22}"/>
                </c:ext>
              </c:extLst>
            </c:dLbl>
            <c:dLbl>
              <c:idx val="1"/>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4-ECD7-43EB-9137-98A4239CDA22}"/>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368727"/>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5-ECD7-43EB-9137-98A4239CDA22}"/>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Sheet1!$A$2:$A$4</c:f>
              <c:numCache>
                <c:formatCode>General</c:formatCode>
                <c:ptCount val="3"/>
                <c:pt idx="0">
                  <c:v>25</c:v>
                </c:pt>
                <c:pt idx="1">
                  <c:v>30</c:v>
                </c:pt>
                <c:pt idx="2">
                  <c:v>35</c:v>
                </c:pt>
              </c:numCache>
            </c:numRef>
          </c:cat>
          <c:val>
            <c:numRef>
              <c:f>Sheet1!$B$2:$B$4</c:f>
              <c:numCache>
                <c:formatCode>0.00%</c:formatCode>
                <c:ptCount val="3"/>
                <c:pt idx="0">
                  <c:v>4.9000000000000002E-2</c:v>
                </c:pt>
                <c:pt idx="1">
                  <c:v>4.4999999999999998E-2</c:v>
                </c:pt>
                <c:pt idx="2">
                  <c:v>4.2999999999999997E-2</c:v>
                </c:pt>
              </c:numCache>
            </c:numRef>
          </c:val>
          <c:extLst>
            <c:ext xmlns:c16="http://schemas.microsoft.com/office/drawing/2014/chart" uri="{C3380CC4-5D6E-409C-BE32-E72D297353CC}">
              <c16:uniqueId val="{00000000-ECD7-43EB-9137-98A4239CDA22}"/>
            </c:ext>
          </c:extLst>
        </c:ser>
        <c:dLbls>
          <c:showLegendKey val="0"/>
          <c:showVal val="0"/>
          <c:showCatName val="0"/>
          <c:showSerName val="0"/>
          <c:showPercent val="0"/>
          <c:showBubbleSize val="0"/>
        </c:dLbls>
        <c:gapWidth val="180"/>
        <c:axId val="1165166120"/>
        <c:axId val="1165172680"/>
      </c:barChart>
      <c:catAx>
        <c:axId val="1165166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165172680"/>
        <c:crosses val="autoZero"/>
        <c:auto val="1"/>
        <c:lblAlgn val="ctr"/>
        <c:lblOffset val="100"/>
        <c:noMultiLvlLbl val="0"/>
      </c:catAx>
      <c:valAx>
        <c:axId val="1165172680"/>
        <c:scaling>
          <c:orientation val="minMax"/>
          <c:min val="0"/>
        </c:scaling>
        <c:delete val="1"/>
        <c:axPos val="l"/>
        <c:numFmt formatCode="0.00%" sourceLinked="1"/>
        <c:majorTickMark val="none"/>
        <c:minorTickMark val="none"/>
        <c:tickLblPos val="nextTo"/>
        <c:crossAx val="11651661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368727"/>
              </a:solidFill>
              <a:ln>
                <a:noFill/>
              </a:ln>
              <a:effectLst/>
            </c:spPr>
            <c:extLst>
              <c:ext xmlns:c16="http://schemas.microsoft.com/office/drawing/2014/chart" uri="{C3380CC4-5D6E-409C-BE32-E72D297353CC}">
                <c16:uniqueId val="{00000003-62A8-4596-BC21-338562BE5287}"/>
              </c:ext>
            </c:extLst>
          </c:dPt>
          <c:dPt>
            <c:idx val="1"/>
            <c:invertIfNegative val="0"/>
            <c:bubble3D val="0"/>
            <c:spPr>
              <a:solidFill>
                <a:srgbClr val="368727"/>
              </a:solidFill>
              <a:ln>
                <a:noFill/>
              </a:ln>
              <a:effectLst/>
            </c:spPr>
            <c:extLst>
              <c:ext xmlns:c16="http://schemas.microsoft.com/office/drawing/2014/chart" uri="{C3380CC4-5D6E-409C-BE32-E72D297353CC}">
                <c16:uniqueId val="{00000002-62A8-4596-BC21-338562BE5287}"/>
              </c:ext>
            </c:extLst>
          </c:dPt>
          <c:dPt>
            <c:idx val="2"/>
            <c:invertIfNegative val="0"/>
            <c:bubble3D val="0"/>
            <c:spPr>
              <a:solidFill>
                <a:srgbClr val="368727"/>
              </a:solidFill>
              <a:ln>
                <a:noFill/>
              </a:ln>
              <a:effectLst/>
            </c:spPr>
            <c:extLst>
              <c:ext xmlns:c16="http://schemas.microsoft.com/office/drawing/2014/chart" uri="{C3380CC4-5D6E-409C-BE32-E72D297353CC}">
                <c16:uniqueId val="{00000001-62A8-4596-BC21-338562BE5287}"/>
              </c:ext>
            </c:extLst>
          </c:dPt>
          <c:dPt>
            <c:idx val="3"/>
            <c:invertIfNegative val="0"/>
            <c:bubble3D val="0"/>
            <c:spPr>
              <a:solidFill>
                <a:srgbClr val="368727"/>
              </a:solidFill>
              <a:ln>
                <a:noFill/>
              </a:ln>
              <a:effectLst/>
            </c:spPr>
            <c:extLst>
              <c:ext xmlns:c16="http://schemas.microsoft.com/office/drawing/2014/chart" uri="{C3380CC4-5D6E-409C-BE32-E72D297353CC}">
                <c16:uniqueId val="{00000000-62A8-4596-BC21-338562BE5287}"/>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0%</c:formatCode>
                <c:ptCount val="4"/>
                <c:pt idx="0">
                  <c:v>0.05</c:v>
                </c:pt>
                <c:pt idx="1">
                  <c:v>0.04</c:v>
                </c:pt>
                <c:pt idx="2">
                  <c:v>0.03</c:v>
                </c:pt>
                <c:pt idx="3">
                  <c:v>0.02</c:v>
                </c:pt>
              </c:numCache>
            </c:numRef>
          </c:cat>
          <c:val>
            <c:numRef>
              <c:f>Sheet1!$B$2:$B$5</c:f>
              <c:numCache>
                <c:formatCode>"$"#,##0_);[Red]\("$"#,##0\)</c:formatCode>
                <c:ptCount val="4"/>
                <c:pt idx="0">
                  <c:v>240000</c:v>
                </c:pt>
                <c:pt idx="1">
                  <c:v>300000</c:v>
                </c:pt>
                <c:pt idx="2">
                  <c:v>400000</c:v>
                </c:pt>
                <c:pt idx="3">
                  <c:v>500000</c:v>
                </c:pt>
              </c:numCache>
            </c:numRef>
          </c:val>
          <c:extLst>
            <c:ext xmlns:c16="http://schemas.microsoft.com/office/drawing/2014/chart" uri="{C3380CC4-5D6E-409C-BE32-E72D297353CC}">
              <c16:uniqueId val="{00000000-5BAE-4D6A-9E01-BC18051D030A}"/>
            </c:ext>
          </c:extLst>
        </c:ser>
        <c:ser>
          <c:idx val="1"/>
          <c:order val="1"/>
          <c:tx>
            <c:strRef>
              <c:f>Sheet1!$C$1</c:f>
              <c:strCache>
                <c:ptCount val="1"/>
                <c:pt idx="0">
                  <c:v>Series 2</c:v>
                </c:pt>
              </c:strCache>
            </c:strRef>
          </c:tx>
          <c:spPr>
            <a:solidFill>
              <a:srgbClr val="D9D9D9"/>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rgbClr val="368727"/>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0%</c:formatCode>
                <c:ptCount val="4"/>
                <c:pt idx="0">
                  <c:v>0.05</c:v>
                </c:pt>
                <c:pt idx="1">
                  <c:v>0.04</c:v>
                </c:pt>
                <c:pt idx="2">
                  <c:v>0.03</c:v>
                </c:pt>
                <c:pt idx="3">
                  <c:v>0.02</c:v>
                </c:pt>
              </c:numCache>
            </c:numRef>
          </c:cat>
          <c:val>
            <c:numRef>
              <c:f>Sheet1!$C$2:$C$5</c:f>
              <c:numCache>
                <c:formatCode>"$"#,##0_);[Red]\("$"#,##0\)</c:formatCode>
                <c:ptCount val="4"/>
                <c:pt idx="0">
                  <c:v>260000</c:v>
                </c:pt>
                <c:pt idx="1">
                  <c:v>200000</c:v>
                </c:pt>
                <c:pt idx="2">
                  <c:v>100000</c:v>
                </c:pt>
              </c:numCache>
            </c:numRef>
          </c:val>
          <c:extLst>
            <c:ext xmlns:c16="http://schemas.microsoft.com/office/drawing/2014/chart" uri="{C3380CC4-5D6E-409C-BE32-E72D297353CC}">
              <c16:uniqueId val="{00000001-5BAE-4D6A-9E01-BC18051D030A}"/>
            </c:ext>
          </c:extLst>
        </c:ser>
        <c:dLbls>
          <c:showLegendKey val="0"/>
          <c:showVal val="0"/>
          <c:showCatName val="0"/>
          <c:showSerName val="0"/>
          <c:showPercent val="0"/>
          <c:showBubbleSize val="0"/>
        </c:dLbls>
        <c:gapWidth val="25"/>
        <c:overlap val="100"/>
        <c:axId val="1043111672"/>
        <c:axId val="1043110360"/>
      </c:barChart>
      <c:catAx>
        <c:axId val="1043111672"/>
        <c:scaling>
          <c:orientation val="minMax"/>
        </c:scaling>
        <c:delete val="0"/>
        <c:axPos val="l"/>
        <c:numFmt formatCode="0%"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043110360"/>
        <c:crosses val="autoZero"/>
        <c:auto val="1"/>
        <c:lblAlgn val="ctr"/>
        <c:lblOffset val="100"/>
        <c:noMultiLvlLbl val="0"/>
      </c:catAx>
      <c:valAx>
        <c:axId val="1043110360"/>
        <c:scaling>
          <c:orientation val="minMax"/>
        </c:scaling>
        <c:delete val="1"/>
        <c:axPos val="b"/>
        <c:numFmt formatCode="0%" sourceLinked="1"/>
        <c:majorTickMark val="none"/>
        <c:minorTickMark val="none"/>
        <c:tickLblPos val="nextTo"/>
        <c:crossAx val="1043111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0.8775</cdr:x>
      <cdr:y>0.9313</cdr:y>
    </cdr:from>
    <cdr:to>
      <cdr:x>0.93479</cdr:x>
      <cdr:y>0.96203</cdr:y>
    </cdr:to>
    <cdr:sp macro="" textlink="">
      <cdr:nvSpPr>
        <cdr:cNvPr id="2" name="TextBox 1">
          <a:extLst xmlns:a="http://schemas.openxmlformats.org/drawingml/2006/main">
            <a:ext uri="{FF2B5EF4-FFF2-40B4-BE49-F238E27FC236}">
              <a16:creationId xmlns:a16="http://schemas.microsoft.com/office/drawing/2014/main" id="{E4E0FA3F-90E6-41C5-8506-8870CD1549B4}"/>
            </a:ext>
          </a:extLst>
        </cdr:cNvPr>
        <cdr:cNvSpPr txBox="1"/>
      </cdr:nvSpPr>
      <cdr:spPr>
        <a:xfrm xmlns:a="http://schemas.openxmlformats.org/drawingml/2006/main">
          <a:off x="5349240" y="3738992"/>
          <a:ext cx="349240" cy="123375"/>
        </a:xfrm>
        <a:prstGeom xmlns:a="http://schemas.openxmlformats.org/drawingml/2006/main" prst="rect">
          <a:avLst/>
        </a:prstGeom>
      </cdr:spPr>
      <cdr:txBody>
        <a:bodyPr xmlns:a="http://schemas.openxmlformats.org/drawingml/2006/main" vertOverflow="clip" wrap="square" lIns="109728" tIns="64008" rIns="0" rtlCol="0"/>
        <a:lstStyle xmlns:a="http://schemas.openxmlformats.org/drawingml/2006/main"/>
        <a:p xmlns:a="http://schemas.openxmlformats.org/drawingml/2006/main">
          <a:r>
            <a:rPr lang="en-US" sz="1100" baseline="30000" dirty="0"/>
            <a:t>1</a:t>
          </a:r>
          <a:endParaRPr lang="en-US" sz="1400" baseline="300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a:p>
        </p:txBody>
      </p:sp>
    </p:spTree>
    <p:extLst>
      <p:ext uri="{BB962C8B-B14F-4D97-AF65-F5344CB8AC3E}">
        <p14:creationId xmlns:p14="http://schemas.microsoft.com/office/powerpoint/2010/main" val="991814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mn-lt"/>
              </a:rPr>
              <a:t>While annual returns matter, the sequence of those returns may matter more. Annual returns are identical in each portfolio above, but their order is reversed. Experiencing negative returns when withdrawals start early in retirement may result in funds depleting earlier than expected.</a:t>
            </a:r>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10</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mn-lt"/>
              </a:rPr>
              <a:t>A strategy that incorporates investments that pay out a higher income stream may potentially allow the principal on investors’ assets to remain untouched until the need arises—freeing up assets.</a:t>
            </a:r>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11</a:t>
            </a:fld>
            <a:endParaRPr lang="en-US"/>
          </a:p>
        </p:txBody>
      </p:sp>
    </p:spTree>
    <p:extLst>
      <p:ext uri="{BB962C8B-B14F-4D97-AF65-F5344CB8AC3E}">
        <p14:creationId xmlns:p14="http://schemas.microsoft.com/office/powerpoint/2010/main" val="885255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12</a:t>
            </a:fld>
            <a:endParaRPr lang="en-US"/>
          </a:p>
        </p:txBody>
      </p:sp>
    </p:spTree>
    <p:extLst>
      <p:ext uri="{BB962C8B-B14F-4D97-AF65-F5344CB8AC3E}">
        <p14:creationId xmlns:p14="http://schemas.microsoft.com/office/powerpoint/2010/main" val="3258223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mn-lt"/>
              </a:rPr>
              <a:t>A strategy that incorporates investments that pay out a higher income stream may potentially allow the principal on investors’ assets to remain untouched until the need arises—freeing up assets.</a:t>
            </a:r>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13</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464"/>
              </a:spcBef>
            </a:pPr>
            <a:r>
              <a:rPr lang="en-US" b="1" dirty="0">
                <a:latin typeface="Arial" pitchFamily="34" charset="0"/>
                <a:ea typeface="ＭＳ Ｐゴシック" pitchFamily="34" charset="-128"/>
              </a:rPr>
              <a:t>SPEAKING NOTES: </a:t>
            </a:r>
          </a:p>
          <a:p>
            <a:r>
              <a:rPr lang="en-US" dirty="0"/>
              <a:t>There are many benefits of working with a financial advisor</a:t>
            </a:r>
            <a:r>
              <a:rPr lang="en-US" baseline="0" dirty="0"/>
              <a:t> who can help you put together a plan and </a:t>
            </a:r>
            <a:r>
              <a:rPr lang="en-US" dirty="0">
                <a:latin typeface="Arial" pitchFamily="-111" charset="0"/>
                <a:ea typeface="ＭＳ Ｐゴシック" pitchFamily="-111" charset="-128"/>
              </a:rPr>
              <a:t>keep you focused on your goals.</a:t>
            </a:r>
          </a:p>
          <a:p>
            <a:r>
              <a:rPr lang="en-US" dirty="0">
                <a:latin typeface="Arial" pitchFamily="-111" charset="0"/>
                <a:ea typeface="ＭＳ Ｐゴシック" pitchFamily="-111" charset="-128"/>
              </a:rPr>
              <a:t>With information overload, your advisor can help you cut through the headlines a</a:t>
            </a:r>
            <a:r>
              <a:rPr lang="en-US" dirty="0">
                <a:latin typeface="Arial" pitchFamily="-111" charset="0"/>
                <a:ea typeface="ＭＳ Ｐゴシック" pitchFamily="-111" charset="-128"/>
                <a:cs typeface="ＭＳ Ｐゴシック" pitchFamily="-111" charset="-128"/>
              </a:rPr>
              <a:t>nd understand how things like market volatility might influence your short- and long-term goals. Your advisor can help you avoid making emotionally driven decisions that may have adverse effects.</a:t>
            </a:r>
            <a:endParaRPr lang="en-US" dirty="0"/>
          </a:p>
        </p:txBody>
      </p:sp>
      <p:sp>
        <p:nvSpPr>
          <p:cNvPr id="4" name="Slide Number Placeholder 3"/>
          <p:cNvSpPr>
            <a:spLocks noGrp="1"/>
          </p:cNvSpPr>
          <p:nvPr>
            <p:ph type="sldNum" sz="quarter" idx="10"/>
          </p:nvPr>
        </p:nvSpPr>
        <p:spPr/>
        <p:txBody>
          <a:bodyPr/>
          <a:lstStyle/>
          <a:p>
            <a:pPr>
              <a:defRPr/>
            </a:pPr>
            <a:fld id="{F1D4AEFE-4081-4A0F-86DC-F8E94FD6D93B}" type="slidenum">
              <a:rPr lang="en-US" altLang="en-US" smtClean="0"/>
              <a:pPr>
                <a:defRPr/>
              </a:pPr>
              <a:t>14</a:t>
            </a:fld>
            <a:endParaRPr lang="en-US" altLang="en-US" dirty="0"/>
          </a:p>
        </p:txBody>
      </p:sp>
    </p:spTree>
    <p:extLst>
      <p:ext uri="{BB962C8B-B14F-4D97-AF65-F5344CB8AC3E}">
        <p14:creationId xmlns:p14="http://schemas.microsoft.com/office/powerpoint/2010/main" val="578152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mn-lt"/>
              </a:rPr>
              <a:t>Investors should consider a three-pronged approach when developing an effective income strategy that address the following challenges:</a:t>
            </a:r>
          </a:p>
          <a:p>
            <a:pPr marL="119063" indent="-119063">
              <a:buFont typeface="Arial" panose="020B0604020202020204" pitchFamily="34" charset="0"/>
              <a:buChar char="•"/>
            </a:pPr>
            <a:r>
              <a:rPr lang="en-US" sz="1300" dirty="0">
                <a:latin typeface="+mn-lt"/>
              </a:rPr>
              <a:t>Growing—or even maintaining—a stable portfolio value may be difficult in a historically low interest rate and low-yield environment.</a:t>
            </a:r>
          </a:p>
          <a:p>
            <a:pPr marL="119063" indent="-119063">
              <a:buFont typeface="Arial" panose="020B0604020202020204" pitchFamily="34" charset="0"/>
              <a:buChar char="•"/>
            </a:pPr>
            <a:r>
              <a:rPr lang="en-US" sz="1300" dirty="0">
                <a:latin typeface="+mn-lt"/>
              </a:rPr>
              <a:t>Shifting from asset allocation to product allocation may be beneficial.</a:t>
            </a:r>
          </a:p>
          <a:p>
            <a:pPr marL="119063" indent="-119063">
              <a:buFont typeface="Arial" panose="020B0604020202020204" pitchFamily="34" charset="0"/>
              <a:buChar char="•"/>
            </a:pPr>
            <a:r>
              <a:rPr lang="en-US" sz="1300" dirty="0">
                <a:latin typeface="+mn-lt"/>
              </a:rPr>
              <a:t>Addressing market volatility and investor behavior, along with longevity risk, are critical when developing a retirement income plan, as they can impede a successful outcome.</a:t>
            </a:r>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15</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16</a:t>
            </a:fld>
            <a:endParaRPr lang="en-US"/>
          </a:p>
        </p:txBody>
      </p:sp>
    </p:spTree>
    <p:extLst>
      <p:ext uri="{BB962C8B-B14F-4D97-AF65-F5344CB8AC3E}">
        <p14:creationId xmlns:p14="http://schemas.microsoft.com/office/powerpoint/2010/main" val="214540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 a portfolio from a practical, emotional, and mathematical perspective may help you develop an effective income strategy. This three-pronged approach—in conjunction with a product such as a variable annuity, which may provide guaranteed income*—can help investors make more effective product and asset allocation decisions.</a:t>
            </a:r>
          </a:p>
          <a:p>
            <a:endParaRPr lang="en-US" dirty="0"/>
          </a:p>
          <a:p>
            <a:r>
              <a:rPr lang="en-US" sz="1000" dirty="0"/>
              <a:t>* Guarantees are subject to the claims-paying ability of the issuing insurance company.</a:t>
            </a:r>
          </a:p>
        </p:txBody>
      </p:sp>
      <p:sp>
        <p:nvSpPr>
          <p:cNvPr id="4" name="Slide Number Placeholder 3"/>
          <p:cNvSpPr>
            <a:spLocks noGrp="1"/>
          </p:cNvSpPr>
          <p:nvPr>
            <p:ph type="sldNum" sz="quarter" idx="10"/>
          </p:nvPr>
        </p:nvSpPr>
        <p:spPr/>
        <p:txBody>
          <a:bodyPr/>
          <a:lstStyle/>
          <a:p>
            <a:fld id="{E5D5577C-5FA1-4E57-B70C-3432FC7B6253}" type="slidenum">
              <a:rPr lang="en-US" smtClean="0"/>
              <a:t>2</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these costs, health care is typically retirees’ top retirement income-planning concern. Consider the following:</a:t>
            </a:r>
          </a:p>
          <a:p>
            <a:pPr marL="119063" indent="-119063">
              <a:buFont typeface="Arial" panose="020B0604020202020204" pitchFamily="34" charset="0"/>
              <a:buChar char="•"/>
            </a:pPr>
            <a:r>
              <a:rPr lang="en-US" dirty="0"/>
              <a:t>An average couple can expect health care expenses of $330,000 in retirement; this amount is projected to grow 5.8% annually</a:t>
            </a:r>
            <a:r>
              <a:rPr lang="en-US" baseline="30000" dirty="0"/>
              <a:t>1</a:t>
            </a:r>
          </a:p>
        </p:txBody>
      </p:sp>
      <p:sp>
        <p:nvSpPr>
          <p:cNvPr id="4" name="Slide Number Placeholder 3"/>
          <p:cNvSpPr>
            <a:spLocks noGrp="1"/>
          </p:cNvSpPr>
          <p:nvPr>
            <p:ph type="sldNum" sz="quarter" idx="10"/>
          </p:nvPr>
        </p:nvSpPr>
        <p:spPr/>
        <p:txBody>
          <a:bodyPr/>
          <a:lstStyle/>
          <a:p>
            <a:fld id="{E5D5577C-5FA1-4E57-B70C-3432FC7B6253}" type="slidenum">
              <a:rPr lang="en-US" smtClean="0"/>
              <a:t>3</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4318" eaLnBrk="1" hangingPunct="1">
              <a:spcBef>
                <a:spcPts val="541"/>
              </a:spcBef>
            </a:pPr>
            <a:r>
              <a:rPr lang="en-US" altLang="en-US" b="1" dirty="0">
                <a:latin typeface="Arial" pitchFamily="34" charset="0"/>
              </a:rPr>
              <a:t>SLIDE OBJECTIVE  </a:t>
            </a:r>
          </a:p>
          <a:p>
            <a:pPr defTabSz="494318" eaLnBrk="1" hangingPunct="1">
              <a:spcBef>
                <a:spcPts val="541"/>
              </a:spcBef>
            </a:pPr>
            <a:r>
              <a:rPr lang="en-US" altLang="en-US" dirty="0">
                <a:latin typeface="Arial" pitchFamily="34" charset="0"/>
              </a:rPr>
              <a:t>Illustrate how dependable and other income sources should be matched up with essential and discretionary expenses.</a:t>
            </a:r>
          </a:p>
          <a:p>
            <a:pPr defTabSz="494318" eaLnBrk="1" hangingPunct="1">
              <a:spcBef>
                <a:spcPts val="541"/>
              </a:spcBef>
            </a:pPr>
            <a:r>
              <a:rPr lang="en-US" altLang="en-US" b="1" dirty="0">
                <a:solidFill>
                  <a:srgbClr val="298FC2"/>
                </a:solidFill>
                <a:latin typeface="Arial" pitchFamily="34" charset="0"/>
              </a:rPr>
              <a:t>NOTE TO PRESENTER</a:t>
            </a:r>
          </a:p>
          <a:p>
            <a:pPr defTabSz="494318" eaLnBrk="1" hangingPunct="1">
              <a:spcBef>
                <a:spcPts val="541"/>
              </a:spcBef>
            </a:pPr>
            <a:r>
              <a:rPr lang="en-US" altLang="en-US" dirty="0">
                <a:latin typeface="Arial" pitchFamily="34" charset="0"/>
              </a:rPr>
              <a:t>Discuss the strategy shown on the slide, keeping primary focus on covering health care with dependable income.</a:t>
            </a:r>
          </a:p>
          <a:p>
            <a:pPr defTabSz="494318" eaLnBrk="1" hangingPunct="1">
              <a:spcBef>
                <a:spcPts val="541"/>
              </a:spcBef>
            </a:pPr>
            <a:r>
              <a:rPr lang="en-US" altLang="en-US" dirty="0">
                <a:latin typeface="Arial" pitchFamily="34" charset="0"/>
              </a:rPr>
              <a:t>Health care is an essential expense.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a:p>
        </p:txBody>
      </p:sp>
    </p:spTree>
    <p:extLst>
      <p:ext uri="{BB962C8B-B14F-4D97-AF65-F5344CB8AC3E}">
        <p14:creationId xmlns:p14="http://schemas.microsoft.com/office/powerpoint/2010/main" val="716206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With the number of traditional employer-provided pensions on the decline, the American retirement income mix continues to lack sources of reliable income. And while investors remain skeptical about the future of Social Security, the need to generate income and outpace inflation remains the same.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Along with longevity risk, investors also must consider investment risk. That is, as they near retirement investors become more sensitive to market volatility and can no longer withstand investing in “riskier” assets. If fewer assets are higher-return-potential investments, retirement income planning can become challenging, particularly in a low-yield or rising interest rate environment.</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5D5577C-5FA1-4E57-B70C-3432FC7B6253}" type="slidenum">
              <a:rPr lang="en-US" smtClean="0"/>
              <a:t>5</a:t>
            </a:fld>
            <a:endParaRPr lang="en-US"/>
          </a:p>
        </p:txBody>
      </p:sp>
    </p:spTree>
    <p:extLst>
      <p:ext uri="{BB962C8B-B14F-4D97-AF65-F5344CB8AC3E}">
        <p14:creationId xmlns:p14="http://schemas.microsoft.com/office/powerpoint/2010/main" val="121559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An income-generating solution, such as a variable annuity with a living benefit, may help pre-retiree investors plan for health care costs in retirement. A client can compartmentalize the cost of an annuity, which may provide a guaranteed stream of income.*</a:t>
            </a:r>
          </a:p>
          <a:p>
            <a:endParaRPr lang="en-US" sz="1300" dirty="0"/>
          </a:p>
          <a:p>
            <a:r>
              <a:rPr lang="en-US" sz="1000" dirty="0"/>
              <a:t>* Guarantees are subject to the claims-paying ability of the issuing insurance company.</a:t>
            </a:r>
          </a:p>
          <a:p>
            <a:endParaRPr lang="en-US" sz="1300" dirty="0"/>
          </a:p>
        </p:txBody>
      </p:sp>
      <p:sp>
        <p:nvSpPr>
          <p:cNvPr id="4" name="Slide Number Placeholder 3"/>
          <p:cNvSpPr>
            <a:spLocks noGrp="1"/>
          </p:cNvSpPr>
          <p:nvPr>
            <p:ph type="sldNum" sz="quarter" idx="10"/>
          </p:nvPr>
        </p:nvSpPr>
        <p:spPr/>
        <p:txBody>
          <a:bodyPr/>
          <a:lstStyle/>
          <a:p>
            <a:fld id="{E5D5577C-5FA1-4E57-B70C-3432FC7B6253}" type="slidenum">
              <a:rPr lang="en-US" smtClean="0"/>
              <a:t>6</a:t>
            </a:fld>
            <a:endParaRPr lang="en-US"/>
          </a:p>
        </p:txBody>
      </p:sp>
    </p:spTree>
    <p:extLst>
      <p:ext uri="{BB962C8B-B14F-4D97-AF65-F5344CB8AC3E}">
        <p14:creationId xmlns:p14="http://schemas.microsoft.com/office/powerpoint/2010/main" val="857932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842029" eaLnBrk="0" hangingPunct="0">
              <a:spcBef>
                <a:spcPct val="30000"/>
              </a:spcBef>
              <a:defRPr sz="1100">
                <a:solidFill>
                  <a:schemeClr val="tx1"/>
                </a:solidFill>
                <a:latin typeface="Arial" pitchFamily="34" charset="0"/>
                <a:ea typeface="ＭＳ Ｐゴシック" pitchFamily="34" charset="-128"/>
              </a:defRPr>
            </a:lvl1pPr>
            <a:lvl2pPr marL="662435" indent="-254670" defTabSz="842029" eaLnBrk="0" hangingPunct="0">
              <a:spcBef>
                <a:spcPct val="30000"/>
              </a:spcBef>
              <a:defRPr sz="1100">
                <a:solidFill>
                  <a:schemeClr val="tx1"/>
                </a:solidFill>
                <a:latin typeface="Arial" pitchFamily="34" charset="0"/>
                <a:ea typeface="ＭＳ Ｐゴシック" pitchFamily="34" charset="-128"/>
              </a:defRPr>
            </a:lvl2pPr>
            <a:lvl3pPr marL="1018678" indent="-203147" defTabSz="842029" eaLnBrk="0" hangingPunct="0">
              <a:spcBef>
                <a:spcPct val="30000"/>
              </a:spcBef>
              <a:defRPr sz="1100">
                <a:solidFill>
                  <a:schemeClr val="tx1"/>
                </a:solidFill>
                <a:latin typeface="Arial" pitchFamily="34" charset="0"/>
                <a:ea typeface="ＭＳ Ｐゴシック" pitchFamily="34" charset="-128"/>
              </a:defRPr>
            </a:lvl3pPr>
            <a:lvl4pPr marL="1426445" indent="-203147" defTabSz="842029" eaLnBrk="0" hangingPunct="0">
              <a:spcBef>
                <a:spcPct val="30000"/>
              </a:spcBef>
              <a:defRPr sz="1100">
                <a:solidFill>
                  <a:schemeClr val="tx1"/>
                </a:solidFill>
                <a:latin typeface="Arial" pitchFamily="34" charset="0"/>
                <a:ea typeface="ＭＳ Ｐゴシック" pitchFamily="34" charset="-128"/>
              </a:defRPr>
            </a:lvl4pPr>
            <a:lvl5pPr marL="1834210" indent="-203147" defTabSz="842029" eaLnBrk="0" hangingPunct="0">
              <a:spcBef>
                <a:spcPct val="30000"/>
              </a:spcBef>
              <a:defRPr sz="1100">
                <a:solidFill>
                  <a:schemeClr val="tx1"/>
                </a:solidFill>
                <a:latin typeface="Arial" pitchFamily="34" charset="0"/>
                <a:ea typeface="ＭＳ Ｐゴシック" pitchFamily="34" charset="-128"/>
              </a:defRPr>
            </a:lvl5pPr>
            <a:lvl6pPr marL="2258169" indent="-203147" defTabSz="842029" eaLnBrk="0" fontAlgn="base" hangingPunct="0">
              <a:spcBef>
                <a:spcPct val="30000"/>
              </a:spcBef>
              <a:spcAft>
                <a:spcPct val="0"/>
              </a:spcAft>
              <a:defRPr sz="1100">
                <a:solidFill>
                  <a:schemeClr val="tx1"/>
                </a:solidFill>
                <a:latin typeface="Arial" pitchFamily="34" charset="0"/>
                <a:ea typeface="ＭＳ Ｐゴシック" pitchFamily="34" charset="-128"/>
              </a:defRPr>
            </a:lvl6pPr>
            <a:lvl7pPr marL="2682128" indent="-203147" defTabSz="842029" eaLnBrk="0" fontAlgn="base" hangingPunct="0">
              <a:spcBef>
                <a:spcPct val="30000"/>
              </a:spcBef>
              <a:spcAft>
                <a:spcPct val="0"/>
              </a:spcAft>
              <a:defRPr sz="1100">
                <a:solidFill>
                  <a:schemeClr val="tx1"/>
                </a:solidFill>
                <a:latin typeface="Arial" pitchFamily="34" charset="0"/>
                <a:ea typeface="ＭＳ Ｐゴシック" pitchFamily="34" charset="-128"/>
              </a:defRPr>
            </a:lvl7pPr>
            <a:lvl8pPr marL="3106086" indent="-203147" defTabSz="842029" eaLnBrk="0" fontAlgn="base" hangingPunct="0">
              <a:spcBef>
                <a:spcPct val="30000"/>
              </a:spcBef>
              <a:spcAft>
                <a:spcPct val="0"/>
              </a:spcAft>
              <a:defRPr sz="1100">
                <a:solidFill>
                  <a:schemeClr val="tx1"/>
                </a:solidFill>
                <a:latin typeface="Arial" pitchFamily="34" charset="0"/>
                <a:ea typeface="ＭＳ Ｐゴシック" pitchFamily="34" charset="-128"/>
              </a:defRPr>
            </a:lvl8pPr>
            <a:lvl9pPr marL="3530045" indent="-203147" defTabSz="842029" eaLnBrk="0" fontAlgn="base" hangingPunct="0">
              <a:spcBef>
                <a:spcPct val="30000"/>
              </a:spcBef>
              <a:spcAft>
                <a:spcPct val="0"/>
              </a:spcAft>
              <a:defRPr sz="1100">
                <a:solidFill>
                  <a:schemeClr val="tx1"/>
                </a:solidFill>
                <a:latin typeface="Arial" pitchFamily="34" charset="0"/>
                <a:ea typeface="ＭＳ Ｐゴシック" pitchFamily="34" charset="-128"/>
              </a:defRPr>
            </a:lvl9pPr>
          </a:lstStyle>
          <a:p>
            <a:pPr eaLnBrk="1" hangingPunct="1">
              <a:spcBef>
                <a:spcPct val="0"/>
              </a:spcBef>
            </a:pPr>
            <a:fld id="{41B69B0B-8C3A-47EC-8C97-E1CE7CFC8E72}" type="slidenum">
              <a:rPr lang="en-US" altLang="en-US" smtClean="0"/>
              <a:pPr eaLnBrk="1" hangingPunct="1">
                <a:spcBef>
                  <a:spcPct val="0"/>
                </a:spcBef>
              </a:pPr>
              <a:t>7</a:t>
            </a:fld>
            <a:endParaRPr lang="en-US" altLang="en-US"/>
          </a:p>
        </p:txBody>
      </p:sp>
      <p:sp>
        <p:nvSpPr>
          <p:cNvPr id="27652" name="Rectangle 2"/>
          <p:cNvSpPr>
            <a:spLocks noGrp="1" noRot="1" noChangeAspect="1" noChangeArrowheads="1" noTextEdit="1"/>
          </p:cNvSpPr>
          <p:nvPr>
            <p:ph type="sldImg"/>
          </p:nvPr>
        </p:nvSpPr>
        <p:spPr>
          <a:xfrm>
            <a:off x="1028700" y="650875"/>
            <a:ext cx="4343400" cy="3257550"/>
          </a:xfrm>
          <a:ln/>
        </p:spPr>
      </p:sp>
      <p:sp>
        <p:nvSpPr>
          <p:cNvPr id="27653" name="Rectangle 3"/>
          <p:cNvSpPr>
            <a:spLocks noGrp="1" noChangeArrowheads="1"/>
          </p:cNvSpPr>
          <p:nvPr>
            <p:ph type="body" idx="1"/>
          </p:nvPr>
        </p:nvSpPr>
        <p:spPr>
          <a:noFill/>
        </p:spPr>
        <p:txBody>
          <a:bodyPr/>
          <a:lstStyle/>
          <a:p>
            <a:r>
              <a:rPr lang="en-US" dirty="0">
                <a:latin typeface="Arial" panose="020B0604020202020204" pitchFamily="34" charset="0"/>
                <a:cs typeface="Arial" panose="020B0604020202020204" pitchFamily="34" charset="0"/>
              </a:rPr>
              <a:t>With the number of traditional employer-provided pensions on the decline, the American retirement income mix continues to lack sources of reliable income. And while investors remain skeptical about the future of Social Security, the need to generate income and outpace inflation remains the same.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Along with longevity risk, investors also must consider investment risk. That is, as they near retirement investors become more sensitive to market volatility and can no longer withstand investing in “riskier” assets. If fewer assets are higher-return-potential investments, retirement income planning can become challenging, particularly in a low-yield or rising interest rate environment.</a:t>
            </a:r>
          </a:p>
          <a:p>
            <a:endParaRPr lang="en-US" dirty="0">
              <a:latin typeface="Arial" panose="020B0604020202020204" pitchFamily="34" charset="0"/>
              <a:cs typeface="Arial" panose="020B0604020202020204" pitchFamily="34" charset="0"/>
            </a:endParaRPr>
          </a:p>
          <a:p>
            <a:pPr eaLnBrk="1" hangingPunct="1">
              <a:spcBef>
                <a:spcPts val="464"/>
              </a:spcBef>
            </a:pPr>
            <a:r>
              <a:rPr lang="en-US" b="1" dirty="0">
                <a:latin typeface="Arial" pitchFamily="34" charset="0"/>
                <a:ea typeface="ＭＳ Ｐゴシック" pitchFamily="34" charset="-128"/>
              </a:rPr>
              <a:t>SPEAKING NOTES: </a:t>
            </a:r>
          </a:p>
          <a:p>
            <a:pPr eaLnBrk="1" hangingPunct="1">
              <a:spcBef>
                <a:spcPts val="464"/>
              </a:spcBef>
            </a:pPr>
            <a:r>
              <a:rPr lang="en-US" dirty="0">
                <a:latin typeface="Arial" pitchFamily="34" charset="0"/>
                <a:ea typeface="ＭＳ Ｐゴシック" pitchFamily="34" charset="-128"/>
              </a:rPr>
              <a:t>Myopic loss aversion looks at the impact of the frequency of portfolio evaluation on investors’ risk tolerance. </a:t>
            </a:r>
          </a:p>
          <a:p>
            <a:pPr eaLnBrk="1" hangingPunct="1">
              <a:spcBef>
                <a:spcPts val="464"/>
              </a:spcBef>
            </a:pPr>
            <a:r>
              <a:rPr lang="en-US" dirty="0">
                <a:latin typeface="Arial" pitchFamily="34" charset="0"/>
                <a:ea typeface="ＭＳ Ｐゴシック" pitchFamily="34" charset="-128"/>
              </a:rPr>
              <a:t>Investors’ time horizons have shortened in today’s world of 24/7 information flow. </a:t>
            </a:r>
          </a:p>
          <a:p>
            <a:pPr eaLnBrk="1" hangingPunct="1">
              <a:spcBef>
                <a:spcPts val="464"/>
              </a:spcBef>
            </a:pPr>
            <a:r>
              <a:rPr lang="en-US" dirty="0">
                <a:latin typeface="Arial" pitchFamily="34" charset="0"/>
                <a:ea typeface="ＭＳ Ｐゴシック" pitchFamily="34" charset="-128"/>
              </a:rPr>
              <a:t>As you can see, investors who reviewed their portfolios monthly were more influenced by short-term market volatility than those investors who reviewed their portfolios annually, and as a result, sought out less-risky investments. </a:t>
            </a:r>
          </a:p>
          <a:p>
            <a:pPr eaLnBrk="1" hangingPunct="1">
              <a:spcBef>
                <a:spcPts val="464"/>
              </a:spcBef>
            </a:pPr>
            <a:r>
              <a:rPr lang="en-US" dirty="0">
                <a:latin typeface="Arial" pitchFamily="34" charset="0"/>
                <a:ea typeface="ＭＳ Ｐゴシック" pitchFamily="34" charset="-128"/>
              </a:rPr>
              <a:t>Consequently, a short-term focus can typically cause investors to invest too conservatively. </a:t>
            </a:r>
          </a:p>
          <a:p>
            <a:pPr eaLnBrk="1" hangingPunct="1">
              <a:spcBef>
                <a:spcPts val="464"/>
              </a:spcBef>
            </a:pPr>
            <a:endParaRPr lang="en-US" dirty="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mn-lt"/>
              </a:rPr>
              <a:t>Along with practical challenges, investors should remember the significant role emotions play in investing. Market volatility can affect investors’ emotions and affect their decision-making.</a:t>
            </a:r>
            <a:endParaRPr lang="en-US" dirty="0"/>
          </a:p>
        </p:txBody>
      </p:sp>
      <p:sp>
        <p:nvSpPr>
          <p:cNvPr id="4" name="Slide Number Placeholder 3"/>
          <p:cNvSpPr>
            <a:spLocks noGrp="1"/>
          </p:cNvSpPr>
          <p:nvPr>
            <p:ph type="sldNum" sz="quarter" idx="10"/>
          </p:nvPr>
        </p:nvSpPr>
        <p:spPr/>
        <p:txBody>
          <a:bodyPr/>
          <a:lstStyle/>
          <a:p>
            <a:fld id="{E5D5577C-5FA1-4E57-B70C-3432FC7B6253}" type="slidenum">
              <a:rPr lang="en-US" smtClean="0"/>
              <a:t>8</a:t>
            </a:fld>
            <a:endParaRPr lang="en-US"/>
          </a:p>
        </p:txBody>
      </p:sp>
    </p:spTree>
    <p:extLst>
      <p:ext uri="{BB962C8B-B14F-4D97-AF65-F5344CB8AC3E}">
        <p14:creationId xmlns:p14="http://schemas.microsoft.com/office/powerpoint/2010/main" val="463180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In addition to the practical and emotional challenges of modern portfolio construction, investors need to consider the mathematical requirements to help create a sustainable income stream throughout retirement. Over the years, criteria for safe withdrawal rates have been challenged. Additionally, many investors use the same income-delivery methods that worked when the return and yield environment was different. In a low-yield, low-return environment, investors may need to include a variety of sources that can help generate income.</a:t>
            </a:r>
            <a:endParaRPr lang="en-US"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5D5577C-5FA1-4E57-B70C-3432FC7B6253}" type="slidenum">
              <a:rPr lang="en-US" smtClean="0"/>
              <a:t>9</a:t>
            </a:fld>
            <a:endParaRPr lang="en-US"/>
          </a:p>
        </p:txBody>
      </p:sp>
    </p:spTree>
    <p:extLst>
      <p:ext uri="{BB962C8B-B14F-4D97-AF65-F5344CB8AC3E}">
        <p14:creationId xmlns:p14="http://schemas.microsoft.com/office/powerpoint/2010/main" val="8579326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I_External_Onscreen_Cover">
    <p:bg>
      <p:bgPr>
        <a:solidFill>
          <a:srgbClr val="47525B"/>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01C7763-0368-4DC6-B34A-7AB38CDDCD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689" y="534402"/>
            <a:ext cx="1839618" cy="113207"/>
          </a:xfrm>
          <a:prstGeom prst="rect">
            <a:avLst/>
          </a:prstGeom>
        </p:spPr>
      </p:pic>
      <p:pic>
        <p:nvPicPr>
          <p:cNvPr id="2" name="Picture 1" descr="A picture containing holding, game, white, ball&#10;&#10;Description automatically generated">
            <a:extLst>
              <a:ext uri="{FF2B5EF4-FFF2-40B4-BE49-F238E27FC236}">
                <a16:creationId xmlns:a16="http://schemas.microsoft.com/office/drawing/2014/main" id="{267E3424-5FA0-83BC-AE66-D2A9EEBBDCE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49333"/>
          <a:stretch/>
        </p:blipFill>
        <p:spPr>
          <a:xfrm>
            <a:off x="0" y="1"/>
            <a:ext cx="9144000" cy="3474720"/>
          </a:xfrm>
          <a:prstGeom prst="rect">
            <a:avLst/>
          </a:prstGeom>
        </p:spPr>
      </p:pic>
      <p:sp>
        <p:nvSpPr>
          <p:cNvPr id="47" name="Rectangle 176"/>
          <p:cNvSpPr>
            <a:spLocks noGrp="1" noChangeArrowheads="1"/>
          </p:cNvSpPr>
          <p:nvPr>
            <p:ph type="ftr" sz="quarter" idx="13"/>
          </p:nvPr>
        </p:nvSpPr>
        <p:spPr>
          <a:xfrm>
            <a:off x="324945" y="6421008"/>
            <a:ext cx="6014623" cy="260350"/>
          </a:xfrm>
        </p:spPr>
        <p:txBody>
          <a:bodyPr anchor="b" anchorCtr="0"/>
          <a:lstStyle>
            <a:lvl1pPr algn="l">
              <a:defRPr sz="800" b="0" smtClean="0">
                <a:solidFill>
                  <a:schemeClr val="bg1"/>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chemeClr val="bg1"/>
                </a:solidFill>
                <a:latin typeface="Arial" charset="0"/>
                <a:ea typeface="ＭＳ Ｐゴシック" charset="-128"/>
                <a:cs typeface="+mn-cs"/>
              </a:defRPr>
            </a:lvl1pPr>
            <a:lvl2pPr marL="0" indent="0">
              <a:buFontTx/>
              <a:buNone/>
              <a:defRPr lang="en-US" sz="10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3" name="Picture Placeholder 3">
            <a:extLst>
              <a:ext uri="{FF2B5EF4-FFF2-40B4-BE49-F238E27FC236}">
                <a16:creationId xmlns:a16="http://schemas.microsoft.com/office/drawing/2014/main" id="{07C8987E-4FD2-4B58-9C29-D0F92E0CDD15}"/>
              </a:ext>
            </a:extLst>
          </p:cNvPr>
          <p:cNvSpPr>
            <a:spLocks noGrp="1"/>
          </p:cNvSpPr>
          <p:nvPr>
            <p:ph type="pic" sz="quarter" idx="15" hasCustomPrompt="1"/>
          </p:nvPr>
        </p:nvSpPr>
        <p:spPr>
          <a:xfrm>
            <a:off x="804997" y="4125458"/>
            <a:ext cx="2423160" cy="612648"/>
          </a:xfrm>
          <a:solidFill>
            <a:srgbClr val="F2F2F2"/>
          </a:solidFill>
        </p:spPr>
        <p:txBody>
          <a:bodyPr/>
          <a:lstStyle>
            <a:lvl1pPr>
              <a:defRPr sz="1000" b="0">
                <a:solidFill>
                  <a:srgbClr val="768692"/>
                </a:solidFill>
              </a:defRPr>
            </a:lvl1pPr>
          </a:lstStyle>
          <a:p>
            <a:r>
              <a:rPr lang="en-US" dirty="0"/>
              <a:t>Click icon to add logo</a:t>
            </a:r>
          </a:p>
        </p:txBody>
      </p:sp>
      <p:grpSp>
        <p:nvGrpSpPr>
          <p:cNvPr id="3" name="Group 2">
            <a:extLst>
              <a:ext uri="{FF2B5EF4-FFF2-40B4-BE49-F238E27FC236}">
                <a16:creationId xmlns:a16="http://schemas.microsoft.com/office/drawing/2014/main" id="{9BCD35C1-7C8E-ACA4-3581-D7970EF8D408}"/>
              </a:ext>
            </a:extLst>
          </p:cNvPr>
          <p:cNvGrpSpPr/>
          <p:nvPr userDrawn="1"/>
        </p:nvGrpSpPr>
        <p:grpSpPr>
          <a:xfrm>
            <a:off x="0" y="3480287"/>
            <a:ext cx="9144000" cy="165881"/>
            <a:chOff x="0" y="3480287"/>
            <a:chExt cx="9144000" cy="165881"/>
          </a:xfrm>
        </p:grpSpPr>
        <p:sp>
          <p:nvSpPr>
            <p:cNvPr id="4" name="Freeform: Shape 3">
              <a:extLst>
                <a:ext uri="{FF2B5EF4-FFF2-40B4-BE49-F238E27FC236}">
                  <a16:creationId xmlns:a16="http://schemas.microsoft.com/office/drawing/2014/main" id="{CE251F11-0D0D-88A8-8F9F-D249ECA86EC9}"/>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 name="Freeform: Shape 4">
              <a:extLst>
                <a:ext uri="{FF2B5EF4-FFF2-40B4-BE49-F238E27FC236}">
                  <a16:creationId xmlns:a16="http://schemas.microsoft.com/office/drawing/2014/main" id="{2FD176F8-6F7B-CF4B-641B-332D71B09365}"/>
                </a:ext>
              </a:extLst>
            </p:cNvPr>
            <p:cNvSpPr/>
            <p:nvPr/>
          </p:nvSpPr>
          <p:spPr bwMode="auto">
            <a:xfrm>
              <a:off x="3706120" y="3480786"/>
              <a:ext cx="1938656"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656" h="165382">
                  <a:moveTo>
                    <a:pt x="50563" y="0"/>
                  </a:moveTo>
                  <a:lnTo>
                    <a:pt x="1938656"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Freeform: Shape 5">
              <a:extLst>
                <a:ext uri="{FF2B5EF4-FFF2-40B4-BE49-F238E27FC236}">
                  <a16:creationId xmlns:a16="http://schemas.microsoft.com/office/drawing/2014/main" id="{1B231E25-C2B5-7FAF-4118-6BBA53282BBC}"/>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2" name="Freeform: Shape 21">
              <a:extLst>
                <a:ext uri="{FF2B5EF4-FFF2-40B4-BE49-F238E27FC236}">
                  <a16:creationId xmlns:a16="http://schemas.microsoft.com/office/drawing/2014/main" id="{B6AFE694-98A0-AE27-2968-588607336A2D}"/>
                </a:ext>
              </a:extLst>
            </p:cNvPr>
            <p:cNvSpPr/>
            <p:nvPr/>
          </p:nvSpPr>
          <p:spPr bwMode="auto">
            <a:xfrm>
              <a:off x="5584348" y="3480786"/>
              <a:ext cx="1314128"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60398" y="0"/>
                  </a:moveTo>
                  <a:lnTo>
                    <a:pt x="1314128" y="0"/>
                  </a:lnTo>
                  <a:lnTo>
                    <a:pt x="1263565" y="165382"/>
                  </a:lnTo>
                  <a:lnTo>
                    <a:pt x="0" y="165382"/>
                  </a:lnTo>
                  <a:lnTo>
                    <a:pt x="60398"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dirty="0">
                <a:latin typeface="Arial" charset="0"/>
                <a:ea typeface="ＭＳ Ｐゴシック" charset="-128"/>
              </a:endParaRPr>
            </a:p>
          </p:txBody>
        </p:sp>
        <p:sp>
          <p:nvSpPr>
            <p:cNvPr id="23" name="Freeform: Shape 22">
              <a:extLst>
                <a:ext uri="{FF2B5EF4-FFF2-40B4-BE49-F238E27FC236}">
                  <a16:creationId xmlns:a16="http://schemas.microsoft.com/office/drawing/2014/main" id="{8C89B4C3-C75F-40D4-362F-A7DC2DE2E6BA}"/>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dirty="0">
                <a:latin typeface="Arial" charset="0"/>
                <a:ea typeface="ＭＳ Ｐゴシック" charset="-128"/>
              </a:endParaRPr>
            </a:p>
          </p:txBody>
        </p:sp>
        <p:sp>
          <p:nvSpPr>
            <p:cNvPr id="24" name="Freeform: Shape 23">
              <a:extLst>
                <a:ext uri="{FF2B5EF4-FFF2-40B4-BE49-F238E27FC236}">
                  <a16:creationId xmlns:a16="http://schemas.microsoft.com/office/drawing/2014/main" id="{DF62A3FE-C363-1D55-289E-EDECF65C5F59}"/>
                </a:ext>
              </a:extLst>
            </p:cNvPr>
            <p:cNvSpPr/>
            <p:nvPr/>
          </p:nvSpPr>
          <p:spPr bwMode="auto">
            <a:xfrm>
              <a:off x="6845311" y="3480786"/>
              <a:ext cx="68336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365" h="165382">
                  <a:moveTo>
                    <a:pt x="53158" y="0"/>
                  </a:moveTo>
                  <a:lnTo>
                    <a:pt x="683365" y="0"/>
                  </a:lnTo>
                  <a:lnTo>
                    <a:pt x="632803" y="165382"/>
                  </a:lnTo>
                  <a:lnTo>
                    <a:pt x="0" y="165382"/>
                  </a:lnTo>
                  <a:lnTo>
                    <a:pt x="53158"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5" name="Freeform: Shape 24">
              <a:extLst>
                <a:ext uri="{FF2B5EF4-FFF2-40B4-BE49-F238E27FC236}">
                  <a16:creationId xmlns:a16="http://schemas.microsoft.com/office/drawing/2014/main" id="{CC7B58B2-7EB4-0F7D-4133-E5729A9539B4}"/>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pic>
        <p:nvPicPr>
          <p:cNvPr id="8" name="Picture 7" descr="A picture containing holding, game, white, ball&#10;&#10;Description automatically generated">
            <a:extLst>
              <a:ext uri="{FF2B5EF4-FFF2-40B4-BE49-F238E27FC236}">
                <a16:creationId xmlns:a16="http://schemas.microsoft.com/office/drawing/2014/main" id="{8726BC85-B316-4BD2-B55C-9143ADBA854F}"/>
              </a:ext>
            </a:extLst>
          </p:cNvPr>
          <p:cNvPicPr>
            <a:picLocks noChangeAspect="1"/>
          </p:cNvPicPr>
          <p:nvPr/>
        </p:nvPicPr>
        <p:blipFill rotWithShape="1">
          <a:blip r:embed="rId3">
            <a:extLst>
              <a:ext uri="{28A0092B-C50C-407E-A947-70E740481C1C}">
                <a14:useLocalDpi xmlns:a14="http://schemas.microsoft.com/office/drawing/2010/main" val="0"/>
              </a:ext>
            </a:extLst>
          </a:blip>
          <a:srcRect t="1" b="49333"/>
          <a:stretch/>
        </p:blipFill>
        <p:spPr>
          <a:xfrm>
            <a:off x="0" y="1"/>
            <a:ext cx="9144000" cy="3474720"/>
          </a:xfrm>
          <a:prstGeom prst="rect">
            <a:avLst/>
          </a:prstGeom>
        </p:spPr>
      </p:pic>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A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1"/>
                </a:solidFill>
              </a:defRPr>
            </a:lvl1pPr>
          </a:lstStyle>
          <a:p>
            <a:pPr lvl="0"/>
            <a:r>
              <a:rPr lang="en-US" altLang="en-US" dirty="0"/>
              <a:t>Click To Edit Master Title Style</a:t>
            </a:r>
          </a:p>
        </p:txBody>
      </p:sp>
      <p:pic>
        <p:nvPicPr>
          <p:cNvPr id="26" name="Picture 25">
            <a:extLst>
              <a:ext uri="{FF2B5EF4-FFF2-40B4-BE49-F238E27FC236}">
                <a16:creationId xmlns:a16="http://schemas.microsoft.com/office/drawing/2014/main" id="{E2B3207C-6FA1-FE1C-C1EE-1C6CDFD4C6B9}"/>
              </a:ext>
            </a:extLst>
          </p:cNvPr>
          <p:cNvPicPr>
            <a:picLocks noChangeAspect="1"/>
          </p:cNvPicPr>
          <p:nvPr userDrawn="1"/>
        </p:nvPicPr>
        <p:blipFill>
          <a:blip r:embed="rId4"/>
          <a:stretch>
            <a:fillRect/>
          </a:stretch>
        </p:blipFill>
        <p:spPr>
          <a:xfrm>
            <a:off x="7358173" y="6361044"/>
            <a:ext cx="1394004" cy="306432"/>
          </a:xfrm>
          <a:prstGeom prst="rect">
            <a:avLst/>
          </a:prstGeom>
        </p:spPr>
      </p:pic>
    </p:spTree>
    <p:extLst>
      <p:ext uri="{BB962C8B-B14F-4D97-AF65-F5344CB8AC3E}">
        <p14:creationId xmlns:p14="http://schemas.microsoft.com/office/powerpoint/2010/main" val="3509681088"/>
      </p:ext>
    </p:extLst>
  </p:cSld>
  <p:clrMapOvr>
    <a:masterClrMapping/>
  </p:clrMapOvr>
  <p:extLst>
    <p:ext uri="{DCECCB84-F9BA-43D5-87BE-67443E8EF086}">
      <p15:sldGuideLst xmlns:p15="http://schemas.microsoft.com/office/powerpoint/2012/main">
        <p15:guide id="3" orient="horz" pos="4200">
          <p15:clr>
            <a:srgbClr val="FBAE40"/>
          </p15:clr>
        </p15:guide>
        <p15:guide id="4" pos="26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325661" y="1076325"/>
            <a:ext cx="8188710" cy="4808538"/>
          </a:xfrm>
          <a:noFill/>
          <a:ln w="9525">
            <a:noFill/>
            <a:miter lim="800000"/>
            <a:headEnd/>
            <a:tailEnd/>
          </a:ln>
          <a:effectLst/>
        </p:spPr>
        <p:txBody>
          <a:bodyPr lIns="91440"/>
          <a:lstStyle>
            <a:lvl1pPr marL="0" indent="0" algn="l" rtl="0" eaLnBrk="1" fontAlgn="base" hangingPunct="1">
              <a:spcAft>
                <a:spcPct val="0"/>
              </a:spcAft>
              <a:buSzPct val="40000"/>
              <a:defRPr lang="en-US" sz="1000" b="0" dirty="0" smtClean="0">
                <a:solidFill>
                  <a:srgbClr val="000000"/>
                </a:solidFill>
                <a:latin typeface="+mn-lt"/>
                <a:ea typeface="+mn-ea"/>
                <a:cs typeface="+mn-cs"/>
              </a:defRPr>
            </a:lvl1pPr>
            <a:lvl2pPr marL="0" indent="0" algn="l" rtl="0" eaLnBrk="1" fontAlgn="base" hangingPunct="1">
              <a:spcBef>
                <a:spcPts val="600"/>
              </a:spcBef>
              <a:spcAft>
                <a:spcPct val="0"/>
              </a:spcAft>
              <a:buSzPct val="40000"/>
              <a:buNone/>
              <a:defRPr lang="en-US" sz="10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62" name="Slide Number Placeholder 3">
            <a:extLst>
              <a:ext uri="{FF2B5EF4-FFF2-40B4-BE49-F238E27FC236}">
                <a16:creationId xmlns:a16="http://schemas.microsoft.com/office/drawing/2014/main" id="{9A263509-98AC-4546-B2C5-DF2F4C4F986A}"/>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5EDCB748-D9FF-41F0-9AE5-3D677869629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B1F08EC2-0348-4B46-8C6D-BF6EDFBBBD44}"/>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2623371454"/>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8710" cy="439305"/>
          </a:xfrm>
        </p:spPr>
        <p:txBody>
          <a:bodyPr lIns="91440"/>
          <a:lstStyle>
            <a:lvl1pPr marL="0" indent="0">
              <a:spcBef>
                <a:spcPts val="0"/>
              </a:spcBef>
              <a:defRPr lang="en-US" sz="1200" b="1" dirty="0" smtClean="0">
                <a:solidFill>
                  <a:srgbClr val="368727"/>
                </a:solidFill>
                <a:latin typeface="+mn-lt"/>
                <a:ea typeface="+mn-ea"/>
                <a:cs typeface="+mn-cs"/>
              </a:defRPr>
            </a:lvl1pPr>
            <a:lvl2pPr marL="0" indent="0">
              <a:spcBef>
                <a:spcPts val="0"/>
              </a:spcBef>
              <a:buNone/>
              <a:defRPr sz="1200" b="0" i="1">
                <a:solidFill>
                  <a:srgbClr val="368727"/>
                </a:solidFill>
              </a:defRPr>
            </a:lvl2pPr>
          </a:lstStyle>
          <a:p>
            <a:pPr lvl="0"/>
            <a:r>
              <a:rPr lang="en-US" dirty="0"/>
              <a:t>Click to edit Master text styles</a:t>
            </a:r>
          </a:p>
          <a:p>
            <a:pPr lvl="1"/>
            <a:r>
              <a:rPr lang="en-US" dirty="0"/>
              <a:t>Second level</a:t>
            </a:r>
          </a:p>
        </p:txBody>
      </p:sp>
      <p:sp>
        <p:nvSpPr>
          <p:cNvPr id="10" name="Content Placeholder 9"/>
          <p:cNvSpPr>
            <a:spLocks noGrp="1"/>
          </p:cNvSpPr>
          <p:nvPr>
            <p:ph sz="quarter" idx="13"/>
          </p:nvPr>
        </p:nvSpPr>
        <p:spPr>
          <a:xfrm>
            <a:off x="325661" y="1526850"/>
            <a:ext cx="8188710" cy="4691387"/>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3" name="Slide Number Placeholder 3">
            <a:extLst>
              <a:ext uri="{FF2B5EF4-FFF2-40B4-BE49-F238E27FC236}">
                <a16:creationId xmlns:a16="http://schemas.microsoft.com/office/drawing/2014/main" id="{7EA345A8-99C1-46D2-B43D-EBB13DCF1ED2}"/>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89581FD7-1A7A-4D55-96D3-115BEF36627D}"/>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9906DF31-BFC5-4876-8473-BB825737ABD0}"/>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2289559226"/>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7948"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7948" cy="439305"/>
          </a:xfrm>
        </p:spPr>
        <p:txBody>
          <a:bodyPr lIns="91440"/>
          <a:lstStyle>
            <a:lvl1pPr marL="0" indent="0">
              <a:spcBef>
                <a:spcPts val="0"/>
              </a:spcBef>
              <a:defRPr lang="en-US" sz="1200" b="1" dirty="0" smtClean="0">
                <a:solidFill>
                  <a:srgbClr val="368727"/>
                </a:solidFill>
                <a:latin typeface="+mn-lt"/>
                <a:ea typeface="+mn-ea"/>
                <a:cs typeface="+mn-cs"/>
              </a:defRPr>
            </a:lvl1pPr>
            <a:lvl2pPr marL="0" indent="0">
              <a:spcBef>
                <a:spcPts val="0"/>
              </a:spcBef>
              <a:buNone/>
              <a:defRPr sz="1200" b="0" i="1">
                <a:solidFill>
                  <a:srgbClr val="368727"/>
                </a:solidFill>
              </a:defRPr>
            </a:lvl2pPr>
          </a:lstStyle>
          <a:p>
            <a:pPr lvl="0"/>
            <a:r>
              <a:rPr lang="en-US" dirty="0"/>
              <a:t>Click to edit Master text styles</a:t>
            </a:r>
          </a:p>
          <a:p>
            <a:pPr lvl="1"/>
            <a:r>
              <a:rPr lang="en-US" dirty="0"/>
              <a:t>Second level</a:t>
            </a:r>
          </a:p>
        </p:txBody>
      </p:sp>
      <p:sp>
        <p:nvSpPr>
          <p:cNvPr id="10" name="Content Placeholder 9"/>
          <p:cNvSpPr>
            <a:spLocks noGrp="1"/>
          </p:cNvSpPr>
          <p:nvPr>
            <p:ph sz="quarter" idx="13"/>
          </p:nvPr>
        </p:nvSpPr>
        <p:spPr>
          <a:xfrm>
            <a:off x="325661" y="15268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325661" y="3666458"/>
            <a:ext cx="8188710" cy="439305"/>
          </a:xfrm>
        </p:spPr>
        <p:txBody>
          <a:bodyPr lIns="91440"/>
          <a:lstStyle>
            <a:lvl1pPr marL="0" indent="0">
              <a:spcBef>
                <a:spcPts val="0"/>
              </a:spcBef>
              <a:defRPr lang="en-US" sz="1200" b="1" dirty="0" smtClean="0">
                <a:solidFill>
                  <a:srgbClr val="368727"/>
                </a:solidFill>
                <a:latin typeface="+mn-lt"/>
                <a:ea typeface="+mn-ea"/>
                <a:cs typeface="+mn-cs"/>
              </a:defRPr>
            </a:lvl1pPr>
            <a:lvl2pPr marL="0" indent="0">
              <a:spcBef>
                <a:spcPts val="0"/>
              </a:spcBef>
              <a:buNone/>
              <a:defRPr sz="1200" b="0" i="1">
                <a:solidFill>
                  <a:srgbClr val="368727"/>
                </a:solidFill>
              </a:defRPr>
            </a:lvl2pPr>
          </a:lstStyle>
          <a:p>
            <a:pPr lvl="0"/>
            <a:r>
              <a:rPr lang="en-US" dirty="0"/>
              <a:t>Click to edit Master text styles</a:t>
            </a:r>
          </a:p>
          <a:p>
            <a:pPr lvl="1"/>
            <a:r>
              <a:rPr lang="en-US" dirty="0"/>
              <a:t>Second level</a:t>
            </a:r>
          </a:p>
        </p:txBody>
      </p:sp>
      <p:sp>
        <p:nvSpPr>
          <p:cNvPr id="9" name="Content Placeholder 9"/>
          <p:cNvSpPr>
            <a:spLocks noGrp="1"/>
          </p:cNvSpPr>
          <p:nvPr>
            <p:ph sz="quarter" idx="18"/>
          </p:nvPr>
        </p:nvSpPr>
        <p:spPr>
          <a:xfrm>
            <a:off x="325661" y="41200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5" name="Slide Number Placeholder 3">
            <a:extLst>
              <a:ext uri="{FF2B5EF4-FFF2-40B4-BE49-F238E27FC236}">
                <a16:creationId xmlns:a16="http://schemas.microsoft.com/office/drawing/2014/main" id="{E8A4DA1C-022C-486D-AE72-319ED27E49C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6" name="Rectangle 155">
            <a:extLst>
              <a:ext uri="{FF2B5EF4-FFF2-40B4-BE49-F238E27FC236}">
                <a16:creationId xmlns:a16="http://schemas.microsoft.com/office/drawing/2014/main" id="{F5375835-282B-48B9-BA05-8C718909740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7" name="Rectangle 176">
            <a:extLst>
              <a:ext uri="{FF2B5EF4-FFF2-40B4-BE49-F238E27FC236}">
                <a16:creationId xmlns:a16="http://schemas.microsoft.com/office/drawing/2014/main" id="{1E8B0D02-E4F8-412E-BDB8-086E6FE9CF00}"/>
              </a:ext>
            </a:extLst>
          </p:cNvPr>
          <p:cNvSpPr>
            <a:spLocks noGrp="1" noChangeArrowheads="1"/>
          </p:cNvSpPr>
          <p:nvPr>
            <p:ph type="ftr" sz="quarter" idx="19"/>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1902888182"/>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73742" cy="8382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25661" y="1339850"/>
            <a:ext cx="3878262" cy="4878388"/>
          </a:xfrm>
        </p:spPr>
        <p:txBody>
          <a:bodyPr lIns="91440"/>
          <a:lstStyle>
            <a:lvl1pPr>
              <a:spcBef>
                <a:spcPts val="600"/>
              </a:spcBef>
              <a:defRPr sz="1400">
                <a:solidFill>
                  <a:srgbClr val="368727"/>
                </a:solidFill>
              </a:defRPr>
            </a:lvl1pPr>
            <a:lvl2pPr marL="114300" indent="-114300">
              <a:spcBef>
                <a:spcPts val="600"/>
              </a:spcBef>
              <a:buClr>
                <a:srgbClr val="368727"/>
              </a:buClr>
              <a:defRPr sz="1200">
                <a:solidFill>
                  <a:srgbClr val="000000"/>
                </a:solidFill>
              </a:defRPr>
            </a:lvl2pPr>
            <a:lvl3pPr marL="228600" indent="-114300">
              <a:spcBef>
                <a:spcPts val="600"/>
              </a:spcBef>
              <a:buClr>
                <a:srgbClr val="768692"/>
              </a:buClr>
              <a:defRPr sz="1100">
                <a:solidFill>
                  <a:srgbClr val="000000"/>
                </a:solidFill>
              </a:defRPr>
            </a:lvl3pPr>
            <a:lvl4pPr marL="342900" indent="-114300">
              <a:spcBef>
                <a:spcPts val="600"/>
              </a:spcBef>
              <a:buClr>
                <a:schemeClr val="tx1"/>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Content Placeholder 2"/>
          <p:cNvSpPr>
            <a:spLocks noGrp="1"/>
          </p:cNvSpPr>
          <p:nvPr>
            <p:ph sz="half" idx="13"/>
          </p:nvPr>
        </p:nvSpPr>
        <p:spPr>
          <a:xfrm>
            <a:off x="4611450" y="1339850"/>
            <a:ext cx="3878262" cy="4878388"/>
          </a:xfrm>
        </p:spPr>
        <p:txBody>
          <a:bodyPr lIns="91440"/>
          <a:lstStyle>
            <a:lvl1pPr>
              <a:spcBef>
                <a:spcPts val="600"/>
              </a:spcBef>
              <a:defRPr sz="1400">
                <a:solidFill>
                  <a:srgbClr val="368727"/>
                </a:solidFill>
              </a:defRPr>
            </a:lvl1pPr>
            <a:lvl2pPr marL="114300" indent="-114300">
              <a:spcBef>
                <a:spcPts val="600"/>
              </a:spcBef>
              <a:buClr>
                <a:srgbClr val="368727"/>
              </a:buClr>
              <a:defRPr sz="1200">
                <a:solidFill>
                  <a:srgbClr val="000000"/>
                </a:solidFill>
              </a:defRPr>
            </a:lvl2pPr>
            <a:lvl3pPr marL="228600" indent="-114300">
              <a:spcBef>
                <a:spcPts val="600"/>
              </a:spcBef>
              <a:buClr>
                <a:srgbClr val="768692"/>
              </a:buClr>
              <a:defRPr sz="1100">
                <a:solidFill>
                  <a:srgbClr val="000000"/>
                </a:solidFill>
              </a:defRPr>
            </a:lvl3pPr>
            <a:lvl4pPr marL="342900" indent="-114300">
              <a:spcBef>
                <a:spcPts val="600"/>
              </a:spcBef>
              <a:buClr>
                <a:schemeClr val="tx1"/>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3" name="Slide Number Placeholder 3">
            <a:extLst>
              <a:ext uri="{FF2B5EF4-FFF2-40B4-BE49-F238E27FC236}">
                <a16:creationId xmlns:a16="http://schemas.microsoft.com/office/drawing/2014/main" id="{962933B9-4871-4551-B211-283BF78E4B31}"/>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B7058636-AC71-4357-A634-03DF107B85A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6160F30A-F128-4555-90DE-A89193F5A54B}"/>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4158361654"/>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24088" y="6526412"/>
            <a:ext cx="711200" cy="214312"/>
          </a:xfrm>
        </p:spPr>
        <p:txBody>
          <a:bodyPr/>
          <a:lstStyle>
            <a:lvl1pPr>
              <a:defRPr sz="700" b="0">
                <a:solidFill>
                  <a:schemeClr val="tx1"/>
                </a:solidFill>
              </a:defRPr>
            </a:lvl1pPr>
            <a:lvl2pPr>
              <a:defRPr sz="700" b="0">
                <a:solidFill>
                  <a:schemeClr val="tx1"/>
                </a:solidFill>
              </a:defRPr>
            </a:lvl2pPr>
            <a:lvl3pPr>
              <a:defRPr sz="700" b="0">
                <a:solidFill>
                  <a:schemeClr val="tx1"/>
                </a:solidFill>
              </a:defRPr>
            </a:lvl3pPr>
            <a:lvl4pPr>
              <a:defRPr sz="700" b="0">
                <a:solidFill>
                  <a:schemeClr val="tx1"/>
                </a:solidFill>
              </a:defRPr>
            </a:lvl4pPr>
            <a:lvl5pPr>
              <a:defRPr sz="700"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333500" y="6503543"/>
            <a:ext cx="6477000" cy="214312"/>
          </a:xfrm>
        </p:spPr>
        <p:txBody>
          <a:bodyPr/>
          <a:lstStyle>
            <a:lvl1pPr algn="ctr">
              <a:defRPr sz="900" b="0">
                <a:solidFill>
                  <a:schemeClr val="tx1"/>
                </a:solidFill>
              </a:defRPr>
            </a:lvl1pPr>
            <a:lvl2pPr algn="ctr">
              <a:defRPr sz="900" b="0">
                <a:solidFill>
                  <a:schemeClr val="tx1"/>
                </a:solidFill>
              </a:defRPr>
            </a:lvl2pPr>
            <a:lvl3pPr algn="ctr">
              <a:defRPr sz="900" b="0">
                <a:solidFill>
                  <a:schemeClr val="tx1"/>
                </a:solidFill>
              </a:defRPr>
            </a:lvl3pPr>
            <a:lvl4pPr algn="ctr">
              <a:defRPr sz="900" b="0">
                <a:solidFill>
                  <a:schemeClr val="tx1"/>
                </a:solidFill>
              </a:defRPr>
            </a:lvl4pPr>
            <a:lvl5pPr algn="ctr">
              <a:defRPr sz="900" b="0">
                <a:solidFill>
                  <a:schemeClr val="tx1"/>
                </a:solidFill>
              </a:defRPr>
            </a:lvl5pPr>
          </a:lstStyle>
          <a:p>
            <a:pPr lvl="0"/>
            <a:r>
              <a:rPr lang="en-US" altLang="en-US" sz="900" dirty="0"/>
              <a:t>BROKER/DEALER and ADDRESS PLACEHOLDER</a:t>
            </a:r>
            <a:endParaRPr lang="en-US" dirty="0"/>
          </a:p>
        </p:txBody>
      </p:sp>
      <p:sp>
        <p:nvSpPr>
          <p:cNvPr id="7" name="Content Placeholder 2"/>
          <p:cNvSpPr>
            <a:spLocks noGrp="1"/>
          </p:cNvSpPr>
          <p:nvPr>
            <p:ph idx="13" hasCustomPrompt="1"/>
          </p:nvPr>
        </p:nvSpPr>
        <p:spPr>
          <a:xfrm>
            <a:off x="325661" y="3228975"/>
            <a:ext cx="8506210" cy="2903538"/>
          </a:xfrm>
        </p:spPr>
        <p:txBody>
          <a:bodyPr lIns="91440" anchor="b"/>
          <a:lstStyle>
            <a:lvl1pPr marL="0" indent="0" algn="l" rtl="0" eaLnBrk="1" fontAlgn="base" hangingPunct="1">
              <a:spcBef>
                <a:spcPts val="300"/>
              </a:spcBef>
              <a:spcAft>
                <a:spcPct val="0"/>
              </a:spcAft>
              <a:buClrTx/>
              <a:buSzTx/>
              <a:buFontTx/>
              <a:buNone/>
              <a:defRPr lang="en-US" sz="1000" b="0" dirty="0" smtClean="0">
                <a:solidFill>
                  <a:schemeClr val="tx1"/>
                </a:solidFill>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eaLnBrk="1" hangingPunct="1">
              <a:spcBef>
                <a:spcPts val="300"/>
              </a:spcBef>
              <a:buClrTx/>
              <a:buSzTx/>
              <a:buFontTx/>
              <a:buNone/>
            </a:pPr>
            <a:r>
              <a:rPr lang="en-US" sz="1000" dirty="0">
                <a:latin typeface="+mj-lt"/>
              </a:rPr>
              <a:t>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a:t>
            </a:r>
          </a:p>
          <a:p>
            <a:pPr eaLnBrk="1" hangingPunct="1">
              <a:spcBef>
                <a:spcPts val="300"/>
              </a:spcBef>
              <a:buClrTx/>
              <a:buSzTx/>
              <a:buFontTx/>
              <a:buNone/>
            </a:pPr>
            <a:r>
              <a:rPr lang="en-US" sz="1000" b="1" dirty="0">
                <a:latin typeface="+mj-lt"/>
              </a:rPr>
              <a:t>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a:t>
            </a:r>
          </a:p>
        </p:txBody>
      </p:sp>
      <p:sp>
        <p:nvSpPr>
          <p:cNvPr id="13" name="Content Placeholder 12"/>
          <p:cNvSpPr>
            <a:spLocks noGrp="1"/>
          </p:cNvSpPr>
          <p:nvPr>
            <p:ph sz="quarter" idx="16" hasCustomPrompt="1"/>
          </p:nvPr>
        </p:nvSpPr>
        <p:spPr>
          <a:xfrm>
            <a:off x="7991475" y="6456525"/>
            <a:ext cx="908050" cy="377825"/>
          </a:xfrm>
        </p:spPr>
        <p:txBody>
          <a:bodyPr anchor="b"/>
          <a:lstStyle>
            <a:lvl1pPr algn="r">
              <a:spcBef>
                <a:spcPts val="0"/>
              </a:spcBef>
              <a:defRPr sz="700" b="0">
                <a:solidFill>
                  <a:schemeClr val="tx1"/>
                </a:solidFill>
              </a:defRPr>
            </a:lvl1pPr>
            <a:lvl2pPr algn="r">
              <a:defRPr sz="700" b="0">
                <a:solidFill>
                  <a:schemeClr val="tx1"/>
                </a:solidFill>
              </a:defRPr>
            </a:lvl2pPr>
            <a:lvl3pPr algn="r">
              <a:defRPr sz="700" b="0">
                <a:solidFill>
                  <a:schemeClr val="tx1"/>
                </a:solidFill>
              </a:defRPr>
            </a:lvl3pPr>
            <a:lvl4pPr algn="r">
              <a:defRPr sz="700" b="0">
                <a:solidFill>
                  <a:schemeClr val="tx1"/>
                </a:solidFill>
              </a:defRPr>
            </a:lvl4pPr>
            <a:lvl5pPr algn="r">
              <a:defRPr sz="700" b="0">
                <a:solidFill>
                  <a:schemeClr val="tx1"/>
                </a:solidFill>
              </a:defRPr>
            </a:lvl5pPr>
          </a:lstStyle>
          <a:p>
            <a:pPr lvl="0"/>
            <a:r>
              <a:rPr lang="en-US" dirty="0"/>
              <a:t>1.000000.100</a:t>
            </a:r>
          </a:p>
          <a:p>
            <a:pPr lvl="0"/>
            <a:r>
              <a:rPr lang="en-US" dirty="0"/>
              <a:t>MMYY</a:t>
            </a:r>
          </a:p>
        </p:txBody>
      </p:sp>
    </p:spTree>
    <p:extLst>
      <p:ext uri="{BB962C8B-B14F-4D97-AF65-F5344CB8AC3E}">
        <p14:creationId xmlns:p14="http://schemas.microsoft.com/office/powerpoint/2010/main" val="1114336851"/>
      </p:ext>
    </p:extLst>
  </p:cSld>
  <p:clrMapOvr>
    <a:masterClrMapping/>
  </p:clrMapOvr>
  <p:extLst>
    <p:ext uri="{DCECCB84-F9BA-43D5-87BE-67443E8EF086}">
      <p15:sldGuideLst xmlns:p15="http://schemas.microsoft.com/office/powerpoint/2012/main">
        <p15:guide id="3" orient="horz" pos="4200">
          <p15:clr>
            <a:srgbClr val="FBAE40"/>
          </p15:clr>
        </p15:guide>
        <p15:guide id="4" pos="26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60" name="Slide Number Placeholder 3">
            <a:extLst>
              <a:ext uri="{FF2B5EF4-FFF2-40B4-BE49-F238E27FC236}">
                <a16:creationId xmlns:a16="http://schemas.microsoft.com/office/drawing/2014/main" id="{BCE193F0-C685-4085-9D8A-B79EF54508E4}"/>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1" name="Rectangle 155">
            <a:extLst>
              <a:ext uri="{FF2B5EF4-FFF2-40B4-BE49-F238E27FC236}">
                <a16:creationId xmlns:a16="http://schemas.microsoft.com/office/drawing/2014/main" id="{84E06131-FBAA-43EF-B330-B5D9B5D74861}"/>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2" name="Rectangle 176">
            <a:extLst>
              <a:ext uri="{FF2B5EF4-FFF2-40B4-BE49-F238E27FC236}">
                <a16:creationId xmlns:a16="http://schemas.microsoft.com/office/drawing/2014/main" id="{F5AA948F-B277-4FEC-B9BB-772B7C340B16}"/>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37942987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FI_Internal_Onscreen_Cover">
    <p:bg>
      <p:bgPr>
        <a:solidFill>
          <a:srgbClr val="47525B"/>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166E868-2362-4C95-BA46-50AEF3442D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689" y="534402"/>
            <a:ext cx="1839618" cy="113207"/>
          </a:xfrm>
          <a:prstGeom prst="rect">
            <a:avLst/>
          </a:prstGeom>
        </p:spPr>
      </p:pic>
      <p:pic>
        <p:nvPicPr>
          <p:cNvPr id="2" name="Picture 1" descr="A picture containing holding, game, white, ball&#10;&#10;Description automatically generated">
            <a:extLst>
              <a:ext uri="{FF2B5EF4-FFF2-40B4-BE49-F238E27FC236}">
                <a16:creationId xmlns:a16="http://schemas.microsoft.com/office/drawing/2014/main" id="{E255EC1E-B300-5262-8D30-E4FB970031C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49333"/>
          <a:stretch/>
        </p:blipFill>
        <p:spPr>
          <a:xfrm>
            <a:off x="0" y="1"/>
            <a:ext cx="9144000" cy="3474720"/>
          </a:xfrm>
          <a:prstGeom prst="rect">
            <a:avLst/>
          </a:prstGeom>
        </p:spPr>
      </p:pic>
      <p:sp>
        <p:nvSpPr>
          <p:cNvPr id="81" name="Content Placeholder 52"/>
          <p:cNvSpPr txBox="1">
            <a:spLocks/>
          </p:cNvSpPr>
          <p:nvPr/>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sp>
        <p:nvSpPr>
          <p:cNvPr id="120" name="Content Placeholder 52"/>
          <p:cNvSpPr>
            <a:spLocks noGrp="1"/>
          </p:cNvSpPr>
          <p:nvPr>
            <p:ph sz="quarter" idx="12"/>
          </p:nvPr>
        </p:nvSpPr>
        <p:spPr>
          <a:xfrm>
            <a:off x="704301" y="3978275"/>
            <a:ext cx="2576513" cy="1787525"/>
          </a:xfrm>
        </p:spPr>
        <p:txBody>
          <a:bodyPr/>
          <a:lstStyle>
            <a:lvl1pPr marL="0" indent="0">
              <a:spcBef>
                <a:spcPts val="1200"/>
              </a:spcBef>
              <a:defRPr lang="en-US" sz="1000" b="1" kern="1200" dirty="0" smtClean="0">
                <a:solidFill>
                  <a:schemeClr val="bg1"/>
                </a:solidFill>
                <a:latin typeface="Arial" charset="0"/>
                <a:ea typeface="ＭＳ Ｐゴシック" charset="-128"/>
                <a:cs typeface="+mn-cs"/>
              </a:defRPr>
            </a:lvl1pPr>
            <a:lvl2pPr marL="0" indent="0">
              <a:buFontTx/>
              <a:buNone/>
              <a:defRPr lang="en-US" sz="10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21" name="Content Placeholder 52"/>
          <p:cNvSpPr>
            <a:spLocks noGrp="1"/>
          </p:cNvSpPr>
          <p:nvPr>
            <p:ph sz="quarter" idx="15"/>
          </p:nvPr>
        </p:nvSpPr>
        <p:spPr>
          <a:xfrm>
            <a:off x="3396990" y="3978275"/>
            <a:ext cx="2576513" cy="1787525"/>
          </a:xfrm>
        </p:spPr>
        <p:txBody>
          <a:bodyPr/>
          <a:lstStyle>
            <a:lvl1pPr marL="0" indent="0">
              <a:spcBef>
                <a:spcPts val="1200"/>
              </a:spcBef>
              <a:defRPr lang="en-US" sz="1000" b="1" kern="1200" dirty="0" smtClean="0">
                <a:solidFill>
                  <a:schemeClr val="bg1"/>
                </a:solidFill>
                <a:latin typeface="Arial" charset="0"/>
                <a:ea typeface="ＭＳ Ｐゴシック" charset="-128"/>
                <a:cs typeface="+mn-cs"/>
              </a:defRPr>
            </a:lvl1pPr>
            <a:lvl2pPr marL="0" indent="0">
              <a:buFontTx/>
              <a:buNone/>
              <a:defRPr lang="en-US" sz="10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38" name="Rectangle 176">
            <a:extLst>
              <a:ext uri="{FF2B5EF4-FFF2-40B4-BE49-F238E27FC236}">
                <a16:creationId xmlns:a16="http://schemas.microsoft.com/office/drawing/2014/main" id="{4C04D44C-6DC7-4AC9-B22D-2858281301FC}"/>
              </a:ext>
            </a:extLst>
          </p:cNvPr>
          <p:cNvSpPr>
            <a:spLocks noGrp="1" noChangeArrowheads="1"/>
          </p:cNvSpPr>
          <p:nvPr>
            <p:ph type="ftr" sz="quarter" idx="13"/>
          </p:nvPr>
        </p:nvSpPr>
        <p:spPr>
          <a:xfrm>
            <a:off x="324945" y="6421008"/>
            <a:ext cx="6014623" cy="260350"/>
          </a:xfrm>
        </p:spPr>
        <p:txBody>
          <a:bodyPr anchor="b" anchorCtr="0"/>
          <a:lstStyle>
            <a:lvl1pPr algn="l">
              <a:defRPr sz="800" b="0" smtClean="0">
                <a:solidFill>
                  <a:schemeClr val="bg1"/>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sp>
        <p:nvSpPr>
          <p:cNvPr id="4" name="Content Placeholder 52">
            <a:extLst>
              <a:ext uri="{FF2B5EF4-FFF2-40B4-BE49-F238E27FC236}">
                <a16:creationId xmlns:a16="http://schemas.microsoft.com/office/drawing/2014/main" id="{6A6AF195-1111-DECA-A334-1D8DC3AFB9DB}"/>
              </a:ext>
            </a:extLst>
          </p:cNvPr>
          <p:cNvSpPr txBox="1">
            <a:spLocks/>
          </p:cNvSpPr>
          <p:nvPr userDrawn="1"/>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grpSp>
        <p:nvGrpSpPr>
          <p:cNvPr id="5" name="Group 4">
            <a:extLst>
              <a:ext uri="{FF2B5EF4-FFF2-40B4-BE49-F238E27FC236}">
                <a16:creationId xmlns:a16="http://schemas.microsoft.com/office/drawing/2014/main" id="{0C59C46A-BF29-1E17-36B2-3C570C19A205}"/>
              </a:ext>
              <a:ext uri="{C183D7F6-B498-43B3-948B-1728B52AA6E4}">
                <adec:decorative xmlns:adec="http://schemas.microsoft.com/office/drawing/2017/decorative" val="1"/>
              </a:ext>
            </a:extLst>
          </p:cNvPr>
          <p:cNvGrpSpPr/>
          <p:nvPr userDrawn="1"/>
        </p:nvGrpSpPr>
        <p:grpSpPr>
          <a:xfrm>
            <a:off x="0" y="3480287"/>
            <a:ext cx="9144000" cy="165881"/>
            <a:chOff x="0" y="3480287"/>
            <a:chExt cx="9144000" cy="165881"/>
          </a:xfrm>
        </p:grpSpPr>
        <p:sp>
          <p:nvSpPr>
            <p:cNvPr id="19" name="Freeform: Shape 18">
              <a:extLst>
                <a:ext uri="{FF2B5EF4-FFF2-40B4-BE49-F238E27FC236}">
                  <a16:creationId xmlns:a16="http://schemas.microsoft.com/office/drawing/2014/main" id="{6759E42F-E954-FD79-7F3D-0412ECD23FDA}"/>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0" name="Freeform: Shape 19">
              <a:extLst>
                <a:ext uri="{FF2B5EF4-FFF2-40B4-BE49-F238E27FC236}">
                  <a16:creationId xmlns:a16="http://schemas.microsoft.com/office/drawing/2014/main" id="{5B3F889D-3269-2EF6-5E99-FDE505E95D1A}"/>
                </a:ext>
              </a:extLst>
            </p:cNvPr>
            <p:cNvSpPr/>
            <p:nvPr/>
          </p:nvSpPr>
          <p:spPr bwMode="auto">
            <a:xfrm>
              <a:off x="3706120" y="3480786"/>
              <a:ext cx="1938656"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656" h="165382">
                  <a:moveTo>
                    <a:pt x="50563" y="0"/>
                  </a:moveTo>
                  <a:lnTo>
                    <a:pt x="1938656"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1" name="Freeform: Shape 20">
              <a:extLst>
                <a:ext uri="{FF2B5EF4-FFF2-40B4-BE49-F238E27FC236}">
                  <a16:creationId xmlns:a16="http://schemas.microsoft.com/office/drawing/2014/main" id="{0C0E12BB-9BF1-65F0-D046-D8DD41D27287}"/>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2" name="Freeform: Shape 21">
              <a:extLst>
                <a:ext uri="{FF2B5EF4-FFF2-40B4-BE49-F238E27FC236}">
                  <a16:creationId xmlns:a16="http://schemas.microsoft.com/office/drawing/2014/main" id="{764F4532-D0B6-CEAA-CFFC-B1958E0F5CEB}"/>
                </a:ext>
              </a:extLst>
            </p:cNvPr>
            <p:cNvSpPr/>
            <p:nvPr/>
          </p:nvSpPr>
          <p:spPr bwMode="auto">
            <a:xfrm>
              <a:off x="5584348" y="3480786"/>
              <a:ext cx="1314128"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60398" y="0"/>
                  </a:moveTo>
                  <a:lnTo>
                    <a:pt x="1314128" y="0"/>
                  </a:lnTo>
                  <a:lnTo>
                    <a:pt x="1263565" y="165382"/>
                  </a:lnTo>
                  <a:lnTo>
                    <a:pt x="0" y="165382"/>
                  </a:lnTo>
                  <a:lnTo>
                    <a:pt x="60398"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dirty="0">
                <a:latin typeface="Arial" charset="0"/>
                <a:ea typeface="ＭＳ Ｐゴシック" charset="-128"/>
              </a:endParaRPr>
            </a:p>
          </p:txBody>
        </p:sp>
        <p:sp>
          <p:nvSpPr>
            <p:cNvPr id="23" name="Freeform: Shape 22">
              <a:extLst>
                <a:ext uri="{FF2B5EF4-FFF2-40B4-BE49-F238E27FC236}">
                  <a16:creationId xmlns:a16="http://schemas.microsoft.com/office/drawing/2014/main" id="{D98ADE4C-4137-46F0-A4D3-466CF0E756B2}"/>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dirty="0">
                <a:latin typeface="Arial" charset="0"/>
                <a:ea typeface="ＭＳ Ｐゴシック" charset="-128"/>
              </a:endParaRPr>
            </a:p>
          </p:txBody>
        </p:sp>
        <p:sp>
          <p:nvSpPr>
            <p:cNvPr id="24" name="Freeform: Shape 23">
              <a:extLst>
                <a:ext uri="{FF2B5EF4-FFF2-40B4-BE49-F238E27FC236}">
                  <a16:creationId xmlns:a16="http://schemas.microsoft.com/office/drawing/2014/main" id="{708B2D30-4A48-F0A9-ACDE-6C2703657C23}"/>
                </a:ext>
              </a:extLst>
            </p:cNvPr>
            <p:cNvSpPr/>
            <p:nvPr/>
          </p:nvSpPr>
          <p:spPr bwMode="auto">
            <a:xfrm>
              <a:off x="6845311" y="3480786"/>
              <a:ext cx="68336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365" h="165382">
                  <a:moveTo>
                    <a:pt x="53158" y="0"/>
                  </a:moveTo>
                  <a:lnTo>
                    <a:pt x="683365" y="0"/>
                  </a:lnTo>
                  <a:lnTo>
                    <a:pt x="632803" y="165382"/>
                  </a:lnTo>
                  <a:lnTo>
                    <a:pt x="0" y="165382"/>
                  </a:lnTo>
                  <a:lnTo>
                    <a:pt x="53158"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5" name="Freeform: Shape 24">
              <a:extLst>
                <a:ext uri="{FF2B5EF4-FFF2-40B4-BE49-F238E27FC236}">
                  <a16:creationId xmlns:a16="http://schemas.microsoft.com/office/drawing/2014/main" id="{1EABEB25-1554-F430-E18E-18D6FCE0FF92}"/>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pic>
        <p:nvPicPr>
          <p:cNvPr id="13" name="Picture 12">
            <a:extLst>
              <a:ext uri="{FF2B5EF4-FFF2-40B4-BE49-F238E27FC236}">
                <a16:creationId xmlns:a16="http://schemas.microsoft.com/office/drawing/2014/main" id="{BF32383C-3436-4F11-ABC9-330FD661822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 b="49333"/>
          <a:stretch/>
        </p:blipFill>
        <p:spPr>
          <a:xfrm>
            <a:off x="0" y="1"/>
            <a:ext cx="9144000" cy="3474720"/>
          </a:xfrm>
          <a:prstGeom prst="rect">
            <a:avLst/>
          </a:prstGeom>
        </p:spPr>
      </p:pic>
      <p:sp>
        <p:nvSpPr>
          <p:cNvPr id="43"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6CC24A"/>
                </a:solidFill>
              </a:defRPr>
            </a:lvl1pPr>
          </a:lstStyle>
          <a:p>
            <a:r>
              <a:rPr lang="en-US" dirty="0"/>
              <a:t>Click to edit Master subtitle style</a:t>
            </a:r>
          </a:p>
        </p:txBody>
      </p:sp>
      <p:sp>
        <p:nvSpPr>
          <p:cNvPr id="42"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685251" y="1581072"/>
            <a:ext cx="7805762"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1"/>
                </a:solidFill>
              </a:defRPr>
            </a:lvl1pPr>
          </a:lstStyle>
          <a:p>
            <a:pPr lvl="0"/>
            <a:r>
              <a:rPr lang="en-US" altLang="en-US" dirty="0"/>
              <a:t>Click To Edit Master Title Style</a:t>
            </a:r>
          </a:p>
        </p:txBody>
      </p:sp>
    </p:spTree>
    <p:extLst>
      <p:ext uri="{BB962C8B-B14F-4D97-AF65-F5344CB8AC3E}">
        <p14:creationId xmlns:p14="http://schemas.microsoft.com/office/powerpoint/2010/main" val="3251257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2_Onscreen Divider">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7BF508-47C3-4A12-B81C-6C131938B043}"/>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752344"/>
            <a:ext cx="7825946" cy="283464"/>
          </a:xfrm>
          <a:ln algn="ctr"/>
        </p:spPr>
        <p:txBody>
          <a:bodyPr tIns="0"/>
          <a:lstStyle>
            <a:lvl1pPr marL="0" indent="0" algn="l" rtl="0" fontAlgn="base">
              <a:lnSpc>
                <a:spcPct val="100000"/>
              </a:lnSpc>
              <a:spcBef>
                <a:spcPct val="0"/>
              </a:spcBef>
              <a:spcAft>
                <a:spcPct val="0"/>
              </a:spcAft>
              <a:defRPr lang="en-US" sz="2000" b="1" kern="1200" dirty="0">
                <a:solidFill>
                  <a:srgbClr val="6CC24A"/>
                </a:solidFill>
                <a:latin typeface="Arial"/>
                <a:ea typeface="ＭＳ Ｐゴシック" pitchFamily="34" charset="-128"/>
                <a:cs typeface="+mn-cs"/>
              </a:defRPr>
            </a:lvl1pPr>
          </a:lstStyle>
          <a:p>
            <a:r>
              <a:rPr lang="en-US" dirty="0"/>
              <a:t>Click to edit Master subtitle style</a:t>
            </a:r>
          </a:p>
        </p:txBody>
      </p:sp>
      <p:sp>
        <p:nvSpPr>
          <p:cNvPr id="60" name="Rectangle 176"/>
          <p:cNvSpPr>
            <a:spLocks noGrp="1" noChangeArrowheads="1"/>
          </p:cNvSpPr>
          <p:nvPr>
            <p:ph type="ftr" sz="quarter" idx="13"/>
          </p:nvPr>
        </p:nvSpPr>
        <p:spPr>
          <a:xfrm>
            <a:off x="320040" y="6508597"/>
            <a:ext cx="3931920" cy="173736"/>
          </a:xfrm>
        </p:spPr>
        <p:txBody>
          <a:bodyPr/>
          <a:lstStyle>
            <a:lvl1pPr algn="l">
              <a:defRPr sz="800" b="0" smtClean="0">
                <a:solidFill>
                  <a:schemeClr val="bg1"/>
                </a:solidFill>
              </a:defRPr>
            </a:lvl1pPr>
          </a:lstStyle>
          <a:p>
            <a:pPr>
              <a:defRPr/>
            </a:pPr>
            <a:r>
              <a:rPr lang="en-US"/>
              <a:t>Page footer, i.e., For institutional use only.</a:t>
            </a:r>
            <a:endParaRPr lang="en-US" dirty="0"/>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Tree>
    <p:extLst>
      <p:ext uri="{BB962C8B-B14F-4D97-AF65-F5344CB8AC3E}">
        <p14:creationId xmlns:p14="http://schemas.microsoft.com/office/powerpoint/2010/main" val="3157952891"/>
      </p:ext>
    </p:extLst>
  </p:cSld>
  <p:clrMapOvr>
    <a:masterClrMapping/>
  </p:clrMapOvr>
  <p:extLst>
    <p:ext uri="{DCECCB84-F9BA-43D5-87BE-67443E8EF086}">
      <p15:sldGuideLst xmlns:p15="http://schemas.microsoft.com/office/powerpoint/2012/main">
        <p15:guide id="1" orient="horz" pos="4200">
          <p15:clr>
            <a:srgbClr val="FBAE40"/>
          </p15:clr>
        </p15:guide>
        <p15:guide id="4" pos="54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3_Onscreen Divider Speaker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F506E2-9931-454C-8BB5-70F8C8BC4585}"/>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819387"/>
            <a:ext cx="7825945" cy="282925"/>
          </a:xfrm>
          <a:ln algn="ctr"/>
        </p:spPr>
        <p:txBody>
          <a:bodyPr tIns="0"/>
          <a:lstStyle>
            <a:lvl1pPr marL="0" indent="0" algn="l" rtl="0" fontAlgn="base">
              <a:lnSpc>
                <a:spcPct val="100000"/>
              </a:lnSpc>
              <a:spcBef>
                <a:spcPts val="600"/>
              </a:spcBef>
              <a:spcAft>
                <a:spcPct val="0"/>
              </a:spcAft>
              <a:defRPr lang="en-US" sz="1600" b="1" kern="1200" baseline="0" dirty="0">
                <a:solidFill>
                  <a:srgbClr val="6CC24A"/>
                </a:solidFill>
                <a:latin typeface="Arial"/>
                <a:ea typeface="ＭＳ Ｐゴシック" pitchFamily="34" charset="-128"/>
                <a:cs typeface="+mn-cs"/>
              </a:defRPr>
            </a:lvl1pPr>
          </a:lstStyle>
          <a:p>
            <a:r>
              <a:rPr lang="en-US"/>
              <a:t>Click to edit Master subtitle style</a:t>
            </a:r>
            <a:endParaRPr lang="en-US" dirty="0"/>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88" name="Rectangle 176">
            <a:extLst>
              <a:ext uri="{FF2B5EF4-FFF2-40B4-BE49-F238E27FC236}">
                <a16:creationId xmlns:a16="http://schemas.microsoft.com/office/drawing/2014/main" id="{F63D2447-968D-4391-82CF-99220D3851CF}"/>
              </a:ext>
            </a:extLst>
          </p:cNvPr>
          <p:cNvSpPr>
            <a:spLocks noGrp="1" noChangeArrowheads="1"/>
          </p:cNvSpPr>
          <p:nvPr>
            <p:ph type="ftr" sz="quarter" idx="13"/>
          </p:nvPr>
        </p:nvSpPr>
        <p:spPr>
          <a:xfrm>
            <a:off x="320040" y="6508597"/>
            <a:ext cx="3931920" cy="173736"/>
          </a:xfrm>
        </p:spPr>
        <p:txBody>
          <a:bodyPr/>
          <a:lstStyle>
            <a:lvl1pPr algn="l">
              <a:defRPr sz="800" b="0" smtClean="0">
                <a:solidFill>
                  <a:schemeClr val="bg1"/>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169544433"/>
      </p:ext>
    </p:extLst>
  </p:cSld>
  <p:clrMapOvr>
    <a:masterClrMapping/>
  </p:clrMapOvr>
  <p:extLst>
    <p:ext uri="{DCECCB84-F9BA-43D5-87BE-67443E8EF086}">
      <p15:sldGuideLst xmlns:p15="http://schemas.microsoft.com/office/powerpoint/2012/main">
        <p15:guide id="1" orient="horz" pos="420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a:noFill/>
          <a:ln w="9525">
            <a:noFill/>
            <a:miter lim="800000"/>
            <a:headEnd/>
            <a:tailEnd/>
          </a:ln>
          <a:effectLst/>
        </p:spPr>
        <p:txBody>
          <a:bodyPr tIns="45720" anchor="t" anchorCtr="0"/>
          <a:lstStyle>
            <a:lvl1pPr>
              <a:defRPr kumimoji="0" lang="en-US" sz="24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317115" y="1339850"/>
            <a:ext cx="8188710" cy="4878388"/>
          </a:xfrm>
        </p:spPr>
        <p:txBody>
          <a:bodyPr/>
          <a:lstStyle>
            <a:lvl1pPr marL="227013" indent="-227013">
              <a:spcBef>
                <a:spcPts val="600"/>
              </a:spcBef>
              <a:buClr>
                <a:srgbClr val="368727"/>
              </a:buClr>
              <a:buSzPct val="100000"/>
              <a:buFont typeface="+mj-lt"/>
              <a:buAutoNum type="arabicPeriod"/>
              <a:defRPr sz="1400" b="0" i="0" baseline="0">
                <a:solidFill>
                  <a:srgbClr val="000000"/>
                </a:solidFill>
                <a:latin typeface="Arial" pitchFamily="34" charset="0"/>
              </a:defRPr>
            </a:lvl1pPr>
            <a:lvl2pPr marL="461963" indent="-217488">
              <a:spcBef>
                <a:spcPts val="600"/>
              </a:spcBef>
              <a:buClr>
                <a:srgbClr val="768692"/>
              </a:buClr>
              <a:buFont typeface="+mj-lt"/>
              <a:buAutoNum type="alphaUcPeriod"/>
              <a:defRPr sz="1200" baseline="0">
                <a:solidFill>
                  <a:srgbClr val="000000"/>
                </a:solidFill>
                <a:latin typeface="Arial" pitchFamily="34" charset="0"/>
              </a:defRPr>
            </a:lvl2pPr>
            <a:lvl3pPr>
              <a:spcBef>
                <a:spcPts val="600"/>
              </a:spcBef>
              <a:buClr>
                <a:srgbClr val="000000"/>
              </a:buClr>
              <a:defRPr baseline="0">
                <a:solidFill>
                  <a:srgbClr val="000000"/>
                </a:solidFill>
              </a:defRPr>
            </a:lvl3pPr>
          </a:lstStyle>
          <a:p>
            <a:pPr lvl="0"/>
            <a:r>
              <a:rPr lang="en-US" dirty="0"/>
              <a:t>Click to edit Master text styles</a:t>
            </a:r>
          </a:p>
          <a:p>
            <a:pPr lvl="1"/>
            <a:r>
              <a:rPr lang="en-US" dirty="0"/>
              <a:t>Second level</a:t>
            </a:r>
          </a:p>
          <a:p>
            <a:pPr lvl="2"/>
            <a:r>
              <a:rPr lang="en-US" dirty="0"/>
              <a:t>Third level</a:t>
            </a:r>
          </a:p>
        </p:txBody>
      </p:sp>
      <p:sp>
        <p:nvSpPr>
          <p:cNvPr id="5" name="Slide Number Placeholder 3"/>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7" name="Rectangle 155"/>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1" name="Rectangle 176">
            <a:extLst>
              <a:ext uri="{FF2B5EF4-FFF2-40B4-BE49-F238E27FC236}">
                <a16:creationId xmlns:a16="http://schemas.microsoft.com/office/drawing/2014/main" id="{90057193-CB1B-44A9-BB71-AEF3428EB1A2}"/>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974029604"/>
      </p:ext>
    </p:extLst>
  </p:cSld>
  <p:clrMapOvr>
    <a:masterClrMapping/>
  </p:clrMapOvr>
  <p:extLst>
    <p:ext uri="{DCECCB84-F9BA-43D5-87BE-67443E8EF086}">
      <p15:sldGuideLst xmlns:p15="http://schemas.microsoft.com/office/powerpoint/2012/main">
        <p15:guide id="3" orient="horz" pos="4200">
          <p15:clr>
            <a:srgbClr val="FBAE40"/>
          </p15:clr>
        </p15:guide>
        <p15:guide id="4" pos="26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61" name="Slide Number Placeholder 3">
            <a:extLst>
              <a:ext uri="{FF2B5EF4-FFF2-40B4-BE49-F238E27FC236}">
                <a16:creationId xmlns:a16="http://schemas.microsoft.com/office/drawing/2014/main" id="{EF524037-F5D0-4428-9CA5-C04BEDCCDDD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2" name="Rectangle 155">
            <a:extLst>
              <a:ext uri="{FF2B5EF4-FFF2-40B4-BE49-F238E27FC236}">
                <a16:creationId xmlns:a16="http://schemas.microsoft.com/office/drawing/2014/main" id="{2B1046A9-03EE-49D1-911F-F1D3C9D50387}"/>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3" name="Rectangle 176">
            <a:extLst>
              <a:ext uri="{FF2B5EF4-FFF2-40B4-BE49-F238E27FC236}">
                <a16:creationId xmlns:a16="http://schemas.microsoft.com/office/drawing/2014/main" id="{3D2F4685-1C9C-46FB-9AD7-3D8BB399C73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215613819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7" name="Content Placeholder 2"/>
          <p:cNvSpPr>
            <a:spLocks noGrp="1"/>
          </p:cNvSpPr>
          <p:nvPr>
            <p:ph idx="13"/>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368727"/>
                </a:solidFill>
                <a:latin typeface="+mn-lt"/>
                <a:ea typeface="+mn-ea"/>
                <a:cs typeface="+mn-cs"/>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lvl="0"/>
            <a:r>
              <a:rPr lang="en-US" dirty="0"/>
              <a:t>Click to edit Master text styles</a:t>
            </a:r>
          </a:p>
        </p:txBody>
      </p:sp>
      <p:sp>
        <p:nvSpPr>
          <p:cNvPr id="62" name="Slide Number Placeholder 3">
            <a:extLst>
              <a:ext uri="{FF2B5EF4-FFF2-40B4-BE49-F238E27FC236}">
                <a16:creationId xmlns:a16="http://schemas.microsoft.com/office/drawing/2014/main" id="{4BACBA7A-3B9C-4FA4-BE9B-2701ADADA16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14E214B7-BB48-4178-B022-500F2BA5A5EF}"/>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1206BE26-E5C7-4ADA-8A9A-41BDC4C42A8A}"/>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1633778791"/>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lvl1pPr>
              <a:defRPr>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368727"/>
                </a:solidFill>
                <a:latin typeface="+mn-lt"/>
                <a:ea typeface="+mn-ea"/>
                <a:cs typeface="+mn-cs"/>
              </a:defRPr>
            </a:lvl1pPr>
            <a:lvl2pPr marL="114300" indent="-114300">
              <a:spcBef>
                <a:spcPts val="288"/>
              </a:spcBef>
              <a:buClr>
                <a:srgbClr val="368727"/>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2" name="Slide Number Placeholder 3">
            <a:extLst>
              <a:ext uri="{FF2B5EF4-FFF2-40B4-BE49-F238E27FC236}">
                <a16:creationId xmlns:a16="http://schemas.microsoft.com/office/drawing/2014/main" id="{AE8437CA-0496-4DD5-9905-A7ABC5A38B93}"/>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D9284EF3-CC3D-477B-A455-E4730B2DF686}"/>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5F21FBC4-709C-41E5-B2BD-D589A058990C}"/>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1913461761"/>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400" b="1" dirty="0" smtClean="0">
                <a:solidFill>
                  <a:srgbClr val="368727"/>
                </a:solidFill>
                <a:latin typeface="+mn-lt"/>
                <a:ea typeface="+mn-ea"/>
                <a:cs typeface="+mn-cs"/>
              </a:defRPr>
            </a:lvl1pPr>
            <a:lvl2pPr marL="114300" indent="-114300">
              <a:spcBef>
                <a:spcPts val="288"/>
              </a:spcBef>
              <a:buClr>
                <a:srgbClr val="368727"/>
              </a:buClr>
              <a:defRPr lang="en-US" sz="1200" dirty="0" smtClean="0">
                <a:solidFill>
                  <a:srgbClr val="000000"/>
                </a:solidFill>
                <a:latin typeface="+mn-lt"/>
              </a:defRPr>
            </a:lvl2pPr>
            <a:lvl3pPr marL="228600" indent="-114300">
              <a:buClr>
                <a:srgbClr val="768692"/>
              </a:buClr>
              <a:defRPr lang="en-US" sz="1100" dirty="0" smtClean="0">
                <a:solidFill>
                  <a:srgbClr val="000000"/>
                </a:solidFill>
                <a:latin typeface="+mn-lt"/>
              </a:defRPr>
            </a:lvl3pPr>
            <a:lvl4pPr marL="342900" indent="-114300">
              <a:buClr>
                <a:schemeClr val="tx1"/>
              </a:buClr>
              <a:buSzPct val="100000"/>
              <a:buFont typeface="Arial" pitchFamily="34" charset="0"/>
              <a:buChar char="•"/>
              <a:defRPr sz="1100">
                <a:solidFill>
                  <a:srgbClr val="00000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2" name="Slide Number Placeholder 3">
            <a:extLst>
              <a:ext uri="{FF2B5EF4-FFF2-40B4-BE49-F238E27FC236}">
                <a16:creationId xmlns:a16="http://schemas.microsoft.com/office/drawing/2014/main" id="{4A053A76-615F-4FBA-B14F-6384383F7E5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239E84CF-F60D-4345-ABF5-5413EBC827D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8E42AD6F-48FC-4927-9EA5-C0808419781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2899318364"/>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17115" y="228600"/>
            <a:ext cx="8229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317115" y="1339850"/>
            <a:ext cx="7908925"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329184"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8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317115" y="6656832"/>
            <a:ext cx="1984248"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700"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317115" y="6483096"/>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800" smtClean="0">
                <a:solidFill>
                  <a:srgbClr val="000000"/>
                </a:solidFill>
                <a:latin typeface="Arial" charset="0"/>
                <a:ea typeface="ＭＳ Ｐゴシック" charset="-128"/>
                <a:cs typeface="+mn-cs"/>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2832019053"/>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 id="2147483888" r:id="rId15"/>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6.emf"/><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6.emf"/><Relationship Id="rId5" Type="http://schemas.openxmlformats.org/officeDocument/2006/relationships/chart" Target="../charts/chart6.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C183D7F6-B498-43B3-948B-1728B52AA6E4}">
                <adec:decorative xmlns:adec="http://schemas.microsoft.com/office/drawing/2017/decorative" val="0"/>
              </a:ext>
            </a:extLst>
          </p:cNvPr>
          <p:cNvSpPr>
            <a:spLocks noGrp="1"/>
          </p:cNvSpPr>
          <p:nvPr>
            <p:ph type="title"/>
          </p:nvPr>
        </p:nvSpPr>
        <p:spPr/>
        <p:txBody>
          <a:bodyPr/>
          <a:lstStyle/>
          <a:p>
            <a:r>
              <a:rPr lang="en-US" dirty="0"/>
              <a:t>Developing an effective income strategy</a:t>
            </a:r>
          </a:p>
        </p:txBody>
      </p:sp>
      <p:sp>
        <p:nvSpPr>
          <p:cNvPr id="9" name="Subtitle 8">
            <a:extLst>
              <a:ext uri="{C183D7F6-B498-43B3-948B-1728B52AA6E4}">
                <adec:decorative xmlns:adec="http://schemas.microsoft.com/office/drawing/2017/decorative" val="0"/>
              </a:ext>
            </a:extLst>
          </p:cNvPr>
          <p:cNvSpPr>
            <a:spLocks noGrp="1"/>
          </p:cNvSpPr>
          <p:nvPr>
            <p:ph type="subTitle" idx="1"/>
          </p:nvPr>
        </p:nvSpPr>
        <p:spPr/>
        <p:txBody>
          <a:bodyPr/>
          <a:lstStyle/>
          <a:p>
            <a:r>
              <a:rPr lang="en-US" b="1" dirty="0">
                <a:solidFill>
                  <a:srgbClr val="6CC24A"/>
                </a:solidFill>
              </a:rPr>
              <a:t>Consider investor portfolios from different perspectives</a:t>
            </a:r>
          </a:p>
        </p:txBody>
      </p:sp>
      <p:sp>
        <p:nvSpPr>
          <p:cNvPr id="8" name="Text Box 15">
            <a:extLst>
              <a:ext uri="{FF2B5EF4-FFF2-40B4-BE49-F238E27FC236}">
                <a16:creationId xmlns:a16="http://schemas.microsoft.com/office/drawing/2014/main" id="{F483E69D-2DF3-4B53-B3F0-3F32BCB6F055}"/>
              </a:ext>
              <a:ext uri="{C183D7F6-B498-43B3-948B-1728B52AA6E4}">
                <adec:decorative xmlns:adec="http://schemas.microsoft.com/office/drawing/2017/decorative" val="0"/>
              </a:ext>
            </a:extLst>
          </p:cNvPr>
          <p:cNvSpPr txBox="1">
            <a:spLocks noChangeArrowheads="1"/>
          </p:cNvSpPr>
          <p:nvPr/>
        </p:nvSpPr>
        <p:spPr bwMode="ltGray">
          <a:xfrm>
            <a:off x="418044" y="6029741"/>
            <a:ext cx="2868716" cy="184652"/>
          </a:xfrm>
          <a:prstGeom prst="rect">
            <a:avLst/>
          </a:prstGeom>
          <a:noFill/>
          <a:ln w="9525">
            <a:solidFill>
              <a:schemeClr val="bg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800" b="1" dirty="0">
                <a:solidFill>
                  <a:schemeClr val="bg1"/>
                </a:solidFill>
                <a:latin typeface="Arial"/>
              </a:rPr>
              <a:t>Not FDIC Insured </a:t>
            </a:r>
            <a:r>
              <a:rPr lang="en-US" sz="800" b="1" dirty="0">
                <a:solidFill>
                  <a:schemeClr val="bg1"/>
                </a:solidFill>
                <a:latin typeface="Arial"/>
                <a:sym typeface="Wingdings" pitchFamily="2" charset="2"/>
              </a:rPr>
              <a:t> May Lose Value  No Bank Guarantee</a:t>
            </a:r>
          </a:p>
        </p:txBody>
      </p:sp>
      <p:sp>
        <p:nvSpPr>
          <p:cNvPr id="2" name="Footer Placeholder 1"/>
          <p:cNvSpPr>
            <a:spLocks noGrp="1"/>
          </p:cNvSpPr>
          <p:nvPr>
            <p:ph type="ftr" sz="quarter" idx="13"/>
          </p:nvPr>
        </p:nvSpPr>
        <p:spPr/>
        <p:txBody>
          <a:bodyPr/>
          <a:lstStyle/>
          <a:p>
            <a:pPr lvl="0">
              <a:defRPr/>
            </a:pPr>
            <a:r>
              <a:rPr lang="en-US" b="1" dirty="0">
                <a:latin typeface="Arial"/>
                <a:ea typeface="ＭＳ Ｐゴシック" pitchFamily="34" charset="-128"/>
              </a:rPr>
              <a:t>For investor use.  </a:t>
            </a:r>
            <a:r>
              <a:rPr lang="en-US" dirty="0">
                <a:latin typeface="Arial"/>
                <a:ea typeface="ＭＳ Ｐゴシック" pitchFamily="34" charset="-128"/>
              </a:rPr>
              <a:t>l  © 2024 FMR LLC. All rights reserved.</a:t>
            </a:r>
          </a:p>
        </p:txBody>
      </p:sp>
      <p:pic>
        <p:nvPicPr>
          <p:cNvPr id="4" name="Picture 3" descr="Fidelity Investments logo">
            <a:extLst>
              <a:ext uri="{FF2B5EF4-FFF2-40B4-BE49-F238E27FC236}">
                <a16:creationId xmlns:a16="http://schemas.microsoft.com/office/drawing/2014/main" id="{AD481595-0141-2EDF-0A8D-2CDCC1771BDC}"/>
              </a:ext>
            </a:extLst>
          </p:cNvPr>
          <p:cNvPicPr>
            <a:picLocks noChangeAspect="1"/>
          </p:cNvPicPr>
          <p:nvPr/>
        </p:nvPicPr>
        <p:blipFill>
          <a:blip r:embed="rId3"/>
          <a:stretch>
            <a:fillRect/>
          </a:stretch>
        </p:blipFill>
        <p:spPr>
          <a:xfrm>
            <a:off x="7358173" y="6361044"/>
            <a:ext cx="1394004" cy="306432"/>
          </a:xfrm>
          <a:prstGeom prst="rect">
            <a:avLst/>
          </a:prstGeom>
        </p:spPr>
      </p:pic>
    </p:spTree>
    <p:extLst>
      <p:ext uri="{BB962C8B-B14F-4D97-AF65-F5344CB8AC3E}">
        <p14:creationId xmlns:p14="http://schemas.microsoft.com/office/powerpoint/2010/main" val="240377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Making the math work</a:t>
            </a:r>
          </a:p>
        </p:txBody>
      </p:sp>
      <p:grpSp>
        <p:nvGrpSpPr>
          <p:cNvPr id="9" name="Group 8">
            <a:extLst>
              <a:ext uri="{FF2B5EF4-FFF2-40B4-BE49-F238E27FC236}">
                <a16:creationId xmlns:a16="http://schemas.microsoft.com/office/drawing/2014/main" id="{152BC6EF-5F8F-0099-00CC-51965B9C87FA}"/>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8" name="Group 7">
              <a:extLst>
                <a:ext uri="{FF2B5EF4-FFF2-40B4-BE49-F238E27FC236}">
                  <a16:creationId xmlns:a16="http://schemas.microsoft.com/office/drawing/2014/main" id="{36C089F5-C6DE-5BCB-1F96-1554D4E06DEF}"/>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82" name="TextBox 81">
                <a:extLst>
                  <a:ext uri="{FF2B5EF4-FFF2-40B4-BE49-F238E27FC236}">
                    <a16:creationId xmlns:a16="http://schemas.microsoft.com/office/drawing/2014/main" id="{81189FA1-DCC4-555D-77DC-D8D1C00F204E}"/>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99" name="Oval 98">
                <a:extLst>
                  <a:ext uri="{FF2B5EF4-FFF2-40B4-BE49-F238E27FC236}">
                    <a16:creationId xmlns:a16="http://schemas.microsoft.com/office/drawing/2014/main" id="{EA33678A-9008-ED20-C54C-0CD0507BD8C3}"/>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0" name="Freeform 25">
                <a:extLst>
                  <a:ext uri="{FF2B5EF4-FFF2-40B4-BE49-F238E27FC236}">
                    <a16:creationId xmlns:a16="http://schemas.microsoft.com/office/drawing/2014/main" id="{E9763FA0-904D-0270-EF01-62D013942174}"/>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1" name="Line 8">
                <a:extLst>
                  <a:ext uri="{FF2B5EF4-FFF2-40B4-BE49-F238E27FC236}">
                    <a16:creationId xmlns:a16="http://schemas.microsoft.com/office/drawing/2014/main" id="{90B4AD2D-B040-7BDB-FAA4-7EFA12797072}"/>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CC048DE5-BE7B-8272-694A-4D4191F5E5D9}"/>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84" name="TextBox 83">
                <a:extLst>
                  <a:ext uri="{FF2B5EF4-FFF2-40B4-BE49-F238E27FC236}">
                    <a16:creationId xmlns:a16="http://schemas.microsoft.com/office/drawing/2014/main" id="{AE5F4D9C-DAAB-65C9-D69C-4D22012D861C}"/>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90" name="Freeform 13">
                <a:extLst>
                  <a:ext uri="{FF2B5EF4-FFF2-40B4-BE49-F238E27FC236}">
                    <a16:creationId xmlns:a16="http://schemas.microsoft.com/office/drawing/2014/main" id="{2443F1C2-ECD0-0577-FD68-C7269403B07B}"/>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91" name="Line 14">
                <a:extLst>
                  <a:ext uri="{FF2B5EF4-FFF2-40B4-BE49-F238E27FC236}">
                    <a16:creationId xmlns:a16="http://schemas.microsoft.com/office/drawing/2014/main" id="{794380BB-73A0-7DE6-A724-B9B129BD2EF1}"/>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2" name="Line 15">
                <a:extLst>
                  <a:ext uri="{FF2B5EF4-FFF2-40B4-BE49-F238E27FC236}">
                    <a16:creationId xmlns:a16="http://schemas.microsoft.com/office/drawing/2014/main" id="{E2710825-E09C-7F82-C61C-F47736AC8730}"/>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3" name="Freeform 19">
                <a:extLst>
                  <a:ext uri="{FF2B5EF4-FFF2-40B4-BE49-F238E27FC236}">
                    <a16:creationId xmlns:a16="http://schemas.microsoft.com/office/drawing/2014/main" id="{DA05BCED-D400-8945-5495-9B09DBAB40C1}"/>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4" name="Freeform 20">
                <a:extLst>
                  <a:ext uri="{FF2B5EF4-FFF2-40B4-BE49-F238E27FC236}">
                    <a16:creationId xmlns:a16="http://schemas.microsoft.com/office/drawing/2014/main" id="{09841796-38E3-B563-DC2E-8EF06A9B161F}"/>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5" name="Line 18">
                <a:extLst>
                  <a:ext uri="{FF2B5EF4-FFF2-40B4-BE49-F238E27FC236}">
                    <a16:creationId xmlns:a16="http://schemas.microsoft.com/office/drawing/2014/main" id="{501BB2E3-288A-BF9C-C4F7-6FAF1768DBC0}"/>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6" name="Freeform 22">
                <a:extLst>
                  <a:ext uri="{FF2B5EF4-FFF2-40B4-BE49-F238E27FC236}">
                    <a16:creationId xmlns:a16="http://schemas.microsoft.com/office/drawing/2014/main" id="{27F44C4B-C5CB-FCD0-C416-759E5B00A20B}"/>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7" name="Line 20">
                <a:extLst>
                  <a:ext uri="{FF2B5EF4-FFF2-40B4-BE49-F238E27FC236}">
                    <a16:creationId xmlns:a16="http://schemas.microsoft.com/office/drawing/2014/main" id="{C6CF34F6-D9E7-54E9-9115-D62917EABB45}"/>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8" name="Freeform 24">
                <a:extLst>
                  <a:ext uri="{FF2B5EF4-FFF2-40B4-BE49-F238E27FC236}">
                    <a16:creationId xmlns:a16="http://schemas.microsoft.com/office/drawing/2014/main" id="{BC72AD39-26BF-11CD-B86C-CEF9D3BD7658}"/>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3" name="Group 2">
              <a:extLst>
                <a:ext uri="{FF2B5EF4-FFF2-40B4-BE49-F238E27FC236}">
                  <a16:creationId xmlns:a16="http://schemas.microsoft.com/office/drawing/2014/main" id="{831FF244-7476-9D62-C4BC-C953C139FDA0}"/>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86" name="TextBox 85">
                <a:extLst>
                  <a:ext uri="{FF2B5EF4-FFF2-40B4-BE49-F238E27FC236}">
                    <a16:creationId xmlns:a16="http://schemas.microsoft.com/office/drawing/2014/main" id="{22431F09-AA41-2E12-92C1-1EE212906DDA}"/>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88" name="Freeform 26">
                <a:extLst>
                  <a:ext uri="{FF2B5EF4-FFF2-40B4-BE49-F238E27FC236}">
                    <a16:creationId xmlns:a16="http://schemas.microsoft.com/office/drawing/2014/main" id="{A897CC7A-E1D9-0844-408E-4061D9701750}"/>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89" name="Freeform 27">
                <a:extLst>
                  <a:ext uri="{FF2B5EF4-FFF2-40B4-BE49-F238E27FC236}">
                    <a16:creationId xmlns:a16="http://schemas.microsoft.com/office/drawing/2014/main" id="{BCE66EFC-FCB4-96D9-838A-2FD58817AA5E}"/>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81" name="Rectangle 80">
              <a:extLst>
                <a:ext uri="{FF2B5EF4-FFF2-40B4-BE49-F238E27FC236}">
                  <a16:creationId xmlns:a16="http://schemas.microsoft.com/office/drawing/2014/main" id="{A58A93D3-2FAE-25BD-8AF6-0BFACC5E36EF}"/>
                </a:ext>
                <a:ext uri="{C183D7F6-B498-43B3-948B-1728B52AA6E4}">
                  <adec:decorative xmlns:adec="http://schemas.microsoft.com/office/drawing/2017/decorative" val="1"/>
                </a:ext>
              </a:extLst>
            </p:cNvPr>
            <p:cNvSpPr/>
            <p:nvPr/>
          </p:nvSpPr>
          <p:spPr bwMode="auto">
            <a:xfrm>
              <a:off x="7315202" y="0"/>
              <a:ext cx="106569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31" name="Content Placeholder 1"/>
          <p:cNvSpPr txBox="1">
            <a:spLocks/>
          </p:cNvSpPr>
          <p:nvPr/>
        </p:nvSpPr>
        <p:spPr bwMode="auto">
          <a:xfrm>
            <a:off x="1505090" y="758495"/>
            <a:ext cx="6118699" cy="2993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lgn="ctr">
              <a:spcBef>
                <a:spcPts val="0"/>
              </a:spcBef>
            </a:pPr>
            <a:r>
              <a:rPr lang="en-US" sz="1400" kern="0" dirty="0">
                <a:solidFill>
                  <a:schemeClr val="tx1"/>
                </a:solidFill>
              </a:rPr>
              <a:t>THE IMPACT OF THE SEQUENCE OF RETURNS</a:t>
            </a:r>
          </a:p>
        </p:txBody>
      </p:sp>
      <p:sp>
        <p:nvSpPr>
          <p:cNvPr id="103" name="TextBox 102">
            <a:extLst>
              <a:ext uri="{FF2B5EF4-FFF2-40B4-BE49-F238E27FC236}">
                <a16:creationId xmlns:a16="http://schemas.microsoft.com/office/drawing/2014/main" id="{42D50864-91BD-B6F1-CCB7-F5CDAE47B8AA}"/>
              </a:ext>
            </a:extLst>
          </p:cNvPr>
          <p:cNvSpPr txBox="1"/>
          <p:nvPr/>
        </p:nvSpPr>
        <p:spPr>
          <a:xfrm>
            <a:off x="413265" y="1058313"/>
            <a:ext cx="8302348" cy="246221"/>
          </a:xfrm>
          <a:prstGeom prst="rect">
            <a:avLst/>
          </a:prstGeom>
          <a:solidFill>
            <a:srgbClr val="333F48"/>
          </a:solidFill>
        </p:spPr>
        <p:txBody>
          <a:bodyPr wrap="square">
            <a:spAutoFit/>
          </a:bodyPr>
          <a:lstStyle/>
          <a:p>
            <a:pPr algn="ctr"/>
            <a:r>
              <a:rPr lang="en-US" sz="1000" b="1" dirty="0">
                <a:solidFill>
                  <a:srgbClr val="FFFFFF"/>
                </a:solidFill>
              </a:rPr>
              <a:t>Starting Value $1,000,000; No Annual Contribution; $50,000 Annual Withdrawals</a:t>
            </a:r>
          </a:p>
        </p:txBody>
      </p:sp>
      <p:graphicFrame>
        <p:nvGraphicFramePr>
          <p:cNvPr id="104" name="Table 104">
            <a:extLst>
              <a:ext uri="{FF2B5EF4-FFF2-40B4-BE49-F238E27FC236}">
                <a16:creationId xmlns:a16="http://schemas.microsoft.com/office/drawing/2014/main" id="{90B32BD8-DEA5-5520-8460-AA10FF5259E1}"/>
              </a:ext>
            </a:extLst>
          </p:cNvPr>
          <p:cNvGraphicFramePr>
            <a:graphicFrameLocks noGrp="1"/>
          </p:cNvGraphicFramePr>
          <p:nvPr>
            <p:extLst>
              <p:ext uri="{D42A27DB-BD31-4B8C-83A1-F6EECF244321}">
                <p14:modId xmlns:p14="http://schemas.microsoft.com/office/powerpoint/2010/main" val="3033674999"/>
              </p:ext>
            </p:extLst>
          </p:nvPr>
        </p:nvGraphicFramePr>
        <p:xfrm>
          <a:off x="431086" y="1300960"/>
          <a:ext cx="8266706" cy="4770591"/>
        </p:xfrm>
        <a:graphic>
          <a:graphicData uri="http://schemas.openxmlformats.org/drawingml/2006/table">
            <a:tbl>
              <a:tblPr firstRow="1" firstCol="1" bandRow="1">
                <a:tableStyleId>{5C22544A-7EE6-4342-B048-85BDC9FD1C3A}</a:tableStyleId>
              </a:tblPr>
              <a:tblGrid>
                <a:gridCol w="523322">
                  <a:extLst>
                    <a:ext uri="{9D8B030D-6E8A-4147-A177-3AD203B41FA5}">
                      <a16:colId xmlns:a16="http://schemas.microsoft.com/office/drawing/2014/main" val="357096958"/>
                    </a:ext>
                  </a:extLst>
                </a:gridCol>
                <a:gridCol w="1935846">
                  <a:extLst>
                    <a:ext uri="{9D8B030D-6E8A-4147-A177-3AD203B41FA5}">
                      <a16:colId xmlns:a16="http://schemas.microsoft.com/office/drawing/2014/main" val="3312687765"/>
                    </a:ext>
                  </a:extLst>
                </a:gridCol>
                <a:gridCol w="1935846">
                  <a:extLst>
                    <a:ext uri="{9D8B030D-6E8A-4147-A177-3AD203B41FA5}">
                      <a16:colId xmlns:a16="http://schemas.microsoft.com/office/drawing/2014/main" val="1670662103"/>
                    </a:ext>
                  </a:extLst>
                </a:gridCol>
                <a:gridCol w="1935846">
                  <a:extLst>
                    <a:ext uri="{9D8B030D-6E8A-4147-A177-3AD203B41FA5}">
                      <a16:colId xmlns:a16="http://schemas.microsoft.com/office/drawing/2014/main" val="3283072377"/>
                    </a:ext>
                  </a:extLst>
                </a:gridCol>
                <a:gridCol w="1935846">
                  <a:extLst>
                    <a:ext uri="{9D8B030D-6E8A-4147-A177-3AD203B41FA5}">
                      <a16:colId xmlns:a16="http://schemas.microsoft.com/office/drawing/2014/main" val="2422144083"/>
                    </a:ext>
                  </a:extLst>
                </a:gridCol>
              </a:tblGrid>
              <a:tr h="255991">
                <a:tc>
                  <a:txBody>
                    <a:bodyPr/>
                    <a:lstStyle/>
                    <a:p>
                      <a:pPr algn="ctr"/>
                      <a:r>
                        <a:rPr lang="en-US" sz="900" dirty="0">
                          <a:solidFill>
                            <a:schemeClr val="tx1"/>
                          </a:solidFill>
                        </a:rPr>
                        <a:t>Year</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noFill/>
                  </a:tcPr>
                </a:tc>
                <a:tc>
                  <a:txBody>
                    <a:bodyPr/>
                    <a:lstStyle/>
                    <a:p>
                      <a:pPr algn="ctr"/>
                      <a:r>
                        <a:rPr lang="en-US" sz="900" b="1" dirty="0">
                          <a:solidFill>
                            <a:schemeClr val="tx1"/>
                          </a:solidFill>
                        </a:rPr>
                        <a:t>Annual Rate of Return %</a:t>
                      </a:r>
                    </a:p>
                  </a:txBody>
                  <a:tcPr marL="45720" marR="457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r>
                        <a:rPr lang="en-US" sz="900" b="1" dirty="0">
                          <a:solidFill>
                            <a:schemeClr val="tx1"/>
                          </a:solidFill>
                        </a:rPr>
                        <a:t>Down Market “Early” Value</a:t>
                      </a:r>
                    </a:p>
                  </a:txBody>
                  <a:tcPr marL="45720" marR="457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CAE0E3"/>
                    </a:solidFill>
                  </a:tcPr>
                </a:tc>
                <a:tc>
                  <a:txBody>
                    <a:bodyPr/>
                    <a:lstStyle/>
                    <a:p>
                      <a:pPr algn="ctr"/>
                      <a:r>
                        <a:rPr lang="en-US" sz="900" b="1" dirty="0">
                          <a:solidFill>
                            <a:schemeClr val="tx1"/>
                          </a:solidFill>
                        </a:rPr>
                        <a:t>Annual Rate of Return %</a:t>
                      </a:r>
                    </a:p>
                  </a:txBody>
                  <a:tcPr marL="45720" marR="457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r>
                        <a:rPr lang="en-US" sz="900" b="1" dirty="0">
                          <a:solidFill>
                            <a:schemeClr val="tx1"/>
                          </a:solidFill>
                        </a:rPr>
                        <a:t>Down Market “Late” Value</a:t>
                      </a:r>
                    </a:p>
                  </a:txBody>
                  <a:tcPr marL="45720" marR="45720" marT="18288" marB="18288" anchor="ctr">
                    <a:lnL w="9525" cap="flat" cmpd="sng" algn="ctr">
                      <a:solidFill>
                        <a:schemeClr val="bg1">
                          <a:lumMod val="75000"/>
                        </a:schemeClr>
                      </a:solidFill>
                      <a:prstDash val="sysDot"/>
                      <a:round/>
                      <a:headEnd type="none" w="med" len="med"/>
                      <a:tailEnd type="none" w="med" len="med"/>
                    </a:lnL>
                    <a:lnT w="9525" cap="flat" cmpd="sng" algn="ctr">
                      <a:no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AFCFA9"/>
                    </a:solidFill>
                  </a:tcPr>
                </a:tc>
                <a:extLst>
                  <a:ext uri="{0D108BD9-81ED-4DB2-BD59-A6C34878D82A}">
                    <a16:rowId xmlns:a16="http://schemas.microsoft.com/office/drawing/2014/main" val="2924932899"/>
                  </a:ext>
                </a:extLst>
              </a:tr>
              <a:tr h="180584">
                <a:tc>
                  <a:txBody>
                    <a:bodyPr/>
                    <a:lstStyle/>
                    <a:p>
                      <a:pPr algn="ctr"/>
                      <a:r>
                        <a:rPr lang="en-US" sz="900" b="0" dirty="0">
                          <a:solidFill>
                            <a:schemeClr val="tx1"/>
                          </a:solidFill>
                        </a:rPr>
                        <a:t>1</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-15%</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$800,000</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$1,170,000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655102565"/>
                  </a:ext>
                </a:extLst>
              </a:tr>
              <a:tr h="180584">
                <a:tc>
                  <a:txBody>
                    <a:bodyPr/>
                    <a:lstStyle/>
                    <a:p>
                      <a:pPr algn="ctr"/>
                      <a:r>
                        <a:rPr lang="en-US" sz="900" b="0" dirty="0">
                          <a:solidFill>
                            <a:schemeClr val="tx1"/>
                          </a:solidFill>
                        </a:rPr>
                        <a:t>2</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$718,000</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$1,213,600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488248804"/>
                  </a:ext>
                </a:extLst>
              </a:tr>
              <a:tr h="180584">
                <a:tc>
                  <a:txBody>
                    <a:bodyPr/>
                    <a:lstStyle/>
                    <a:p>
                      <a:pPr algn="ctr"/>
                      <a:r>
                        <a:rPr lang="en-US" sz="900" b="0" dirty="0">
                          <a:solidFill>
                            <a:schemeClr val="tx1"/>
                          </a:solidFill>
                        </a:rPr>
                        <a:t>3</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$596,200</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$1,527,680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606037244"/>
                  </a:ext>
                </a:extLst>
              </a:tr>
              <a:tr h="180584">
                <a:tc>
                  <a:txBody>
                    <a:bodyPr/>
                    <a:lstStyle/>
                    <a:p>
                      <a:pPr algn="ctr"/>
                      <a:r>
                        <a:rPr lang="en-US" sz="900" b="0" dirty="0">
                          <a:solidFill>
                            <a:schemeClr val="tx1"/>
                          </a:solidFill>
                        </a:rPr>
                        <a:t>4</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$593,896</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$1,584,618</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670226011"/>
                  </a:ext>
                </a:extLst>
              </a:tr>
              <a:tr h="180584">
                <a:tc>
                  <a:txBody>
                    <a:bodyPr/>
                    <a:lstStyle/>
                    <a:p>
                      <a:pPr algn="ctr"/>
                      <a:r>
                        <a:rPr lang="en-US" sz="900" b="0" dirty="0">
                          <a:solidFill>
                            <a:schemeClr val="tx1"/>
                          </a:solidFill>
                        </a:rPr>
                        <a:t>5</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$615,164</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$1,819,849</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1376385369"/>
                  </a:ext>
                </a:extLst>
              </a:tr>
              <a:tr h="180584">
                <a:tc>
                  <a:txBody>
                    <a:bodyPr/>
                    <a:lstStyle/>
                    <a:p>
                      <a:pPr algn="ctr"/>
                      <a:r>
                        <a:rPr lang="en-US" sz="900" b="0" dirty="0">
                          <a:solidFill>
                            <a:schemeClr val="tx1"/>
                          </a:solidFill>
                        </a:rPr>
                        <a:t>6</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$626,680</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$1,933,635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429185729"/>
                  </a:ext>
                </a:extLst>
              </a:tr>
              <a:tr h="180584">
                <a:tc>
                  <a:txBody>
                    <a:bodyPr/>
                    <a:lstStyle/>
                    <a:p>
                      <a:pPr algn="ctr"/>
                      <a:r>
                        <a:rPr lang="en-US" sz="900" b="0" dirty="0">
                          <a:solidFill>
                            <a:schemeClr val="tx1"/>
                          </a:solidFill>
                        </a:rPr>
                        <a:t>7</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$532,812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$2,425,053</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895985168"/>
                  </a:ext>
                </a:extLst>
              </a:tr>
              <a:tr h="180584">
                <a:tc>
                  <a:txBody>
                    <a:bodyPr/>
                    <a:lstStyle/>
                    <a:p>
                      <a:pPr algn="ctr"/>
                      <a:r>
                        <a:rPr lang="en-US" sz="900" b="0" dirty="0">
                          <a:solidFill>
                            <a:schemeClr val="tx1"/>
                          </a:solidFill>
                        </a:rPr>
                        <a:t>8</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$504,125</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$2,714,560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57426642"/>
                  </a:ext>
                </a:extLst>
              </a:tr>
              <a:tr h="180584">
                <a:tc>
                  <a:txBody>
                    <a:bodyPr/>
                    <a:lstStyle/>
                    <a:p>
                      <a:pPr algn="ctr"/>
                      <a:r>
                        <a:rPr lang="en-US" sz="900" b="0" dirty="0">
                          <a:solidFill>
                            <a:schemeClr val="tx1"/>
                          </a:solidFill>
                        </a:rPr>
                        <a:t>9</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$393,630</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$2,420,250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4486015"/>
                  </a:ext>
                </a:extLst>
              </a:tr>
              <a:tr h="180584">
                <a:tc>
                  <a:txBody>
                    <a:bodyPr/>
                    <a:lstStyle/>
                    <a:p>
                      <a:pPr algn="ctr"/>
                      <a:r>
                        <a:rPr lang="en-US" sz="900" b="0" dirty="0">
                          <a:solidFill>
                            <a:schemeClr val="tx1"/>
                          </a:solidFill>
                        </a:rPr>
                        <a:t>10</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13%</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$394,802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16%</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$2,757,490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096031227"/>
                  </a:ext>
                </a:extLst>
              </a:tr>
              <a:tr h="180584">
                <a:tc>
                  <a:txBody>
                    <a:bodyPr/>
                    <a:lstStyle/>
                    <a:p>
                      <a:pPr algn="ctr"/>
                      <a:r>
                        <a:rPr lang="en-US" sz="900" b="0" dirty="0">
                          <a:solidFill>
                            <a:schemeClr val="tx1"/>
                          </a:solidFill>
                        </a:rPr>
                        <a:t>11</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$372,438</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-6%</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$2,542,041</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1639465937"/>
                  </a:ext>
                </a:extLst>
              </a:tr>
              <a:tr h="180584">
                <a:tc>
                  <a:txBody>
                    <a:bodyPr/>
                    <a:lstStyle/>
                    <a:p>
                      <a:pPr algn="ctr"/>
                      <a:r>
                        <a:rPr lang="en-US" sz="900" b="0" dirty="0">
                          <a:solidFill>
                            <a:schemeClr val="tx1"/>
                          </a:solidFill>
                        </a:rPr>
                        <a:t>12</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$285,194</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$2,924,187</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4260848038"/>
                  </a:ext>
                </a:extLst>
              </a:tr>
              <a:tr h="180584">
                <a:tc>
                  <a:txBody>
                    <a:bodyPr/>
                    <a:lstStyle/>
                    <a:p>
                      <a:pPr algn="ctr"/>
                      <a:r>
                        <a:rPr lang="en-US" sz="900" b="0" dirty="0">
                          <a:solidFill>
                            <a:schemeClr val="tx1"/>
                          </a:solidFill>
                        </a:rPr>
                        <a:t>13</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$289,381</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$3,429,783</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283244963"/>
                  </a:ext>
                </a:extLst>
              </a:tr>
              <a:tr h="180584">
                <a:tc>
                  <a:txBody>
                    <a:bodyPr/>
                    <a:lstStyle/>
                    <a:p>
                      <a:pPr algn="ctr"/>
                      <a:r>
                        <a:rPr lang="en-US" sz="900" b="0" dirty="0">
                          <a:solidFill>
                            <a:schemeClr val="tx1"/>
                          </a:solidFill>
                        </a:rPr>
                        <a:t>14</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$288,576</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$3,036,805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069744575"/>
                  </a:ext>
                </a:extLst>
              </a:tr>
              <a:tr h="180584">
                <a:tc>
                  <a:txBody>
                    <a:bodyPr/>
                    <a:lstStyle/>
                    <a:p>
                      <a:pPr algn="ctr"/>
                      <a:r>
                        <a:rPr lang="en-US" sz="900" b="0" dirty="0">
                          <a:solidFill>
                            <a:schemeClr val="tx1"/>
                          </a:solidFill>
                        </a:rPr>
                        <a:t>15</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-6%</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$221,261</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$3,199,381</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713443281"/>
                  </a:ext>
                </a:extLst>
              </a:tr>
              <a:tr h="180584">
                <a:tc>
                  <a:txBody>
                    <a:bodyPr/>
                    <a:lstStyle/>
                    <a:p>
                      <a:pPr algn="ctr"/>
                      <a:r>
                        <a:rPr lang="en-US" sz="900" b="0" dirty="0">
                          <a:solidFill>
                            <a:schemeClr val="tx1"/>
                          </a:solidFill>
                        </a:rPr>
                        <a:t>16</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16%</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$206,663</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13%</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$3,565,301</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926554081"/>
                  </a:ext>
                </a:extLst>
              </a:tr>
              <a:tr h="180584">
                <a:tc>
                  <a:txBody>
                    <a:bodyPr/>
                    <a:lstStyle/>
                    <a:p>
                      <a:pPr algn="ctr"/>
                      <a:r>
                        <a:rPr lang="en-US" sz="900" b="0" dirty="0">
                          <a:solidFill>
                            <a:schemeClr val="tx1"/>
                          </a:solidFill>
                        </a:rPr>
                        <a:t>17</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$138,063</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$3,087,465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1742705556"/>
                  </a:ext>
                </a:extLst>
              </a:tr>
              <a:tr h="180584">
                <a:tc>
                  <a:txBody>
                    <a:bodyPr/>
                    <a:lstStyle/>
                    <a:p>
                      <a:pPr algn="ctr"/>
                      <a:r>
                        <a:rPr lang="en-US" sz="900" b="0" dirty="0">
                          <a:solidFill>
                            <a:schemeClr val="tx1"/>
                          </a:solidFill>
                        </a:rPr>
                        <a:t>18</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$107,392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$3,160,963</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482044768"/>
                  </a:ext>
                </a:extLst>
              </a:tr>
              <a:tr h="180584">
                <a:tc>
                  <a:txBody>
                    <a:bodyPr/>
                    <a:lstStyle/>
                    <a:p>
                      <a:pPr algn="ctr"/>
                      <a:r>
                        <a:rPr lang="en-US" sz="900" b="0" dirty="0">
                          <a:solidFill>
                            <a:schemeClr val="tx1"/>
                          </a:solidFill>
                        </a:rPr>
                        <a:t>19</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$87,462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$2,889,696</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264695853"/>
                  </a:ext>
                </a:extLst>
              </a:tr>
              <a:tr h="180584">
                <a:tc>
                  <a:txBody>
                    <a:bodyPr/>
                    <a:lstStyle/>
                    <a:p>
                      <a:pPr algn="ctr"/>
                      <a:r>
                        <a:rPr lang="en-US" sz="900" b="0" dirty="0">
                          <a:solidFill>
                            <a:schemeClr val="tx1"/>
                          </a:solidFill>
                        </a:rPr>
                        <a:t>20</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9%</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$45,333</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$3,128,665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4237083342"/>
                  </a:ext>
                </a:extLst>
              </a:tr>
              <a:tr h="180584">
                <a:tc>
                  <a:txBody>
                    <a:bodyPr/>
                    <a:lstStyle/>
                    <a:p>
                      <a:pPr algn="ctr"/>
                      <a:r>
                        <a:rPr lang="en-US" sz="900" b="0" dirty="0">
                          <a:solidFill>
                            <a:schemeClr val="tx1"/>
                          </a:solidFill>
                        </a:rPr>
                        <a:t>21</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$3,493</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$3,454,105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769461734"/>
                  </a:ext>
                </a:extLst>
              </a:tr>
              <a:tr h="180584">
                <a:tc>
                  <a:txBody>
                    <a:bodyPr/>
                    <a:lstStyle/>
                    <a:p>
                      <a:pPr algn="ctr"/>
                      <a:r>
                        <a:rPr lang="en-US" sz="900" b="0" dirty="0">
                          <a:solidFill>
                            <a:schemeClr val="tx1"/>
                          </a:solidFill>
                        </a:rPr>
                        <a:t>22</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7%</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$(46,262)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$3,680,434</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423672769"/>
                  </a:ext>
                </a:extLst>
              </a:tr>
              <a:tr h="180584">
                <a:tc>
                  <a:txBody>
                    <a:bodyPr/>
                    <a:lstStyle/>
                    <a:p>
                      <a:pPr algn="ctr"/>
                      <a:r>
                        <a:rPr lang="en-US" sz="900" b="0" dirty="0">
                          <a:solidFill>
                            <a:schemeClr val="tx1"/>
                          </a:solidFill>
                        </a:rPr>
                        <a:t>23</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$110,141)</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-10%</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$3,262,390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3138159925"/>
                  </a:ext>
                </a:extLst>
              </a:tr>
              <a:tr h="180584">
                <a:tc>
                  <a:txBody>
                    <a:bodyPr/>
                    <a:lstStyle/>
                    <a:p>
                      <a:pPr algn="ctr"/>
                      <a:r>
                        <a:rPr lang="en-US" sz="900" b="0" dirty="0">
                          <a:solidFill>
                            <a:schemeClr val="tx1"/>
                          </a:solidFill>
                        </a:rPr>
                        <a:t>24</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8%</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$(168,952)</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-4%</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tc>
                  <a:txBody>
                    <a:bodyPr/>
                    <a:lstStyle/>
                    <a:p>
                      <a:pPr algn="r"/>
                      <a:r>
                        <a:rPr lang="en-US" sz="900" dirty="0">
                          <a:solidFill>
                            <a:schemeClr val="tx1"/>
                          </a:solidFill>
                        </a:rPr>
                        <a:t>$3,081,895</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noFill/>
                  </a:tcPr>
                </a:tc>
                <a:extLst>
                  <a:ext uri="{0D108BD9-81ED-4DB2-BD59-A6C34878D82A}">
                    <a16:rowId xmlns:a16="http://schemas.microsoft.com/office/drawing/2014/main" val="74411961"/>
                  </a:ext>
                </a:extLst>
              </a:tr>
              <a:tr h="180584">
                <a:tc>
                  <a:txBody>
                    <a:bodyPr/>
                    <a:lstStyle/>
                    <a:p>
                      <a:pPr algn="ctr"/>
                      <a:r>
                        <a:rPr lang="en-US" sz="900" b="1" dirty="0">
                          <a:solidFill>
                            <a:schemeClr val="tx1"/>
                          </a:solidFill>
                        </a:rPr>
                        <a:t>25</a:t>
                      </a:r>
                    </a:p>
                  </a:txBody>
                  <a:tcPr marL="45720" marR="45720" marT="18288" marB="18288" anchor="ctr">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a:r>
                        <a:rPr lang="en-US" sz="900" b="1" dirty="0">
                          <a:solidFill>
                            <a:schemeClr val="tx1"/>
                          </a:solidFill>
                        </a:rPr>
                        <a:t>22%</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a:r>
                        <a:rPr lang="en-US" sz="900" b="1" dirty="0">
                          <a:solidFill>
                            <a:schemeClr val="tx1"/>
                          </a:solidFill>
                        </a:rPr>
                        <a:t>$(256,121)</a:t>
                      </a:r>
                    </a:p>
                  </a:txBody>
                  <a:tcPr marL="45720" marR="73152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a:r>
                        <a:rPr lang="en-US" sz="900" b="1" dirty="0">
                          <a:solidFill>
                            <a:schemeClr val="tx1"/>
                          </a:solidFill>
                        </a:rPr>
                        <a:t>-15%</a:t>
                      </a:r>
                    </a:p>
                  </a:txBody>
                  <a:tcPr marL="45720" marR="822960" marT="18288" marB="18288"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r"/>
                      <a:r>
                        <a:rPr lang="en-US" sz="900" b="1" dirty="0">
                          <a:solidFill>
                            <a:schemeClr val="tx1"/>
                          </a:solidFill>
                        </a:rPr>
                        <a:t>$2,569,610</a:t>
                      </a:r>
                    </a:p>
                  </a:txBody>
                  <a:tcPr marL="45720" marR="731520" marT="18288" marB="18288" anchor="ctr">
                    <a:lnL w="9525" cap="flat" cmpd="sng" algn="ctr">
                      <a:solidFill>
                        <a:schemeClr val="bg1">
                          <a:lumMod val="75000"/>
                        </a:schemeClr>
                      </a:solidFill>
                      <a:prstDash val="sysDot"/>
                      <a:round/>
                      <a:headEnd type="none" w="med" len="med"/>
                      <a:tailEnd type="none" w="med" len="med"/>
                    </a:lnL>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51260470"/>
                  </a:ext>
                </a:extLst>
              </a:tr>
            </a:tbl>
          </a:graphicData>
        </a:graphic>
      </p:graphicFrame>
      <p:sp>
        <p:nvSpPr>
          <p:cNvPr id="78" name="Rectangle 77">
            <a:extLst>
              <a:ext uri="{FF2B5EF4-FFF2-40B4-BE49-F238E27FC236}">
                <a16:creationId xmlns:a16="http://schemas.microsoft.com/office/drawing/2014/main" id="{43A37AC3-DFC6-2627-2457-18D8738DA1BC}"/>
              </a:ext>
            </a:extLst>
          </p:cNvPr>
          <p:cNvSpPr/>
          <p:nvPr/>
        </p:nvSpPr>
        <p:spPr>
          <a:xfrm>
            <a:off x="337455" y="6058135"/>
            <a:ext cx="7546724" cy="500137"/>
          </a:xfrm>
          <a:prstGeom prst="rect">
            <a:avLst/>
          </a:prstGeom>
        </p:spPr>
        <p:txBody>
          <a:bodyPr wrap="square" anchor="b">
            <a:spAutoFit/>
          </a:bodyPr>
          <a:lstStyle/>
          <a:p>
            <a:pPr>
              <a:spcBef>
                <a:spcPts val="300"/>
              </a:spcBef>
            </a:pPr>
            <a:r>
              <a:rPr lang="en-US" sz="800" dirty="0"/>
              <a:t>Distributions are the same in all periods, and made at the end of the time period. Rate of return is compounded annually. Values are displayed </a:t>
            </a:r>
            <a:br>
              <a:rPr lang="en-US" sz="800" dirty="0"/>
            </a:br>
            <a:r>
              <a:rPr lang="en-US" sz="800" dirty="0"/>
              <a:t>post-</a:t>
            </a:r>
            <a:r>
              <a:rPr lang="en-US" sz="800" dirty="0" err="1"/>
              <a:t>distribution.The</a:t>
            </a:r>
            <a:r>
              <a:rPr lang="en-US" sz="800" dirty="0"/>
              <a:t> examples above are hypothetical in nature, do not reflect actual investment results, and are not guarantees of future results. </a:t>
            </a:r>
          </a:p>
          <a:p>
            <a:pPr>
              <a:spcBef>
                <a:spcPts val="300"/>
              </a:spcBef>
            </a:pPr>
            <a:r>
              <a:rPr lang="en-US" sz="800" dirty="0"/>
              <a:t>Source: Fidelity Investments, 2022.</a:t>
            </a:r>
          </a:p>
        </p:txBody>
      </p:sp>
      <p:sp>
        <p:nvSpPr>
          <p:cNvPr id="3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10</a:t>
            </a:fld>
            <a:endParaRPr lang="en-US" dirty="0"/>
          </a:p>
        </p:txBody>
      </p:sp>
      <p:sp>
        <p:nvSpPr>
          <p:cNvPr id="32" name="Footer Placeholder 3">
            <a:extLst>
              <a:ext uri="{FF2B5EF4-FFF2-40B4-BE49-F238E27FC236}">
                <a16:creationId xmlns:a16="http://schemas.microsoft.com/office/drawing/2014/main" id="{F0787876-23A2-4869-A8BE-61CF3F152D66}"/>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5" name="Picture 4">
            <a:extLst>
              <a:ext uri="{FF2B5EF4-FFF2-40B4-BE49-F238E27FC236}">
                <a16:creationId xmlns:a16="http://schemas.microsoft.com/office/drawing/2014/main" id="{552E15C4-9FC0-4C33-D5BA-4FDE83AB215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595648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Impact of asset allocation </a:t>
            </a:r>
            <a:br>
              <a:rPr lang="en-US" dirty="0"/>
            </a:br>
            <a:r>
              <a:rPr lang="en-US" sz="1600" b="1" dirty="0">
                <a:solidFill>
                  <a:srgbClr val="368727"/>
                </a:solidFill>
              </a:rPr>
              <a:t>Clients who invest in equities and withdraw at a lower rate improve their chances of having their money last their lifetime</a:t>
            </a:r>
            <a:endParaRPr lang="en-US" b="1" dirty="0">
              <a:solidFill>
                <a:srgbClr val="368727"/>
              </a:solidFill>
            </a:endParaRPr>
          </a:p>
        </p:txBody>
      </p:sp>
      <p:grpSp>
        <p:nvGrpSpPr>
          <p:cNvPr id="9" name="Group 8">
            <a:extLst>
              <a:ext uri="{FF2B5EF4-FFF2-40B4-BE49-F238E27FC236}">
                <a16:creationId xmlns:a16="http://schemas.microsoft.com/office/drawing/2014/main" id="{356FFD5B-F329-DA89-63D2-FF61F180E04D}"/>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8" name="Group 7">
              <a:extLst>
                <a:ext uri="{FF2B5EF4-FFF2-40B4-BE49-F238E27FC236}">
                  <a16:creationId xmlns:a16="http://schemas.microsoft.com/office/drawing/2014/main" id="{6744CCFC-3CC3-AB44-E577-FB943A5850A9}"/>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91" name="TextBox 90">
                <a:extLst>
                  <a:ext uri="{FF2B5EF4-FFF2-40B4-BE49-F238E27FC236}">
                    <a16:creationId xmlns:a16="http://schemas.microsoft.com/office/drawing/2014/main" id="{D610C39C-B3FA-3A9C-03CB-5B1867AC72E8}"/>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108" name="Oval 107">
                <a:extLst>
                  <a:ext uri="{FF2B5EF4-FFF2-40B4-BE49-F238E27FC236}">
                    <a16:creationId xmlns:a16="http://schemas.microsoft.com/office/drawing/2014/main" id="{067F4CA7-894B-EB77-9F8C-B1B36849A8E9}"/>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9" name="Freeform 25">
                <a:extLst>
                  <a:ext uri="{FF2B5EF4-FFF2-40B4-BE49-F238E27FC236}">
                    <a16:creationId xmlns:a16="http://schemas.microsoft.com/office/drawing/2014/main" id="{99478496-C08D-8EF6-AA92-13DBB9154D7E}"/>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10" name="Line 8">
                <a:extLst>
                  <a:ext uri="{FF2B5EF4-FFF2-40B4-BE49-F238E27FC236}">
                    <a16:creationId xmlns:a16="http://schemas.microsoft.com/office/drawing/2014/main" id="{C26C0B59-7D5A-A578-F746-AAF4545BE1DA}"/>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3C4BC893-9080-2DCF-69BB-728392221299}"/>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93" name="TextBox 92">
                <a:extLst>
                  <a:ext uri="{FF2B5EF4-FFF2-40B4-BE49-F238E27FC236}">
                    <a16:creationId xmlns:a16="http://schemas.microsoft.com/office/drawing/2014/main" id="{EB7C9886-D21B-DB21-AF55-60DB19E81292}"/>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99" name="Freeform 13">
                <a:extLst>
                  <a:ext uri="{FF2B5EF4-FFF2-40B4-BE49-F238E27FC236}">
                    <a16:creationId xmlns:a16="http://schemas.microsoft.com/office/drawing/2014/main" id="{EF0B3ADD-42A6-79F1-C2C3-4C44575773E9}"/>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0" name="Line 14">
                <a:extLst>
                  <a:ext uri="{FF2B5EF4-FFF2-40B4-BE49-F238E27FC236}">
                    <a16:creationId xmlns:a16="http://schemas.microsoft.com/office/drawing/2014/main" id="{B0122756-E023-A6E6-0EBC-D6DCB5F2AAC9}"/>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1" name="Line 15">
                <a:extLst>
                  <a:ext uri="{FF2B5EF4-FFF2-40B4-BE49-F238E27FC236}">
                    <a16:creationId xmlns:a16="http://schemas.microsoft.com/office/drawing/2014/main" id="{C10E1995-CACE-B45A-7ACC-F60DDA75239A}"/>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2" name="Freeform 19">
                <a:extLst>
                  <a:ext uri="{FF2B5EF4-FFF2-40B4-BE49-F238E27FC236}">
                    <a16:creationId xmlns:a16="http://schemas.microsoft.com/office/drawing/2014/main" id="{0658C46E-E338-D082-F055-EE8ABB17BABE}"/>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3" name="Freeform 20">
                <a:extLst>
                  <a:ext uri="{FF2B5EF4-FFF2-40B4-BE49-F238E27FC236}">
                    <a16:creationId xmlns:a16="http://schemas.microsoft.com/office/drawing/2014/main" id="{DB686DFA-1745-1F60-EB93-2572EFDBD76E}"/>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4" name="Line 18">
                <a:extLst>
                  <a:ext uri="{FF2B5EF4-FFF2-40B4-BE49-F238E27FC236}">
                    <a16:creationId xmlns:a16="http://schemas.microsoft.com/office/drawing/2014/main" id="{9C36BF5D-C35F-C8E5-DC35-CECA6A3B3CF5}"/>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5" name="Freeform 22">
                <a:extLst>
                  <a:ext uri="{FF2B5EF4-FFF2-40B4-BE49-F238E27FC236}">
                    <a16:creationId xmlns:a16="http://schemas.microsoft.com/office/drawing/2014/main" id="{2287A3FA-66D1-F34C-2041-74D80AC4E31E}"/>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6" name="Line 20">
                <a:extLst>
                  <a:ext uri="{FF2B5EF4-FFF2-40B4-BE49-F238E27FC236}">
                    <a16:creationId xmlns:a16="http://schemas.microsoft.com/office/drawing/2014/main" id="{08EABC93-3373-9ABD-B99A-6FC5EAFB7599}"/>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7" name="Freeform 24">
                <a:extLst>
                  <a:ext uri="{FF2B5EF4-FFF2-40B4-BE49-F238E27FC236}">
                    <a16:creationId xmlns:a16="http://schemas.microsoft.com/office/drawing/2014/main" id="{BB06EA70-F3FB-90FC-90CD-88C282FD9415}"/>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2" name="Group 1">
              <a:extLst>
                <a:ext uri="{FF2B5EF4-FFF2-40B4-BE49-F238E27FC236}">
                  <a16:creationId xmlns:a16="http://schemas.microsoft.com/office/drawing/2014/main" id="{0D8A6913-EB2D-75BD-987D-A1E567841125}"/>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95" name="TextBox 94">
                <a:extLst>
                  <a:ext uri="{FF2B5EF4-FFF2-40B4-BE49-F238E27FC236}">
                    <a16:creationId xmlns:a16="http://schemas.microsoft.com/office/drawing/2014/main" id="{7E9E8B70-64E9-978C-8442-01B18D52584B}"/>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97" name="Freeform 26">
                <a:extLst>
                  <a:ext uri="{FF2B5EF4-FFF2-40B4-BE49-F238E27FC236}">
                    <a16:creationId xmlns:a16="http://schemas.microsoft.com/office/drawing/2014/main" id="{4094BF88-9B26-DAA5-F94A-F56A2CBC8CA4}"/>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98" name="Freeform 27">
                <a:extLst>
                  <a:ext uri="{FF2B5EF4-FFF2-40B4-BE49-F238E27FC236}">
                    <a16:creationId xmlns:a16="http://schemas.microsoft.com/office/drawing/2014/main" id="{FEB9F7F9-96DE-B65C-2EAF-64A5BBCEAD68}"/>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90" name="Rectangle 89">
              <a:extLst>
                <a:ext uri="{FF2B5EF4-FFF2-40B4-BE49-F238E27FC236}">
                  <a16:creationId xmlns:a16="http://schemas.microsoft.com/office/drawing/2014/main" id="{58A6A7F2-BC09-609C-90BA-8FF0AEA9B500}"/>
                </a:ext>
                <a:ext uri="{C183D7F6-B498-43B3-948B-1728B52AA6E4}">
                  <adec:decorative xmlns:adec="http://schemas.microsoft.com/office/drawing/2017/decorative" val="1"/>
                </a:ext>
              </a:extLst>
            </p:cNvPr>
            <p:cNvSpPr/>
            <p:nvPr/>
          </p:nvSpPr>
          <p:spPr bwMode="auto">
            <a:xfrm>
              <a:off x="7315202" y="0"/>
              <a:ext cx="106569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34" name="Content Placeholder 1"/>
          <p:cNvSpPr txBox="1">
            <a:spLocks/>
          </p:cNvSpPr>
          <p:nvPr/>
        </p:nvSpPr>
        <p:spPr bwMode="auto">
          <a:xfrm>
            <a:off x="436605" y="1409922"/>
            <a:ext cx="8269968" cy="5671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lgn="ctr">
              <a:spcBef>
                <a:spcPts val="0"/>
              </a:spcBef>
            </a:pPr>
            <a:r>
              <a:rPr lang="en-US" sz="1400" kern="0" dirty="0">
                <a:solidFill>
                  <a:schemeClr val="tx1"/>
                </a:solidFill>
              </a:rPr>
              <a:t>ASSET ALLOCATION AND WITHDRAWAL RATES</a:t>
            </a:r>
          </a:p>
          <a:p>
            <a:pPr marL="0" indent="0" algn="ctr">
              <a:spcBef>
                <a:spcPts val="0"/>
              </a:spcBef>
            </a:pPr>
            <a:r>
              <a:rPr lang="en-US" sz="1200" kern="0" dirty="0">
                <a:solidFill>
                  <a:schemeClr val="tx1"/>
                </a:solidFill>
              </a:rPr>
              <a:t>Investment needed to generate $1,000 of monthly income</a:t>
            </a:r>
          </a:p>
        </p:txBody>
      </p:sp>
      <p:graphicFrame>
        <p:nvGraphicFramePr>
          <p:cNvPr id="3" name="Table 4">
            <a:extLst>
              <a:ext uri="{FF2B5EF4-FFF2-40B4-BE49-F238E27FC236}">
                <a16:creationId xmlns:a16="http://schemas.microsoft.com/office/drawing/2014/main" id="{2C55E303-4DF6-F8DE-020B-D2F7019274A4}"/>
              </a:ext>
            </a:extLst>
          </p:cNvPr>
          <p:cNvGraphicFramePr>
            <a:graphicFrameLocks noGrp="1"/>
          </p:cNvGraphicFramePr>
          <p:nvPr>
            <p:extLst>
              <p:ext uri="{D42A27DB-BD31-4B8C-83A1-F6EECF244321}">
                <p14:modId xmlns:p14="http://schemas.microsoft.com/office/powerpoint/2010/main" val="1862835477"/>
              </p:ext>
            </p:extLst>
          </p:nvPr>
        </p:nvGraphicFramePr>
        <p:xfrm>
          <a:off x="436605" y="1977101"/>
          <a:ext cx="8269968" cy="2768600"/>
        </p:xfrm>
        <a:graphic>
          <a:graphicData uri="http://schemas.openxmlformats.org/drawingml/2006/table">
            <a:tbl>
              <a:tblPr firstRow="1" firstCol="1" bandRow="1">
                <a:tableStyleId>{5C22544A-7EE6-4342-B048-85BDC9FD1C3A}</a:tableStyleId>
              </a:tblPr>
              <a:tblGrid>
                <a:gridCol w="2166552">
                  <a:extLst>
                    <a:ext uri="{9D8B030D-6E8A-4147-A177-3AD203B41FA5}">
                      <a16:colId xmlns:a16="http://schemas.microsoft.com/office/drawing/2014/main" val="2213513525"/>
                    </a:ext>
                  </a:extLst>
                </a:gridCol>
                <a:gridCol w="656144">
                  <a:extLst>
                    <a:ext uri="{9D8B030D-6E8A-4147-A177-3AD203B41FA5}">
                      <a16:colId xmlns:a16="http://schemas.microsoft.com/office/drawing/2014/main" val="723603910"/>
                    </a:ext>
                  </a:extLst>
                </a:gridCol>
                <a:gridCol w="656144">
                  <a:extLst>
                    <a:ext uri="{9D8B030D-6E8A-4147-A177-3AD203B41FA5}">
                      <a16:colId xmlns:a16="http://schemas.microsoft.com/office/drawing/2014/main" val="2538516931"/>
                    </a:ext>
                  </a:extLst>
                </a:gridCol>
                <a:gridCol w="656144">
                  <a:extLst>
                    <a:ext uri="{9D8B030D-6E8A-4147-A177-3AD203B41FA5}">
                      <a16:colId xmlns:a16="http://schemas.microsoft.com/office/drawing/2014/main" val="3723557592"/>
                    </a:ext>
                  </a:extLst>
                </a:gridCol>
                <a:gridCol w="1033746">
                  <a:extLst>
                    <a:ext uri="{9D8B030D-6E8A-4147-A177-3AD203B41FA5}">
                      <a16:colId xmlns:a16="http://schemas.microsoft.com/office/drawing/2014/main" val="2294911945"/>
                    </a:ext>
                  </a:extLst>
                </a:gridCol>
                <a:gridCol w="1033746">
                  <a:extLst>
                    <a:ext uri="{9D8B030D-6E8A-4147-A177-3AD203B41FA5}">
                      <a16:colId xmlns:a16="http://schemas.microsoft.com/office/drawing/2014/main" val="3693833957"/>
                    </a:ext>
                  </a:extLst>
                </a:gridCol>
                <a:gridCol w="1033746">
                  <a:extLst>
                    <a:ext uri="{9D8B030D-6E8A-4147-A177-3AD203B41FA5}">
                      <a16:colId xmlns:a16="http://schemas.microsoft.com/office/drawing/2014/main" val="1408513822"/>
                    </a:ext>
                  </a:extLst>
                </a:gridCol>
                <a:gridCol w="1033746">
                  <a:extLst>
                    <a:ext uri="{9D8B030D-6E8A-4147-A177-3AD203B41FA5}">
                      <a16:colId xmlns:a16="http://schemas.microsoft.com/office/drawing/2014/main" val="1763189583"/>
                    </a:ext>
                  </a:extLst>
                </a:gridCol>
              </a:tblGrid>
              <a:tr h="457200">
                <a:tc rowSpan="2">
                  <a:txBody>
                    <a:bodyPr/>
                    <a:lstStyle/>
                    <a:p>
                      <a:r>
                        <a:rPr lang="en-US" sz="1100" dirty="0">
                          <a:solidFill>
                            <a:schemeClr val="bg1"/>
                          </a:solidFill>
                        </a:rPr>
                        <a:t>Asset Allocation</a:t>
                      </a:r>
                    </a:p>
                  </a:txBody>
                  <a:tcPr anchor="ctr">
                    <a:lnL w="12700" cmpd="sng">
                      <a:noFill/>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rowSpan="2">
                  <a:txBody>
                    <a:bodyPr/>
                    <a:lstStyle/>
                    <a:p>
                      <a:pPr algn="ctr"/>
                      <a:r>
                        <a:rPr lang="en-US" sz="1100" dirty="0">
                          <a:solidFill>
                            <a:schemeClr val="bg1"/>
                          </a:solidFill>
                        </a:rPr>
                        <a:t>Stocks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rowSpan="2">
                  <a:txBody>
                    <a:bodyPr/>
                    <a:lstStyle/>
                    <a:p>
                      <a:pPr algn="ctr"/>
                      <a:r>
                        <a:rPr lang="en-US" sz="1100" dirty="0">
                          <a:solidFill>
                            <a:schemeClr val="bg1"/>
                          </a:solidFill>
                        </a:rPr>
                        <a:t>Bonds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rowSpan="2">
                  <a:txBody>
                    <a:bodyPr/>
                    <a:lstStyle/>
                    <a:p>
                      <a:pPr algn="ctr"/>
                      <a:r>
                        <a:rPr lang="en-US" sz="1100" dirty="0">
                          <a:solidFill>
                            <a:schemeClr val="bg1"/>
                          </a:solidFill>
                        </a:rPr>
                        <a:t>Cash</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gridSpan="4">
                  <a:txBody>
                    <a:bodyPr/>
                    <a:lstStyle/>
                    <a:p>
                      <a:pPr algn="ctr"/>
                      <a:r>
                        <a:rPr lang="en-US" sz="1100" dirty="0">
                          <a:solidFill>
                            <a:schemeClr val="bg1"/>
                          </a:solidFill>
                        </a:rPr>
                        <a:t>Withdrawal rate</a:t>
                      </a:r>
                    </a:p>
                  </a:txBody>
                  <a:tcPr anchor="ctr">
                    <a:lnL w="9525"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333F48"/>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80814894"/>
                  </a:ext>
                </a:extLst>
              </a:tr>
              <a:tr h="4572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sz="1100" b="1" kern="1200" dirty="0">
                          <a:solidFill>
                            <a:schemeClr val="bg1"/>
                          </a:solidFill>
                          <a:latin typeface="+mn-lt"/>
                          <a:ea typeface="+mn-ea"/>
                          <a:cs typeface="+mn-cs"/>
                        </a:rPr>
                        <a:t>4%</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5D656D"/>
                    </a:solidFill>
                  </a:tcPr>
                </a:tc>
                <a:tc>
                  <a:txBody>
                    <a:bodyPr/>
                    <a:lstStyle/>
                    <a:p>
                      <a:pPr algn="ctr"/>
                      <a:r>
                        <a:rPr lang="en-US" sz="1100" b="1" kern="1200" dirty="0">
                          <a:solidFill>
                            <a:schemeClr val="bg1"/>
                          </a:solidFill>
                          <a:latin typeface="+mn-lt"/>
                          <a:ea typeface="+mn-ea"/>
                          <a:cs typeface="+mn-cs"/>
                        </a:rPr>
                        <a:t>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5D656D"/>
                    </a:solidFill>
                  </a:tcPr>
                </a:tc>
                <a:tc>
                  <a:txBody>
                    <a:bodyPr/>
                    <a:lstStyle/>
                    <a:p>
                      <a:pPr algn="ctr"/>
                      <a:r>
                        <a:rPr lang="en-US" sz="1100" b="1" kern="1200" dirty="0">
                          <a:solidFill>
                            <a:schemeClr val="bg1"/>
                          </a:solidFill>
                          <a:latin typeface="+mn-lt"/>
                          <a:ea typeface="+mn-ea"/>
                          <a:cs typeface="+mn-cs"/>
                        </a:rPr>
                        <a:t>6%</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5D656D"/>
                    </a:solidFill>
                  </a:tcPr>
                </a:tc>
                <a:tc>
                  <a:txBody>
                    <a:bodyPr/>
                    <a:lstStyle/>
                    <a:p>
                      <a:pPr algn="ctr"/>
                      <a:r>
                        <a:rPr lang="en-US" sz="1100" b="1" kern="1200" dirty="0">
                          <a:solidFill>
                            <a:schemeClr val="bg1"/>
                          </a:solidFill>
                          <a:latin typeface="+mn-lt"/>
                          <a:ea typeface="+mn-ea"/>
                          <a:cs typeface="+mn-cs"/>
                        </a:rPr>
                        <a:t>7%</a:t>
                      </a:r>
                    </a:p>
                  </a:txBody>
                  <a:tcPr anchor="ctr">
                    <a:lnL w="9525" cap="flat" cmpd="sng" algn="ctr">
                      <a:solidFill>
                        <a:schemeClr val="bg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rgbClr val="5D656D"/>
                    </a:solidFill>
                  </a:tcPr>
                </a:tc>
                <a:extLst>
                  <a:ext uri="{0D108BD9-81ED-4DB2-BD59-A6C34878D82A}">
                    <a16:rowId xmlns:a16="http://schemas.microsoft.com/office/drawing/2014/main" val="409997849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tx1"/>
                          </a:solidFill>
                          <a:effectLst/>
                          <a:latin typeface="Arial" panose="020B0604020202020204" pitchFamily="34" charset="0"/>
                          <a:cs typeface="Arial" panose="020B0604020202020204" pitchFamily="34" charset="0"/>
                        </a:rPr>
                        <a:t>All Cash Allocation</a:t>
                      </a:r>
                    </a:p>
                  </a:txBody>
                  <a:tcPr anchor="ctr">
                    <a:lnL w="12700" cmpd="sng">
                      <a:noFill/>
                    </a:lnL>
                    <a:lnR w="9525" cap="flat" cmpd="sng" algn="ctr">
                      <a:solidFill>
                        <a:schemeClr val="bg1">
                          <a:lumMod val="75000"/>
                        </a:schemeClr>
                      </a:solidFill>
                      <a:prstDash val="solid"/>
                      <a:round/>
                      <a:headEnd type="none" w="med" len="med"/>
                      <a:tailEnd type="none" w="med" len="med"/>
                    </a:lnR>
                    <a:lnT w="381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381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381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100%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381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26%</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0%</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mn-ea"/>
                          <a:cs typeface="+mn-cs"/>
                        </a:rPr>
                        <a:t>0%</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mn-ea"/>
                          <a:cs typeface="+mn-cs"/>
                        </a:rPr>
                        <a:t>0%</a:t>
                      </a:r>
                    </a:p>
                  </a:txBody>
                  <a:tcPr marL="9525" marR="9525" marT="9525" marB="0" anchor="ctr">
                    <a:lnL w="9525" cap="flat" cmpd="sng" algn="ctr">
                      <a:solidFill>
                        <a:schemeClr val="bg1">
                          <a:lumMod val="75000"/>
                        </a:schemeClr>
                      </a:solidFill>
                      <a:prstDash val="solid"/>
                      <a:round/>
                      <a:headEnd type="none" w="med" len="med"/>
                      <a:tailEnd type="none" w="med" len="med"/>
                    </a:lnL>
                    <a:lnR w="12700" cmpd="sng">
                      <a:noFill/>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10440242"/>
                  </a:ext>
                </a:extLst>
              </a:tr>
              <a:tr h="370840">
                <a:tc>
                  <a:txBody>
                    <a:bodyPr/>
                    <a:lstStyle/>
                    <a:p>
                      <a:pPr algn="l" fontAlgn="b"/>
                      <a:r>
                        <a:rPr lang="en-US" sz="1100" b="1" i="0" u="none" strike="noStrike" dirty="0">
                          <a:solidFill>
                            <a:schemeClr val="tx1"/>
                          </a:solidFill>
                          <a:effectLst/>
                          <a:latin typeface="Arial" panose="020B0604020202020204" pitchFamily="34" charset="0"/>
                          <a:cs typeface="Arial" panose="020B0604020202020204" pitchFamily="34" charset="0"/>
                        </a:rPr>
                        <a:t>Conservative Allocation</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20%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50%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30%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95%</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54%</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12%</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kern="1200" dirty="0">
                          <a:solidFill>
                            <a:schemeClr val="tx1"/>
                          </a:solidFill>
                          <a:latin typeface="+mn-lt"/>
                          <a:ea typeface="+mn-ea"/>
                          <a:cs typeface="+mn-cs"/>
                        </a:rPr>
                        <a:t>1%</a:t>
                      </a:r>
                    </a:p>
                  </a:txBody>
                  <a:tcPr marL="9525" marR="9525" marT="9525" marB="0"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61608057"/>
                  </a:ext>
                </a:extLst>
              </a:tr>
              <a:tr h="370840">
                <a:tc>
                  <a:txBody>
                    <a:bodyPr/>
                    <a:lstStyle/>
                    <a:p>
                      <a:pPr algn="l" fontAlgn="b"/>
                      <a:r>
                        <a:rPr lang="en-US" sz="1100" b="1" i="0" u="none" strike="noStrike" dirty="0">
                          <a:solidFill>
                            <a:schemeClr val="tx1"/>
                          </a:solidFill>
                          <a:effectLst/>
                          <a:latin typeface="Arial" panose="020B0604020202020204" pitchFamily="34" charset="0"/>
                          <a:cs typeface="Arial" panose="020B0604020202020204" pitchFamily="34" charset="0"/>
                        </a:rPr>
                        <a:t>Balanced Allocation </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50%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40%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94%</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76%</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53%</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31%</a:t>
                      </a:r>
                    </a:p>
                  </a:txBody>
                  <a:tcPr marL="9525" marR="9525" marT="9525" marB="0"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3964410"/>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1" i="0" u="none" strike="noStrike" kern="1200" noProof="0" dirty="0">
                          <a:solidFill>
                            <a:schemeClr val="tx1"/>
                          </a:solidFill>
                          <a:effectLst/>
                          <a:latin typeface="Arial" panose="020B0604020202020204" pitchFamily="34" charset="0"/>
                          <a:ea typeface="+mn-ea"/>
                          <a:cs typeface="Arial" panose="020B0604020202020204" pitchFamily="34" charset="0"/>
                        </a:rPr>
                        <a:t>Growth Allocation</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70%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25%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91%</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77%</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61%</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45%</a:t>
                      </a:r>
                    </a:p>
                  </a:txBody>
                  <a:tcPr marL="9525" marR="9525" marT="9525" marB="0"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09743173"/>
                  </a:ext>
                </a:extLst>
              </a:tr>
              <a:tr h="370840">
                <a:tc>
                  <a:txBody>
                    <a:bodyPr/>
                    <a:lstStyle/>
                    <a:p>
                      <a:pPr algn="l" fontAlgn="b"/>
                      <a:r>
                        <a:rPr lang="en-US" sz="1100" b="1" i="0" u="none" strike="noStrike" dirty="0">
                          <a:solidFill>
                            <a:schemeClr val="tx1"/>
                          </a:solidFill>
                          <a:effectLst/>
                          <a:latin typeface="Arial" panose="020B0604020202020204" pitchFamily="34" charset="0"/>
                          <a:cs typeface="Arial" panose="020B0604020202020204" pitchFamily="34" charset="0"/>
                        </a:rPr>
                        <a:t>Aggressive Allocation</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85%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15%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dirty="0">
                          <a:solidFill>
                            <a:schemeClr val="tx1"/>
                          </a:solidFill>
                        </a:rPr>
                        <a:t>0%</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90%</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77%</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kern="1200" dirty="0">
                          <a:solidFill>
                            <a:schemeClr val="tx1"/>
                          </a:solidFill>
                          <a:latin typeface="+mn-lt"/>
                          <a:ea typeface="+mn-ea"/>
                          <a:cs typeface="+mn-cs"/>
                        </a:rPr>
                        <a:t>63%</a:t>
                      </a:r>
                    </a:p>
                  </a:txBody>
                  <a:tcPr marL="9525" marR="9525" marT="9525" marB="0"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kern="1200" dirty="0">
                          <a:solidFill>
                            <a:schemeClr val="tx1"/>
                          </a:solidFill>
                          <a:latin typeface="+mn-lt"/>
                          <a:ea typeface="+mn-ea"/>
                          <a:cs typeface="+mn-cs"/>
                        </a:rPr>
                        <a:t>50%</a:t>
                      </a:r>
                    </a:p>
                  </a:txBody>
                  <a:tcPr marL="9525" marR="9525" marT="9525" marB="0"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9753298"/>
                  </a:ext>
                </a:extLst>
              </a:tr>
            </a:tbl>
          </a:graphicData>
        </a:graphic>
      </p:graphicFrame>
      <p:sp>
        <p:nvSpPr>
          <p:cNvPr id="87" name="Rectangle 86">
            <a:extLst>
              <a:ext uri="{FF2B5EF4-FFF2-40B4-BE49-F238E27FC236}">
                <a16:creationId xmlns:a16="http://schemas.microsoft.com/office/drawing/2014/main" id="{FF2D5D59-5F5D-23BA-43DB-9D2C6EA62B70}"/>
              </a:ext>
            </a:extLst>
          </p:cNvPr>
          <p:cNvSpPr/>
          <p:nvPr/>
        </p:nvSpPr>
        <p:spPr>
          <a:xfrm>
            <a:off x="337454" y="4919362"/>
            <a:ext cx="8486505" cy="1638910"/>
          </a:xfrm>
          <a:prstGeom prst="rect">
            <a:avLst/>
          </a:prstGeom>
        </p:spPr>
        <p:txBody>
          <a:bodyPr wrap="square" anchor="b">
            <a:spAutoFit/>
          </a:bodyPr>
          <a:lstStyle/>
          <a:p>
            <a:pPr lvl="0">
              <a:spcBef>
                <a:spcPts val="300"/>
              </a:spcBef>
            </a:pPr>
            <a:r>
              <a:rPr lang="en-US" sz="800" spc="-20" dirty="0">
                <a:solidFill>
                  <a:srgbClr val="000000"/>
                </a:solidFill>
              </a:rPr>
              <a:t>Source: The chart uses Monte Carlo simulations to project a range of hypothetical market return scenarios. Simulations are based on a historical performance analysis of asset class returns, including a range of potential returns for each asset class, volatility, and correlation. Asset classes are represented by benchmark return data from Morningstar, Inc., not actual investments.</a:t>
            </a:r>
          </a:p>
          <a:p>
            <a:pPr lvl="0">
              <a:spcBef>
                <a:spcPts val="300"/>
              </a:spcBef>
            </a:pPr>
            <a:r>
              <a:rPr lang="en-US" sz="800" spc="-20" dirty="0">
                <a:solidFill>
                  <a:srgbClr val="000000"/>
                </a:solidFill>
              </a:rPr>
              <a:t>Stocks (domestic and foreign) are represented by the IA SBBI</a:t>
            </a:r>
            <a:r>
              <a:rPr lang="en-US" sz="800" spc="-20" baseline="30000" dirty="0">
                <a:solidFill>
                  <a:srgbClr val="000000"/>
                </a:solidFill>
              </a:rPr>
              <a:t>®</a:t>
            </a:r>
            <a:r>
              <a:rPr lang="en-US" sz="800" spc="-20" dirty="0">
                <a:solidFill>
                  <a:srgbClr val="000000"/>
                </a:solidFill>
              </a:rPr>
              <a:t> US Large Stock TR USD Ext Index from the year 1926 through 1986 and the Dow Jones U.S. Total Market </a:t>
            </a:r>
            <a:r>
              <a:rPr lang="en-US" sz="800" spc="-20" dirty="0" err="1">
                <a:solidFill>
                  <a:srgbClr val="000000"/>
                </a:solidFill>
              </a:rPr>
              <a:t>Index</a:t>
            </a:r>
            <a:r>
              <a:rPr lang="en-US" sz="800" spc="-20" baseline="30000" dirty="0" err="1">
                <a:solidFill>
                  <a:srgbClr val="000000"/>
                </a:solidFill>
              </a:rPr>
              <a:t>SM</a:t>
            </a:r>
            <a:r>
              <a:rPr lang="en-US" sz="800" spc="-20" dirty="0">
                <a:solidFill>
                  <a:srgbClr val="000000"/>
                </a:solidFill>
              </a:rPr>
              <a:t> from 1987 through the last calendar year.</a:t>
            </a:r>
          </a:p>
          <a:p>
            <a:pPr lvl="0">
              <a:spcBef>
                <a:spcPts val="300"/>
              </a:spcBef>
            </a:pPr>
            <a:r>
              <a:rPr lang="en-US" sz="800" spc="-20" dirty="0">
                <a:solidFill>
                  <a:srgbClr val="000000"/>
                </a:solidFill>
              </a:rPr>
              <a:t>Bonds are represented by U.S. intermediate-term bonds from 1926 through 1975 and the Bloomberg U.S. Aggregate Bond Index from 1976 through the last calendar year.</a:t>
            </a:r>
          </a:p>
          <a:p>
            <a:pPr lvl="0">
              <a:spcBef>
                <a:spcPts val="300"/>
              </a:spcBef>
            </a:pPr>
            <a:r>
              <a:rPr lang="en-US" sz="800" spc="-20" dirty="0">
                <a:solidFill>
                  <a:srgbClr val="000000"/>
                </a:solidFill>
              </a:rPr>
              <a:t>Short-term investments are represented by four-week U.S. Treasury bill rates from 1926 through the last calendar year.</a:t>
            </a:r>
          </a:p>
          <a:p>
            <a:pPr lvl="0">
              <a:spcBef>
                <a:spcPts val="300"/>
              </a:spcBef>
            </a:pPr>
            <a:r>
              <a:rPr lang="en-US" sz="800" spc="-20" dirty="0">
                <a:solidFill>
                  <a:srgbClr val="000000"/>
                </a:solidFill>
              </a:rPr>
              <a:t>Morningstar, Inc., is an independent provider of financial information. Morningstar does not endorse any broker-dealer, financial planner, insurance company, or mutual fund company.</a:t>
            </a:r>
          </a:p>
          <a:p>
            <a:pPr lvl="0">
              <a:spcBef>
                <a:spcPts val="300"/>
              </a:spcBef>
            </a:pPr>
            <a:r>
              <a:rPr lang="en-US" sz="800" spc="-20" dirty="0">
                <a:solidFill>
                  <a:srgbClr val="000000"/>
                </a:solidFill>
              </a:rPr>
              <a:t>The IA SBBI</a:t>
            </a:r>
            <a:r>
              <a:rPr lang="en-US" sz="800" spc="-20" baseline="30000" dirty="0">
                <a:solidFill>
                  <a:srgbClr val="000000"/>
                </a:solidFill>
              </a:rPr>
              <a:t>®</a:t>
            </a:r>
            <a:r>
              <a:rPr lang="en-US" sz="800" spc="-20" dirty="0">
                <a:solidFill>
                  <a:srgbClr val="000000"/>
                </a:solidFill>
              </a:rPr>
              <a:t> US Large Stock TR USD Ext index tracks the monthly return of S&amp;P 500. The historical data from 1926 to 1969 is calculated by Ibbotson. Dow Jones U.S. Total Market </a:t>
            </a:r>
            <a:r>
              <a:rPr lang="en-US" sz="800" spc="-20" dirty="0" err="1">
                <a:solidFill>
                  <a:srgbClr val="000000"/>
                </a:solidFill>
              </a:rPr>
              <a:t>Index</a:t>
            </a:r>
            <a:r>
              <a:rPr lang="en-US" sz="800" spc="-20" baseline="30000" dirty="0" err="1">
                <a:solidFill>
                  <a:srgbClr val="000000"/>
                </a:solidFill>
              </a:rPr>
              <a:t>SM</a:t>
            </a:r>
            <a:r>
              <a:rPr lang="en-US" sz="800" spc="-20" dirty="0">
                <a:solidFill>
                  <a:srgbClr val="000000"/>
                </a:solidFill>
              </a:rPr>
              <a:t> is an unmanaged market capitalization-weighted index of over 5,000 U.S. equity securities that contains all actively traded common stocks with readily available </a:t>
            </a:r>
            <a:br>
              <a:rPr lang="en-US" sz="800" spc="-20" dirty="0">
                <a:solidFill>
                  <a:srgbClr val="000000"/>
                </a:solidFill>
              </a:rPr>
            </a:br>
            <a:r>
              <a:rPr lang="en-US" sz="800" spc="-20" dirty="0">
                <a:solidFill>
                  <a:srgbClr val="000000"/>
                </a:solidFill>
              </a:rPr>
              <a:t>price data. Bloomberg U.S. Aggregate Bond Index is an unmanaged market capitalization-weighted index of U.S. dollar-denominated, investment-grade, </a:t>
            </a:r>
            <a:br>
              <a:rPr lang="en-US" sz="800" spc="-20" dirty="0">
                <a:solidFill>
                  <a:srgbClr val="000000"/>
                </a:solidFill>
              </a:rPr>
            </a:br>
            <a:r>
              <a:rPr lang="en-US" sz="800" spc="-20" dirty="0">
                <a:solidFill>
                  <a:srgbClr val="000000"/>
                </a:solidFill>
              </a:rPr>
              <a:t>fixed-rate debt issues, including government, corporate, asset-backed, and mortgage-backed securities with maturities of at least one year.</a:t>
            </a:r>
          </a:p>
        </p:txBody>
      </p:sp>
      <p:sp>
        <p:nvSpPr>
          <p:cNvPr id="3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11</a:t>
            </a:fld>
            <a:endParaRPr lang="en-US" dirty="0"/>
          </a:p>
        </p:txBody>
      </p:sp>
      <p:sp>
        <p:nvSpPr>
          <p:cNvPr id="29"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5" name="Picture 4">
            <a:extLst>
              <a:ext uri="{FF2B5EF4-FFF2-40B4-BE49-F238E27FC236}">
                <a16:creationId xmlns:a16="http://schemas.microsoft.com/office/drawing/2014/main" id="{CD5645C1-82A9-71C8-ACC4-1678E217197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3829054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Comparison of retirement assets and </a:t>
            </a:r>
            <a:br>
              <a:rPr lang="en-US" dirty="0"/>
            </a:br>
            <a:r>
              <a:rPr lang="en-US" dirty="0"/>
              <a:t>withdrawal rates</a:t>
            </a:r>
            <a:br>
              <a:rPr lang="en-US" dirty="0"/>
            </a:br>
            <a:r>
              <a:rPr lang="en-US" sz="1600" b="1" dirty="0">
                <a:solidFill>
                  <a:srgbClr val="368727"/>
                </a:solidFill>
              </a:rPr>
              <a:t>Increase protected income and lower withdrawal rates</a:t>
            </a:r>
            <a:endParaRPr lang="en-US" b="1" dirty="0">
              <a:solidFill>
                <a:srgbClr val="368727"/>
              </a:solidFill>
            </a:endParaRPr>
          </a:p>
        </p:txBody>
      </p:sp>
      <p:grpSp>
        <p:nvGrpSpPr>
          <p:cNvPr id="9" name="Group 8">
            <a:extLst>
              <a:ext uri="{FF2B5EF4-FFF2-40B4-BE49-F238E27FC236}">
                <a16:creationId xmlns:a16="http://schemas.microsoft.com/office/drawing/2014/main" id="{13EEAB33-F182-E8BA-42AC-0C519451F5A1}"/>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8" name="Group 7">
              <a:extLst>
                <a:ext uri="{FF2B5EF4-FFF2-40B4-BE49-F238E27FC236}">
                  <a16:creationId xmlns:a16="http://schemas.microsoft.com/office/drawing/2014/main" id="{AC6D9A4C-AF20-629E-6EDA-B58269369B34}"/>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86" name="TextBox 85">
                <a:extLst>
                  <a:ext uri="{FF2B5EF4-FFF2-40B4-BE49-F238E27FC236}">
                    <a16:creationId xmlns:a16="http://schemas.microsoft.com/office/drawing/2014/main" id="{00FC5A84-14A1-F3D5-5E6E-F6FFF4262DBE}"/>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103" name="Oval 102">
                <a:extLst>
                  <a:ext uri="{FF2B5EF4-FFF2-40B4-BE49-F238E27FC236}">
                    <a16:creationId xmlns:a16="http://schemas.microsoft.com/office/drawing/2014/main" id="{025BFA25-180E-F709-623E-84ACBA862670}"/>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4" name="Freeform 25">
                <a:extLst>
                  <a:ext uri="{FF2B5EF4-FFF2-40B4-BE49-F238E27FC236}">
                    <a16:creationId xmlns:a16="http://schemas.microsoft.com/office/drawing/2014/main" id="{5F929247-9364-7FC9-3A9B-A8535DEB8D37}"/>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5" name="Line 8">
                <a:extLst>
                  <a:ext uri="{FF2B5EF4-FFF2-40B4-BE49-F238E27FC236}">
                    <a16:creationId xmlns:a16="http://schemas.microsoft.com/office/drawing/2014/main" id="{EA31E3CD-B6B2-9376-ED1E-8F89989CD6E1}"/>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EDF35F3D-265E-804E-B834-5679A926BAC3}"/>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88" name="TextBox 87">
                <a:extLst>
                  <a:ext uri="{FF2B5EF4-FFF2-40B4-BE49-F238E27FC236}">
                    <a16:creationId xmlns:a16="http://schemas.microsoft.com/office/drawing/2014/main" id="{B05740A6-27A1-F4A1-81C9-FAF34968460D}"/>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94" name="Freeform 13">
                <a:extLst>
                  <a:ext uri="{FF2B5EF4-FFF2-40B4-BE49-F238E27FC236}">
                    <a16:creationId xmlns:a16="http://schemas.microsoft.com/office/drawing/2014/main" id="{4E64E75D-AD67-9F8C-A19C-0A00E3AA4E67}"/>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95" name="Line 14">
                <a:extLst>
                  <a:ext uri="{FF2B5EF4-FFF2-40B4-BE49-F238E27FC236}">
                    <a16:creationId xmlns:a16="http://schemas.microsoft.com/office/drawing/2014/main" id="{264C1949-841B-C2FC-8878-5DEAB684A207}"/>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6" name="Line 15">
                <a:extLst>
                  <a:ext uri="{FF2B5EF4-FFF2-40B4-BE49-F238E27FC236}">
                    <a16:creationId xmlns:a16="http://schemas.microsoft.com/office/drawing/2014/main" id="{51E2AB30-5123-D42E-E14C-20A60517DCB1}"/>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7" name="Freeform 19">
                <a:extLst>
                  <a:ext uri="{FF2B5EF4-FFF2-40B4-BE49-F238E27FC236}">
                    <a16:creationId xmlns:a16="http://schemas.microsoft.com/office/drawing/2014/main" id="{0D4A8F3F-426F-EE38-BC31-61F96A876CB4}"/>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8" name="Freeform 20">
                <a:extLst>
                  <a:ext uri="{FF2B5EF4-FFF2-40B4-BE49-F238E27FC236}">
                    <a16:creationId xmlns:a16="http://schemas.microsoft.com/office/drawing/2014/main" id="{35B85061-670D-0C7F-7165-931D08E7559C}"/>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9" name="Line 18">
                <a:extLst>
                  <a:ext uri="{FF2B5EF4-FFF2-40B4-BE49-F238E27FC236}">
                    <a16:creationId xmlns:a16="http://schemas.microsoft.com/office/drawing/2014/main" id="{DCC1E43A-16DB-5AAE-67F0-000E0A45BB0C}"/>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0" name="Freeform 22">
                <a:extLst>
                  <a:ext uri="{FF2B5EF4-FFF2-40B4-BE49-F238E27FC236}">
                    <a16:creationId xmlns:a16="http://schemas.microsoft.com/office/drawing/2014/main" id="{C3E6BBB3-75B9-3E5D-E4A1-6C67F07A7EAD}"/>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1" name="Line 20">
                <a:extLst>
                  <a:ext uri="{FF2B5EF4-FFF2-40B4-BE49-F238E27FC236}">
                    <a16:creationId xmlns:a16="http://schemas.microsoft.com/office/drawing/2014/main" id="{5D641CAA-67EE-B9BB-1DEB-C8988B15B987}"/>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2" name="Freeform 24">
                <a:extLst>
                  <a:ext uri="{FF2B5EF4-FFF2-40B4-BE49-F238E27FC236}">
                    <a16:creationId xmlns:a16="http://schemas.microsoft.com/office/drawing/2014/main" id="{C861687D-E678-9534-D5AD-1105DF9F1B51}"/>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2" name="Group 1">
              <a:extLst>
                <a:ext uri="{FF2B5EF4-FFF2-40B4-BE49-F238E27FC236}">
                  <a16:creationId xmlns:a16="http://schemas.microsoft.com/office/drawing/2014/main" id="{C9EEC567-1657-9193-7A3B-FD580BD06A39}"/>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90" name="TextBox 89">
                <a:extLst>
                  <a:ext uri="{FF2B5EF4-FFF2-40B4-BE49-F238E27FC236}">
                    <a16:creationId xmlns:a16="http://schemas.microsoft.com/office/drawing/2014/main" id="{8276F6FA-CD2D-6C47-63B5-FDC7C0FD8CC9}"/>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92" name="Freeform 26">
                <a:extLst>
                  <a:ext uri="{FF2B5EF4-FFF2-40B4-BE49-F238E27FC236}">
                    <a16:creationId xmlns:a16="http://schemas.microsoft.com/office/drawing/2014/main" id="{9E01ACBC-0DE4-596E-C24D-62E53ECD8942}"/>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93" name="Freeform 27">
                <a:extLst>
                  <a:ext uri="{FF2B5EF4-FFF2-40B4-BE49-F238E27FC236}">
                    <a16:creationId xmlns:a16="http://schemas.microsoft.com/office/drawing/2014/main" id="{CB733C6A-CB35-AF0A-E252-879EBC5416A4}"/>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85" name="Rectangle 84">
              <a:extLst>
                <a:ext uri="{FF2B5EF4-FFF2-40B4-BE49-F238E27FC236}">
                  <a16:creationId xmlns:a16="http://schemas.microsoft.com/office/drawing/2014/main" id="{A5EB3D8F-F9F4-5C35-A812-0CD39117777B}"/>
                </a:ext>
                <a:ext uri="{C183D7F6-B498-43B3-948B-1728B52AA6E4}">
                  <adec:decorative xmlns:adec="http://schemas.microsoft.com/office/drawing/2017/decorative" val="1"/>
                </a:ext>
              </a:extLst>
            </p:cNvPr>
            <p:cNvSpPr/>
            <p:nvPr/>
          </p:nvSpPr>
          <p:spPr bwMode="auto">
            <a:xfrm>
              <a:off x="7315202" y="0"/>
              <a:ext cx="106569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aphicFrame>
        <p:nvGraphicFramePr>
          <p:cNvPr id="106" name="Table 106">
            <a:extLst>
              <a:ext uri="{FF2B5EF4-FFF2-40B4-BE49-F238E27FC236}">
                <a16:creationId xmlns:a16="http://schemas.microsoft.com/office/drawing/2014/main" id="{F1EB6CE6-1D5D-FCF0-D8ED-022A840ED2AE}"/>
              </a:ext>
            </a:extLst>
          </p:cNvPr>
          <p:cNvGraphicFramePr>
            <a:graphicFrameLocks noGrp="1"/>
          </p:cNvGraphicFramePr>
          <p:nvPr>
            <p:extLst>
              <p:ext uri="{D42A27DB-BD31-4B8C-83A1-F6EECF244321}">
                <p14:modId xmlns:p14="http://schemas.microsoft.com/office/powerpoint/2010/main" val="1543381291"/>
              </p:ext>
            </p:extLst>
          </p:nvPr>
        </p:nvGraphicFramePr>
        <p:xfrm>
          <a:off x="444842" y="1883382"/>
          <a:ext cx="8296328" cy="3337560"/>
        </p:xfrm>
        <a:graphic>
          <a:graphicData uri="http://schemas.openxmlformats.org/drawingml/2006/table">
            <a:tbl>
              <a:tblPr firstRow="1" firstCol="1" bandRow="1">
                <a:tableStyleId>{5C22544A-7EE6-4342-B048-85BDC9FD1C3A}</a:tableStyleId>
              </a:tblPr>
              <a:tblGrid>
                <a:gridCol w="2677299">
                  <a:extLst>
                    <a:ext uri="{9D8B030D-6E8A-4147-A177-3AD203B41FA5}">
                      <a16:colId xmlns:a16="http://schemas.microsoft.com/office/drawing/2014/main" val="1597072313"/>
                    </a:ext>
                  </a:extLst>
                </a:gridCol>
                <a:gridCol w="1869989">
                  <a:extLst>
                    <a:ext uri="{9D8B030D-6E8A-4147-A177-3AD203B41FA5}">
                      <a16:colId xmlns:a16="http://schemas.microsoft.com/office/drawing/2014/main" val="1948098041"/>
                    </a:ext>
                  </a:extLst>
                </a:gridCol>
                <a:gridCol w="3749040">
                  <a:extLst>
                    <a:ext uri="{9D8B030D-6E8A-4147-A177-3AD203B41FA5}">
                      <a16:colId xmlns:a16="http://schemas.microsoft.com/office/drawing/2014/main" val="1876125270"/>
                    </a:ext>
                  </a:extLst>
                </a:gridCol>
              </a:tblGrid>
              <a:tr h="370840">
                <a:tc>
                  <a:txBody>
                    <a:bodyPr/>
                    <a:lstStyle/>
                    <a:p>
                      <a:pPr marL="0" marR="0" algn="l">
                        <a:spcBef>
                          <a:spcPts val="0"/>
                        </a:spcBef>
                        <a:spcAft>
                          <a:spcPts val="0"/>
                        </a:spcAft>
                      </a:pPr>
                      <a:r>
                        <a:rPr lang="en-US" sz="1100" baseline="0" dirty="0">
                          <a:solidFill>
                            <a:schemeClr val="bg1"/>
                          </a:solidFill>
                          <a:effectLst/>
                          <a:latin typeface="+mj-lt"/>
                          <a:ea typeface="Calibri"/>
                          <a:cs typeface="Arial" panose="020B0604020202020204" pitchFamily="34" charset="0"/>
                        </a:rPr>
                        <a:t>Item</a:t>
                      </a:r>
                    </a:p>
                  </a:txBody>
                  <a:tcPr anchor="ctr">
                    <a:lnL w="12700" cmpd="sng">
                      <a:noFill/>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a:txBody>
                    <a:bodyPr/>
                    <a:lstStyle/>
                    <a:p>
                      <a:pPr marL="0" marR="0" algn="ctr">
                        <a:spcBef>
                          <a:spcPts val="0"/>
                        </a:spcBef>
                        <a:spcAft>
                          <a:spcPts val="0"/>
                        </a:spcAft>
                      </a:pPr>
                      <a:r>
                        <a:rPr lang="en-US" sz="1100" b="1" kern="1200" baseline="0" dirty="0">
                          <a:solidFill>
                            <a:schemeClr val="bg1"/>
                          </a:solidFill>
                          <a:effectLst/>
                          <a:latin typeface="+mj-lt"/>
                          <a:ea typeface="+mn-ea"/>
                          <a:cs typeface="+mn-cs"/>
                        </a:rPr>
                        <a:t>No Variable Annuity</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33F4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854075"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a:t>
                      </a:r>
                      <a:r>
                        <a:rPr lang="en-US" sz="1100" b="1" kern="1200" baseline="0" dirty="0">
                          <a:solidFill>
                            <a:schemeClr val="bg1"/>
                          </a:solidFill>
                          <a:effectLst/>
                          <a:latin typeface="+mj-lt"/>
                          <a:ea typeface="+mn-ea"/>
                          <a:cs typeface="+mn-cs"/>
                        </a:rPr>
                        <a:t>With an Annuity</a:t>
                      </a:r>
                      <a:r>
                        <a:rPr lang="en-US" sz="1100" b="0" i="0" u="none" strike="noStrike" kern="1200" dirty="0">
                          <a:solidFill>
                            <a:schemeClr val="tx1"/>
                          </a:solidFill>
                          <a:effectLst/>
                          <a:latin typeface="+mn-lt"/>
                          <a:ea typeface="+mn-ea"/>
                          <a:cs typeface="Arial" panose="020B0604020202020204" pitchFamily="34" charset="0"/>
                        </a:rPr>
                        <a:t>	</a:t>
                      </a:r>
                      <a:endParaRPr lang="en-US" sz="1100" b="1" kern="1200" baseline="0" dirty="0">
                        <a:solidFill>
                          <a:schemeClr val="bg1"/>
                        </a:solidFill>
                        <a:effectLst/>
                        <a:latin typeface="+mj-lt"/>
                        <a:ea typeface="+mn-ea"/>
                        <a:cs typeface="+mn-cs"/>
                      </a:endParaRPr>
                    </a:p>
                  </a:txBody>
                  <a:tcPr anchor="ctr">
                    <a:lnL w="9525"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1882663837"/>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Retirement Portfolio</a:t>
                      </a:r>
                    </a:p>
                  </a:txBody>
                  <a:tcPr anchor="ctr">
                    <a:lnL w="12700" cmpd="sng">
                      <a:noFill/>
                    </a:lnL>
                    <a:lnR w="9525" cap="flat" cmpd="sng" algn="ctr">
                      <a:solidFill>
                        <a:schemeClr val="bg1">
                          <a:lumMod val="75000"/>
                        </a:schemeClr>
                      </a:solidFill>
                      <a:prstDash val="sysDot"/>
                      <a:round/>
                      <a:headEnd type="none" w="med" len="med"/>
                      <a:tailEnd type="none" w="med" len="med"/>
                    </a:lnR>
                    <a:lnT w="38100" cmpd="sng">
                      <a:noFill/>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solidFill>
                          <a:effectLst/>
                          <a:latin typeface="+mj-lt"/>
                          <a:cs typeface="Arial" panose="020B0604020202020204" pitchFamily="34" charset="0"/>
                        </a:rPr>
                        <a:t>$1,000,000</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38100" cmpd="sng">
                      <a:noFill/>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a:t>
                      </a:r>
                      <a:r>
                        <a:rPr lang="en-US" sz="1100" b="0" i="0" u="none" strike="noStrike" dirty="0">
                          <a:solidFill>
                            <a:schemeClr val="tx1"/>
                          </a:solidFill>
                          <a:effectLst/>
                          <a:latin typeface="+mj-lt"/>
                          <a:cs typeface="Arial" panose="020B0604020202020204" pitchFamily="34" charset="0"/>
                        </a:rPr>
                        <a:t>$650,000</a:t>
                      </a:r>
                      <a:r>
                        <a:rPr lang="en-US" sz="1100" b="0" i="0" u="none" strike="noStrike" kern="1200" dirty="0">
                          <a:solidFill>
                            <a:schemeClr val="tx1"/>
                          </a:solidFill>
                          <a:effectLst/>
                          <a:latin typeface="+mn-lt"/>
                          <a:ea typeface="+mn-ea"/>
                          <a:cs typeface="Arial" panose="020B0604020202020204" pitchFamily="34" charset="0"/>
                        </a:rPr>
                        <a:t>	</a:t>
                      </a:r>
                      <a:endParaRPr lang="en-US" sz="1100" b="0" i="0" u="none" strike="noStrike" dirty="0">
                        <a:solidFill>
                          <a:schemeClr val="tx1"/>
                        </a:solidFill>
                        <a:effectLst/>
                        <a:latin typeface="+mj-lt"/>
                        <a:cs typeface="Arial" panose="020B0604020202020204" pitchFamily="34" charset="0"/>
                      </a:endParaRPr>
                    </a:p>
                  </a:txBody>
                  <a:tcPr anchor="ctr">
                    <a:lnL w="9525" cap="flat" cmpd="sng" algn="ctr">
                      <a:solidFill>
                        <a:schemeClr val="bg1">
                          <a:lumMod val="75000"/>
                        </a:schemeClr>
                      </a:solidFill>
                      <a:prstDash val="sysDot"/>
                      <a:round/>
                      <a:headEnd type="none" w="med" len="med"/>
                      <a:tailEnd type="none" w="med" len="med"/>
                    </a:lnL>
                    <a:lnR w="12700" cmpd="sng">
                      <a:noFill/>
                    </a:lnR>
                    <a:lnT w="38100" cmpd="sng">
                      <a:noFill/>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7358963"/>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Annuity Purchase</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solidFill>
                          <a:effectLst/>
                          <a:latin typeface="+mj-lt"/>
                          <a:cs typeface="Arial" panose="020B0604020202020204" pitchFamily="34" charset="0"/>
                        </a:rPr>
                        <a:t>$0</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$350,000	</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5168835"/>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Social Security Income (Annual)</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n-US" sz="1100" b="0" i="0" u="none" strike="noStrike" dirty="0">
                          <a:solidFill>
                            <a:schemeClr val="tx1"/>
                          </a:solidFill>
                          <a:effectLst/>
                          <a:latin typeface="+mj-lt"/>
                          <a:cs typeface="Arial" panose="020B0604020202020204" pitchFamily="34" charset="0"/>
                        </a:rPr>
                        <a:t>$20,000</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$20,000	(Protected Income)</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4528990"/>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Variable Annuity with 5% Guarantee</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n-US" sz="1100" b="0" i="0" u="none" strike="noStrike" dirty="0">
                          <a:solidFill>
                            <a:schemeClr val="tx1"/>
                          </a:solidFill>
                          <a:effectLst/>
                          <a:latin typeface="+mj-lt"/>
                          <a:cs typeface="Arial" panose="020B0604020202020204" pitchFamily="34" charset="0"/>
                        </a:rPr>
                        <a:t>(N/A)</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$17,500	(Protected Income)</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81767075"/>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Portfolio Withdrawals</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algn="ctr" fontAlgn="b"/>
                      <a:r>
                        <a:rPr lang="en-US" sz="1100" b="0" i="0" u="none" strike="noStrike" dirty="0">
                          <a:solidFill>
                            <a:schemeClr val="tx1"/>
                          </a:solidFill>
                          <a:effectLst/>
                          <a:latin typeface="+mj-lt"/>
                          <a:cs typeface="Arial" panose="020B0604020202020204" pitchFamily="34" charset="0"/>
                        </a:rPr>
                        <a:t>$40,000</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rgbClr val="AFCFA9"/>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$22,500	(Subject to Market Volatility)</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rgbClr val="AFCFA9"/>
                    </a:solidFill>
                  </a:tcPr>
                </a:tc>
                <a:extLst>
                  <a:ext uri="{0D108BD9-81ED-4DB2-BD59-A6C34878D82A}">
                    <a16:rowId xmlns:a16="http://schemas.microsoft.com/office/drawing/2014/main" val="2882165243"/>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chemeClr val="tx1"/>
                          </a:solidFill>
                          <a:effectLst/>
                          <a:latin typeface="+mj-lt"/>
                          <a:cs typeface="Arial" panose="020B0604020202020204" pitchFamily="34" charset="0"/>
                        </a:rPr>
                        <a:t>Portfolio Withdrawal Rate</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solidFill>
                          <a:effectLst/>
                          <a:latin typeface="+mj-lt"/>
                          <a:cs typeface="Arial" panose="020B0604020202020204" pitchFamily="34" charset="0"/>
                        </a:rPr>
                        <a:t>4%</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3.46%	</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4739292"/>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Protected Income Percentage</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solidFill>
                          <a:effectLst/>
                          <a:latin typeface="+mj-lt"/>
                          <a:cs typeface="Arial" panose="020B0604020202020204" pitchFamily="34" charset="0"/>
                        </a:rPr>
                        <a:t>33%</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62%	</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1678257"/>
                  </a:ext>
                </a:extLst>
              </a:tr>
              <a:tr h="370840">
                <a:tc>
                  <a:txBody>
                    <a:bodyPr/>
                    <a:lstStyle/>
                    <a:p>
                      <a:pPr algn="l" fontAlgn="b"/>
                      <a:r>
                        <a:rPr lang="en-US" sz="1100" b="0" i="0" u="none" strike="noStrike" dirty="0">
                          <a:solidFill>
                            <a:schemeClr val="tx1"/>
                          </a:solidFill>
                          <a:effectLst/>
                          <a:latin typeface="+mj-lt"/>
                          <a:cs typeface="Arial" panose="020B0604020202020204" pitchFamily="34" charset="0"/>
                        </a:rPr>
                        <a:t>Total Annual Income</a:t>
                      </a:r>
                    </a:p>
                  </a:txBody>
                  <a:tcPr anchor="ctr">
                    <a:lnL w="12700" cmpd="sng">
                      <a:noFill/>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b="0" i="0" u="none" strike="noStrike" dirty="0">
                          <a:solidFill>
                            <a:schemeClr val="tx1"/>
                          </a:solidFill>
                          <a:effectLst/>
                          <a:latin typeface="+mj-lt"/>
                          <a:cs typeface="Arial" panose="020B0604020202020204" pitchFamily="34" charset="0"/>
                        </a:rPr>
                        <a:t>$60,000</a:t>
                      </a:r>
                    </a:p>
                  </a:txBody>
                  <a:tcPr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tab pos="849313" algn="ctr"/>
                          <a:tab pos="1651000" algn="l"/>
                        </a:tabLst>
                        <a:defRPr/>
                      </a:pPr>
                      <a:r>
                        <a:rPr lang="en-US" sz="1100" b="0" i="0" u="none" strike="noStrike" kern="1200" dirty="0">
                          <a:solidFill>
                            <a:schemeClr val="tx1"/>
                          </a:solidFill>
                          <a:effectLst/>
                          <a:latin typeface="+mn-lt"/>
                          <a:ea typeface="+mn-ea"/>
                          <a:cs typeface="Arial" panose="020B0604020202020204" pitchFamily="34" charset="0"/>
                        </a:rPr>
                        <a:t>	$60,000	</a:t>
                      </a:r>
                    </a:p>
                  </a:txBody>
                  <a:tcPr anchor="ctr">
                    <a:lnL w="9525" cap="flat" cmpd="sng" algn="ctr">
                      <a:solidFill>
                        <a:schemeClr val="bg1">
                          <a:lumMod val="75000"/>
                        </a:schemeClr>
                      </a:solidFill>
                      <a:prstDash val="sysDot"/>
                      <a:round/>
                      <a:headEnd type="none" w="med" len="med"/>
                      <a:tailEnd type="none" w="med" len="med"/>
                    </a:lnL>
                    <a:lnR w="12700" cmpd="sng">
                      <a:noFill/>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1144389"/>
                  </a:ext>
                </a:extLst>
              </a:tr>
            </a:tbl>
          </a:graphicData>
        </a:graphic>
      </p:graphicFrame>
      <p:sp>
        <p:nvSpPr>
          <p:cNvPr id="82" name="Rectangle 81">
            <a:extLst>
              <a:ext uri="{FF2B5EF4-FFF2-40B4-BE49-F238E27FC236}">
                <a16:creationId xmlns:a16="http://schemas.microsoft.com/office/drawing/2014/main" id="{75AB1B88-C680-8768-BB91-F12330791390}"/>
              </a:ext>
            </a:extLst>
          </p:cNvPr>
          <p:cNvSpPr/>
          <p:nvPr/>
        </p:nvSpPr>
        <p:spPr>
          <a:xfrm>
            <a:off x="337454" y="6058135"/>
            <a:ext cx="8486505" cy="500137"/>
          </a:xfrm>
          <a:prstGeom prst="rect">
            <a:avLst/>
          </a:prstGeom>
        </p:spPr>
        <p:txBody>
          <a:bodyPr wrap="square" anchor="b">
            <a:spAutoFit/>
          </a:bodyPr>
          <a:lstStyle/>
          <a:p>
            <a:pPr lvl="0">
              <a:spcBef>
                <a:spcPts val="300"/>
              </a:spcBef>
            </a:pPr>
            <a:r>
              <a:rPr lang="en-US" sz="800" spc="-20" dirty="0">
                <a:solidFill>
                  <a:srgbClr val="000000"/>
                </a:solidFill>
              </a:rPr>
              <a:t>The examples above are hypothetical in nature, do not reflect actual investment results, and are not guarantees of future results. </a:t>
            </a:r>
            <a:br>
              <a:rPr lang="en-US" sz="800" spc="-20" dirty="0">
                <a:solidFill>
                  <a:srgbClr val="000000"/>
                </a:solidFill>
              </a:rPr>
            </a:br>
            <a:r>
              <a:rPr lang="en-US" sz="800" spc="-20" dirty="0">
                <a:solidFill>
                  <a:srgbClr val="000000"/>
                </a:solidFill>
              </a:rPr>
              <a:t>Guarantees are subject to the claim-paying ability of the issuing insurance company. </a:t>
            </a:r>
          </a:p>
          <a:p>
            <a:pPr lvl="0">
              <a:spcBef>
                <a:spcPts val="300"/>
              </a:spcBef>
            </a:pPr>
            <a:r>
              <a:rPr lang="en-US" sz="800" spc="-20" dirty="0">
                <a:solidFill>
                  <a:srgbClr val="000000"/>
                </a:solidFill>
              </a:rPr>
              <a:t>Source: Fidelity Investments.</a:t>
            </a:r>
          </a:p>
        </p:txBody>
      </p:sp>
      <p:sp>
        <p:nvSpPr>
          <p:cNvPr id="3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12</a:t>
            </a:fld>
            <a:endParaRPr lang="en-US" dirty="0"/>
          </a:p>
        </p:txBody>
      </p:sp>
      <p:sp>
        <p:nvSpPr>
          <p:cNvPr id="29"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10" name="Picture 9">
            <a:extLst>
              <a:ext uri="{FF2B5EF4-FFF2-40B4-BE49-F238E27FC236}">
                <a16:creationId xmlns:a16="http://schemas.microsoft.com/office/drawing/2014/main" id="{04D0C046-7127-8A6E-8FE8-B0A2F1C275D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372662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Invest for the long-term</a:t>
            </a:r>
            <a:br>
              <a:rPr lang="en-US" dirty="0"/>
            </a:br>
            <a:r>
              <a:rPr lang="en-US" sz="1600" b="1" dirty="0">
                <a:solidFill>
                  <a:srgbClr val="368727"/>
                </a:solidFill>
              </a:rPr>
              <a:t>Incorporate investments that pay out a higher income stream</a:t>
            </a:r>
          </a:p>
        </p:txBody>
      </p:sp>
      <p:grpSp>
        <p:nvGrpSpPr>
          <p:cNvPr id="9" name="Group 8">
            <a:extLst>
              <a:ext uri="{FF2B5EF4-FFF2-40B4-BE49-F238E27FC236}">
                <a16:creationId xmlns:a16="http://schemas.microsoft.com/office/drawing/2014/main" id="{B44E971B-F6CC-2FAA-9603-AB9CF0623C87}"/>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8" name="Group 7">
              <a:extLst>
                <a:ext uri="{FF2B5EF4-FFF2-40B4-BE49-F238E27FC236}">
                  <a16:creationId xmlns:a16="http://schemas.microsoft.com/office/drawing/2014/main" id="{B8300EBC-1EEE-35C2-74D3-1DEE59362388}"/>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94" name="TextBox 93">
                <a:extLst>
                  <a:ext uri="{FF2B5EF4-FFF2-40B4-BE49-F238E27FC236}">
                    <a16:creationId xmlns:a16="http://schemas.microsoft.com/office/drawing/2014/main" id="{042ECB4A-467B-4CB0-2CEA-74AC3A56058F}"/>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111" name="Oval 110">
                <a:extLst>
                  <a:ext uri="{FF2B5EF4-FFF2-40B4-BE49-F238E27FC236}">
                    <a16:creationId xmlns:a16="http://schemas.microsoft.com/office/drawing/2014/main" id="{5DD745BB-ACCB-8433-13AD-448211CFD9CF}"/>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12" name="Freeform 25">
                <a:extLst>
                  <a:ext uri="{FF2B5EF4-FFF2-40B4-BE49-F238E27FC236}">
                    <a16:creationId xmlns:a16="http://schemas.microsoft.com/office/drawing/2014/main" id="{1C1380EF-1FAC-8EA9-3E84-E1D45AAEB638}"/>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13" name="Line 8">
                <a:extLst>
                  <a:ext uri="{FF2B5EF4-FFF2-40B4-BE49-F238E27FC236}">
                    <a16:creationId xmlns:a16="http://schemas.microsoft.com/office/drawing/2014/main" id="{FE0FD5ED-6DD9-1629-09D4-B346FE9CC026}"/>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E4000C46-071E-3F57-5A1A-C8258E72407A}"/>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96" name="TextBox 95">
                <a:extLst>
                  <a:ext uri="{FF2B5EF4-FFF2-40B4-BE49-F238E27FC236}">
                    <a16:creationId xmlns:a16="http://schemas.microsoft.com/office/drawing/2014/main" id="{C34CFDFA-9C74-A86E-9A4A-9BF913F837CB}"/>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102" name="Freeform 13">
                <a:extLst>
                  <a:ext uri="{FF2B5EF4-FFF2-40B4-BE49-F238E27FC236}">
                    <a16:creationId xmlns:a16="http://schemas.microsoft.com/office/drawing/2014/main" id="{240802A8-E8C7-95B3-A53B-82B00104EDAB}"/>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3" name="Line 14">
                <a:extLst>
                  <a:ext uri="{FF2B5EF4-FFF2-40B4-BE49-F238E27FC236}">
                    <a16:creationId xmlns:a16="http://schemas.microsoft.com/office/drawing/2014/main" id="{0AA1E595-C9F9-13B3-F6F4-1F8AA51AFD7F}"/>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4" name="Line 15">
                <a:extLst>
                  <a:ext uri="{FF2B5EF4-FFF2-40B4-BE49-F238E27FC236}">
                    <a16:creationId xmlns:a16="http://schemas.microsoft.com/office/drawing/2014/main" id="{2FA0FEC9-9BD4-3960-DED9-302E96844A60}"/>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5" name="Freeform 19">
                <a:extLst>
                  <a:ext uri="{FF2B5EF4-FFF2-40B4-BE49-F238E27FC236}">
                    <a16:creationId xmlns:a16="http://schemas.microsoft.com/office/drawing/2014/main" id="{0913DA8F-EC9C-61E4-7BF4-945A2D62DC2F}"/>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6" name="Freeform 20">
                <a:extLst>
                  <a:ext uri="{FF2B5EF4-FFF2-40B4-BE49-F238E27FC236}">
                    <a16:creationId xmlns:a16="http://schemas.microsoft.com/office/drawing/2014/main" id="{46E5C769-CE57-CE9E-BDCA-206C564BB8E7}"/>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7" name="Line 18">
                <a:extLst>
                  <a:ext uri="{FF2B5EF4-FFF2-40B4-BE49-F238E27FC236}">
                    <a16:creationId xmlns:a16="http://schemas.microsoft.com/office/drawing/2014/main" id="{10C1709C-FECB-88C8-E2E6-7C75BBF7A899}"/>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8" name="Freeform 22">
                <a:extLst>
                  <a:ext uri="{FF2B5EF4-FFF2-40B4-BE49-F238E27FC236}">
                    <a16:creationId xmlns:a16="http://schemas.microsoft.com/office/drawing/2014/main" id="{4BFB4029-CE44-BBB7-C31E-3B77231A966E}"/>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09" name="Line 20">
                <a:extLst>
                  <a:ext uri="{FF2B5EF4-FFF2-40B4-BE49-F238E27FC236}">
                    <a16:creationId xmlns:a16="http://schemas.microsoft.com/office/drawing/2014/main" id="{FE341F96-4045-0055-4A44-B10E5D6F4DAB}"/>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10" name="Freeform 24">
                <a:extLst>
                  <a:ext uri="{FF2B5EF4-FFF2-40B4-BE49-F238E27FC236}">
                    <a16:creationId xmlns:a16="http://schemas.microsoft.com/office/drawing/2014/main" id="{08AD8E45-CA90-163A-3F0F-F4851FA4DB1D}"/>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3" name="Group 2">
              <a:extLst>
                <a:ext uri="{FF2B5EF4-FFF2-40B4-BE49-F238E27FC236}">
                  <a16:creationId xmlns:a16="http://schemas.microsoft.com/office/drawing/2014/main" id="{2261A33F-7A31-ABE4-4128-888D865B3947}"/>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98" name="TextBox 97">
                <a:extLst>
                  <a:ext uri="{FF2B5EF4-FFF2-40B4-BE49-F238E27FC236}">
                    <a16:creationId xmlns:a16="http://schemas.microsoft.com/office/drawing/2014/main" id="{D8A6AB8A-6845-2942-FEE3-EB10E2689011}"/>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100" name="Freeform 26">
                <a:extLst>
                  <a:ext uri="{FF2B5EF4-FFF2-40B4-BE49-F238E27FC236}">
                    <a16:creationId xmlns:a16="http://schemas.microsoft.com/office/drawing/2014/main" id="{E3A97021-307A-86C2-8990-5F89EE4E9690}"/>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01" name="Freeform 27">
                <a:extLst>
                  <a:ext uri="{FF2B5EF4-FFF2-40B4-BE49-F238E27FC236}">
                    <a16:creationId xmlns:a16="http://schemas.microsoft.com/office/drawing/2014/main" id="{C3A2A817-15CF-83A8-66A7-7E35D4F5A0A2}"/>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93" name="Rectangle 92">
              <a:extLst>
                <a:ext uri="{FF2B5EF4-FFF2-40B4-BE49-F238E27FC236}">
                  <a16:creationId xmlns:a16="http://schemas.microsoft.com/office/drawing/2014/main" id="{F58CF2BA-DE1A-224E-AF4A-3E8232B299DF}"/>
                </a:ext>
                <a:ext uri="{C183D7F6-B498-43B3-948B-1728B52AA6E4}">
                  <adec:decorative xmlns:adec="http://schemas.microsoft.com/office/drawing/2017/decorative" val="1"/>
                </a:ext>
              </a:extLst>
            </p:cNvPr>
            <p:cNvSpPr/>
            <p:nvPr/>
          </p:nvSpPr>
          <p:spPr bwMode="auto">
            <a:xfrm>
              <a:off x="7315202" y="0"/>
              <a:ext cx="106569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34" name="Content Placeholder 1"/>
          <p:cNvSpPr txBox="1">
            <a:spLocks/>
          </p:cNvSpPr>
          <p:nvPr/>
        </p:nvSpPr>
        <p:spPr bwMode="auto">
          <a:xfrm>
            <a:off x="1512651" y="1796000"/>
            <a:ext cx="6118699" cy="5671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lgn="ctr">
              <a:spcBef>
                <a:spcPts val="0"/>
              </a:spcBef>
            </a:pPr>
            <a:r>
              <a:rPr lang="en-US" sz="1400" kern="0" dirty="0">
                <a:solidFill>
                  <a:schemeClr val="tx1"/>
                </a:solidFill>
              </a:rPr>
              <a:t>INVESTING FOR RETIREMENT</a:t>
            </a:r>
          </a:p>
          <a:p>
            <a:pPr marL="0" indent="0" algn="ctr">
              <a:spcBef>
                <a:spcPts val="0"/>
              </a:spcBef>
            </a:pPr>
            <a:r>
              <a:rPr lang="en-US" sz="1200" kern="0" dirty="0">
                <a:solidFill>
                  <a:schemeClr val="tx1"/>
                </a:solidFill>
              </a:rPr>
              <a:t>Investment needed to generate $1,000 monthly income</a:t>
            </a:r>
            <a:endParaRPr lang="en-US" sz="1200" kern="0" baseline="30000" dirty="0">
              <a:solidFill>
                <a:schemeClr val="tx1"/>
              </a:solidFill>
            </a:endParaRPr>
          </a:p>
        </p:txBody>
      </p:sp>
      <p:grpSp>
        <p:nvGrpSpPr>
          <p:cNvPr id="10" name="Group 9" descr="This chart illustrates how the amount of money needed to generate $1,000 per month in retirement can be drastically different by incorporating guaranteed income investment vehicles that pay out a higher income stream.">
            <a:extLst>
              <a:ext uri="{FF2B5EF4-FFF2-40B4-BE49-F238E27FC236}">
                <a16:creationId xmlns:a16="http://schemas.microsoft.com/office/drawing/2014/main" id="{E21F2ACD-42D7-BE99-D52C-B15FC5704B54}"/>
              </a:ext>
            </a:extLst>
          </p:cNvPr>
          <p:cNvGrpSpPr/>
          <p:nvPr/>
        </p:nvGrpSpPr>
        <p:grpSpPr>
          <a:xfrm>
            <a:off x="896434" y="2519185"/>
            <a:ext cx="7141297" cy="2486610"/>
            <a:chOff x="896434" y="2519185"/>
            <a:chExt cx="7141297" cy="2486610"/>
          </a:xfrm>
        </p:grpSpPr>
        <p:sp>
          <p:nvSpPr>
            <p:cNvPr id="32" name="Rectangle 31">
              <a:extLst>
                <a:ext uri="{C183D7F6-B498-43B3-948B-1728B52AA6E4}">
                  <adec:decorative xmlns:adec="http://schemas.microsoft.com/office/drawing/2017/decorative" val="1"/>
                </a:ext>
              </a:extLst>
            </p:cNvPr>
            <p:cNvSpPr/>
            <p:nvPr/>
          </p:nvSpPr>
          <p:spPr>
            <a:xfrm>
              <a:off x="6407532" y="2519185"/>
              <a:ext cx="1577205" cy="276999"/>
            </a:xfrm>
            <a:prstGeom prst="rect">
              <a:avLst/>
            </a:prstGeom>
          </p:spPr>
          <p:txBody>
            <a:bodyPr wrap="square">
              <a:spAutoFit/>
            </a:bodyPr>
            <a:lstStyle/>
            <a:p>
              <a:pPr algn="ctr"/>
              <a:r>
                <a:rPr lang="en-US" b="1" dirty="0">
                  <a:solidFill>
                    <a:srgbClr val="333F48"/>
                  </a:solidFill>
                </a:rPr>
                <a:t>“Freed Up” Assets</a:t>
              </a:r>
            </a:p>
          </p:txBody>
        </p:sp>
        <p:sp>
          <p:nvSpPr>
            <p:cNvPr id="36" name="Rectangle 35">
              <a:extLst>
                <a:ext uri="{C183D7F6-B498-43B3-948B-1728B52AA6E4}">
                  <adec:decorative xmlns:adec="http://schemas.microsoft.com/office/drawing/2017/decorative" val="1"/>
                </a:ext>
              </a:extLst>
            </p:cNvPr>
            <p:cNvSpPr/>
            <p:nvPr/>
          </p:nvSpPr>
          <p:spPr>
            <a:xfrm>
              <a:off x="1479566" y="2519185"/>
              <a:ext cx="1577205" cy="276999"/>
            </a:xfrm>
            <a:prstGeom prst="rect">
              <a:avLst/>
            </a:prstGeom>
          </p:spPr>
          <p:txBody>
            <a:bodyPr wrap="square">
              <a:spAutoFit/>
            </a:bodyPr>
            <a:lstStyle/>
            <a:p>
              <a:r>
                <a:rPr lang="en-US" b="1" dirty="0">
                  <a:solidFill>
                    <a:srgbClr val="333F48"/>
                  </a:solidFill>
                </a:rPr>
                <a:t>Amount Needed</a:t>
              </a:r>
            </a:p>
          </p:txBody>
        </p:sp>
        <p:sp>
          <p:nvSpPr>
            <p:cNvPr id="41" name="Rectangle 40">
              <a:extLst>
                <a:ext uri="{C183D7F6-B498-43B3-948B-1728B52AA6E4}">
                  <adec:decorative xmlns:adec="http://schemas.microsoft.com/office/drawing/2017/decorative" val="1"/>
                </a:ext>
              </a:extLst>
            </p:cNvPr>
            <p:cNvSpPr/>
            <p:nvPr/>
          </p:nvSpPr>
          <p:spPr>
            <a:xfrm rot="16200000">
              <a:off x="346740" y="3483227"/>
              <a:ext cx="1376387" cy="276999"/>
            </a:xfrm>
            <a:prstGeom prst="rect">
              <a:avLst/>
            </a:prstGeom>
          </p:spPr>
          <p:txBody>
            <a:bodyPr wrap="square">
              <a:spAutoFit/>
            </a:bodyPr>
            <a:lstStyle/>
            <a:p>
              <a:pPr algn="ctr"/>
              <a:r>
                <a:rPr lang="en-US" dirty="0"/>
                <a:t>Income Stream</a:t>
              </a:r>
              <a:endParaRPr lang="en-US" sz="1400" dirty="0"/>
            </a:p>
          </p:txBody>
        </p:sp>
        <p:sp>
          <p:nvSpPr>
            <p:cNvPr id="42" name="TextBox 41">
              <a:extLst>
                <a:ext uri="{C183D7F6-B498-43B3-948B-1728B52AA6E4}">
                  <adec:decorative xmlns:adec="http://schemas.microsoft.com/office/drawing/2017/decorative" val="1"/>
                </a:ext>
              </a:extLst>
            </p:cNvPr>
            <p:cNvSpPr txBox="1"/>
            <p:nvPr/>
          </p:nvSpPr>
          <p:spPr>
            <a:xfrm>
              <a:off x="3049666" y="3247390"/>
              <a:ext cx="930063" cy="307777"/>
            </a:xfrm>
            <a:prstGeom prst="rect">
              <a:avLst/>
            </a:prstGeom>
            <a:noFill/>
          </p:spPr>
          <p:txBody>
            <a:bodyPr wrap="none" rtlCol="0">
              <a:spAutoFit/>
            </a:bodyPr>
            <a:lstStyle/>
            <a:p>
              <a:r>
                <a:rPr lang="en-US" sz="1400" b="1" dirty="0">
                  <a:solidFill>
                    <a:schemeClr val="bg1"/>
                  </a:solidFill>
                </a:rPr>
                <a:t>$300,000</a:t>
              </a:r>
            </a:p>
          </p:txBody>
        </p:sp>
        <p:sp>
          <p:nvSpPr>
            <p:cNvPr id="44" name="TextBox 43">
              <a:extLst>
                <a:ext uri="{C183D7F6-B498-43B3-948B-1728B52AA6E4}">
                  <adec:decorative xmlns:adec="http://schemas.microsoft.com/office/drawing/2017/decorative" val="1"/>
                </a:ext>
              </a:extLst>
            </p:cNvPr>
            <p:cNvSpPr txBox="1"/>
            <p:nvPr/>
          </p:nvSpPr>
          <p:spPr>
            <a:xfrm>
              <a:off x="2641213" y="3962159"/>
              <a:ext cx="930063" cy="307777"/>
            </a:xfrm>
            <a:prstGeom prst="rect">
              <a:avLst/>
            </a:prstGeom>
            <a:noFill/>
          </p:spPr>
          <p:txBody>
            <a:bodyPr wrap="none" rtlCol="0">
              <a:spAutoFit/>
            </a:bodyPr>
            <a:lstStyle/>
            <a:p>
              <a:r>
                <a:rPr lang="en-US" sz="1400" b="1" dirty="0">
                  <a:solidFill>
                    <a:schemeClr val="bg1"/>
                  </a:solidFill>
                </a:rPr>
                <a:t>$240,000</a:t>
              </a:r>
            </a:p>
          </p:txBody>
        </p:sp>
        <p:sp>
          <p:nvSpPr>
            <p:cNvPr id="46" name="Rectangle 45">
              <a:extLst>
                <a:ext uri="{C183D7F6-B498-43B3-948B-1728B52AA6E4}">
                  <adec:decorative xmlns:adec="http://schemas.microsoft.com/office/drawing/2017/decorative" val="1"/>
                </a:ext>
              </a:extLst>
            </p:cNvPr>
            <p:cNvSpPr/>
            <p:nvPr/>
          </p:nvSpPr>
          <p:spPr>
            <a:xfrm>
              <a:off x="1502190" y="4698018"/>
              <a:ext cx="6394617" cy="307777"/>
            </a:xfrm>
            <a:prstGeom prst="rect">
              <a:avLst/>
            </a:prstGeom>
          </p:spPr>
          <p:txBody>
            <a:bodyPr wrap="square">
              <a:spAutoFit/>
            </a:bodyPr>
            <a:lstStyle/>
            <a:p>
              <a:pPr algn="ctr"/>
              <a:r>
                <a:rPr lang="en-US" sz="1400" b="1" dirty="0"/>
                <a:t>$500,000</a:t>
              </a:r>
            </a:p>
          </p:txBody>
        </p:sp>
        <p:graphicFrame>
          <p:nvGraphicFramePr>
            <p:cNvPr id="63" name="Chart 62">
              <a:extLst>
                <a:ext uri="{FF2B5EF4-FFF2-40B4-BE49-F238E27FC236}">
                  <a16:creationId xmlns:a16="http://schemas.microsoft.com/office/drawing/2014/main" id="{69D4E612-284A-42C1-A862-B8B9CC4F6AC2}"/>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441699770"/>
                </p:ext>
              </p:extLst>
            </p:nvPr>
          </p:nvGraphicFramePr>
          <p:xfrm>
            <a:off x="1142154" y="2626594"/>
            <a:ext cx="6895577" cy="2007943"/>
          </p:xfrm>
          <a:graphic>
            <a:graphicData uri="http://schemas.openxmlformats.org/drawingml/2006/chart">
              <c:chart xmlns:c="http://schemas.openxmlformats.org/drawingml/2006/chart" xmlns:r="http://schemas.openxmlformats.org/officeDocument/2006/relationships" r:id="rId3"/>
            </a:graphicData>
          </a:graphic>
        </p:graphicFrame>
        <p:cxnSp>
          <p:nvCxnSpPr>
            <p:cNvPr id="66" name="Straight Connector 65">
              <a:extLst>
                <a:ext uri="{FF2B5EF4-FFF2-40B4-BE49-F238E27FC236}">
                  <a16:creationId xmlns:a16="http://schemas.microsoft.com/office/drawing/2014/main" id="{571C191F-7A5B-4460-BD19-8F6231F8ED97}"/>
                </a:ext>
                <a:ext uri="{C183D7F6-B498-43B3-948B-1728B52AA6E4}">
                  <adec:decorative xmlns:adec="http://schemas.microsoft.com/office/drawing/2017/decorative" val="1"/>
                </a:ext>
              </a:extLst>
            </p:cNvPr>
            <p:cNvCxnSpPr>
              <a:cxnSpLocks/>
            </p:cNvCxnSpPr>
            <p:nvPr/>
          </p:nvCxnSpPr>
          <p:spPr bwMode="auto">
            <a:xfrm>
              <a:off x="1537426" y="4629342"/>
              <a:ext cx="6355080" cy="0"/>
            </a:xfrm>
            <a:prstGeom prst="line">
              <a:avLst/>
            </a:prstGeom>
            <a:solidFill>
              <a:schemeClr val="hlink"/>
            </a:solidFill>
            <a:ln w="25400" cap="flat" cmpd="sng" algn="ctr">
              <a:solidFill>
                <a:srgbClr val="ADB6BE"/>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C671ADF7-92E8-499A-B880-288E4A91F892}"/>
                </a:ext>
                <a:ext uri="{C183D7F6-B498-43B3-948B-1728B52AA6E4}">
                  <adec:decorative xmlns:adec="http://schemas.microsoft.com/office/drawing/2017/decorative" val="1"/>
                </a:ext>
              </a:extLst>
            </p:cNvPr>
            <p:cNvCxnSpPr>
              <a:cxnSpLocks/>
            </p:cNvCxnSpPr>
            <p:nvPr/>
          </p:nvCxnSpPr>
          <p:spPr bwMode="auto">
            <a:xfrm rot="5400000">
              <a:off x="1478167" y="4574884"/>
              <a:ext cx="128016" cy="0"/>
            </a:xfrm>
            <a:prstGeom prst="line">
              <a:avLst/>
            </a:prstGeom>
            <a:solidFill>
              <a:schemeClr val="hlink"/>
            </a:solidFill>
            <a:ln w="25400" cap="flat" cmpd="sng" algn="ctr">
              <a:solidFill>
                <a:srgbClr val="ADB6BE"/>
              </a:solidFill>
              <a:prstDash val="solid"/>
              <a:miter lim="800000"/>
              <a:headEnd type="none" w="med" len="med"/>
              <a:tailEnd type="none" w="med" len="med"/>
            </a:ln>
            <a:effectLst/>
          </p:spPr>
        </p:cxnSp>
        <p:cxnSp>
          <p:nvCxnSpPr>
            <p:cNvPr id="71" name="Straight Connector 70">
              <a:extLst>
                <a:ext uri="{FF2B5EF4-FFF2-40B4-BE49-F238E27FC236}">
                  <a16:creationId xmlns:a16="http://schemas.microsoft.com/office/drawing/2014/main" id="{8CC5FAD8-4BC8-4FA6-8A1D-4C6B95F9D6D3}"/>
                </a:ext>
                <a:ext uri="{C183D7F6-B498-43B3-948B-1728B52AA6E4}">
                  <adec:decorative xmlns:adec="http://schemas.microsoft.com/office/drawing/2017/decorative" val="1"/>
                </a:ext>
              </a:extLst>
            </p:cNvPr>
            <p:cNvCxnSpPr>
              <a:cxnSpLocks/>
            </p:cNvCxnSpPr>
            <p:nvPr/>
          </p:nvCxnSpPr>
          <p:spPr bwMode="auto">
            <a:xfrm rot="5400000">
              <a:off x="7828498" y="4574884"/>
              <a:ext cx="128016" cy="0"/>
            </a:xfrm>
            <a:prstGeom prst="line">
              <a:avLst/>
            </a:prstGeom>
            <a:solidFill>
              <a:schemeClr val="hlink"/>
            </a:solidFill>
            <a:ln w="25400" cap="flat" cmpd="sng" algn="ctr">
              <a:solidFill>
                <a:srgbClr val="ADB6BE"/>
              </a:solidFill>
              <a:prstDash val="solid"/>
              <a:miter lim="800000"/>
              <a:headEnd type="none" w="med" len="med"/>
              <a:tailEnd type="none" w="med" len="med"/>
            </a:ln>
            <a:effectLst/>
          </p:spPr>
        </p:cxnSp>
      </p:grpSp>
      <p:sp>
        <p:nvSpPr>
          <p:cNvPr id="90" name="Rectangle 89">
            <a:extLst>
              <a:ext uri="{FF2B5EF4-FFF2-40B4-BE49-F238E27FC236}">
                <a16:creationId xmlns:a16="http://schemas.microsoft.com/office/drawing/2014/main" id="{F24F3250-EDC4-C7E5-E839-1B9EA633C74B}"/>
              </a:ext>
            </a:extLst>
          </p:cNvPr>
          <p:cNvSpPr/>
          <p:nvPr/>
        </p:nvSpPr>
        <p:spPr>
          <a:xfrm>
            <a:off x="337455" y="6096607"/>
            <a:ext cx="6938714" cy="461665"/>
          </a:xfrm>
          <a:prstGeom prst="rect">
            <a:avLst/>
          </a:prstGeom>
        </p:spPr>
        <p:txBody>
          <a:bodyPr wrap="square" anchor="b">
            <a:spAutoFit/>
          </a:bodyPr>
          <a:lstStyle/>
          <a:p>
            <a:pPr lvl="0">
              <a:spcBef>
                <a:spcPts val="300"/>
              </a:spcBef>
            </a:pPr>
            <a:r>
              <a:rPr lang="en-US" sz="800" spc="-20" dirty="0">
                <a:solidFill>
                  <a:srgbClr val="000000"/>
                </a:solidFill>
              </a:rPr>
              <a:t>The hypothetical example is for illustrative purposes only. It does not reflect a specific annuity, an actual account value, or the performance of any investment. The length of time that the income stream will last can vary based on the investment vehicle, the performance of the underlying investment(s), and the withdrawal rate.</a:t>
            </a:r>
          </a:p>
        </p:txBody>
      </p:sp>
      <p:sp>
        <p:nvSpPr>
          <p:cNvPr id="3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sp>
        <p:nvSpPr>
          <p:cNvPr id="74" name="Footer Placeholder 3">
            <a:extLst>
              <a:ext uri="{FF2B5EF4-FFF2-40B4-BE49-F238E27FC236}">
                <a16:creationId xmlns:a16="http://schemas.microsoft.com/office/drawing/2014/main" id="{F3592FB0-2F47-42AC-8ED3-C20652FDBCC4}"/>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11" name="Picture 10">
            <a:extLst>
              <a:ext uri="{FF2B5EF4-FFF2-40B4-BE49-F238E27FC236}">
                <a16:creationId xmlns:a16="http://schemas.microsoft.com/office/drawing/2014/main" id="{715B08D2-DFCB-996A-682E-6EA41157594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3905317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00EF7-11DF-DBA2-956E-27230AD3AF78}"/>
              </a:ext>
            </a:extLst>
          </p:cNvPr>
          <p:cNvSpPr>
            <a:spLocks noGrp="1"/>
          </p:cNvSpPr>
          <p:nvPr>
            <p:ph type="title"/>
          </p:nvPr>
        </p:nvSpPr>
        <p:spPr/>
        <p:txBody>
          <a:bodyPr/>
          <a:lstStyle/>
          <a:p>
            <a:pPr marL="0" marR="0" lvl="0" indent="0" defTabSz="914400" rtl="0" eaLnBrk="1" fontAlgn="base" latinLnBrk="0" hangingPunct="1">
              <a:lnSpc>
                <a:spcPct val="100000"/>
              </a:lnSpc>
              <a:spcBef>
                <a:spcPct val="0"/>
              </a:spcBef>
              <a:spcAft>
                <a:spcPct val="0"/>
              </a:spcAft>
              <a:tabLst/>
              <a:defRPr/>
            </a:pPr>
            <a:r>
              <a:rPr lang="en-US" dirty="0"/>
              <a:t>Make a plan</a:t>
            </a:r>
            <a:br>
              <a:rPr kumimoji="0" lang="en-US" sz="1200" b="0" i="0" u="none" strike="noStrike" kern="0" cap="none" spc="0" normalizeH="0" baseline="0" noProof="0" dirty="0">
                <a:ln>
                  <a:noFill/>
                </a:ln>
                <a:solidFill>
                  <a:srgbClr val="000000"/>
                </a:solidFill>
                <a:effectLst/>
                <a:uLnTx/>
                <a:uFillTx/>
                <a:latin typeface="Arial" pitchFamily="34" charset="0"/>
                <a:ea typeface="ＭＳ Ｐゴシック"/>
              </a:rPr>
            </a:br>
            <a:r>
              <a:rPr kumimoji="0" lang="en-US" sz="1600" b="1" i="0" u="none" strike="noStrike" kern="0" cap="none" spc="0" normalizeH="0" baseline="0" noProof="0" dirty="0">
                <a:ln>
                  <a:noFill/>
                </a:ln>
                <a:solidFill>
                  <a:srgbClr val="368727"/>
                </a:solidFill>
                <a:effectLst/>
                <a:uLnTx/>
                <a:uFillTx/>
                <a:latin typeface="Arial" pitchFamily="34" charset="0"/>
                <a:ea typeface="ＭＳ Ｐゴシック"/>
              </a:rPr>
              <a:t>Working with a financial representative can be invaluable</a:t>
            </a:r>
            <a:endParaRPr lang="en-US" dirty="0">
              <a:solidFill>
                <a:srgbClr val="368727"/>
              </a:solidFill>
            </a:endParaRPr>
          </a:p>
        </p:txBody>
      </p:sp>
      <p:sp>
        <p:nvSpPr>
          <p:cNvPr id="43" name="Rectangle 42">
            <a:extLst>
              <a:ext uri="{FF2B5EF4-FFF2-40B4-BE49-F238E27FC236}">
                <a16:creationId xmlns:a16="http://schemas.microsoft.com/office/drawing/2014/main" id="{5441582B-601F-EB32-66B8-C83A009DBFB0}"/>
              </a:ext>
            </a:extLst>
          </p:cNvPr>
          <p:cNvSpPr/>
          <p:nvPr/>
        </p:nvSpPr>
        <p:spPr>
          <a:xfrm>
            <a:off x="317115" y="2248102"/>
            <a:ext cx="8269966" cy="307777"/>
          </a:xfrm>
          <a:prstGeom prst="rect">
            <a:avLst/>
          </a:prstGeom>
        </p:spPr>
        <p:txBody>
          <a:bodyPr wrap="square">
            <a:spAutoFit/>
          </a:bodyPr>
          <a:lstStyle/>
          <a:p>
            <a:pPr lvl="0" algn="ctr">
              <a:spcBef>
                <a:spcPts val="600"/>
              </a:spcBef>
              <a:buClr>
                <a:srgbClr val="000000"/>
              </a:buClr>
              <a:defRPr/>
            </a:pPr>
            <a:r>
              <a:rPr lang="en-US" sz="1400" b="1" kern="0" dirty="0">
                <a:latin typeface="Arial"/>
                <a:cs typeface="+mn-cs"/>
              </a:rPr>
              <a:t>How can a financial representative help?</a:t>
            </a:r>
          </a:p>
        </p:txBody>
      </p:sp>
      <p:sp>
        <p:nvSpPr>
          <p:cNvPr id="34" name="Rectangle 33">
            <a:extLst>
              <a:ext uri="{C183D7F6-B498-43B3-948B-1728B52AA6E4}">
                <adec:decorative xmlns:adec="http://schemas.microsoft.com/office/drawing/2017/decorative" val="1"/>
              </a:ext>
            </a:extLst>
          </p:cNvPr>
          <p:cNvSpPr/>
          <p:nvPr/>
        </p:nvSpPr>
        <p:spPr bwMode="auto">
          <a:xfrm>
            <a:off x="0" y="2841345"/>
            <a:ext cx="9144000" cy="1371600"/>
          </a:xfrm>
          <a:prstGeom prst="rect">
            <a:avLst/>
          </a:prstGeom>
          <a:solidFill>
            <a:srgbClr val="EAEAE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100" dirty="0">
              <a:solidFill>
                <a:srgbClr val="333F48"/>
              </a:solidFill>
              <a:latin typeface="Arial" charset="0"/>
              <a:ea typeface="ＭＳ Ｐゴシック" charset="-128"/>
            </a:endParaRPr>
          </a:p>
        </p:txBody>
      </p:sp>
      <p:sp>
        <p:nvSpPr>
          <p:cNvPr id="40" name="Rectangle 39">
            <a:extLst>
              <a:ext uri="{FF2B5EF4-FFF2-40B4-BE49-F238E27FC236}">
                <a16:creationId xmlns:a16="http://schemas.microsoft.com/office/drawing/2014/main" id="{467984BC-C7F8-A14E-907C-98AE7707AB83}"/>
              </a:ext>
            </a:extLst>
          </p:cNvPr>
          <p:cNvSpPr/>
          <p:nvPr/>
        </p:nvSpPr>
        <p:spPr bwMode="auto">
          <a:xfrm>
            <a:off x="566063" y="2976162"/>
            <a:ext cx="2621980" cy="1106235"/>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500" b="1" i="0" u="none" strike="noStrike" cap="none" normalizeH="0" baseline="0" dirty="0">
                <a:ln>
                  <a:noFill/>
                </a:ln>
                <a:solidFill>
                  <a:srgbClr val="368727"/>
                </a:solidFill>
                <a:effectLst/>
                <a:latin typeface="Arial" charset="0"/>
                <a:ea typeface="ＭＳ Ｐゴシック"/>
                <a:cs typeface="ＭＳ Ｐゴシック"/>
              </a:rPr>
              <a:t>Tailor an investment plan</a:t>
            </a:r>
          </a:p>
          <a:p>
            <a:pPr marL="114300" marR="0" lvl="0" indent="0" algn="ctr" defTabSz="914400" rtl="0" eaLnBrk="0" fontAlgn="base" latinLnBrk="0" hangingPunct="0">
              <a:lnSpc>
                <a:spcPct val="100000"/>
              </a:lnSpc>
              <a:spcBef>
                <a:spcPts val="600"/>
              </a:spcBef>
              <a:spcAft>
                <a:spcPct val="0"/>
              </a:spcAft>
              <a:buClrTx/>
              <a:buSzTx/>
              <a:buFontTx/>
              <a:buNone/>
              <a:tabLst/>
              <a:defRPr/>
            </a:pPr>
            <a:r>
              <a:rPr lang="en-US" sz="1100" b="0" kern="1200" noProof="0" dirty="0">
                <a:solidFill>
                  <a:schemeClr val="tx1"/>
                </a:solidFill>
                <a:latin typeface="+mn-lt"/>
                <a:ea typeface="+mn-ea"/>
                <a:cs typeface="+mn-cs"/>
              </a:rPr>
              <a:t>aligned to your goals, risk tolerance, and time horizon. </a:t>
            </a:r>
          </a:p>
        </p:txBody>
      </p:sp>
      <p:cxnSp>
        <p:nvCxnSpPr>
          <p:cNvPr id="18" name="Straight Connector 17">
            <a:extLst>
              <a:ext uri="{FF2B5EF4-FFF2-40B4-BE49-F238E27FC236}">
                <a16:creationId xmlns:a16="http://schemas.microsoft.com/office/drawing/2014/main" id="{7D89310B-2002-4560-9C76-15DA3990439C}"/>
              </a:ext>
              <a:ext uri="{C183D7F6-B498-43B3-948B-1728B52AA6E4}">
                <adec:decorative xmlns:adec="http://schemas.microsoft.com/office/drawing/2017/decorative" val="1"/>
              </a:ext>
            </a:extLst>
          </p:cNvPr>
          <p:cNvCxnSpPr>
            <a:cxnSpLocks/>
          </p:cNvCxnSpPr>
          <p:nvPr/>
        </p:nvCxnSpPr>
        <p:spPr>
          <a:xfrm>
            <a:off x="1695347" y="2978505"/>
            <a:ext cx="365760" cy="0"/>
          </a:xfrm>
          <a:prstGeom prst="line">
            <a:avLst/>
          </a:prstGeom>
          <a:ln w="57150">
            <a:solidFill>
              <a:srgbClr val="368727"/>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DBAC4421-06C6-5840-D5E7-E1AED221A61A}"/>
              </a:ext>
            </a:extLst>
          </p:cNvPr>
          <p:cNvSpPr/>
          <p:nvPr/>
        </p:nvSpPr>
        <p:spPr bwMode="auto">
          <a:xfrm>
            <a:off x="3286426" y="2976162"/>
            <a:ext cx="2621980" cy="1106235"/>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rtl="0" eaLnBrk="1" fontAlgn="base" latinLnBrk="0" hangingPunct="1">
              <a:spcBef>
                <a:spcPts val="600"/>
              </a:spcBef>
              <a:spcAft>
                <a:spcPts val="0"/>
              </a:spcAft>
            </a:pPr>
            <a:r>
              <a:rPr lang="en-US" sz="1500" b="1" i="0" u="none" strike="noStrike" kern="1200" baseline="0" dirty="0">
                <a:ln>
                  <a:noFill/>
                </a:ln>
                <a:solidFill>
                  <a:srgbClr val="004F6B"/>
                </a:solidFill>
                <a:effectLst/>
                <a:latin typeface="Arial" panose="020B0604020202020204" pitchFamily="34" charset="0"/>
                <a:ea typeface="ＭＳ Ｐゴシック" panose="020B0600070205080204" pitchFamily="34" charset="-128"/>
                <a:cs typeface="ＭＳ Ｐゴシック" panose="020B0600070205080204" pitchFamily="34" charset="-128"/>
              </a:rPr>
              <a:t>Maximize</a:t>
            </a:r>
            <a:endParaRPr lang="en-US" sz="1500" b="0" i="0" u="none" strike="noStrike" dirty="0">
              <a:solidFill>
                <a:srgbClr val="004F6B"/>
              </a:solidFill>
              <a:effectLst/>
              <a:latin typeface="Arial" panose="020B0604020202020204" pitchFamily="34" charset="0"/>
            </a:endParaRPr>
          </a:p>
          <a:p>
            <a:pPr marL="0" marR="0" indent="0" algn="ctr" rtl="0" eaLnBrk="1" fontAlgn="base" latinLnBrk="0" hangingPunct="1">
              <a:spcBef>
                <a:spcPts val="600"/>
              </a:spcBef>
              <a:spcAft>
                <a:spcPts val="0"/>
              </a:spcAft>
            </a:pPr>
            <a:r>
              <a:rPr lang="en-US" sz="1100" b="0" i="0" u="none" strike="noStrike" kern="1200" dirty="0">
                <a:solidFill>
                  <a:srgbClr val="000000"/>
                </a:solidFill>
                <a:effectLst/>
                <a:latin typeface="Arial" panose="020B0604020202020204" pitchFamily="34" charset="0"/>
              </a:rPr>
              <a:t>your</a:t>
            </a:r>
            <a:r>
              <a:rPr lang="en-US" sz="1100" b="0" i="0" u="none" strike="noStrike" kern="1200" baseline="0" dirty="0">
                <a:solidFill>
                  <a:srgbClr val="000000"/>
                </a:solidFill>
                <a:effectLst/>
                <a:latin typeface="Arial" panose="020B0604020202020204" pitchFamily="34" charset="0"/>
              </a:rPr>
              <a:t> r</a:t>
            </a:r>
            <a:r>
              <a:rPr lang="en-US" sz="1100" b="0" i="0" u="none" strike="noStrike" kern="1200" dirty="0">
                <a:solidFill>
                  <a:srgbClr val="000000"/>
                </a:solidFill>
                <a:effectLst/>
                <a:latin typeface="Arial" panose="020B0604020202020204" pitchFamily="34" charset="0"/>
              </a:rPr>
              <a:t>etirement income potential and minimize your tax exposure.</a:t>
            </a:r>
            <a:endParaRPr lang="en-US" sz="1100" b="0" i="0" u="none" strike="noStrike" dirty="0">
              <a:effectLst/>
              <a:latin typeface="Arial" panose="020B0604020202020204" pitchFamily="34" charset="0"/>
            </a:endParaRPr>
          </a:p>
        </p:txBody>
      </p:sp>
      <p:cxnSp>
        <p:nvCxnSpPr>
          <p:cNvPr id="19" name="Straight Connector 18">
            <a:extLst>
              <a:ext uri="{FF2B5EF4-FFF2-40B4-BE49-F238E27FC236}">
                <a16:creationId xmlns:a16="http://schemas.microsoft.com/office/drawing/2014/main" id="{5B77AF8D-B518-484F-8449-562831AACECE}"/>
              </a:ext>
              <a:ext uri="{C183D7F6-B498-43B3-948B-1728B52AA6E4}">
                <adec:decorative xmlns:adec="http://schemas.microsoft.com/office/drawing/2017/decorative" val="1"/>
              </a:ext>
            </a:extLst>
          </p:cNvPr>
          <p:cNvCxnSpPr>
            <a:cxnSpLocks/>
          </p:cNvCxnSpPr>
          <p:nvPr/>
        </p:nvCxnSpPr>
        <p:spPr>
          <a:xfrm>
            <a:off x="4414536" y="2978505"/>
            <a:ext cx="365760" cy="0"/>
          </a:xfrm>
          <a:prstGeom prst="line">
            <a:avLst/>
          </a:prstGeom>
          <a:ln w="57150">
            <a:solidFill>
              <a:srgbClr val="004F6B"/>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26ABB98B-D583-A954-AA87-AD61EA943A6A}"/>
              </a:ext>
            </a:extLst>
          </p:cNvPr>
          <p:cNvSpPr/>
          <p:nvPr/>
        </p:nvSpPr>
        <p:spPr bwMode="auto">
          <a:xfrm>
            <a:off x="6006789" y="2976162"/>
            <a:ext cx="2621980" cy="1106235"/>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14300" marR="0" lvl="0" indent="0" algn="ctr" defTabSz="914400" rtl="0" eaLnBrk="1" fontAlgn="base" latinLnBrk="0" hangingPunct="1">
              <a:lnSpc>
                <a:spcPct val="100000"/>
              </a:lnSpc>
              <a:spcBef>
                <a:spcPts val="600"/>
              </a:spcBef>
              <a:spcAft>
                <a:spcPct val="0"/>
              </a:spcAft>
              <a:buClrTx/>
              <a:buSzTx/>
              <a:buFontTx/>
              <a:buNone/>
              <a:tabLst/>
              <a:defRPr/>
            </a:pPr>
            <a:r>
              <a:rPr kumimoji="0" lang="en-US" sz="1500" b="1" i="0" u="none" strike="noStrike" kern="1200" cap="none" spc="0" normalizeH="0" baseline="0" noProof="0" dirty="0">
                <a:ln>
                  <a:noFill/>
                </a:ln>
                <a:solidFill>
                  <a:srgbClr val="333F48"/>
                </a:solidFill>
                <a:effectLst/>
                <a:uLnTx/>
                <a:uFillTx/>
                <a:latin typeface="Arial" charset="0"/>
                <a:ea typeface="ＭＳ Ｐゴシック"/>
                <a:cs typeface="ＭＳ Ｐゴシック"/>
              </a:rPr>
              <a:t>Guide you through</a:t>
            </a:r>
          </a:p>
          <a:p>
            <a:pPr marL="114300" marR="0" lvl="0" indent="0" algn="ctr" defTabSz="914400" rtl="0" eaLnBrk="0" fontAlgn="base" latinLnBrk="0" hangingPunct="0">
              <a:lnSpc>
                <a:spcPct val="100000"/>
              </a:lnSpc>
              <a:spcBef>
                <a:spcPts val="600"/>
              </a:spcBef>
              <a:spcAft>
                <a:spcPct val="0"/>
              </a:spcAft>
              <a:buClrTx/>
              <a:buSzTx/>
              <a:buFontTx/>
              <a:buNone/>
              <a:tabLst/>
              <a:defRPr/>
            </a:pPr>
            <a:r>
              <a:rPr lang="en-US" sz="1100" b="0" kern="1200" dirty="0">
                <a:solidFill>
                  <a:schemeClr val="tx1"/>
                </a:solidFill>
                <a:latin typeface="+mn-lt"/>
                <a:ea typeface="+mn-ea"/>
                <a:cs typeface="+mn-cs"/>
              </a:rPr>
              <a:t>emotional financial decisions.</a:t>
            </a:r>
          </a:p>
          <a:p>
            <a:pPr marL="114300" marR="0" lvl="0" indent="0" algn="ctr" defTabSz="914400" rtl="0" eaLnBrk="0" fontAlgn="base" latinLnBrk="0" hangingPunct="0">
              <a:lnSpc>
                <a:spcPct val="100000"/>
              </a:lnSpc>
              <a:spcBef>
                <a:spcPts val="600"/>
              </a:spcBef>
              <a:spcAft>
                <a:spcPct val="0"/>
              </a:spcAft>
              <a:buClrTx/>
              <a:buSzTx/>
              <a:buFontTx/>
              <a:buNone/>
              <a:tabLst/>
              <a:defRPr/>
            </a:pPr>
            <a:endParaRPr lang="en-US" sz="1200" b="0" kern="1200" noProof="0" dirty="0">
              <a:solidFill>
                <a:schemeClr val="tx1"/>
              </a:solidFill>
              <a:latin typeface="+mn-lt"/>
              <a:ea typeface="+mn-ea"/>
              <a:cs typeface="+mn-cs"/>
            </a:endParaRPr>
          </a:p>
        </p:txBody>
      </p:sp>
      <p:cxnSp>
        <p:nvCxnSpPr>
          <p:cNvPr id="20" name="Straight Connector 19">
            <a:extLst>
              <a:ext uri="{FF2B5EF4-FFF2-40B4-BE49-F238E27FC236}">
                <a16:creationId xmlns:a16="http://schemas.microsoft.com/office/drawing/2014/main" id="{680F0BF3-96A1-44C1-B9B6-E22C1576D0DE}"/>
              </a:ext>
              <a:ext uri="{C183D7F6-B498-43B3-948B-1728B52AA6E4}">
                <adec:decorative xmlns:adec="http://schemas.microsoft.com/office/drawing/2017/decorative" val="1"/>
              </a:ext>
            </a:extLst>
          </p:cNvPr>
          <p:cNvCxnSpPr>
            <a:cxnSpLocks/>
          </p:cNvCxnSpPr>
          <p:nvPr/>
        </p:nvCxnSpPr>
        <p:spPr>
          <a:xfrm>
            <a:off x="7133725" y="2978505"/>
            <a:ext cx="365760" cy="0"/>
          </a:xfrm>
          <a:prstGeom prst="line">
            <a:avLst/>
          </a:prstGeom>
          <a:ln w="57150">
            <a:solidFill>
              <a:srgbClr val="333F48"/>
            </a:solidFill>
          </a:ln>
        </p:spPr>
        <p:style>
          <a:lnRef idx="1">
            <a:schemeClr val="accent1"/>
          </a:lnRef>
          <a:fillRef idx="0">
            <a:schemeClr val="accent1"/>
          </a:fillRef>
          <a:effectRef idx="0">
            <a:schemeClr val="accent1"/>
          </a:effectRef>
          <a:fontRef idx="minor">
            <a:schemeClr val="tx1"/>
          </a:fontRef>
        </p:style>
      </p:cxnSp>
      <p:sp>
        <p:nvSpPr>
          <p:cNvPr id="22" name="Slide Number Placeholder 3">
            <a:extLst>
              <a:ext uri="{C183D7F6-B498-43B3-948B-1728B52AA6E4}">
                <adec:decorative xmlns:adec="http://schemas.microsoft.com/office/drawing/2017/decorative" val="1"/>
              </a:ext>
            </a:extLst>
          </p:cNvPr>
          <p:cNvSpPr>
            <a:spLocks noGrp="1"/>
          </p:cNvSpPr>
          <p:nvPr>
            <p:ph type="sldNum" sz="quarter" idx="14"/>
          </p:nvPr>
        </p:nvSpPr>
        <p:spPr/>
        <p:txBody>
          <a:bodyPr/>
          <a:lstStyle>
            <a:lvl1pPr>
              <a:defRPr>
                <a:solidFill>
                  <a:srgbClr val="000000"/>
                </a:solidFill>
              </a:defRPr>
            </a:lvl1pPr>
          </a:lstStyle>
          <a:p>
            <a:pPr>
              <a:defRPr/>
            </a:pPr>
            <a:fld id="{E6474CC2-1230-4213-AD1A-4B2FEEABA7A1}" type="slidenum">
              <a:rPr lang="en-US" smtClean="0"/>
              <a:pPr>
                <a:defRPr/>
              </a:pPr>
              <a:t>14</a:t>
            </a:fld>
            <a:endParaRPr lang="en-US" dirty="0"/>
          </a:p>
        </p:txBody>
      </p:sp>
      <p:sp>
        <p:nvSpPr>
          <p:cNvPr id="16" name="Footer Placeholder 3">
            <a:extLst>
              <a:ext uri="{FF2B5EF4-FFF2-40B4-BE49-F238E27FC236}">
                <a16:creationId xmlns:a16="http://schemas.microsoft.com/office/drawing/2014/main" id="{92730A81-FFF5-40AD-BB94-0AAFCE7122D6}"/>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15" name="Picture 14">
            <a:extLst>
              <a:ext uri="{FF2B5EF4-FFF2-40B4-BE49-F238E27FC236}">
                <a16:creationId xmlns:a16="http://schemas.microsoft.com/office/drawing/2014/main" id="{DDBB584E-9310-BD3F-E701-921B24E3842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609926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Developing an effective income strategy to address the following challenges</a:t>
            </a:r>
          </a:p>
        </p:txBody>
      </p:sp>
      <p:grpSp>
        <p:nvGrpSpPr>
          <p:cNvPr id="3" name="Group 2">
            <a:extLst>
              <a:ext uri="{FF2B5EF4-FFF2-40B4-BE49-F238E27FC236}">
                <a16:creationId xmlns:a16="http://schemas.microsoft.com/office/drawing/2014/main" id="{75275C6A-29B6-8001-AF66-F0FB61571AB0}"/>
              </a:ext>
              <a:ext uri="{C183D7F6-B498-43B3-948B-1728B52AA6E4}">
                <adec:decorative xmlns:adec="http://schemas.microsoft.com/office/drawing/2017/decorative" val="1"/>
              </a:ext>
            </a:extLst>
          </p:cNvPr>
          <p:cNvGrpSpPr/>
          <p:nvPr/>
        </p:nvGrpSpPr>
        <p:grpSpPr>
          <a:xfrm>
            <a:off x="888867" y="1741325"/>
            <a:ext cx="7366266" cy="2899971"/>
            <a:chOff x="888867" y="1741325"/>
            <a:chExt cx="7366266" cy="2899971"/>
          </a:xfrm>
        </p:grpSpPr>
        <p:sp>
          <p:nvSpPr>
            <p:cNvPr id="9" name="Oval 8">
              <a:extLst>
                <a:ext uri="{C183D7F6-B498-43B3-948B-1728B52AA6E4}">
                  <adec:decorative xmlns:adec="http://schemas.microsoft.com/office/drawing/2017/decorative" val="1"/>
                </a:ext>
              </a:extLst>
            </p:cNvPr>
            <p:cNvSpPr/>
            <p:nvPr/>
          </p:nvSpPr>
          <p:spPr bwMode="auto">
            <a:xfrm>
              <a:off x="2307910" y="1741325"/>
              <a:ext cx="2424219" cy="2424214"/>
            </a:xfrm>
            <a:prstGeom prst="ellipse">
              <a:avLst/>
            </a:prstGeom>
            <a:solidFill>
              <a:srgbClr val="004F6B">
                <a:alpha val="50196"/>
              </a:srgbClr>
            </a:solidFill>
            <a:ln w="12700" cap="flat" cmpd="sng" algn="ctr">
              <a:noFill/>
              <a:prstDash val="sysDot"/>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sp>
          <p:nvSpPr>
            <p:cNvPr id="10" name="Oval 9">
              <a:extLst>
                <a:ext uri="{C183D7F6-B498-43B3-948B-1728B52AA6E4}">
                  <adec:decorative xmlns:adec="http://schemas.microsoft.com/office/drawing/2017/decorative" val="1"/>
                </a:ext>
              </a:extLst>
            </p:cNvPr>
            <p:cNvSpPr/>
            <p:nvPr/>
          </p:nvSpPr>
          <p:spPr bwMode="auto">
            <a:xfrm>
              <a:off x="4184890" y="1741325"/>
              <a:ext cx="2424219" cy="2424214"/>
            </a:xfrm>
            <a:prstGeom prst="ellipse">
              <a:avLst/>
            </a:prstGeom>
            <a:solidFill>
              <a:srgbClr val="858C91">
                <a:alpha val="50196"/>
              </a:srgbClr>
            </a:solidFill>
            <a:ln w="12700" cap="flat" cmpd="sng" algn="ctr">
              <a:noFill/>
              <a:prstDash val="sysDot"/>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sp>
          <p:nvSpPr>
            <p:cNvPr id="12" name="Oval 11">
              <a:extLst>
                <a:ext uri="{C183D7F6-B498-43B3-948B-1728B52AA6E4}">
                  <adec:decorative xmlns:adec="http://schemas.microsoft.com/office/drawing/2017/decorative" val="1"/>
                </a:ext>
              </a:extLst>
            </p:cNvPr>
            <p:cNvSpPr/>
            <p:nvPr/>
          </p:nvSpPr>
          <p:spPr bwMode="auto">
            <a:xfrm>
              <a:off x="3231633" y="1741325"/>
              <a:ext cx="2424219" cy="2424214"/>
            </a:xfrm>
            <a:prstGeom prst="ellipse">
              <a:avLst/>
            </a:prstGeom>
            <a:solidFill>
              <a:srgbClr val="368727">
                <a:alpha val="50196"/>
              </a:srgbClr>
            </a:solidFill>
            <a:ln w="12700" cap="flat" cmpd="sng" algn="ctr">
              <a:noFill/>
              <a:prstDash val="sysDot"/>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sp>
          <p:nvSpPr>
            <p:cNvPr id="14" name="Oval 13">
              <a:extLst>
                <a:ext uri="{C183D7F6-B498-43B3-948B-1728B52AA6E4}">
                  <adec:decorative xmlns:adec="http://schemas.microsoft.com/office/drawing/2017/decorative" val="1"/>
                </a:ext>
              </a:extLst>
            </p:cNvPr>
            <p:cNvSpPr/>
            <p:nvPr/>
          </p:nvSpPr>
          <p:spPr bwMode="auto">
            <a:xfrm>
              <a:off x="3670084" y="2179774"/>
              <a:ext cx="1547319" cy="1547316"/>
            </a:xfrm>
            <a:prstGeom prst="ellipse">
              <a:avLst/>
            </a:prstGeom>
            <a:solidFill>
              <a:schemeClr val="bg1">
                <a:lumMod val="95000"/>
              </a:schemeClr>
            </a:solidFill>
            <a:ln w="12700" cap="flat" cmpd="sng" algn="ctr">
              <a:noFill/>
              <a:prstDash val="sysDot"/>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sp>
          <p:nvSpPr>
            <p:cNvPr id="15" name="Oval 14">
              <a:extLst>
                <a:ext uri="{C183D7F6-B498-43B3-948B-1728B52AA6E4}">
                  <adec:decorative xmlns:adec="http://schemas.microsoft.com/office/drawing/2017/decorative" val="1"/>
                </a:ext>
              </a:extLst>
            </p:cNvPr>
            <p:cNvSpPr/>
            <p:nvPr/>
          </p:nvSpPr>
          <p:spPr bwMode="auto">
            <a:xfrm>
              <a:off x="3874097" y="2383785"/>
              <a:ext cx="1139293" cy="1139292"/>
            </a:xfrm>
            <a:prstGeom prst="ellipse">
              <a:avLst/>
            </a:prstGeom>
            <a:solidFill>
              <a:srgbClr val="333F48">
                <a:alpha val="90000"/>
              </a:srgbClr>
            </a:solidFill>
            <a:ln w="57150" cap="flat" cmpd="sng" algn="ctr">
              <a:no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hangingPunct="0"/>
              <a:endParaRPr lang="en-US" sz="1500" b="1" dirty="0">
                <a:solidFill>
                  <a:srgbClr val="FFFFFF"/>
                </a:solidFill>
              </a:endParaRPr>
            </a:p>
          </p:txBody>
        </p:sp>
        <p:sp>
          <p:nvSpPr>
            <p:cNvPr id="18" name="Rectangle 17">
              <a:extLst>
                <a:ext uri="{C183D7F6-B498-43B3-948B-1728B52AA6E4}">
                  <adec:decorative xmlns:adec="http://schemas.microsoft.com/office/drawing/2017/decorative" val="1"/>
                </a:ext>
              </a:extLst>
            </p:cNvPr>
            <p:cNvSpPr/>
            <p:nvPr/>
          </p:nvSpPr>
          <p:spPr bwMode="auto">
            <a:xfrm rot="16200000">
              <a:off x="4439751" y="4486809"/>
              <a:ext cx="33482" cy="275487"/>
            </a:xfrm>
            <a:prstGeom prst="rect">
              <a:avLst/>
            </a:prstGeom>
            <a:solidFill>
              <a:srgbClr val="368727"/>
            </a:solidFill>
            <a:ln w="9525"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cxnSp>
          <p:nvCxnSpPr>
            <p:cNvPr id="19" name="Straight Arrow Connector 18">
              <a:extLst>
                <a:ext uri="{C183D7F6-B498-43B3-948B-1728B52AA6E4}">
                  <adec:decorative xmlns:adec="http://schemas.microsoft.com/office/drawing/2017/decorative" val="1"/>
                </a:ext>
              </a:extLst>
            </p:cNvPr>
            <p:cNvCxnSpPr/>
            <p:nvPr/>
          </p:nvCxnSpPr>
          <p:spPr bwMode="auto">
            <a:xfrm>
              <a:off x="4447565" y="4131347"/>
              <a:ext cx="0" cy="479549"/>
            </a:xfrm>
            <a:prstGeom prst="straightConnector1">
              <a:avLst/>
            </a:prstGeom>
            <a:solidFill>
              <a:srgbClr val="6B984A"/>
            </a:solidFill>
            <a:ln w="9525" cap="flat" cmpd="sng" algn="ctr">
              <a:solidFill>
                <a:srgbClr val="368727"/>
              </a:solidFill>
              <a:prstDash val="solid"/>
              <a:round/>
              <a:headEnd type="oval" w="med" len="med"/>
              <a:tailEnd type="none"/>
            </a:ln>
            <a:effectLst/>
          </p:spPr>
        </p:cxnSp>
        <p:sp>
          <p:nvSpPr>
            <p:cNvPr id="23" name="Rectangle 22">
              <a:extLst>
                <a:ext uri="{C183D7F6-B498-43B3-948B-1728B52AA6E4}">
                  <adec:decorative xmlns:adec="http://schemas.microsoft.com/office/drawing/2017/decorative" val="1"/>
                </a:ext>
              </a:extLst>
            </p:cNvPr>
            <p:cNvSpPr/>
            <p:nvPr/>
          </p:nvSpPr>
          <p:spPr bwMode="auto">
            <a:xfrm rot="16200000">
              <a:off x="8098964" y="4485126"/>
              <a:ext cx="36852" cy="275487"/>
            </a:xfrm>
            <a:prstGeom prst="rect">
              <a:avLst/>
            </a:prstGeom>
            <a:solidFill>
              <a:srgbClr val="333F48"/>
            </a:solidFill>
            <a:ln w="9525" cap="flat" cmpd="sng" algn="ctr">
              <a:solidFill>
                <a:srgbClr val="333F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cxnSp>
          <p:nvCxnSpPr>
            <p:cNvPr id="24" name="Straight Arrow Connector 23">
              <a:extLst>
                <a:ext uri="{C183D7F6-B498-43B3-948B-1728B52AA6E4}">
                  <adec:decorative xmlns:adec="http://schemas.microsoft.com/office/drawing/2017/decorative" val="1"/>
                </a:ext>
              </a:extLst>
            </p:cNvPr>
            <p:cNvCxnSpPr/>
            <p:nvPr/>
          </p:nvCxnSpPr>
          <p:spPr bwMode="auto">
            <a:xfrm>
              <a:off x="8126319" y="2948465"/>
              <a:ext cx="0" cy="1655978"/>
            </a:xfrm>
            <a:prstGeom prst="straightConnector1">
              <a:avLst/>
            </a:prstGeom>
            <a:solidFill>
              <a:srgbClr val="C0B678"/>
            </a:solidFill>
            <a:ln w="9525" cap="flat" cmpd="sng" algn="ctr">
              <a:solidFill>
                <a:srgbClr val="333F48"/>
              </a:solidFill>
              <a:prstDash val="solid"/>
              <a:round/>
              <a:headEnd type="none" w="med" len="med"/>
              <a:tailEnd type="none"/>
            </a:ln>
            <a:effectLst/>
          </p:spPr>
        </p:cxnSp>
        <p:cxnSp>
          <p:nvCxnSpPr>
            <p:cNvPr id="22" name="Straight Arrow Connector 21">
              <a:extLst>
                <a:ext uri="{C183D7F6-B498-43B3-948B-1728B52AA6E4}">
                  <adec:decorative xmlns:adec="http://schemas.microsoft.com/office/drawing/2017/decorative" val="1"/>
                </a:ext>
              </a:extLst>
            </p:cNvPr>
            <p:cNvCxnSpPr/>
            <p:nvPr/>
          </p:nvCxnSpPr>
          <p:spPr bwMode="auto">
            <a:xfrm>
              <a:off x="5961256" y="2948464"/>
              <a:ext cx="2156133" cy="0"/>
            </a:xfrm>
            <a:prstGeom prst="straightConnector1">
              <a:avLst/>
            </a:prstGeom>
            <a:solidFill>
              <a:srgbClr val="C0B678"/>
            </a:solidFill>
            <a:ln w="9525" cap="flat" cmpd="sng" algn="ctr">
              <a:solidFill>
                <a:srgbClr val="333F48"/>
              </a:solidFill>
              <a:prstDash val="solid"/>
              <a:round/>
              <a:headEnd type="oval" w="med" len="med"/>
              <a:tailEnd type="none"/>
            </a:ln>
            <a:effectLst/>
          </p:spPr>
        </p:cxnSp>
        <p:sp>
          <p:nvSpPr>
            <p:cNvPr id="28" name="Rectangle 27">
              <a:extLst>
                <a:ext uri="{C183D7F6-B498-43B3-948B-1728B52AA6E4}">
                  <adec:decorative xmlns:adec="http://schemas.microsoft.com/office/drawing/2017/decorative" val="1"/>
                </a:ext>
              </a:extLst>
            </p:cNvPr>
            <p:cNvSpPr/>
            <p:nvPr/>
          </p:nvSpPr>
          <p:spPr bwMode="auto">
            <a:xfrm rot="5400000" flipH="1">
              <a:off x="1008185" y="4485126"/>
              <a:ext cx="36852" cy="275487"/>
            </a:xfrm>
            <a:prstGeom prst="rect">
              <a:avLst/>
            </a:prstGeom>
            <a:solidFill>
              <a:srgbClr val="004F6B"/>
            </a:solidFill>
            <a:ln w="9525" cap="flat" cmpd="sng" algn="ctr">
              <a:solidFill>
                <a:srgbClr val="004F6B"/>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endParaRPr>
            </a:p>
          </p:txBody>
        </p:sp>
        <p:cxnSp>
          <p:nvCxnSpPr>
            <p:cNvPr id="29" name="Straight Arrow Connector 28">
              <a:extLst>
                <a:ext uri="{C183D7F6-B498-43B3-948B-1728B52AA6E4}">
                  <adec:decorative xmlns:adec="http://schemas.microsoft.com/office/drawing/2017/decorative" val="1"/>
                </a:ext>
              </a:extLst>
            </p:cNvPr>
            <p:cNvCxnSpPr/>
            <p:nvPr/>
          </p:nvCxnSpPr>
          <p:spPr bwMode="auto">
            <a:xfrm flipH="1">
              <a:off x="1017681" y="2948465"/>
              <a:ext cx="0" cy="1655978"/>
            </a:xfrm>
            <a:prstGeom prst="straightConnector1">
              <a:avLst/>
            </a:prstGeom>
            <a:solidFill>
              <a:srgbClr val="5D87A1"/>
            </a:solidFill>
            <a:ln w="9525" cap="flat" cmpd="sng" algn="ctr">
              <a:solidFill>
                <a:srgbClr val="004F6B"/>
              </a:solidFill>
              <a:prstDash val="solid"/>
              <a:round/>
              <a:headEnd type="none" w="med" len="med"/>
              <a:tailEnd type="none"/>
            </a:ln>
            <a:effectLst/>
          </p:spPr>
        </p:cxnSp>
        <p:cxnSp>
          <p:nvCxnSpPr>
            <p:cNvPr id="27" name="Straight Arrow Connector 26">
              <a:extLst>
                <a:ext uri="{C183D7F6-B498-43B3-948B-1728B52AA6E4}">
                  <adec:decorative xmlns:adec="http://schemas.microsoft.com/office/drawing/2017/decorative" val="1"/>
                </a:ext>
              </a:extLst>
            </p:cNvPr>
            <p:cNvCxnSpPr/>
            <p:nvPr/>
          </p:nvCxnSpPr>
          <p:spPr bwMode="auto">
            <a:xfrm flipH="1">
              <a:off x="1017682" y="2948464"/>
              <a:ext cx="1914693" cy="0"/>
            </a:xfrm>
            <a:prstGeom prst="straightConnector1">
              <a:avLst/>
            </a:prstGeom>
            <a:solidFill>
              <a:srgbClr val="5D87A1"/>
            </a:solidFill>
            <a:ln w="9525" cap="flat" cmpd="sng" algn="ctr">
              <a:solidFill>
                <a:srgbClr val="004F6B"/>
              </a:solidFill>
              <a:prstDash val="solid"/>
              <a:round/>
              <a:headEnd type="oval" w="med" len="med"/>
              <a:tailEnd type="none"/>
            </a:ln>
            <a:effectLst/>
          </p:spPr>
        </p:cxnSp>
      </p:grpSp>
      <p:sp>
        <p:nvSpPr>
          <p:cNvPr id="61" name="TextBox 60">
            <a:extLst>
              <a:ext uri="{FF2B5EF4-FFF2-40B4-BE49-F238E27FC236}">
                <a16:creationId xmlns:a16="http://schemas.microsoft.com/office/drawing/2014/main" id="{1EF7E20F-C576-E8AA-1D53-AC86F3E8292B}"/>
              </a:ext>
            </a:extLst>
          </p:cNvPr>
          <p:cNvSpPr txBox="1"/>
          <p:nvPr/>
        </p:nvSpPr>
        <p:spPr>
          <a:xfrm>
            <a:off x="3408459" y="2672692"/>
            <a:ext cx="2084635" cy="553998"/>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500" b="1" i="0" u="none" strike="noStrike" kern="1200" cap="none" spc="0" normalizeH="0" baseline="0" noProof="0" dirty="0">
                <a:ln>
                  <a:noFill/>
                </a:ln>
                <a:solidFill>
                  <a:srgbClr val="FFFFFF"/>
                </a:solidFill>
                <a:effectLst/>
                <a:uLnTx/>
                <a:uFillTx/>
                <a:latin typeface="Arial"/>
                <a:ea typeface="ＭＳ Ｐゴシック" charset="-128"/>
              </a:rPr>
              <a:t>3-Prong </a:t>
            </a:r>
            <a:br>
              <a:rPr kumimoji="0" lang="en-US" sz="1500" b="1" i="0" u="none" strike="noStrike" kern="1200" cap="none" spc="0" normalizeH="0" baseline="0" noProof="0" dirty="0">
                <a:ln>
                  <a:noFill/>
                </a:ln>
                <a:solidFill>
                  <a:srgbClr val="FFFFFF"/>
                </a:solidFill>
                <a:effectLst/>
                <a:uLnTx/>
                <a:uFillTx/>
                <a:latin typeface="Arial"/>
                <a:ea typeface="ＭＳ Ｐゴシック" charset="-128"/>
              </a:rPr>
            </a:br>
            <a:r>
              <a:rPr kumimoji="0" lang="en-US" sz="1500" b="1" i="0" u="none" strike="noStrike" kern="1200" cap="none" spc="0" normalizeH="0" baseline="0" noProof="0" dirty="0">
                <a:ln>
                  <a:noFill/>
                </a:ln>
                <a:solidFill>
                  <a:srgbClr val="FFFFFF"/>
                </a:solidFill>
                <a:effectLst/>
                <a:uLnTx/>
                <a:uFillTx/>
                <a:latin typeface="Arial"/>
                <a:ea typeface="ＭＳ Ｐゴシック" charset="-128"/>
              </a:rPr>
              <a:t>Approach</a:t>
            </a:r>
            <a:endParaRPr kumimoji="0" lang="en-US" sz="1500" b="1" i="0" u="none" strike="noStrike" kern="1200" cap="none" spc="0" normalizeH="0" baseline="0" noProof="0" dirty="0">
              <a:ln>
                <a:noFill/>
              </a:ln>
              <a:solidFill>
                <a:srgbClr val="FFFFFF"/>
              </a:solidFill>
              <a:effectLst/>
              <a:uLnTx/>
              <a:uFillTx/>
              <a:latin typeface="Arial" pitchFamily="34" charset="0"/>
              <a:ea typeface="ＭＳ Ｐゴシック"/>
            </a:endParaRPr>
          </a:p>
        </p:txBody>
      </p:sp>
      <p:sp>
        <p:nvSpPr>
          <p:cNvPr id="4" name="Rectangle 3">
            <a:extLst>
              <a:ext uri="{FF2B5EF4-FFF2-40B4-BE49-F238E27FC236}">
                <a16:creationId xmlns:a16="http://schemas.microsoft.com/office/drawing/2014/main" id="{17CA915D-EA5A-4378-A1AC-B3E506E575DA}"/>
              </a:ext>
            </a:extLst>
          </p:cNvPr>
          <p:cNvSpPr/>
          <p:nvPr/>
        </p:nvSpPr>
        <p:spPr>
          <a:xfrm>
            <a:off x="186524" y="4651572"/>
            <a:ext cx="1680173" cy="584775"/>
          </a:xfrm>
          <a:prstGeom prst="rect">
            <a:avLst/>
          </a:prstGeom>
        </p:spPr>
        <p:txBody>
          <a:bodyPr wrap="square">
            <a:spAutoFit/>
          </a:bodyPr>
          <a:lstStyle/>
          <a:p>
            <a:pPr lvl="0" algn="ctr" eaLnBrk="0" hangingPunct="0">
              <a:defRPr/>
            </a:pPr>
            <a:r>
              <a:rPr lang="en-US" sz="1600" b="1" dirty="0">
                <a:solidFill>
                  <a:srgbClr val="004F6B"/>
                </a:solidFill>
                <a:latin typeface="Arial"/>
                <a:ea typeface="ＭＳ Ｐゴシック" charset="-128"/>
                <a:cs typeface="+mn-cs"/>
              </a:rPr>
              <a:t>Stable Portfolio Value</a:t>
            </a:r>
            <a:endParaRPr lang="en-US" sz="1600" dirty="0">
              <a:solidFill>
                <a:srgbClr val="004F6B"/>
              </a:solidFill>
              <a:latin typeface="Arial"/>
              <a:cs typeface="+mn-cs"/>
            </a:endParaRPr>
          </a:p>
        </p:txBody>
      </p:sp>
      <p:sp>
        <p:nvSpPr>
          <p:cNvPr id="31" name="Rectangle 30">
            <a:extLst>
              <a:ext uri="{FF2B5EF4-FFF2-40B4-BE49-F238E27FC236}">
                <a16:creationId xmlns:a16="http://schemas.microsoft.com/office/drawing/2014/main" id="{393F1E5E-5867-4C5D-9F95-B134C528E6C7}"/>
              </a:ext>
            </a:extLst>
          </p:cNvPr>
          <p:cNvSpPr/>
          <p:nvPr/>
        </p:nvSpPr>
        <p:spPr>
          <a:xfrm>
            <a:off x="3603655" y="4651572"/>
            <a:ext cx="1680173" cy="584775"/>
          </a:xfrm>
          <a:prstGeom prst="rect">
            <a:avLst/>
          </a:prstGeom>
        </p:spPr>
        <p:txBody>
          <a:bodyPr wrap="square">
            <a:spAutoFit/>
          </a:bodyPr>
          <a:lstStyle/>
          <a:p>
            <a:pPr lvl="0" algn="ctr" eaLnBrk="0" hangingPunct="0">
              <a:defRPr/>
            </a:pPr>
            <a:r>
              <a:rPr lang="en-US" sz="1600" b="1" dirty="0">
                <a:solidFill>
                  <a:srgbClr val="368727"/>
                </a:solidFill>
                <a:latin typeface="Arial"/>
                <a:ea typeface="ＭＳ Ｐゴシック" charset="-128"/>
                <a:cs typeface="+mn-cs"/>
              </a:rPr>
              <a:t>Product </a:t>
            </a:r>
            <a:br>
              <a:rPr lang="en-US" sz="1600" b="1" dirty="0">
                <a:solidFill>
                  <a:srgbClr val="368727"/>
                </a:solidFill>
                <a:latin typeface="Arial"/>
                <a:ea typeface="ＭＳ Ｐゴシック" charset="-128"/>
                <a:cs typeface="+mn-cs"/>
              </a:rPr>
            </a:br>
            <a:r>
              <a:rPr lang="en-US" sz="1600" b="1" dirty="0">
                <a:solidFill>
                  <a:srgbClr val="368727"/>
                </a:solidFill>
                <a:latin typeface="Arial"/>
                <a:ea typeface="ＭＳ Ｐゴシック" charset="-128"/>
                <a:cs typeface="+mn-cs"/>
              </a:rPr>
              <a:t>Allocation</a:t>
            </a:r>
          </a:p>
        </p:txBody>
      </p:sp>
      <p:sp>
        <p:nvSpPr>
          <p:cNvPr id="32" name="Rectangle 31">
            <a:extLst>
              <a:ext uri="{FF2B5EF4-FFF2-40B4-BE49-F238E27FC236}">
                <a16:creationId xmlns:a16="http://schemas.microsoft.com/office/drawing/2014/main" id="{A5FA2B41-7B94-4576-8714-06849B6A9992}"/>
              </a:ext>
            </a:extLst>
          </p:cNvPr>
          <p:cNvSpPr/>
          <p:nvPr/>
        </p:nvSpPr>
        <p:spPr>
          <a:xfrm>
            <a:off x="7297937" y="4651572"/>
            <a:ext cx="1680173" cy="338554"/>
          </a:xfrm>
          <a:prstGeom prst="rect">
            <a:avLst/>
          </a:prstGeom>
        </p:spPr>
        <p:txBody>
          <a:bodyPr wrap="square">
            <a:spAutoFit/>
          </a:bodyPr>
          <a:lstStyle/>
          <a:p>
            <a:pPr lvl="0" algn="ctr" eaLnBrk="0" hangingPunct="0">
              <a:defRPr/>
            </a:pPr>
            <a:r>
              <a:rPr lang="en-US" sz="1600" b="1" dirty="0">
                <a:solidFill>
                  <a:srgbClr val="333F48"/>
                </a:solidFill>
                <a:latin typeface="Arial"/>
                <a:ea typeface="ＭＳ Ｐゴシック" charset="-128"/>
                <a:cs typeface="+mn-cs"/>
              </a:rPr>
              <a:t>Risk</a:t>
            </a:r>
          </a:p>
        </p:txBody>
      </p:sp>
      <p:sp>
        <p:nvSpPr>
          <p:cNvPr id="6"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sp>
        <p:nvSpPr>
          <p:cNvPr id="30" name="Footer Placeholder 3">
            <a:extLst>
              <a:ext uri="{FF2B5EF4-FFF2-40B4-BE49-F238E27FC236}">
                <a16:creationId xmlns:a16="http://schemas.microsoft.com/office/drawing/2014/main" id="{3B9220F8-3646-420A-9798-70A51625D51B}"/>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5" name="Picture 4">
            <a:extLst>
              <a:ext uri="{FF2B5EF4-FFF2-40B4-BE49-F238E27FC236}">
                <a16:creationId xmlns:a16="http://schemas.microsoft.com/office/drawing/2014/main" id="{2177DBB6-6073-C004-3F59-9401717D64B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3082015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Fidelity Investments logo">
            <a:extLst>
              <a:ext uri="{FF2B5EF4-FFF2-40B4-BE49-F238E27FC236}">
                <a16:creationId xmlns:a16="http://schemas.microsoft.com/office/drawing/2014/main" id="{D92B587F-2AA5-2F1E-9A9D-4ED7DCC9E7EE}"/>
              </a:ext>
              <a:ext uri="{C183D7F6-B498-43B3-948B-1728B52AA6E4}">
                <adec:decorative xmlns:adec="http://schemas.microsoft.com/office/drawing/2017/decorative" val="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297" y="3080282"/>
            <a:ext cx="1389888" cy="345440"/>
          </a:xfrm>
          <a:prstGeom prst="rect">
            <a:avLst/>
          </a:prstGeom>
        </p:spPr>
      </p:pic>
      <p:sp>
        <p:nvSpPr>
          <p:cNvPr id="29" name="Title 28">
            <a:extLst>
              <a:ext uri="{FF2B5EF4-FFF2-40B4-BE49-F238E27FC236}">
                <a16:creationId xmlns:a16="http://schemas.microsoft.com/office/drawing/2014/main" id="{0CA1A74F-F76E-F7BD-1990-6644E46ECB70}"/>
              </a:ext>
            </a:extLst>
          </p:cNvPr>
          <p:cNvSpPr>
            <a:spLocks noGrp="1"/>
          </p:cNvSpPr>
          <p:nvPr>
            <p:ph type="title"/>
          </p:nvPr>
        </p:nvSpPr>
        <p:spPr>
          <a:xfrm>
            <a:off x="417833" y="3593592"/>
            <a:ext cx="2945569" cy="199156"/>
          </a:xfrm>
          <a:ln>
            <a:solidFill>
              <a:schemeClr val="tx1"/>
            </a:solidFill>
          </a:ln>
        </p:spPr>
        <p:txBody>
          <a:bodyPr/>
          <a:lstStyle/>
          <a:p>
            <a:pPr marL="0" marR="0" lvl="0" indent="0" algn="ctr" defTabSz="914400" rtl="0" eaLnBrk="0" fontAlgn="auto" latinLnBrk="0" hangingPunct="0">
              <a:lnSpc>
                <a:spcPct val="90000"/>
              </a:lnSpc>
              <a:spcBef>
                <a:spcPts val="0"/>
              </a:spcBef>
              <a:spcAft>
                <a:spcPts val="0"/>
              </a:spcAft>
              <a:tabLst/>
              <a:defRPr/>
            </a:pPr>
            <a:r>
              <a:rPr kumimoji="0" lang="en-US" sz="800" b="1" i="0" u="none" strike="noStrike" kern="0" cap="none" spc="0" normalizeH="0" baseline="0" noProof="0" dirty="0">
                <a:ln>
                  <a:noFill/>
                </a:ln>
                <a:solidFill>
                  <a:srgbClr val="000000"/>
                </a:solidFill>
                <a:effectLst/>
                <a:uLnTx/>
                <a:uFillTx/>
                <a:latin typeface="Arial"/>
                <a:ea typeface="ＭＳ Ｐゴシック" pitchFamily="34" charset="-128"/>
                <a:cs typeface="+mn-cs"/>
              </a:rPr>
              <a:t>Not FDIC Insured </a:t>
            </a:r>
            <a:r>
              <a:rPr kumimoji="0" lang="en-US" sz="800" b="1" i="0" u="none" strike="noStrike" kern="0" cap="none" spc="0" normalizeH="0" baseline="0" noProof="0" dirty="0">
                <a:ln>
                  <a:noFill/>
                </a:ln>
                <a:solidFill>
                  <a:srgbClr val="000000"/>
                </a:solidFill>
                <a:effectLst/>
                <a:uLnTx/>
                <a:uFillTx/>
                <a:latin typeface="Arial"/>
                <a:ea typeface="ＭＳ Ｐゴシック" pitchFamily="34" charset="-128"/>
                <a:cs typeface="+mn-cs"/>
                <a:sym typeface="Wingdings" pitchFamily="2" charset="2"/>
              </a:rPr>
              <a:t> May Lose Value  No Bank Guarantee</a:t>
            </a:r>
            <a:endParaRPr lang="en-US" dirty="0"/>
          </a:p>
        </p:txBody>
      </p:sp>
      <p:sp>
        <p:nvSpPr>
          <p:cNvPr id="36" name="Text Box 21"/>
          <p:cNvSpPr txBox="1">
            <a:spLocks noChangeArrowheads="1"/>
          </p:cNvSpPr>
          <p:nvPr/>
        </p:nvSpPr>
        <p:spPr bwMode="auto">
          <a:xfrm>
            <a:off x="317115" y="3872657"/>
            <a:ext cx="8588760" cy="262379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0" rIns="87763"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FontTx/>
              <a:buNone/>
            </a:pPr>
            <a:r>
              <a:rPr lang="en-US" sz="900" dirty="0">
                <a:latin typeface="+mj-lt"/>
              </a:rPr>
              <a:t>Not NCUA or NCUSIF insured. May lose value. No credit union guarantee.</a:t>
            </a:r>
          </a:p>
          <a:p>
            <a:pPr eaLnBrk="1" hangingPunct="1">
              <a:spcBef>
                <a:spcPts val="300"/>
              </a:spcBef>
              <a:buClrTx/>
              <a:buSzTx/>
              <a:buFontTx/>
              <a:buNone/>
            </a:pPr>
            <a:r>
              <a:rPr lang="en-US" sz="900" b="1" dirty="0">
                <a:latin typeface="+mj-lt"/>
              </a:rPr>
              <a:t>For investor use.</a:t>
            </a:r>
          </a:p>
          <a:p>
            <a:pPr eaLnBrk="1" hangingPunct="1">
              <a:spcBef>
                <a:spcPts val="300"/>
              </a:spcBef>
              <a:buClrTx/>
              <a:buSzTx/>
              <a:buNone/>
            </a:pPr>
            <a:r>
              <a:rPr lang="en-US" sz="900" dirty="0"/>
              <a:t>Guarantees are subject to the claim-paying ability of the issuing insurance company.</a:t>
            </a:r>
          </a:p>
          <a:p>
            <a:pPr eaLnBrk="1" hangingPunct="1">
              <a:spcBef>
                <a:spcPts val="300"/>
              </a:spcBef>
              <a:buClrTx/>
              <a:buSzTx/>
              <a:buFontTx/>
              <a:buNone/>
            </a:pPr>
            <a:r>
              <a:rPr lang="en-US" sz="900" b="1" dirty="0">
                <a:latin typeface="+mj-lt"/>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a:t>
            </a:r>
          </a:p>
          <a:p>
            <a:pPr eaLnBrk="1" hangingPunct="1">
              <a:spcBef>
                <a:spcPts val="300"/>
              </a:spcBef>
              <a:buClrTx/>
              <a:buSzTx/>
              <a:buFontTx/>
              <a:buNone/>
            </a:pPr>
            <a:r>
              <a:rPr lang="en-US" sz="900" dirty="0">
                <a:latin typeface="+mj-lt"/>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and/or servicing of these products or services, including Fidelity funds, certain third-party funds and products, and certain investment services.</a:t>
            </a:r>
          </a:p>
          <a:p>
            <a:pPr eaLnBrk="1" hangingPunct="1">
              <a:spcBef>
                <a:spcPts val="300"/>
              </a:spcBef>
              <a:buClrTx/>
              <a:buSzTx/>
              <a:buFontTx/>
              <a:buNone/>
            </a:pPr>
            <a:r>
              <a:rPr lang="en-US" sz="900" dirty="0">
                <a:latin typeface="+mj-lt"/>
              </a:rPr>
              <a:t>Before investing in an annuity, there are a number of factors that need to be reviewed with a licensed agent to determine product suitability. It is important to keep in mind that with a variable annuity, all gains are taxed as ordinary income upon withdrawal and a 10% IRS tax penalty may apply to withdrawals taken prior to age 59½. Also, unlike a taxable account, your client is subject to an annual annuity charge.</a:t>
            </a:r>
          </a:p>
          <a:p>
            <a:pPr eaLnBrk="1" hangingPunct="1">
              <a:spcBef>
                <a:spcPts val="300"/>
              </a:spcBef>
              <a:buClrTx/>
              <a:buSzTx/>
              <a:buFontTx/>
              <a:buNone/>
            </a:pPr>
            <a:r>
              <a:rPr lang="en-US" sz="900" dirty="0">
                <a:latin typeface="+mj-lt"/>
              </a:rPr>
              <a:t>Third-party trademarks and service marks are the property of their respective owners. All other trademarks and service marks are the property of FMR LLC or its affiliated companies.</a:t>
            </a:r>
          </a:p>
          <a:p>
            <a:pPr eaLnBrk="1" hangingPunct="1">
              <a:spcBef>
                <a:spcPts val="300"/>
              </a:spcBef>
              <a:buClrTx/>
              <a:buSzTx/>
              <a:buNone/>
            </a:pPr>
            <a:r>
              <a:rPr lang="en-US" sz="900" dirty="0">
                <a:latin typeface="+mj-lt"/>
              </a:rPr>
              <a:t>Fidelity Investments</a:t>
            </a:r>
            <a:r>
              <a:rPr lang="en-US" sz="900" baseline="30000" dirty="0">
                <a:latin typeface="+mj-lt"/>
              </a:rPr>
              <a:t>®</a:t>
            </a:r>
            <a:r>
              <a:rPr lang="en-US" sz="900" dirty="0">
                <a:latin typeface="+mj-lt"/>
              </a:rPr>
              <a:t> provides investment products through Fidelity Distributors Company LLC, and clearing, custody, or other brokerage services through National Financial Services LLC or Fidelity Brokerage Services LLC, Members NYSE, SIPC.</a:t>
            </a:r>
          </a:p>
        </p:txBody>
      </p:sp>
      <p:sp>
        <p:nvSpPr>
          <p:cNvPr id="33" name="TextBox 32">
            <a:extLst>
              <a:ext uri="{FF2B5EF4-FFF2-40B4-BE49-F238E27FC236}">
                <a16:creationId xmlns:a16="http://schemas.microsoft.com/office/drawing/2014/main" id="{B96A5D0F-146F-FBDB-D146-E149A941F96C}"/>
              </a:ext>
            </a:extLst>
          </p:cNvPr>
          <p:cNvSpPr txBox="1"/>
          <p:nvPr/>
        </p:nvSpPr>
        <p:spPr>
          <a:xfrm>
            <a:off x="317115" y="6536144"/>
            <a:ext cx="835254" cy="215444"/>
          </a:xfrm>
          <a:prstGeom prst="rect">
            <a:avLst/>
          </a:prstGeom>
          <a:noFill/>
        </p:spPr>
        <p:txBody>
          <a:bodyPr wrap="square">
            <a:spAutoFit/>
          </a:bodyPr>
          <a:lstStyle/>
          <a:p>
            <a:r>
              <a:rPr lang="en-US" sz="800" dirty="0"/>
              <a:t>839220.21.0</a:t>
            </a:r>
          </a:p>
        </p:txBody>
      </p:sp>
      <p:sp>
        <p:nvSpPr>
          <p:cNvPr id="34" name="TextBox 33">
            <a:extLst>
              <a:ext uri="{FF2B5EF4-FFF2-40B4-BE49-F238E27FC236}">
                <a16:creationId xmlns:a16="http://schemas.microsoft.com/office/drawing/2014/main" id="{57347599-E112-995E-1C2C-5C64E3559D35}"/>
              </a:ext>
            </a:extLst>
          </p:cNvPr>
          <p:cNvSpPr txBox="1"/>
          <p:nvPr/>
        </p:nvSpPr>
        <p:spPr>
          <a:xfrm>
            <a:off x="7882492" y="6536144"/>
            <a:ext cx="1023383" cy="215444"/>
          </a:xfrm>
          <a:prstGeom prst="rect">
            <a:avLst/>
          </a:prstGeom>
          <a:noFill/>
        </p:spPr>
        <p:txBody>
          <a:bodyPr wrap="square">
            <a:spAutoFit/>
          </a:bodyPr>
          <a:lstStyle/>
          <a:p>
            <a:pPr algn="r"/>
            <a:r>
              <a:rPr lang="en-US" sz="800" dirty="0"/>
              <a:t>1.9887678.111</a:t>
            </a:r>
          </a:p>
        </p:txBody>
      </p:sp>
    </p:spTree>
    <p:extLst>
      <p:ext uri="{BB962C8B-B14F-4D97-AF65-F5344CB8AC3E}">
        <p14:creationId xmlns:p14="http://schemas.microsoft.com/office/powerpoint/2010/main" val="4268519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three-pronged approach to constructing portfolios</a:t>
            </a:r>
          </a:p>
        </p:txBody>
      </p:sp>
      <p:sp>
        <p:nvSpPr>
          <p:cNvPr id="2049" name="Rectangle 2048">
            <a:extLst>
              <a:ext uri="{C183D7F6-B498-43B3-948B-1728B52AA6E4}">
                <adec:decorative xmlns:adec="http://schemas.microsoft.com/office/drawing/2017/decorative" val="1"/>
              </a:ext>
            </a:extLst>
          </p:cNvPr>
          <p:cNvSpPr/>
          <p:nvPr/>
        </p:nvSpPr>
        <p:spPr bwMode="auto">
          <a:xfrm>
            <a:off x="0" y="2205261"/>
            <a:ext cx="9144000" cy="2000216"/>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051" name="Rectangle 2050">
            <a:extLst>
              <a:ext uri="{C183D7F6-B498-43B3-948B-1728B52AA6E4}">
                <adec:decorative xmlns:adec="http://schemas.microsoft.com/office/drawing/2017/decorative" val="1"/>
              </a:ext>
            </a:extLst>
          </p:cNvPr>
          <p:cNvSpPr/>
          <p:nvPr/>
        </p:nvSpPr>
        <p:spPr bwMode="auto">
          <a:xfrm>
            <a:off x="1755793" y="2392363"/>
            <a:ext cx="1614791" cy="166407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10" name="Group 9">
            <a:extLst>
              <a:ext uri="{FF2B5EF4-FFF2-40B4-BE49-F238E27FC236}">
                <a16:creationId xmlns:a16="http://schemas.microsoft.com/office/drawing/2014/main" id="{ACFB5A4B-3094-CBBB-4116-7A4A1CE60BA6}"/>
              </a:ext>
              <a:ext uri="{C183D7F6-B498-43B3-948B-1728B52AA6E4}">
                <adec:decorative xmlns:adec="http://schemas.microsoft.com/office/drawing/2017/decorative" val="1"/>
              </a:ext>
            </a:extLst>
          </p:cNvPr>
          <p:cNvGrpSpPr/>
          <p:nvPr/>
        </p:nvGrpSpPr>
        <p:grpSpPr>
          <a:xfrm>
            <a:off x="2150592" y="2552646"/>
            <a:ext cx="825192" cy="826540"/>
            <a:chOff x="2150592" y="2552646"/>
            <a:chExt cx="825192" cy="826540"/>
          </a:xfrm>
        </p:grpSpPr>
        <p:sp>
          <p:nvSpPr>
            <p:cNvPr id="8" name="Oval 7">
              <a:extLst>
                <a:ext uri="{C183D7F6-B498-43B3-948B-1728B52AA6E4}">
                  <adec:decorative xmlns:adec="http://schemas.microsoft.com/office/drawing/2017/decorative" val="1"/>
                </a:ext>
              </a:extLst>
            </p:cNvPr>
            <p:cNvSpPr>
              <a:spLocks noChangeArrowheads="1"/>
            </p:cNvSpPr>
            <p:nvPr/>
          </p:nvSpPr>
          <p:spPr bwMode="auto">
            <a:xfrm>
              <a:off x="2150592" y="2552646"/>
              <a:ext cx="568886" cy="568886"/>
            </a:xfrm>
            <a:prstGeom prst="ellipse">
              <a:avLst/>
            </a:prstGeom>
            <a:solidFill>
              <a:srgbClr val="AFCFA9"/>
            </a:solidFill>
            <a:ln w="19050"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9" name="Line 8">
              <a:extLst>
                <a:ext uri="{C183D7F6-B498-43B3-948B-1728B52AA6E4}">
                  <adec:decorative xmlns:adec="http://schemas.microsoft.com/office/drawing/2017/decorative" val="1"/>
                </a:ext>
              </a:extLst>
            </p:cNvPr>
            <p:cNvSpPr>
              <a:spLocks noChangeShapeType="1"/>
            </p:cNvSpPr>
            <p:nvPr/>
          </p:nvSpPr>
          <p:spPr bwMode="auto">
            <a:xfrm>
              <a:off x="2642810" y="3046213"/>
              <a:ext cx="332974" cy="332973"/>
            </a:xfrm>
            <a:prstGeom prst="line">
              <a:avLst/>
            </a:prstGeom>
            <a:noFill/>
            <a:ln w="19050"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7" name="Freeform 6">
              <a:extLst>
                <a:ext uri="{C183D7F6-B498-43B3-948B-1728B52AA6E4}">
                  <adec:decorative xmlns:adec="http://schemas.microsoft.com/office/drawing/2017/decorative" val="1"/>
                </a:ext>
              </a:extLst>
            </p:cNvPr>
            <p:cNvSpPr>
              <a:spLocks noEditPoints="1"/>
            </p:cNvSpPr>
            <p:nvPr/>
          </p:nvSpPr>
          <p:spPr bwMode="auto">
            <a:xfrm>
              <a:off x="2381112" y="2695542"/>
              <a:ext cx="106498" cy="284443"/>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grpSp>
      <p:sp>
        <p:nvSpPr>
          <p:cNvPr id="4" name="TextBox 3"/>
          <p:cNvSpPr txBox="1"/>
          <p:nvPr/>
        </p:nvSpPr>
        <p:spPr>
          <a:xfrm>
            <a:off x="1755793" y="3627454"/>
            <a:ext cx="1614791" cy="338554"/>
          </a:xfrm>
          <a:prstGeom prst="rect">
            <a:avLst/>
          </a:prstGeom>
          <a:noFill/>
        </p:spPr>
        <p:txBody>
          <a:bodyPr wrap="square" rtlCol="0">
            <a:spAutoFit/>
          </a:bodyPr>
          <a:lstStyle/>
          <a:p>
            <a:pPr algn="ctr"/>
            <a:r>
              <a:rPr lang="en-US" sz="1600" b="1" dirty="0">
                <a:solidFill>
                  <a:srgbClr val="333F48"/>
                </a:solidFill>
              </a:rPr>
              <a:t>Practical</a:t>
            </a:r>
          </a:p>
        </p:txBody>
      </p:sp>
      <p:sp>
        <p:nvSpPr>
          <p:cNvPr id="43" name="Rectangle 42">
            <a:extLst>
              <a:ext uri="{C183D7F6-B498-43B3-948B-1728B52AA6E4}">
                <adec:decorative xmlns:adec="http://schemas.microsoft.com/office/drawing/2017/decorative" val="1"/>
              </a:ext>
            </a:extLst>
          </p:cNvPr>
          <p:cNvSpPr/>
          <p:nvPr/>
        </p:nvSpPr>
        <p:spPr bwMode="auto">
          <a:xfrm>
            <a:off x="3764605" y="2392363"/>
            <a:ext cx="1614791" cy="166407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32" name="Group 31">
            <a:extLst>
              <a:ext uri="{FF2B5EF4-FFF2-40B4-BE49-F238E27FC236}">
                <a16:creationId xmlns:a16="http://schemas.microsoft.com/office/drawing/2014/main" id="{7BB06F8D-3346-1FE4-E009-B085D75484AC}"/>
              </a:ext>
              <a:ext uri="{C183D7F6-B498-43B3-948B-1728B52AA6E4}">
                <adec:decorative xmlns:adec="http://schemas.microsoft.com/office/drawing/2017/decorative" val="1"/>
              </a:ext>
            </a:extLst>
          </p:cNvPr>
          <p:cNvGrpSpPr/>
          <p:nvPr/>
        </p:nvGrpSpPr>
        <p:grpSpPr>
          <a:xfrm>
            <a:off x="4174319" y="2570110"/>
            <a:ext cx="795362" cy="795362"/>
            <a:chOff x="4174319" y="2570110"/>
            <a:chExt cx="795362" cy="795362"/>
          </a:xfrm>
        </p:grpSpPr>
        <p:sp>
          <p:nvSpPr>
            <p:cNvPr id="13" name="Freeform 13">
              <a:extLst>
                <a:ext uri="{C183D7F6-B498-43B3-948B-1728B52AA6E4}">
                  <adec:decorative xmlns:adec="http://schemas.microsoft.com/office/drawing/2017/decorative" val="1"/>
                </a:ext>
              </a:extLst>
            </p:cNvPr>
            <p:cNvSpPr>
              <a:spLocks noEditPoints="1"/>
            </p:cNvSpPr>
            <p:nvPr/>
          </p:nvSpPr>
          <p:spPr bwMode="auto">
            <a:xfrm>
              <a:off x="4427756" y="2675260"/>
              <a:ext cx="288487" cy="594500"/>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19050"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7A9B3D"/>
                </a:solidFill>
              </a:endParaRPr>
            </a:p>
          </p:txBody>
        </p:sp>
        <p:sp>
          <p:nvSpPr>
            <p:cNvPr id="14" name="Line 14">
              <a:extLst>
                <a:ext uri="{C183D7F6-B498-43B3-948B-1728B52AA6E4}">
                  <adec:decorative xmlns:adec="http://schemas.microsoft.com/office/drawing/2017/decorative" val="1"/>
                </a:ext>
              </a:extLst>
            </p:cNvPr>
            <p:cNvSpPr>
              <a:spLocks noChangeShapeType="1"/>
            </p:cNvSpPr>
            <p:nvPr/>
          </p:nvSpPr>
          <p:spPr bwMode="auto">
            <a:xfrm flipV="1">
              <a:off x="4174319" y="3178090"/>
              <a:ext cx="187381" cy="187382"/>
            </a:xfrm>
            <a:prstGeom prst="line">
              <a:avLst/>
            </a:prstGeom>
            <a:noFill/>
            <a:ln w="19050"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15" name="Line 15">
              <a:extLst>
                <a:ext uri="{C183D7F6-B498-43B3-948B-1728B52AA6E4}">
                  <adec:decorative xmlns:adec="http://schemas.microsoft.com/office/drawing/2017/decorative" val="1"/>
                </a:ext>
              </a:extLst>
            </p:cNvPr>
            <p:cNvSpPr>
              <a:spLocks noChangeShapeType="1"/>
            </p:cNvSpPr>
            <p:nvPr/>
          </p:nvSpPr>
          <p:spPr bwMode="auto">
            <a:xfrm>
              <a:off x="4778255" y="3174046"/>
              <a:ext cx="191426" cy="191426"/>
            </a:xfrm>
            <a:prstGeom prst="line">
              <a:avLst/>
            </a:prstGeom>
            <a:noFill/>
            <a:ln w="19050"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17" name="Freeform 16">
              <a:extLst>
                <a:ext uri="{C183D7F6-B498-43B3-948B-1728B52AA6E4}">
                  <adec:decorative xmlns:adec="http://schemas.microsoft.com/office/drawing/2017/decorative" val="1"/>
                </a:ext>
              </a:extLst>
            </p:cNvPr>
            <p:cNvSpPr>
              <a:spLocks/>
            </p:cNvSpPr>
            <p:nvPr/>
          </p:nvSpPr>
          <p:spPr bwMode="auto">
            <a:xfrm>
              <a:off x="4797128" y="2570110"/>
              <a:ext cx="172553" cy="172553"/>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18" name="Freeform 17">
              <a:extLst>
                <a:ext uri="{C183D7F6-B498-43B3-948B-1728B52AA6E4}">
                  <adec:decorative xmlns:adec="http://schemas.microsoft.com/office/drawing/2017/decorative" val="1"/>
                </a:ext>
              </a:extLst>
            </p:cNvPr>
            <p:cNvSpPr>
              <a:spLocks/>
            </p:cNvSpPr>
            <p:nvPr/>
          </p:nvSpPr>
          <p:spPr bwMode="auto">
            <a:xfrm>
              <a:off x="4174319" y="2570110"/>
              <a:ext cx="172553" cy="172553"/>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19" name="Line 18">
              <a:extLst>
                <a:ext uri="{C183D7F6-B498-43B3-948B-1728B52AA6E4}">
                  <adec:decorative xmlns:adec="http://schemas.microsoft.com/office/drawing/2017/decorative" val="1"/>
                </a:ext>
              </a:extLst>
            </p:cNvPr>
            <p:cNvSpPr>
              <a:spLocks noChangeShapeType="1"/>
            </p:cNvSpPr>
            <p:nvPr/>
          </p:nvSpPr>
          <p:spPr bwMode="auto">
            <a:xfrm flipV="1">
              <a:off x="4778255" y="2570110"/>
              <a:ext cx="191426" cy="191426"/>
            </a:xfrm>
            <a:prstGeom prst="line">
              <a:avLst/>
            </a:prstGeom>
            <a:noFill/>
            <a:ln w="19050"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20" name="Freeform 19">
              <a:extLst>
                <a:ext uri="{C183D7F6-B498-43B3-948B-1728B52AA6E4}">
                  <adec:decorative xmlns:adec="http://schemas.microsoft.com/office/drawing/2017/decorative" val="1"/>
                </a:ext>
              </a:extLst>
            </p:cNvPr>
            <p:cNvSpPr>
              <a:spLocks/>
            </p:cNvSpPr>
            <p:nvPr/>
          </p:nvSpPr>
          <p:spPr bwMode="auto">
            <a:xfrm>
              <a:off x="4174319" y="3192919"/>
              <a:ext cx="172553" cy="172553"/>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21" name="Line 20">
              <a:extLst>
                <a:ext uri="{C183D7F6-B498-43B3-948B-1728B52AA6E4}">
                  <adec:decorative xmlns:adec="http://schemas.microsoft.com/office/drawing/2017/decorative" val="1"/>
                </a:ext>
              </a:extLst>
            </p:cNvPr>
            <p:cNvSpPr>
              <a:spLocks noChangeShapeType="1"/>
            </p:cNvSpPr>
            <p:nvPr/>
          </p:nvSpPr>
          <p:spPr bwMode="auto">
            <a:xfrm>
              <a:off x="4174319" y="2570110"/>
              <a:ext cx="187381" cy="191426"/>
            </a:xfrm>
            <a:prstGeom prst="line">
              <a:avLst/>
            </a:prstGeom>
            <a:noFill/>
            <a:ln w="19050"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22" name="Freeform 21">
              <a:extLst>
                <a:ext uri="{C183D7F6-B498-43B3-948B-1728B52AA6E4}">
                  <adec:decorative xmlns:adec="http://schemas.microsoft.com/office/drawing/2017/decorative" val="1"/>
                </a:ext>
              </a:extLst>
            </p:cNvPr>
            <p:cNvSpPr>
              <a:spLocks/>
            </p:cNvSpPr>
            <p:nvPr/>
          </p:nvSpPr>
          <p:spPr bwMode="auto">
            <a:xfrm>
              <a:off x="4797128" y="3192919"/>
              <a:ext cx="172553" cy="172553"/>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grpSp>
      <p:sp>
        <p:nvSpPr>
          <p:cNvPr id="16" name="TextBox 15"/>
          <p:cNvSpPr txBox="1"/>
          <p:nvPr/>
        </p:nvSpPr>
        <p:spPr>
          <a:xfrm>
            <a:off x="3983538" y="3627454"/>
            <a:ext cx="1176925" cy="338554"/>
          </a:xfrm>
          <a:prstGeom prst="rect">
            <a:avLst/>
          </a:prstGeom>
          <a:noFill/>
        </p:spPr>
        <p:txBody>
          <a:bodyPr wrap="none" rtlCol="0">
            <a:spAutoFit/>
          </a:bodyPr>
          <a:lstStyle/>
          <a:p>
            <a:pPr algn="ctr"/>
            <a:r>
              <a:rPr lang="en-US" sz="1600" b="1" dirty="0">
                <a:solidFill>
                  <a:srgbClr val="333F48"/>
                </a:solidFill>
              </a:rPr>
              <a:t>Emotional</a:t>
            </a:r>
          </a:p>
        </p:txBody>
      </p:sp>
      <p:sp>
        <p:nvSpPr>
          <p:cNvPr id="44" name="Rectangle 43">
            <a:extLst>
              <a:ext uri="{C183D7F6-B498-43B3-948B-1728B52AA6E4}">
                <adec:decorative xmlns:adec="http://schemas.microsoft.com/office/drawing/2017/decorative" val="1"/>
              </a:ext>
            </a:extLst>
          </p:cNvPr>
          <p:cNvSpPr/>
          <p:nvPr/>
        </p:nvSpPr>
        <p:spPr bwMode="auto">
          <a:xfrm>
            <a:off x="5773416" y="2392363"/>
            <a:ext cx="1614791" cy="166407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33" name="Group 32">
            <a:extLst>
              <a:ext uri="{FF2B5EF4-FFF2-40B4-BE49-F238E27FC236}">
                <a16:creationId xmlns:a16="http://schemas.microsoft.com/office/drawing/2014/main" id="{C0D32974-B2E4-0DA0-5477-32F6328C9B55}"/>
              </a:ext>
              <a:ext uri="{C183D7F6-B498-43B3-948B-1728B52AA6E4}">
                <adec:decorative xmlns:adec="http://schemas.microsoft.com/office/drawing/2017/decorative" val="1"/>
              </a:ext>
            </a:extLst>
          </p:cNvPr>
          <p:cNvGrpSpPr/>
          <p:nvPr/>
        </p:nvGrpSpPr>
        <p:grpSpPr>
          <a:xfrm>
            <a:off x="6268963" y="2567995"/>
            <a:ext cx="623698" cy="799368"/>
            <a:chOff x="6268963" y="2567995"/>
            <a:chExt cx="623698" cy="799368"/>
          </a:xfrm>
        </p:grpSpPr>
        <p:sp>
          <p:nvSpPr>
            <p:cNvPr id="26" name="Freeform 26">
              <a:extLst>
                <a:ext uri="{C183D7F6-B498-43B3-948B-1728B52AA6E4}">
                  <adec:decorative xmlns:adec="http://schemas.microsoft.com/office/drawing/2017/decorative" val="1"/>
                </a:ext>
              </a:extLst>
            </p:cNvPr>
            <p:cNvSpPr>
              <a:spLocks noEditPoints="1"/>
            </p:cNvSpPr>
            <p:nvPr/>
          </p:nvSpPr>
          <p:spPr bwMode="auto">
            <a:xfrm>
              <a:off x="6268963" y="2567995"/>
              <a:ext cx="623698" cy="799368"/>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19050"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sp>
          <p:nvSpPr>
            <p:cNvPr id="27" name="Freeform 27">
              <a:extLst>
                <a:ext uri="{C183D7F6-B498-43B3-948B-1728B52AA6E4}">
                  <adec:decorative xmlns:adec="http://schemas.microsoft.com/office/drawing/2017/decorative" val="1"/>
                </a:ext>
              </a:extLst>
            </p:cNvPr>
            <p:cNvSpPr>
              <a:spLocks noEditPoints="1"/>
            </p:cNvSpPr>
            <p:nvPr/>
          </p:nvSpPr>
          <p:spPr bwMode="auto">
            <a:xfrm>
              <a:off x="6356117" y="2932954"/>
              <a:ext cx="433048" cy="34725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7A9B3D"/>
                </a:solidFill>
              </a:endParaRPr>
            </a:p>
          </p:txBody>
        </p:sp>
      </p:grpSp>
      <p:sp>
        <p:nvSpPr>
          <p:cNvPr id="30" name="TextBox 29"/>
          <p:cNvSpPr txBox="1"/>
          <p:nvPr/>
        </p:nvSpPr>
        <p:spPr>
          <a:xfrm>
            <a:off x="5837659" y="3627454"/>
            <a:ext cx="1486304" cy="338554"/>
          </a:xfrm>
          <a:prstGeom prst="rect">
            <a:avLst/>
          </a:prstGeom>
          <a:noFill/>
        </p:spPr>
        <p:txBody>
          <a:bodyPr wrap="none" rtlCol="0">
            <a:spAutoFit/>
          </a:bodyPr>
          <a:lstStyle/>
          <a:p>
            <a:pPr algn="ctr"/>
            <a:r>
              <a:rPr lang="en-US" sz="1600" b="1" dirty="0">
                <a:solidFill>
                  <a:srgbClr val="333F48"/>
                </a:solidFill>
              </a:rPr>
              <a:t>Mathematical</a:t>
            </a:r>
          </a:p>
        </p:txBody>
      </p:sp>
      <p:cxnSp>
        <p:nvCxnSpPr>
          <p:cNvPr id="2070" name="Straight Connector 2069">
            <a:extLst>
              <a:ext uri="{FF2B5EF4-FFF2-40B4-BE49-F238E27FC236}">
                <a16:creationId xmlns:a16="http://schemas.microsoft.com/office/drawing/2014/main" id="{CF46FB5C-CAEA-F616-B3F4-9B470191A6C9}"/>
              </a:ext>
              <a:ext uri="{C183D7F6-B498-43B3-948B-1728B52AA6E4}">
                <adec:decorative xmlns:adec="http://schemas.microsoft.com/office/drawing/2017/decorative" val="1"/>
              </a:ext>
            </a:extLst>
          </p:cNvPr>
          <p:cNvCxnSpPr/>
          <p:nvPr/>
        </p:nvCxnSpPr>
        <p:spPr bwMode="auto">
          <a:xfrm>
            <a:off x="1534602" y="3514478"/>
            <a:ext cx="6105904" cy="0"/>
          </a:xfrm>
          <a:prstGeom prst="line">
            <a:avLst/>
          </a:prstGeom>
          <a:solidFill>
            <a:schemeClr val="hlink"/>
          </a:solidFill>
          <a:ln w="76200" cap="flat" cmpd="sng" algn="ctr">
            <a:solidFill>
              <a:schemeClr val="bg1">
                <a:lumMod val="95000"/>
              </a:schemeClr>
            </a:solidFill>
            <a:prstDash val="solid"/>
            <a:round/>
            <a:headEnd type="none" w="med" len="med"/>
            <a:tailEnd type="none" w="med" len="med"/>
          </a:ln>
          <a:effectLst/>
        </p:spPr>
      </p:cxnSp>
      <p:sp>
        <p:nvSpPr>
          <p:cNvPr id="4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2</a:t>
            </a:fld>
            <a:endParaRPr lang="en-US" dirty="0"/>
          </a:p>
        </p:txBody>
      </p:sp>
      <p:sp>
        <p:nvSpPr>
          <p:cNvPr id="39"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23" name="Picture 22">
            <a:extLst>
              <a:ext uri="{FF2B5EF4-FFF2-40B4-BE49-F238E27FC236}">
                <a16:creationId xmlns:a16="http://schemas.microsoft.com/office/drawing/2014/main" id="{C0CC5157-FBF0-F03C-EEEF-17F9EBAECA2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4239278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C183D7F6-B498-43B3-948B-1728B52AA6E4}">
                <adec:decorative xmlns:adec="http://schemas.microsoft.com/office/drawing/2017/decorative" val="0"/>
              </a:ext>
            </a:extLst>
          </p:cNvPr>
          <p:cNvSpPr>
            <a:spLocks noGrp="1"/>
          </p:cNvSpPr>
          <p:nvPr>
            <p:ph type="title"/>
          </p:nvPr>
        </p:nvSpPr>
        <p:spPr/>
        <p:txBody>
          <a:bodyPr/>
          <a:lstStyle/>
          <a:p>
            <a:r>
              <a:rPr lang="en-US" dirty="0"/>
              <a:t>Keeping the practical in mind</a:t>
            </a:r>
            <a:br>
              <a:rPr lang="en-US" dirty="0"/>
            </a:br>
            <a:r>
              <a:rPr lang="en-US" sz="1600" b="1" dirty="0">
                <a:solidFill>
                  <a:srgbClr val="368727"/>
                </a:solidFill>
              </a:rPr>
              <a:t>Health care, housing, and food are the three largest expenses for retirees</a:t>
            </a:r>
            <a:endParaRPr lang="en-US" b="1" dirty="0">
              <a:solidFill>
                <a:srgbClr val="368727"/>
              </a:solidFill>
            </a:endParaRPr>
          </a:p>
        </p:txBody>
      </p:sp>
      <p:grpSp>
        <p:nvGrpSpPr>
          <p:cNvPr id="65" name="Group 64">
            <a:extLst>
              <a:ext uri="{FF2B5EF4-FFF2-40B4-BE49-F238E27FC236}">
                <a16:creationId xmlns:a16="http://schemas.microsoft.com/office/drawing/2014/main" id="{AB28C906-7C02-7E7B-5998-11345C1D8381}"/>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62" name="Group 61">
              <a:extLst>
                <a:ext uri="{FF2B5EF4-FFF2-40B4-BE49-F238E27FC236}">
                  <a16:creationId xmlns:a16="http://schemas.microsoft.com/office/drawing/2014/main" id="{ADD0B38A-B022-1D8C-CED3-452D6BA08752}"/>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8" name="TextBox 7">
                <a:extLs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27" name="Oval 26">
                <a:extLs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6" name="Freeform 25">
                <a:extLs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8" name="Line 8">
                <a:extLs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3" name="Group 62">
              <a:extLst>
                <a:ext uri="{FF2B5EF4-FFF2-40B4-BE49-F238E27FC236}">
                  <a16:creationId xmlns:a16="http://schemas.microsoft.com/office/drawing/2014/main" id="{6BE766AF-1962-C370-8A7D-C03F8BA25A74}"/>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10" name="TextBox 9">
                <a:extLs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17" name="Freeform 13">
                <a:extLs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8" name="Line 14">
                <a:extLs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9" name="Line 15">
                <a:extLs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 name="Freeform 19">
                <a:extLs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1" name="Freeform 20">
                <a:extLs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2" name="Line 18">
                <a:extLs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3" name="Freeform 22">
                <a:extLs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4" name="Line 20">
                <a:extLs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5" name="Freeform 24">
                <a:extLs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4" name="Group 63">
              <a:extLst>
                <a:ext uri="{FF2B5EF4-FFF2-40B4-BE49-F238E27FC236}">
                  <a16:creationId xmlns:a16="http://schemas.microsoft.com/office/drawing/2014/main" id="{49CF7AB1-BBFD-8D36-6522-7864CCBF2B48}"/>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12" name="TextBox 11">
                <a:extLs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15" name="Freeform 26">
                <a:extLs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6" name="Freeform 27">
                <a:extLs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14" name="Rectangle 13">
              <a:extLst>
                <a:ext uri="{C183D7F6-B498-43B3-948B-1728B52AA6E4}">
                  <adec:decorative xmlns:adec="http://schemas.microsoft.com/office/drawing/2017/decorative" val="1"/>
                </a:ext>
              </a:extLst>
            </p:cNvPr>
            <p:cNvSpPr/>
            <p:nvPr/>
          </p:nvSpPr>
          <p:spPr bwMode="auto">
            <a:xfrm>
              <a:off x="7847763" y="0"/>
              <a:ext cx="1296237" cy="522148"/>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grpSp>
        <p:nvGrpSpPr>
          <p:cNvPr id="66" name="Group 65">
            <a:extLst>
              <a:ext uri="{FF2B5EF4-FFF2-40B4-BE49-F238E27FC236}">
                <a16:creationId xmlns:a16="http://schemas.microsoft.com/office/drawing/2014/main" id="{CF368F92-85EF-F753-9751-A2A53C710400}"/>
              </a:ext>
              <a:ext uri="{C183D7F6-B498-43B3-948B-1728B52AA6E4}">
                <adec:decorative xmlns:adec="http://schemas.microsoft.com/office/drawing/2017/decorative" val="1"/>
              </a:ext>
            </a:extLst>
          </p:cNvPr>
          <p:cNvGrpSpPr/>
          <p:nvPr/>
        </p:nvGrpSpPr>
        <p:grpSpPr>
          <a:xfrm>
            <a:off x="1" y="2211887"/>
            <a:ext cx="9144000" cy="2000216"/>
            <a:chOff x="1" y="2211887"/>
            <a:chExt cx="9144000" cy="2000216"/>
          </a:xfrm>
        </p:grpSpPr>
        <p:sp>
          <p:nvSpPr>
            <p:cNvPr id="36" name="Rectangle 35">
              <a:extLst>
                <a:ext uri="{C183D7F6-B498-43B3-948B-1728B52AA6E4}">
                  <adec:decorative xmlns:adec="http://schemas.microsoft.com/office/drawing/2017/decorative" val="1"/>
                </a:ext>
              </a:extLst>
            </p:cNvPr>
            <p:cNvSpPr/>
            <p:nvPr/>
          </p:nvSpPr>
          <p:spPr bwMode="auto">
            <a:xfrm>
              <a:off x="1" y="2211887"/>
              <a:ext cx="9144000" cy="2000216"/>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7" name="Rectangle 36">
              <a:extLst>
                <a:ext uri="{C183D7F6-B498-43B3-948B-1728B52AA6E4}">
                  <adec:decorative xmlns:adec="http://schemas.microsoft.com/office/drawing/2017/decorative" val="1"/>
                </a:ext>
              </a:extLst>
            </p:cNvPr>
            <p:cNvSpPr/>
            <p:nvPr/>
          </p:nvSpPr>
          <p:spPr bwMode="auto">
            <a:xfrm>
              <a:off x="1856221" y="2382655"/>
              <a:ext cx="1614791" cy="166407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0" name="Cross 59">
              <a:extLst>
                <a:ext uri="{FF2B5EF4-FFF2-40B4-BE49-F238E27FC236}">
                  <a16:creationId xmlns:a16="http://schemas.microsoft.com/office/drawing/2014/main" id="{9954F71F-B403-5F73-D7A5-F5B9E0E3AEB0}"/>
                </a:ext>
                <a:ext uri="{C183D7F6-B498-43B3-948B-1728B52AA6E4}">
                  <adec:decorative xmlns:adec="http://schemas.microsoft.com/office/drawing/2017/decorative" val="1"/>
                </a:ext>
              </a:extLst>
            </p:cNvPr>
            <p:cNvSpPr/>
            <p:nvPr/>
          </p:nvSpPr>
          <p:spPr bwMode="auto">
            <a:xfrm>
              <a:off x="2465540" y="3087843"/>
              <a:ext cx="395416" cy="395416"/>
            </a:xfrm>
            <a:prstGeom prst="plus">
              <a:avLst>
                <a:gd name="adj" fmla="val 31250"/>
              </a:avLst>
            </a:pr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4" name="Freeform 6">
              <a:extLst>
                <a:ext uri="{C183D7F6-B498-43B3-948B-1728B52AA6E4}">
                  <adec:decorative xmlns:adec="http://schemas.microsoft.com/office/drawing/2017/decorative" val="1"/>
                </a:ext>
              </a:extLst>
            </p:cNvPr>
            <p:cNvSpPr>
              <a:spLocks noEditPoints="1"/>
            </p:cNvSpPr>
            <p:nvPr/>
          </p:nvSpPr>
          <p:spPr bwMode="auto">
            <a:xfrm>
              <a:off x="2136796" y="2771363"/>
              <a:ext cx="1052128" cy="868306"/>
            </a:xfrm>
            <a:custGeom>
              <a:avLst/>
              <a:gdLst>
                <a:gd name="T0" fmla="*/ 64 w 184"/>
                <a:gd name="T1" fmla="*/ 24 h 152"/>
                <a:gd name="T2" fmla="*/ 64 w 184"/>
                <a:gd name="T3" fmla="*/ 12 h 152"/>
                <a:gd name="T4" fmla="*/ 76 w 184"/>
                <a:gd name="T5" fmla="*/ 0 h 152"/>
                <a:gd name="T6" fmla="*/ 108 w 184"/>
                <a:gd name="T7" fmla="*/ 0 h 152"/>
                <a:gd name="T8" fmla="*/ 120 w 184"/>
                <a:gd name="T9" fmla="*/ 12 h 152"/>
                <a:gd name="T10" fmla="*/ 120 w 184"/>
                <a:gd name="T11" fmla="*/ 24 h 152"/>
                <a:gd name="T12" fmla="*/ 184 w 184"/>
                <a:gd name="T13" fmla="*/ 40 h 152"/>
                <a:gd name="T14" fmla="*/ 168 w 184"/>
                <a:gd name="T15" fmla="*/ 24 h 152"/>
                <a:gd name="T16" fmla="*/ 16 w 184"/>
                <a:gd name="T17" fmla="*/ 24 h 152"/>
                <a:gd name="T18" fmla="*/ 0 w 184"/>
                <a:gd name="T19" fmla="*/ 40 h 152"/>
                <a:gd name="T20" fmla="*/ 0 w 184"/>
                <a:gd name="T21" fmla="*/ 136 h 152"/>
                <a:gd name="T22" fmla="*/ 16 w 184"/>
                <a:gd name="T23" fmla="*/ 152 h 152"/>
                <a:gd name="T24" fmla="*/ 168 w 184"/>
                <a:gd name="T25" fmla="*/ 152 h 152"/>
                <a:gd name="T26" fmla="*/ 184 w 184"/>
                <a:gd name="T27" fmla="*/ 136 h 152"/>
                <a:gd name="T28" fmla="*/ 184 w 184"/>
                <a:gd name="T29" fmla="*/ 40 h 152"/>
                <a:gd name="T30" fmla="*/ 128 w 184"/>
                <a:gd name="T31" fmla="*/ 78 h 152"/>
                <a:gd name="T32" fmla="*/ 104 w 184"/>
                <a:gd name="T33" fmla="*/ 78 h 152"/>
                <a:gd name="T34" fmla="*/ 104 w 184"/>
                <a:gd name="T35" fmla="*/ 54 h 152"/>
                <a:gd name="T36" fmla="*/ 80 w 184"/>
                <a:gd name="T37" fmla="*/ 54 h 152"/>
                <a:gd name="T38" fmla="*/ 80 w 184"/>
                <a:gd name="T39" fmla="*/ 78 h 152"/>
                <a:gd name="T40" fmla="*/ 56 w 184"/>
                <a:gd name="T41" fmla="*/ 78 h 152"/>
                <a:gd name="T42" fmla="*/ 56 w 184"/>
                <a:gd name="T43" fmla="*/ 102 h 152"/>
                <a:gd name="T44" fmla="*/ 80 w 184"/>
                <a:gd name="T45" fmla="*/ 102 h 152"/>
                <a:gd name="T46" fmla="*/ 80 w 184"/>
                <a:gd name="T47" fmla="*/ 126 h 152"/>
                <a:gd name="T48" fmla="*/ 104 w 184"/>
                <a:gd name="T49" fmla="*/ 126 h 152"/>
                <a:gd name="T50" fmla="*/ 104 w 184"/>
                <a:gd name="T51" fmla="*/ 102 h 152"/>
                <a:gd name="T52" fmla="*/ 128 w 184"/>
                <a:gd name="T53" fmla="*/ 102 h 152"/>
                <a:gd name="T54" fmla="*/ 128 w 184"/>
                <a:gd name="T55" fmla="*/ 7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52">
                  <a:moveTo>
                    <a:pt x="64" y="24"/>
                  </a:moveTo>
                  <a:cubicBezTo>
                    <a:pt x="64" y="12"/>
                    <a:pt x="64" y="12"/>
                    <a:pt x="64" y="12"/>
                  </a:cubicBezTo>
                  <a:cubicBezTo>
                    <a:pt x="64" y="5"/>
                    <a:pt x="69" y="0"/>
                    <a:pt x="76" y="0"/>
                  </a:cubicBezTo>
                  <a:cubicBezTo>
                    <a:pt x="108" y="0"/>
                    <a:pt x="108" y="0"/>
                    <a:pt x="108" y="0"/>
                  </a:cubicBezTo>
                  <a:cubicBezTo>
                    <a:pt x="115" y="0"/>
                    <a:pt x="120" y="5"/>
                    <a:pt x="120" y="12"/>
                  </a:cubicBezTo>
                  <a:cubicBezTo>
                    <a:pt x="120" y="24"/>
                    <a:pt x="120" y="24"/>
                    <a:pt x="120" y="24"/>
                  </a:cubicBezTo>
                  <a:moveTo>
                    <a:pt x="184" y="40"/>
                  </a:moveTo>
                  <a:cubicBezTo>
                    <a:pt x="184" y="31"/>
                    <a:pt x="177" y="24"/>
                    <a:pt x="168" y="24"/>
                  </a:cubicBezTo>
                  <a:cubicBezTo>
                    <a:pt x="16" y="24"/>
                    <a:pt x="16" y="24"/>
                    <a:pt x="16" y="24"/>
                  </a:cubicBezTo>
                  <a:cubicBezTo>
                    <a:pt x="7" y="24"/>
                    <a:pt x="0" y="31"/>
                    <a:pt x="0" y="40"/>
                  </a:cubicBezTo>
                  <a:cubicBezTo>
                    <a:pt x="0" y="136"/>
                    <a:pt x="0" y="136"/>
                    <a:pt x="0" y="136"/>
                  </a:cubicBezTo>
                  <a:cubicBezTo>
                    <a:pt x="0" y="145"/>
                    <a:pt x="7" y="152"/>
                    <a:pt x="16" y="152"/>
                  </a:cubicBezTo>
                  <a:cubicBezTo>
                    <a:pt x="168" y="152"/>
                    <a:pt x="168" y="152"/>
                    <a:pt x="168" y="152"/>
                  </a:cubicBezTo>
                  <a:cubicBezTo>
                    <a:pt x="177" y="152"/>
                    <a:pt x="184" y="145"/>
                    <a:pt x="184" y="136"/>
                  </a:cubicBezTo>
                  <a:lnTo>
                    <a:pt x="184" y="40"/>
                  </a:lnTo>
                  <a:close/>
                  <a:moveTo>
                    <a:pt x="128" y="78"/>
                  </a:moveTo>
                  <a:cubicBezTo>
                    <a:pt x="104" y="78"/>
                    <a:pt x="104" y="78"/>
                    <a:pt x="104" y="78"/>
                  </a:cubicBezTo>
                  <a:cubicBezTo>
                    <a:pt x="104" y="54"/>
                    <a:pt x="104" y="54"/>
                    <a:pt x="104" y="54"/>
                  </a:cubicBezTo>
                  <a:cubicBezTo>
                    <a:pt x="80" y="54"/>
                    <a:pt x="80" y="54"/>
                    <a:pt x="80" y="54"/>
                  </a:cubicBezTo>
                  <a:cubicBezTo>
                    <a:pt x="80" y="78"/>
                    <a:pt x="80" y="78"/>
                    <a:pt x="80" y="78"/>
                  </a:cubicBezTo>
                  <a:cubicBezTo>
                    <a:pt x="56" y="78"/>
                    <a:pt x="56" y="78"/>
                    <a:pt x="56" y="78"/>
                  </a:cubicBezTo>
                  <a:cubicBezTo>
                    <a:pt x="56" y="102"/>
                    <a:pt x="56" y="102"/>
                    <a:pt x="56" y="102"/>
                  </a:cubicBezTo>
                  <a:cubicBezTo>
                    <a:pt x="80" y="102"/>
                    <a:pt x="80" y="102"/>
                    <a:pt x="80" y="102"/>
                  </a:cubicBezTo>
                  <a:cubicBezTo>
                    <a:pt x="80" y="126"/>
                    <a:pt x="80" y="126"/>
                    <a:pt x="80" y="126"/>
                  </a:cubicBezTo>
                  <a:cubicBezTo>
                    <a:pt x="104" y="126"/>
                    <a:pt x="104" y="126"/>
                    <a:pt x="104" y="126"/>
                  </a:cubicBezTo>
                  <a:cubicBezTo>
                    <a:pt x="104" y="102"/>
                    <a:pt x="104" y="102"/>
                    <a:pt x="104" y="102"/>
                  </a:cubicBezTo>
                  <a:cubicBezTo>
                    <a:pt x="128" y="102"/>
                    <a:pt x="128" y="102"/>
                    <a:pt x="128" y="102"/>
                  </a:cubicBezTo>
                  <a:lnTo>
                    <a:pt x="128" y="78"/>
                  </a:lnTo>
                  <a:close/>
                </a:path>
              </a:pathLst>
            </a:custGeom>
            <a:noFill/>
            <a:ln w="1905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9" name="Content Placeholder 2">
            <a:extLst>
              <a:ext uri="{C183D7F6-B498-43B3-948B-1728B52AA6E4}">
                <adec:decorative xmlns:adec="http://schemas.microsoft.com/office/drawing/2017/decorative" val="0"/>
              </a:ext>
            </a:extLst>
          </p:cNvPr>
          <p:cNvSpPr txBox="1">
            <a:spLocks/>
          </p:cNvSpPr>
          <p:nvPr/>
        </p:nvSpPr>
        <p:spPr>
          <a:xfrm>
            <a:off x="3469499" y="2211427"/>
            <a:ext cx="4057898" cy="2020125"/>
          </a:xfrm>
          <a:prstGeom prst="rect">
            <a:avLst/>
          </a:prstGeom>
        </p:spPr>
        <p:txBody>
          <a:bodyPr anchor="ctr" anchorCtr="0"/>
          <a:lst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228600" lvl="1" indent="0">
              <a:spcAft>
                <a:spcPts val="600"/>
              </a:spcAft>
              <a:buClr>
                <a:srgbClr val="368727"/>
              </a:buClr>
              <a:buNone/>
            </a:pPr>
            <a:r>
              <a:rPr lang="en-US" kern="0" dirty="0"/>
              <a:t>An average couple can expect health care expenses of </a:t>
            </a:r>
            <a:r>
              <a:rPr lang="en-US" sz="1600" b="1" kern="0" dirty="0">
                <a:solidFill>
                  <a:srgbClr val="368727"/>
                </a:solidFill>
              </a:rPr>
              <a:t>$330,000</a:t>
            </a:r>
            <a:r>
              <a:rPr lang="en-US" kern="0" dirty="0">
                <a:solidFill>
                  <a:srgbClr val="368727"/>
                </a:solidFill>
              </a:rPr>
              <a:t> </a:t>
            </a:r>
            <a:r>
              <a:rPr lang="en-US" kern="0" dirty="0"/>
              <a:t>in retirement.</a:t>
            </a:r>
            <a:endParaRPr lang="en-US" kern="0" baseline="30000" dirty="0"/>
          </a:p>
        </p:txBody>
      </p:sp>
      <p:sp>
        <p:nvSpPr>
          <p:cNvPr id="3" name="Rectangle 2">
            <a:extLst>
              <a:ext uri="{C183D7F6-B498-43B3-948B-1728B52AA6E4}">
                <adec:decorative xmlns:adec="http://schemas.microsoft.com/office/drawing/2017/decorative" val="0"/>
              </a:ext>
            </a:extLst>
          </p:cNvPr>
          <p:cNvSpPr/>
          <p:nvPr/>
        </p:nvSpPr>
        <p:spPr>
          <a:xfrm>
            <a:off x="337455" y="5475982"/>
            <a:ext cx="8327571" cy="1077218"/>
          </a:xfrm>
          <a:prstGeom prst="rect">
            <a:avLst/>
          </a:prstGeom>
        </p:spPr>
        <p:txBody>
          <a:bodyPr wrap="square" anchor="b">
            <a:spAutoFit/>
          </a:bodyPr>
          <a:lstStyle/>
          <a:p>
            <a:pPr eaLnBrk="1" hangingPunct="1">
              <a:spcBef>
                <a:spcPts val="300"/>
              </a:spcBef>
              <a:buClrTx/>
              <a:buSzTx/>
              <a:buFontTx/>
              <a:buNone/>
            </a:pPr>
            <a:r>
              <a:rPr lang="en-US" sz="800" dirty="0"/>
              <a:t>Source: 2024 Fidelity Retiree Health Care Cost Estimate and Fidelity Benefits Consulting, 2024. The 2024 Retiree Health Care Cost estimate is based on a single person retiring in 2024, 65-years-old, with life expectancies that align with Society of Actuaries' RP-2014 Healthy Annuitant rates projected with Mortality Improvements Scale MP-2021 as of 2022. Actual assets needed may be more or less depending on actual health status, area of residence, and longevity. Estimate is net of taxes. The Fidelity Retiree Health Care Cost Estimate assumes individuals do not have employer-provided retiree health care coverage, but do qualify for the federal government’s insurance program, original Medicare. This calculation takes into account Medicare Part B base premiums and cost-sharing provisions (such as deductibles and coinsurance) associated with Medicare Part A and Part B (inpatient and outpatient medical insurance). It also considers Medicare Part D (prescription drug coverage) premiums and out-of-pocket costs, as </a:t>
            </a:r>
            <a:br>
              <a:rPr lang="en-US" sz="800" dirty="0"/>
            </a:br>
            <a:r>
              <a:rPr lang="en-US" sz="800" dirty="0"/>
              <a:t>well as certain services excluded by original Medicare. This estimate does not include other health-related expenses, such as over-the-counter </a:t>
            </a:r>
            <a:br>
              <a:rPr lang="en-US" sz="800" dirty="0"/>
            </a:br>
            <a:r>
              <a:rPr lang="en-US" sz="800" dirty="0"/>
              <a:t>medications, most dental services and long-term care. </a:t>
            </a:r>
          </a:p>
        </p:txBody>
      </p:sp>
      <p:sp>
        <p:nvSpPr>
          <p:cNvPr id="32"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3</a:t>
            </a:fld>
            <a:endParaRPr lang="en-US" dirty="0"/>
          </a:p>
        </p:txBody>
      </p:sp>
      <p:sp>
        <p:nvSpPr>
          <p:cNvPr id="31"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11" name="Picture 10">
            <a:extLst>
              <a:ext uri="{FF2B5EF4-FFF2-40B4-BE49-F238E27FC236}">
                <a16:creationId xmlns:a16="http://schemas.microsoft.com/office/drawing/2014/main" id="{A49FEEE7-8D77-D81B-4A77-BC2E473844B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030082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17115" y="228600"/>
            <a:ext cx="7041058" cy="838200"/>
          </a:xfrm>
        </p:spPr>
        <p:txBody>
          <a:bodyPr/>
          <a:lstStyle/>
          <a:p>
            <a:r>
              <a:rPr lang="en-US" altLang="en-US" dirty="0">
                <a:solidFill>
                  <a:schemeClr val="bg2"/>
                </a:solidFill>
              </a:rPr>
              <a:t>Take stock of your funding sources</a:t>
            </a:r>
            <a:br>
              <a:rPr lang="en-US" altLang="en-US" dirty="0">
                <a:solidFill>
                  <a:schemeClr val="bg2"/>
                </a:solidFill>
              </a:rPr>
            </a:br>
            <a:r>
              <a:rPr lang="en-US" altLang="en-US" sz="1600" b="1" dirty="0">
                <a:solidFill>
                  <a:srgbClr val="368727"/>
                </a:solidFill>
              </a:rPr>
              <a:t>Use </a:t>
            </a:r>
            <a:r>
              <a:rPr lang="en-US" sz="1600" b="1" dirty="0">
                <a:solidFill>
                  <a:srgbClr val="368727"/>
                </a:solidFill>
                <a:ea typeface="+mn-ea"/>
                <a:cs typeface="+mn-cs"/>
              </a:rPr>
              <a:t>your sources of dependable income to cover health care and other essential expenses</a:t>
            </a:r>
            <a:endParaRPr lang="en-US" altLang="en-US" sz="1600" b="1" dirty="0">
              <a:solidFill>
                <a:srgbClr val="368727"/>
              </a:solidFill>
            </a:endParaRPr>
          </a:p>
        </p:txBody>
      </p:sp>
      <p:grpSp>
        <p:nvGrpSpPr>
          <p:cNvPr id="4" name="Group 3">
            <a:extLst>
              <a:ext uri="{FF2B5EF4-FFF2-40B4-BE49-F238E27FC236}">
                <a16:creationId xmlns:a16="http://schemas.microsoft.com/office/drawing/2014/main" id="{39CDC32F-80AC-B3DC-9760-084E30EA33F8}"/>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5" name="Group 4">
              <a:extLst>
                <a:ext uri="{FF2B5EF4-FFF2-40B4-BE49-F238E27FC236}">
                  <a16:creationId xmlns:a16="http://schemas.microsoft.com/office/drawing/2014/main" id="{64393EBA-8115-B5C6-3F2B-0718390EA844}"/>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41" name="TextBox 40">
                <a:extLst>
                  <a:ext uri="{FF2B5EF4-FFF2-40B4-BE49-F238E27FC236}">
                    <a16:creationId xmlns:a16="http://schemas.microsoft.com/office/drawing/2014/main" id="{659E4D6D-0945-7412-C212-4617717D6418}"/>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42" name="Oval 41">
                <a:extLst>
                  <a:ext uri="{FF2B5EF4-FFF2-40B4-BE49-F238E27FC236}">
                    <a16:creationId xmlns:a16="http://schemas.microsoft.com/office/drawing/2014/main" id="{EB696D7D-089E-D556-2EA7-CA615DE98EDB}"/>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45" name="Freeform 25">
                <a:extLst>
                  <a:ext uri="{FF2B5EF4-FFF2-40B4-BE49-F238E27FC236}">
                    <a16:creationId xmlns:a16="http://schemas.microsoft.com/office/drawing/2014/main" id="{E3DC3CF1-BFC9-1922-7C74-FADAF301E436}"/>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8" name="Line 8">
                <a:extLst>
                  <a:ext uri="{FF2B5EF4-FFF2-40B4-BE49-F238E27FC236}">
                    <a16:creationId xmlns:a16="http://schemas.microsoft.com/office/drawing/2014/main" id="{7093639E-3F1E-B3E4-2109-DFF9C6171D72}"/>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F6C6C559-F15D-8864-D02E-4FD19583E735}"/>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20" name="TextBox 19">
                <a:extLst>
                  <a:ext uri="{FF2B5EF4-FFF2-40B4-BE49-F238E27FC236}">
                    <a16:creationId xmlns:a16="http://schemas.microsoft.com/office/drawing/2014/main" id="{54830A4C-223A-EDD9-40A7-B31AEFC57AF0}"/>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22" name="Freeform 13">
                <a:extLst>
                  <a:ext uri="{FF2B5EF4-FFF2-40B4-BE49-F238E27FC236}">
                    <a16:creationId xmlns:a16="http://schemas.microsoft.com/office/drawing/2014/main" id="{87776974-E98D-C76A-AD06-1DE601BDE1AC}"/>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6" name="Line 14">
                <a:extLst>
                  <a:ext uri="{FF2B5EF4-FFF2-40B4-BE49-F238E27FC236}">
                    <a16:creationId xmlns:a16="http://schemas.microsoft.com/office/drawing/2014/main" id="{979EFC40-9722-F242-2895-4BF39CF412B7}"/>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8" name="Line 15">
                <a:extLst>
                  <a:ext uri="{FF2B5EF4-FFF2-40B4-BE49-F238E27FC236}">
                    <a16:creationId xmlns:a16="http://schemas.microsoft.com/office/drawing/2014/main" id="{7CE8E7AA-0496-3AF4-592E-53C4D9E752D3}"/>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9" name="Freeform 19">
                <a:extLst>
                  <a:ext uri="{FF2B5EF4-FFF2-40B4-BE49-F238E27FC236}">
                    <a16:creationId xmlns:a16="http://schemas.microsoft.com/office/drawing/2014/main" id="{89CDF76F-E5FE-0527-BC5C-CEA8545BF611}"/>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31" name="Freeform 20">
                <a:extLst>
                  <a:ext uri="{FF2B5EF4-FFF2-40B4-BE49-F238E27FC236}">
                    <a16:creationId xmlns:a16="http://schemas.microsoft.com/office/drawing/2014/main" id="{8C379E46-D349-FBDF-5721-7777276509A6}"/>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34" name="Line 18">
                <a:extLst>
                  <a:ext uri="{FF2B5EF4-FFF2-40B4-BE49-F238E27FC236}">
                    <a16:creationId xmlns:a16="http://schemas.microsoft.com/office/drawing/2014/main" id="{675C0F78-E068-5574-694A-D78ED9294510}"/>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38" name="Freeform 22">
                <a:extLst>
                  <a:ext uri="{FF2B5EF4-FFF2-40B4-BE49-F238E27FC236}">
                    <a16:creationId xmlns:a16="http://schemas.microsoft.com/office/drawing/2014/main" id="{386057DD-4998-34DF-4B36-FFB7DA501A5F}"/>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39" name="Line 20">
                <a:extLst>
                  <a:ext uri="{FF2B5EF4-FFF2-40B4-BE49-F238E27FC236}">
                    <a16:creationId xmlns:a16="http://schemas.microsoft.com/office/drawing/2014/main" id="{45F1C69A-46A9-D6F7-9814-F3602025093A}"/>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0" name="Freeform 24">
                <a:extLst>
                  <a:ext uri="{FF2B5EF4-FFF2-40B4-BE49-F238E27FC236}">
                    <a16:creationId xmlns:a16="http://schemas.microsoft.com/office/drawing/2014/main" id="{7331D8EF-F04B-C48A-85E3-F7A9443DE6EB}"/>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12" name="Group 11">
              <a:extLst>
                <a:ext uri="{FF2B5EF4-FFF2-40B4-BE49-F238E27FC236}">
                  <a16:creationId xmlns:a16="http://schemas.microsoft.com/office/drawing/2014/main" id="{EF38D755-8ADE-28EF-99D7-892EB120A629}"/>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17" name="TextBox 16">
                <a:extLst>
                  <a:ext uri="{FF2B5EF4-FFF2-40B4-BE49-F238E27FC236}">
                    <a16:creationId xmlns:a16="http://schemas.microsoft.com/office/drawing/2014/main" id="{2FC29E98-9031-D6F7-99EB-92843DAFB2BF}"/>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18" name="Freeform 26">
                <a:extLst>
                  <a:ext uri="{FF2B5EF4-FFF2-40B4-BE49-F238E27FC236}">
                    <a16:creationId xmlns:a16="http://schemas.microsoft.com/office/drawing/2014/main" id="{E46F0AB0-232D-BA23-CA0D-FD7DAAE2341B}"/>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19" name="Freeform 27">
                <a:extLst>
                  <a:ext uri="{FF2B5EF4-FFF2-40B4-BE49-F238E27FC236}">
                    <a16:creationId xmlns:a16="http://schemas.microsoft.com/office/drawing/2014/main" id="{9D35B142-1781-D41A-9F1E-3266B34D2470}"/>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16" name="Rectangle 15">
              <a:extLst>
                <a:ext uri="{FF2B5EF4-FFF2-40B4-BE49-F238E27FC236}">
                  <a16:creationId xmlns:a16="http://schemas.microsoft.com/office/drawing/2014/main" id="{1C669DD6-525A-44EA-9257-AC0B686165EB}"/>
                </a:ext>
                <a:ext uri="{C183D7F6-B498-43B3-948B-1728B52AA6E4}">
                  <adec:decorative xmlns:adec="http://schemas.microsoft.com/office/drawing/2017/decorative" val="1"/>
                </a:ext>
              </a:extLst>
            </p:cNvPr>
            <p:cNvSpPr/>
            <p:nvPr/>
          </p:nvSpPr>
          <p:spPr bwMode="auto">
            <a:xfrm>
              <a:off x="7847763" y="0"/>
              <a:ext cx="1296237" cy="522148"/>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nvGrpSpPr>
          <p:cNvPr id="2" name="Group 1" descr="Reliable income sources (e.g., pension plan, Social Security, annuities) cover essential expenses (food, clothing, shelter, health care).&#10;Other income sources (e.g., mutual funds, stocks/bonds, CDs, IRAs, 401ks) first cover the gaps in funding for essential expenses left after reliable income sources; then fund discretionary expenses (travel, entertainment, memberships)">
            <a:extLst>
              <a:ext uri="{FF2B5EF4-FFF2-40B4-BE49-F238E27FC236}">
                <a16:creationId xmlns:a16="http://schemas.microsoft.com/office/drawing/2014/main" id="{DBA21BE4-C198-14BF-7DE4-9892C9398876}"/>
              </a:ext>
              <a:ext uri="{C183D7F6-B498-43B3-948B-1728B52AA6E4}">
                <adec:decorative xmlns:adec="http://schemas.microsoft.com/office/drawing/2017/decorative" val="0"/>
              </a:ext>
            </a:extLst>
          </p:cNvPr>
          <p:cNvGrpSpPr/>
          <p:nvPr/>
        </p:nvGrpSpPr>
        <p:grpSpPr>
          <a:xfrm>
            <a:off x="427347" y="2208642"/>
            <a:ext cx="8321152" cy="2620373"/>
            <a:chOff x="427347" y="2208642"/>
            <a:chExt cx="8321152" cy="2620373"/>
          </a:xfrm>
        </p:grpSpPr>
        <p:sp>
          <p:nvSpPr>
            <p:cNvPr id="73" name="Text Box 65">
              <a:extLst>
                <a:ext uri="{FF2B5EF4-FFF2-40B4-BE49-F238E27FC236}">
                  <a16:creationId xmlns:a16="http://schemas.microsoft.com/office/drawing/2014/main" id="{9125F810-6C32-DB2A-6282-11B556EC1C93}"/>
                </a:ext>
                <a:ext uri="{C183D7F6-B498-43B3-948B-1728B52AA6E4}">
                  <adec:decorative xmlns:adec="http://schemas.microsoft.com/office/drawing/2017/decorative" val="1"/>
                </a:ext>
              </a:extLst>
            </p:cNvPr>
            <p:cNvSpPr txBox="1">
              <a:spLocks noChangeArrowheads="1"/>
            </p:cNvSpPr>
            <p:nvPr/>
          </p:nvSpPr>
          <p:spPr bwMode="auto">
            <a:xfrm>
              <a:off x="427347" y="2208642"/>
              <a:ext cx="2774852" cy="1197498"/>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600" b="1" dirty="0">
                  <a:solidFill>
                    <a:srgbClr val="368727"/>
                  </a:solidFill>
                  <a:ea typeface="ヒラギノ角ゴ Pro W3" pitchFamily="-111" charset="-128"/>
                </a:rPr>
                <a:t>Reliable income sources</a:t>
              </a:r>
            </a:p>
            <a:p>
              <a:pPr eaLnBrk="1" hangingPunct="1">
                <a:spcBef>
                  <a:spcPct val="20000"/>
                </a:spcBef>
              </a:pPr>
              <a:r>
                <a:rPr lang="en-US" altLang="en-US" sz="1200" dirty="0">
                  <a:solidFill>
                    <a:srgbClr val="333F48"/>
                  </a:solidFill>
                  <a:ea typeface="ヒラギノ角ゴ Pro W3" pitchFamily="-111" charset="-128"/>
                </a:rPr>
                <a:t>e.g., pension plan, Social Security, annuities</a:t>
              </a:r>
            </a:p>
          </p:txBody>
        </p:sp>
        <p:sp>
          <p:nvSpPr>
            <p:cNvPr id="74" name="Text Box 83">
              <a:extLst>
                <a:ext uri="{FF2B5EF4-FFF2-40B4-BE49-F238E27FC236}">
                  <a16:creationId xmlns:a16="http://schemas.microsoft.com/office/drawing/2014/main" id="{DA0B6E8D-207A-6236-8E45-69ACACB38421}"/>
                </a:ext>
                <a:ext uri="{C183D7F6-B498-43B3-948B-1728B52AA6E4}">
                  <adec:decorative xmlns:adec="http://schemas.microsoft.com/office/drawing/2017/decorative" val="1"/>
                </a:ext>
              </a:extLst>
            </p:cNvPr>
            <p:cNvSpPr txBox="1">
              <a:spLocks noChangeArrowheads="1"/>
            </p:cNvSpPr>
            <p:nvPr/>
          </p:nvSpPr>
          <p:spPr bwMode="auto">
            <a:xfrm>
              <a:off x="3337068" y="2586535"/>
              <a:ext cx="1196314" cy="19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200" dirty="0">
                  <a:solidFill>
                    <a:srgbClr val="333F48"/>
                  </a:solidFill>
                  <a:ea typeface="ヒラギノ角ゴ Pro W3" pitchFamily="-111" charset="-128"/>
                </a:rPr>
                <a:t>Cover</a:t>
              </a:r>
            </a:p>
          </p:txBody>
        </p:sp>
        <p:cxnSp>
          <p:nvCxnSpPr>
            <p:cNvPr id="75" name="Straight Arrow Connector 74">
              <a:extLst>
                <a:ext uri="{FF2B5EF4-FFF2-40B4-BE49-F238E27FC236}">
                  <a16:creationId xmlns:a16="http://schemas.microsoft.com/office/drawing/2014/main" id="{A63F62E4-D0F7-7FE2-9A28-225504DA0455}"/>
                </a:ext>
                <a:ext uri="{C183D7F6-B498-43B3-948B-1728B52AA6E4}">
                  <adec:decorative xmlns:adec="http://schemas.microsoft.com/office/drawing/2017/decorative" val="1"/>
                </a:ext>
              </a:extLst>
            </p:cNvPr>
            <p:cNvCxnSpPr>
              <a:cxnSpLocks/>
            </p:cNvCxnSpPr>
            <p:nvPr/>
          </p:nvCxnSpPr>
          <p:spPr bwMode="auto">
            <a:xfrm>
              <a:off x="3218862" y="2797475"/>
              <a:ext cx="2167041"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77" name="Freeform: Shape 76">
              <a:extLst>
                <a:ext uri="{FF2B5EF4-FFF2-40B4-BE49-F238E27FC236}">
                  <a16:creationId xmlns:a16="http://schemas.microsoft.com/office/drawing/2014/main" id="{F636F12F-D0AC-3A23-A1DC-966F374AA08A}"/>
                </a:ext>
                <a:ext uri="{C183D7F6-B498-43B3-948B-1728B52AA6E4}">
                  <adec:decorative xmlns:adec="http://schemas.microsoft.com/office/drawing/2017/decorative" val="1"/>
                </a:ext>
              </a:extLst>
            </p:cNvPr>
            <p:cNvSpPr/>
            <p:nvPr/>
          </p:nvSpPr>
          <p:spPr>
            <a:xfrm>
              <a:off x="5567414" y="2646373"/>
              <a:ext cx="71052" cy="142103"/>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000"/>
            </a:p>
          </p:txBody>
        </p:sp>
        <p:sp>
          <p:nvSpPr>
            <p:cNvPr id="79" name="Freeform: Shape 78">
              <a:extLst>
                <a:ext uri="{FF2B5EF4-FFF2-40B4-BE49-F238E27FC236}">
                  <a16:creationId xmlns:a16="http://schemas.microsoft.com/office/drawing/2014/main" id="{E2F289B5-509C-DC81-5059-ECB8C0CE183A}"/>
                </a:ext>
                <a:ext uri="{C183D7F6-B498-43B3-948B-1728B52AA6E4}">
                  <adec:decorative xmlns:adec="http://schemas.microsoft.com/office/drawing/2017/decorative" val="1"/>
                </a:ext>
              </a:extLst>
            </p:cNvPr>
            <p:cNvSpPr/>
            <p:nvPr/>
          </p:nvSpPr>
          <p:spPr>
            <a:xfrm>
              <a:off x="5607439" y="2806239"/>
              <a:ext cx="23684" cy="23684"/>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000"/>
            </a:p>
          </p:txBody>
        </p:sp>
        <p:sp>
          <p:nvSpPr>
            <p:cNvPr id="80" name="Freeform: Shape 79">
              <a:extLst>
                <a:ext uri="{FF2B5EF4-FFF2-40B4-BE49-F238E27FC236}">
                  <a16:creationId xmlns:a16="http://schemas.microsoft.com/office/drawing/2014/main" id="{1CB4EB2D-A244-9916-24D6-0AA57C6D7946}"/>
                </a:ext>
                <a:ext uri="{C183D7F6-B498-43B3-948B-1728B52AA6E4}">
                  <adec:decorative xmlns:adec="http://schemas.microsoft.com/office/drawing/2017/decorative" val="1"/>
                </a:ext>
              </a:extLst>
            </p:cNvPr>
            <p:cNvSpPr/>
            <p:nvPr/>
          </p:nvSpPr>
          <p:spPr>
            <a:xfrm>
              <a:off x="5607439" y="2619847"/>
              <a:ext cx="23684" cy="23684"/>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000"/>
            </a:p>
          </p:txBody>
        </p:sp>
        <p:sp>
          <p:nvSpPr>
            <p:cNvPr id="88" name="Freeform: Shape 87">
              <a:extLst>
                <a:ext uri="{FF2B5EF4-FFF2-40B4-BE49-F238E27FC236}">
                  <a16:creationId xmlns:a16="http://schemas.microsoft.com/office/drawing/2014/main" id="{952CA600-999D-87E4-F399-9F9AF04E9DC4}"/>
                </a:ext>
                <a:ext uri="{C183D7F6-B498-43B3-948B-1728B52AA6E4}">
                  <adec:decorative xmlns:adec="http://schemas.microsoft.com/office/drawing/2017/decorative" val="1"/>
                </a:ext>
              </a:extLst>
            </p:cNvPr>
            <p:cNvSpPr/>
            <p:nvPr/>
          </p:nvSpPr>
          <p:spPr>
            <a:xfrm>
              <a:off x="5489020" y="2525112"/>
              <a:ext cx="402626" cy="544729"/>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000"/>
            </a:p>
          </p:txBody>
        </p:sp>
        <p:sp>
          <p:nvSpPr>
            <p:cNvPr id="89" name="Freeform: Shape 88">
              <a:extLst>
                <a:ext uri="{FF2B5EF4-FFF2-40B4-BE49-F238E27FC236}">
                  <a16:creationId xmlns:a16="http://schemas.microsoft.com/office/drawing/2014/main" id="{F1F50EA4-C5B9-1A6B-AC99-12D65F556978}"/>
                </a:ext>
                <a:ext uri="{C183D7F6-B498-43B3-948B-1728B52AA6E4}">
                  <adec:decorative xmlns:adec="http://schemas.microsoft.com/office/drawing/2017/decorative" val="1"/>
                </a:ext>
              </a:extLst>
            </p:cNvPr>
            <p:cNvSpPr/>
            <p:nvPr/>
          </p:nvSpPr>
          <p:spPr>
            <a:xfrm>
              <a:off x="5749543" y="2525112"/>
              <a:ext cx="142103" cy="142103"/>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000"/>
            </a:p>
          </p:txBody>
        </p:sp>
        <p:sp>
          <p:nvSpPr>
            <p:cNvPr id="82" name="Freeform: Shape 81">
              <a:extLst>
                <a:ext uri="{FF2B5EF4-FFF2-40B4-BE49-F238E27FC236}">
                  <a16:creationId xmlns:a16="http://schemas.microsoft.com/office/drawing/2014/main" id="{3A49C6CC-9AE4-068E-498F-763B1BC4D6B4}"/>
                </a:ext>
                <a:ext uri="{C183D7F6-B498-43B3-948B-1728B52AA6E4}">
                  <adec:decorative xmlns:adec="http://schemas.microsoft.com/office/drawing/2017/decorative" val="1"/>
                </a:ext>
              </a:extLst>
            </p:cNvPr>
            <p:cNvSpPr/>
            <p:nvPr/>
          </p:nvSpPr>
          <p:spPr>
            <a:xfrm>
              <a:off x="5561966" y="2904054"/>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83" name="Freeform: Shape 82">
              <a:extLst>
                <a:ext uri="{FF2B5EF4-FFF2-40B4-BE49-F238E27FC236}">
                  <a16:creationId xmlns:a16="http://schemas.microsoft.com/office/drawing/2014/main" id="{52676272-A601-4316-D478-D89B61E40CE2}"/>
                </a:ext>
                <a:ext uri="{C183D7F6-B498-43B3-948B-1728B52AA6E4}">
                  <adec:decorative xmlns:adec="http://schemas.microsoft.com/office/drawing/2017/decorative" val="1"/>
                </a:ext>
              </a:extLst>
            </p:cNvPr>
            <p:cNvSpPr/>
            <p:nvPr/>
          </p:nvSpPr>
          <p:spPr>
            <a:xfrm>
              <a:off x="5702649" y="2856686"/>
              <a:ext cx="94735" cy="23684"/>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000"/>
            </a:p>
          </p:txBody>
        </p:sp>
        <p:sp>
          <p:nvSpPr>
            <p:cNvPr id="84" name="Freeform: Shape 83">
              <a:extLst>
                <a:ext uri="{FF2B5EF4-FFF2-40B4-BE49-F238E27FC236}">
                  <a16:creationId xmlns:a16="http://schemas.microsoft.com/office/drawing/2014/main" id="{FC141DA2-F2AB-2BA1-CAEF-49E56799CF51}"/>
                </a:ext>
                <a:ext uri="{C183D7F6-B498-43B3-948B-1728B52AA6E4}">
                  <adec:decorative xmlns:adec="http://schemas.microsoft.com/office/drawing/2017/decorative" val="1"/>
                </a:ext>
              </a:extLst>
            </p:cNvPr>
            <p:cNvSpPr/>
            <p:nvPr/>
          </p:nvSpPr>
          <p:spPr>
            <a:xfrm>
              <a:off x="5749543" y="2809319"/>
              <a:ext cx="71052" cy="23684"/>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000"/>
            </a:p>
          </p:txBody>
        </p:sp>
        <p:sp>
          <p:nvSpPr>
            <p:cNvPr id="85" name="Freeform: Shape 84">
              <a:extLst>
                <a:ext uri="{FF2B5EF4-FFF2-40B4-BE49-F238E27FC236}">
                  <a16:creationId xmlns:a16="http://schemas.microsoft.com/office/drawing/2014/main" id="{384A5054-B466-F1D8-14CA-4E8CC81E8494}"/>
                </a:ext>
                <a:ext uri="{C183D7F6-B498-43B3-948B-1728B52AA6E4}">
                  <adec:decorative xmlns:adec="http://schemas.microsoft.com/office/drawing/2017/decorative" val="1"/>
                </a:ext>
              </a:extLst>
            </p:cNvPr>
            <p:cNvSpPr/>
            <p:nvPr/>
          </p:nvSpPr>
          <p:spPr>
            <a:xfrm>
              <a:off x="5749543" y="2761951"/>
              <a:ext cx="71052" cy="23684"/>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000"/>
            </a:p>
          </p:txBody>
        </p:sp>
        <p:sp>
          <p:nvSpPr>
            <p:cNvPr id="86" name="Freeform: Shape 85">
              <a:extLst>
                <a:ext uri="{FF2B5EF4-FFF2-40B4-BE49-F238E27FC236}">
                  <a16:creationId xmlns:a16="http://schemas.microsoft.com/office/drawing/2014/main" id="{9167B0CF-5362-CF99-05DD-E75BF6A6E94D}"/>
                </a:ext>
                <a:ext uri="{C183D7F6-B498-43B3-948B-1728B52AA6E4}">
                  <adec:decorative xmlns:adec="http://schemas.microsoft.com/office/drawing/2017/decorative" val="1"/>
                </a:ext>
              </a:extLst>
            </p:cNvPr>
            <p:cNvSpPr/>
            <p:nvPr/>
          </p:nvSpPr>
          <p:spPr>
            <a:xfrm>
              <a:off x="5561966" y="2951422"/>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87" name="Freeform: Shape 86">
              <a:extLst>
                <a:ext uri="{FF2B5EF4-FFF2-40B4-BE49-F238E27FC236}">
                  <a16:creationId xmlns:a16="http://schemas.microsoft.com/office/drawing/2014/main" id="{7E06EDDB-C09C-2435-C661-57AED5D47822}"/>
                </a:ext>
                <a:ext uri="{C183D7F6-B498-43B3-948B-1728B52AA6E4}">
                  <adec:decorative xmlns:adec="http://schemas.microsoft.com/office/drawing/2017/decorative" val="1"/>
                </a:ext>
              </a:extLst>
            </p:cNvPr>
            <p:cNvSpPr/>
            <p:nvPr/>
          </p:nvSpPr>
          <p:spPr>
            <a:xfrm>
              <a:off x="5561966" y="2998789"/>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90" name="Rectangle 14">
              <a:extLst>
                <a:ext uri="{FF2B5EF4-FFF2-40B4-BE49-F238E27FC236}">
                  <a16:creationId xmlns:a16="http://schemas.microsoft.com/office/drawing/2014/main" id="{DC1388A9-9A10-66BC-87D9-2FE65550A428}"/>
                </a:ext>
                <a:ext uri="{C183D7F6-B498-43B3-948B-1728B52AA6E4}">
                  <adec:decorative xmlns:adec="http://schemas.microsoft.com/office/drawing/2017/decorative" val="1"/>
                </a:ext>
              </a:extLst>
            </p:cNvPr>
            <p:cNvSpPr>
              <a:spLocks noChangeArrowheads="1"/>
            </p:cNvSpPr>
            <p:nvPr/>
          </p:nvSpPr>
          <p:spPr bwMode="auto">
            <a:xfrm>
              <a:off x="5956293" y="2456789"/>
              <a:ext cx="2792206" cy="652486"/>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600" b="1" dirty="0">
                  <a:solidFill>
                    <a:srgbClr val="4C4C4C"/>
                  </a:solidFill>
                  <a:ea typeface="ヒラギノ角ゴ Pro W3" pitchFamily="-111" charset="-128"/>
                </a:rPr>
                <a:t>Essential expenses</a:t>
              </a:r>
            </a:p>
            <a:p>
              <a:pPr eaLnBrk="1" hangingPunct="1">
                <a:spcBef>
                  <a:spcPct val="20000"/>
                </a:spcBef>
              </a:pPr>
              <a:r>
                <a:rPr lang="en-US" altLang="en-US" sz="1200" dirty="0">
                  <a:solidFill>
                    <a:srgbClr val="333F48"/>
                  </a:solidFill>
                  <a:ea typeface="ヒラギノ角ゴ Pro W3" pitchFamily="-111" charset="-128"/>
                </a:rPr>
                <a:t>Food, clothing, shelter, health care</a:t>
              </a:r>
            </a:p>
          </p:txBody>
        </p:sp>
        <p:cxnSp>
          <p:nvCxnSpPr>
            <p:cNvPr id="91" name="Connector: Elbow 90">
              <a:extLst>
                <a:ext uri="{FF2B5EF4-FFF2-40B4-BE49-F238E27FC236}">
                  <a16:creationId xmlns:a16="http://schemas.microsoft.com/office/drawing/2014/main" id="{0671C8AC-B1E2-B4D0-E7EE-D0F515FA3A03}"/>
                </a:ext>
                <a:ext uri="{C183D7F6-B498-43B3-948B-1728B52AA6E4}">
                  <adec:decorative xmlns:adec="http://schemas.microsoft.com/office/drawing/2017/decorative" val="1"/>
                </a:ext>
              </a:extLst>
            </p:cNvPr>
            <p:cNvCxnSpPr>
              <a:cxnSpLocks/>
            </p:cNvCxnSpPr>
            <p:nvPr/>
          </p:nvCxnSpPr>
          <p:spPr bwMode="auto">
            <a:xfrm rot="10800000" flipV="1">
              <a:off x="2893747" y="3342075"/>
              <a:ext cx="2792206" cy="658163"/>
            </a:xfrm>
            <a:prstGeom prst="bentConnector3">
              <a:avLst>
                <a:gd name="adj1" fmla="val -17"/>
              </a:avLst>
            </a:prstGeom>
            <a:solidFill>
              <a:schemeClr val="hlink"/>
            </a:solidFill>
            <a:ln w="15875" cap="rnd" cmpd="sng" algn="ctr">
              <a:solidFill>
                <a:schemeClr val="bg1">
                  <a:lumMod val="65000"/>
                </a:schemeClr>
              </a:solidFill>
              <a:prstDash val="sysDot"/>
              <a:round/>
              <a:headEnd type="triangle" w="med" len="med"/>
              <a:tailEnd type="none"/>
            </a:ln>
            <a:effectLst/>
          </p:spPr>
        </p:cxnSp>
        <p:sp>
          <p:nvSpPr>
            <p:cNvPr id="92" name="Text Box 65">
              <a:extLst>
                <a:ext uri="{FF2B5EF4-FFF2-40B4-BE49-F238E27FC236}">
                  <a16:creationId xmlns:a16="http://schemas.microsoft.com/office/drawing/2014/main" id="{77861F2C-7410-EEC8-8EC4-42EC976626B4}"/>
                </a:ext>
                <a:ext uri="{C183D7F6-B498-43B3-948B-1728B52AA6E4}">
                  <adec:decorative xmlns:adec="http://schemas.microsoft.com/office/drawing/2017/decorative" val="1"/>
                </a:ext>
              </a:extLst>
            </p:cNvPr>
            <p:cNvSpPr txBox="1">
              <a:spLocks noChangeArrowheads="1"/>
            </p:cNvSpPr>
            <p:nvPr/>
          </p:nvSpPr>
          <p:spPr bwMode="auto">
            <a:xfrm>
              <a:off x="427347" y="3632355"/>
              <a:ext cx="2774852" cy="1196660"/>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600" b="1" dirty="0">
                  <a:solidFill>
                    <a:srgbClr val="004F6B"/>
                  </a:solidFill>
                  <a:ea typeface="ヒラギノ角ゴ Pro W3" pitchFamily="-111" charset="-128"/>
                </a:rPr>
                <a:t>Other income sources</a:t>
              </a:r>
            </a:p>
            <a:p>
              <a:pPr eaLnBrk="1" hangingPunct="1">
                <a:spcBef>
                  <a:spcPct val="20000"/>
                </a:spcBef>
              </a:pPr>
              <a:r>
                <a:rPr lang="en-US" altLang="en-US" sz="1200" dirty="0">
                  <a:solidFill>
                    <a:srgbClr val="333F48"/>
                  </a:solidFill>
                  <a:ea typeface="ヒラギノ角ゴ Pro W3" pitchFamily="-111" charset="-128"/>
                </a:rPr>
                <a:t>e.g., mutual funds, stocks/bonds, CDs, IRAs, 401ks</a:t>
              </a:r>
            </a:p>
          </p:txBody>
        </p:sp>
        <p:sp>
          <p:nvSpPr>
            <p:cNvPr id="93" name="Text Box 48">
              <a:extLst>
                <a:ext uri="{FF2B5EF4-FFF2-40B4-BE49-F238E27FC236}">
                  <a16:creationId xmlns:a16="http://schemas.microsoft.com/office/drawing/2014/main" id="{71905753-88C5-B8D2-C3B7-D42CCC93C60E}"/>
                </a:ext>
                <a:ext uri="{C183D7F6-B498-43B3-948B-1728B52AA6E4}">
                  <adec:decorative xmlns:adec="http://schemas.microsoft.com/office/drawing/2017/decorative" val="1"/>
                </a:ext>
              </a:extLst>
            </p:cNvPr>
            <p:cNvSpPr txBox="1">
              <a:spLocks noChangeArrowheads="1"/>
            </p:cNvSpPr>
            <p:nvPr/>
          </p:nvSpPr>
          <p:spPr bwMode="auto">
            <a:xfrm>
              <a:off x="3337067" y="3779516"/>
              <a:ext cx="1582985" cy="19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200" dirty="0">
                  <a:solidFill>
                    <a:srgbClr val="333F48"/>
                  </a:solidFill>
                  <a:ea typeface="ヒラギノ角ゴ Pro W3" pitchFamily="-111" charset="-128"/>
                </a:rPr>
                <a:t>Cover gaps first</a:t>
              </a:r>
            </a:p>
          </p:txBody>
        </p:sp>
        <p:sp>
          <p:nvSpPr>
            <p:cNvPr id="94" name="Rectangle 41">
              <a:extLst>
                <a:ext uri="{FF2B5EF4-FFF2-40B4-BE49-F238E27FC236}">
                  <a16:creationId xmlns:a16="http://schemas.microsoft.com/office/drawing/2014/main" id="{F8B91443-5170-A4A9-0FC2-638CC92B3949}"/>
                </a:ext>
                <a:ext uri="{C183D7F6-B498-43B3-948B-1728B52AA6E4}">
                  <adec:decorative xmlns:adec="http://schemas.microsoft.com/office/drawing/2017/decorative" val="1"/>
                </a:ext>
              </a:extLst>
            </p:cNvPr>
            <p:cNvSpPr>
              <a:spLocks noChangeArrowheads="1"/>
            </p:cNvSpPr>
            <p:nvPr/>
          </p:nvSpPr>
          <p:spPr bwMode="auto">
            <a:xfrm>
              <a:off x="3337067" y="4218462"/>
              <a:ext cx="1864588" cy="19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200" dirty="0">
                  <a:solidFill>
                    <a:srgbClr val="333F48"/>
                  </a:solidFill>
                  <a:ea typeface="ヒラギノ角ゴ Pro W3" pitchFamily="-111" charset="-128"/>
                </a:rPr>
                <a:t>Then fund</a:t>
              </a:r>
            </a:p>
          </p:txBody>
        </p:sp>
        <p:cxnSp>
          <p:nvCxnSpPr>
            <p:cNvPr id="95" name="Straight Arrow Connector 94">
              <a:extLst>
                <a:ext uri="{FF2B5EF4-FFF2-40B4-BE49-F238E27FC236}">
                  <a16:creationId xmlns:a16="http://schemas.microsoft.com/office/drawing/2014/main" id="{62CEEBCF-81E1-3B73-34F1-0D1616C30C1C}"/>
                </a:ext>
                <a:ext uri="{C183D7F6-B498-43B3-948B-1728B52AA6E4}">
                  <adec:decorative xmlns:adec="http://schemas.microsoft.com/office/drawing/2017/decorative" val="1"/>
                </a:ext>
              </a:extLst>
            </p:cNvPr>
            <p:cNvCxnSpPr>
              <a:cxnSpLocks/>
            </p:cNvCxnSpPr>
            <p:nvPr/>
          </p:nvCxnSpPr>
          <p:spPr bwMode="auto">
            <a:xfrm>
              <a:off x="3202199" y="4430128"/>
              <a:ext cx="2183703"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97" name="Freeform: Shape 96">
              <a:extLst>
                <a:ext uri="{FF2B5EF4-FFF2-40B4-BE49-F238E27FC236}">
                  <a16:creationId xmlns:a16="http://schemas.microsoft.com/office/drawing/2014/main" id="{38C615E9-A5DF-0B16-F05D-EC2874E27907}"/>
                </a:ext>
                <a:ext uri="{C183D7F6-B498-43B3-948B-1728B52AA6E4}">
                  <adec:decorative xmlns:adec="http://schemas.microsoft.com/office/drawing/2017/decorative" val="1"/>
                </a:ext>
              </a:extLst>
            </p:cNvPr>
            <p:cNvSpPr/>
            <p:nvPr/>
          </p:nvSpPr>
          <p:spPr>
            <a:xfrm>
              <a:off x="5567414" y="4279026"/>
              <a:ext cx="71052" cy="142103"/>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000"/>
            </a:p>
          </p:txBody>
        </p:sp>
        <p:sp>
          <p:nvSpPr>
            <p:cNvPr id="98" name="Freeform: Shape 97">
              <a:extLst>
                <a:ext uri="{FF2B5EF4-FFF2-40B4-BE49-F238E27FC236}">
                  <a16:creationId xmlns:a16="http://schemas.microsoft.com/office/drawing/2014/main" id="{81B7BF95-7A59-973C-8C3C-76970A84909E}"/>
                </a:ext>
                <a:ext uri="{C183D7F6-B498-43B3-948B-1728B52AA6E4}">
                  <adec:decorative xmlns:adec="http://schemas.microsoft.com/office/drawing/2017/decorative" val="1"/>
                </a:ext>
              </a:extLst>
            </p:cNvPr>
            <p:cNvSpPr/>
            <p:nvPr/>
          </p:nvSpPr>
          <p:spPr>
            <a:xfrm>
              <a:off x="5607439" y="4438892"/>
              <a:ext cx="23684" cy="23684"/>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000"/>
            </a:p>
          </p:txBody>
        </p:sp>
        <p:sp>
          <p:nvSpPr>
            <p:cNvPr id="99" name="Freeform: Shape 98">
              <a:extLst>
                <a:ext uri="{FF2B5EF4-FFF2-40B4-BE49-F238E27FC236}">
                  <a16:creationId xmlns:a16="http://schemas.microsoft.com/office/drawing/2014/main" id="{6361EF8E-A730-9238-98CB-C47CB4B3CBA5}"/>
                </a:ext>
                <a:ext uri="{C183D7F6-B498-43B3-948B-1728B52AA6E4}">
                  <adec:decorative xmlns:adec="http://schemas.microsoft.com/office/drawing/2017/decorative" val="1"/>
                </a:ext>
              </a:extLst>
            </p:cNvPr>
            <p:cNvSpPr/>
            <p:nvPr/>
          </p:nvSpPr>
          <p:spPr>
            <a:xfrm>
              <a:off x="5607439" y="4252500"/>
              <a:ext cx="23684" cy="23684"/>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000"/>
            </a:p>
          </p:txBody>
        </p:sp>
        <p:sp>
          <p:nvSpPr>
            <p:cNvPr id="107" name="Freeform: Shape 106">
              <a:extLst>
                <a:ext uri="{FF2B5EF4-FFF2-40B4-BE49-F238E27FC236}">
                  <a16:creationId xmlns:a16="http://schemas.microsoft.com/office/drawing/2014/main" id="{D6E473DA-64A2-F0DD-868B-6D16C92E131F}"/>
                </a:ext>
                <a:ext uri="{C183D7F6-B498-43B3-948B-1728B52AA6E4}">
                  <adec:decorative xmlns:adec="http://schemas.microsoft.com/office/drawing/2017/decorative" val="1"/>
                </a:ext>
              </a:extLst>
            </p:cNvPr>
            <p:cNvSpPr/>
            <p:nvPr/>
          </p:nvSpPr>
          <p:spPr>
            <a:xfrm>
              <a:off x="5489020" y="4157765"/>
              <a:ext cx="402626" cy="544729"/>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000"/>
            </a:p>
          </p:txBody>
        </p:sp>
        <p:sp>
          <p:nvSpPr>
            <p:cNvPr id="108" name="Freeform: Shape 107">
              <a:extLst>
                <a:ext uri="{FF2B5EF4-FFF2-40B4-BE49-F238E27FC236}">
                  <a16:creationId xmlns:a16="http://schemas.microsoft.com/office/drawing/2014/main" id="{3FB50527-EFF5-AD9A-002C-E1EAC61CC3A1}"/>
                </a:ext>
                <a:ext uri="{C183D7F6-B498-43B3-948B-1728B52AA6E4}">
                  <adec:decorative xmlns:adec="http://schemas.microsoft.com/office/drawing/2017/decorative" val="1"/>
                </a:ext>
              </a:extLst>
            </p:cNvPr>
            <p:cNvSpPr/>
            <p:nvPr/>
          </p:nvSpPr>
          <p:spPr>
            <a:xfrm>
              <a:off x="5749543" y="4157765"/>
              <a:ext cx="142103" cy="142103"/>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000"/>
            </a:p>
          </p:txBody>
        </p:sp>
        <p:sp>
          <p:nvSpPr>
            <p:cNvPr id="101" name="Freeform: Shape 100">
              <a:extLst>
                <a:ext uri="{FF2B5EF4-FFF2-40B4-BE49-F238E27FC236}">
                  <a16:creationId xmlns:a16="http://schemas.microsoft.com/office/drawing/2014/main" id="{F3FD6721-DFE0-08DD-3909-22EEFCACCFDC}"/>
                </a:ext>
                <a:ext uri="{C183D7F6-B498-43B3-948B-1728B52AA6E4}">
                  <adec:decorative xmlns:adec="http://schemas.microsoft.com/office/drawing/2017/decorative" val="1"/>
                </a:ext>
              </a:extLst>
            </p:cNvPr>
            <p:cNvSpPr/>
            <p:nvPr/>
          </p:nvSpPr>
          <p:spPr>
            <a:xfrm>
              <a:off x="5561966" y="4536707"/>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102" name="Freeform: Shape 101">
              <a:extLst>
                <a:ext uri="{FF2B5EF4-FFF2-40B4-BE49-F238E27FC236}">
                  <a16:creationId xmlns:a16="http://schemas.microsoft.com/office/drawing/2014/main" id="{CD34ABDC-954E-506B-344F-2762E8A073DB}"/>
                </a:ext>
                <a:ext uri="{C183D7F6-B498-43B3-948B-1728B52AA6E4}">
                  <adec:decorative xmlns:adec="http://schemas.microsoft.com/office/drawing/2017/decorative" val="1"/>
                </a:ext>
              </a:extLst>
            </p:cNvPr>
            <p:cNvSpPr/>
            <p:nvPr/>
          </p:nvSpPr>
          <p:spPr>
            <a:xfrm>
              <a:off x="5702649" y="4489339"/>
              <a:ext cx="94735" cy="23684"/>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000"/>
            </a:p>
          </p:txBody>
        </p:sp>
        <p:sp>
          <p:nvSpPr>
            <p:cNvPr id="103" name="Freeform: Shape 102">
              <a:extLst>
                <a:ext uri="{FF2B5EF4-FFF2-40B4-BE49-F238E27FC236}">
                  <a16:creationId xmlns:a16="http://schemas.microsoft.com/office/drawing/2014/main" id="{33B40767-6055-A3C3-C614-2283D7A9F507}"/>
                </a:ext>
                <a:ext uri="{C183D7F6-B498-43B3-948B-1728B52AA6E4}">
                  <adec:decorative xmlns:adec="http://schemas.microsoft.com/office/drawing/2017/decorative" val="1"/>
                </a:ext>
              </a:extLst>
            </p:cNvPr>
            <p:cNvSpPr/>
            <p:nvPr/>
          </p:nvSpPr>
          <p:spPr>
            <a:xfrm>
              <a:off x="5749543" y="4441972"/>
              <a:ext cx="71052" cy="23684"/>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000"/>
            </a:p>
          </p:txBody>
        </p:sp>
        <p:sp>
          <p:nvSpPr>
            <p:cNvPr id="104" name="Freeform: Shape 103">
              <a:extLst>
                <a:ext uri="{FF2B5EF4-FFF2-40B4-BE49-F238E27FC236}">
                  <a16:creationId xmlns:a16="http://schemas.microsoft.com/office/drawing/2014/main" id="{45278422-EB35-60C2-1081-68DEB3EB70C0}"/>
                </a:ext>
                <a:ext uri="{C183D7F6-B498-43B3-948B-1728B52AA6E4}">
                  <adec:decorative xmlns:adec="http://schemas.microsoft.com/office/drawing/2017/decorative" val="1"/>
                </a:ext>
              </a:extLst>
            </p:cNvPr>
            <p:cNvSpPr/>
            <p:nvPr/>
          </p:nvSpPr>
          <p:spPr>
            <a:xfrm>
              <a:off x="5749543" y="4394604"/>
              <a:ext cx="71052" cy="23684"/>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000"/>
            </a:p>
          </p:txBody>
        </p:sp>
        <p:sp>
          <p:nvSpPr>
            <p:cNvPr id="105" name="Freeform: Shape 104">
              <a:extLst>
                <a:ext uri="{FF2B5EF4-FFF2-40B4-BE49-F238E27FC236}">
                  <a16:creationId xmlns:a16="http://schemas.microsoft.com/office/drawing/2014/main" id="{FA1542F5-CE08-9DE3-B8AA-9CA41BEBA96D}"/>
                </a:ext>
                <a:ext uri="{C183D7F6-B498-43B3-948B-1728B52AA6E4}">
                  <adec:decorative xmlns:adec="http://schemas.microsoft.com/office/drawing/2017/decorative" val="1"/>
                </a:ext>
              </a:extLst>
            </p:cNvPr>
            <p:cNvSpPr/>
            <p:nvPr/>
          </p:nvSpPr>
          <p:spPr>
            <a:xfrm>
              <a:off x="5561966" y="4584075"/>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106" name="Freeform: Shape 105">
              <a:extLst>
                <a:ext uri="{FF2B5EF4-FFF2-40B4-BE49-F238E27FC236}">
                  <a16:creationId xmlns:a16="http://schemas.microsoft.com/office/drawing/2014/main" id="{83F9BDCC-2325-97ED-6744-37DC988592D1}"/>
                </a:ext>
                <a:ext uri="{C183D7F6-B498-43B3-948B-1728B52AA6E4}">
                  <adec:decorative xmlns:adec="http://schemas.microsoft.com/office/drawing/2017/decorative" val="1"/>
                </a:ext>
              </a:extLst>
            </p:cNvPr>
            <p:cNvSpPr/>
            <p:nvPr/>
          </p:nvSpPr>
          <p:spPr>
            <a:xfrm>
              <a:off x="5561966" y="4631442"/>
              <a:ext cx="236839" cy="23684"/>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000"/>
            </a:p>
          </p:txBody>
        </p:sp>
        <p:sp>
          <p:nvSpPr>
            <p:cNvPr id="109" name="Rectangle 17">
              <a:extLst>
                <a:ext uri="{FF2B5EF4-FFF2-40B4-BE49-F238E27FC236}">
                  <a16:creationId xmlns:a16="http://schemas.microsoft.com/office/drawing/2014/main" id="{1F18E5FB-668F-D765-F2A9-7C3208E0D8DD}"/>
                </a:ext>
                <a:ext uri="{C183D7F6-B498-43B3-948B-1728B52AA6E4}">
                  <adec:decorative xmlns:adec="http://schemas.microsoft.com/office/drawing/2017/decorative" val="1"/>
                </a:ext>
              </a:extLst>
            </p:cNvPr>
            <p:cNvSpPr>
              <a:spLocks noChangeArrowheads="1"/>
            </p:cNvSpPr>
            <p:nvPr/>
          </p:nvSpPr>
          <p:spPr bwMode="auto">
            <a:xfrm>
              <a:off x="5956293" y="4094479"/>
              <a:ext cx="2792206" cy="652486"/>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rIns="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600" b="1" dirty="0">
                  <a:solidFill>
                    <a:srgbClr val="4C4C4C"/>
                  </a:solidFill>
                  <a:ea typeface="ヒラギノ角ゴ Pro W3" pitchFamily="-111" charset="-128"/>
                </a:rPr>
                <a:t>Discretionary expenses</a:t>
              </a:r>
            </a:p>
            <a:p>
              <a:pPr eaLnBrk="1" hangingPunct="1">
                <a:spcBef>
                  <a:spcPct val="20000"/>
                </a:spcBef>
              </a:pPr>
              <a:r>
                <a:rPr lang="en-US" altLang="en-US" sz="1200" dirty="0">
                  <a:solidFill>
                    <a:srgbClr val="333F48"/>
                  </a:solidFill>
                  <a:ea typeface="ヒラギノ角ゴ Pro W3" pitchFamily="-111" charset="-128"/>
                </a:rPr>
                <a:t>Travel, entertainment, memberships </a:t>
              </a:r>
            </a:p>
          </p:txBody>
        </p:sp>
      </p:grpSp>
      <p:sp>
        <p:nvSpPr>
          <p:cNvPr id="111" name="Rectangle 110">
            <a:extLst>
              <a:ext uri="{FF2B5EF4-FFF2-40B4-BE49-F238E27FC236}">
                <a16:creationId xmlns:a16="http://schemas.microsoft.com/office/drawing/2014/main" id="{CE5B83F2-6736-2D5A-301D-E321B0C26A50}"/>
              </a:ext>
            </a:extLst>
          </p:cNvPr>
          <p:cNvSpPr/>
          <p:nvPr/>
        </p:nvSpPr>
        <p:spPr>
          <a:xfrm>
            <a:off x="337455" y="6342828"/>
            <a:ext cx="6607177" cy="215444"/>
          </a:xfrm>
          <a:prstGeom prst="rect">
            <a:avLst/>
          </a:prstGeom>
        </p:spPr>
        <p:txBody>
          <a:bodyPr wrap="square" anchor="b">
            <a:spAutoFit/>
          </a:bodyPr>
          <a:lstStyle/>
          <a:p>
            <a:pPr marL="0" lvl="1" indent="0" eaLnBrk="1" hangingPunct="1">
              <a:spcBef>
                <a:spcPct val="0"/>
              </a:spcBef>
              <a:buClrTx/>
              <a:buSzTx/>
              <a:buFontTx/>
              <a:buNone/>
            </a:pPr>
            <a:r>
              <a:rPr lang="en-US" altLang="en-US" sz="800" dirty="0"/>
              <a:t>For illustrative purposes only.</a:t>
            </a:r>
          </a:p>
        </p:txBody>
      </p:sp>
      <p:sp>
        <p:nvSpPr>
          <p:cNvPr id="3" name="Slide Number Placeholder 2">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sp>
        <p:nvSpPr>
          <p:cNvPr id="78" name="Footer Placeholder 3">
            <a:extLst>
              <a:ext uri="{FF2B5EF4-FFF2-40B4-BE49-F238E27FC236}">
                <a16:creationId xmlns:a16="http://schemas.microsoft.com/office/drawing/2014/main" id="{482E9773-CD03-4D10-926F-34419F9543F5}"/>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50" name="Picture 49">
            <a:extLst>
              <a:ext uri="{FF2B5EF4-FFF2-40B4-BE49-F238E27FC236}">
                <a16:creationId xmlns:a16="http://schemas.microsoft.com/office/drawing/2014/main" id="{EF4B5B7C-E9CD-29B3-CF5A-1A1BEEC8550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4071573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Keeping the practical in mind</a:t>
            </a:r>
            <a:br>
              <a:rPr lang="en-US" dirty="0"/>
            </a:br>
            <a:r>
              <a:rPr lang="en-US" sz="1600" b="1" dirty="0">
                <a:solidFill>
                  <a:srgbClr val="368727"/>
                </a:solidFill>
              </a:rPr>
              <a:t>Retirement income—today and tomorrow</a:t>
            </a:r>
            <a:endParaRPr lang="en-US" b="1" dirty="0">
              <a:solidFill>
                <a:srgbClr val="368727"/>
              </a:solidFill>
            </a:endParaRPr>
          </a:p>
        </p:txBody>
      </p:sp>
      <p:grpSp>
        <p:nvGrpSpPr>
          <p:cNvPr id="15" name="Group 14">
            <a:extLst>
              <a:ext uri="{FF2B5EF4-FFF2-40B4-BE49-F238E27FC236}">
                <a16:creationId xmlns:a16="http://schemas.microsoft.com/office/drawing/2014/main" id="{2233D4C1-67A4-3345-0E18-C34843CA6803}"/>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5" name="Group 4">
              <a:extLst>
                <a:ext uri="{FF2B5EF4-FFF2-40B4-BE49-F238E27FC236}">
                  <a16:creationId xmlns:a16="http://schemas.microsoft.com/office/drawing/2014/main" id="{DE4182CB-5F95-2253-2BC0-4F14688A02CC}"/>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59" name="TextBox 58">
                <a:extLst>
                  <a:ext uri="{FF2B5EF4-FFF2-40B4-BE49-F238E27FC236}">
                    <a16:creationId xmlns:a16="http://schemas.microsoft.com/office/drawing/2014/main" id="{B8AD7483-7422-3397-B4AD-5DD8FCD27F07}"/>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2062" name="Oval 2061">
                <a:extLst>
                  <a:ext uri="{FF2B5EF4-FFF2-40B4-BE49-F238E27FC236}">
                    <a16:creationId xmlns:a16="http://schemas.microsoft.com/office/drawing/2014/main" id="{E1AB90FE-A126-868A-63A6-CA9434F186BA}"/>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063" name="Freeform 25">
                <a:extLst>
                  <a:ext uri="{FF2B5EF4-FFF2-40B4-BE49-F238E27FC236}">
                    <a16:creationId xmlns:a16="http://schemas.microsoft.com/office/drawing/2014/main" id="{DDCA8AA2-6072-6055-3500-AC1EF31BD1BD}"/>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64" name="Line 8">
                <a:extLst>
                  <a:ext uri="{FF2B5EF4-FFF2-40B4-BE49-F238E27FC236}">
                    <a16:creationId xmlns:a16="http://schemas.microsoft.com/office/drawing/2014/main" id="{9B8F10E0-4E6A-EA96-F7F4-1BDC0AD52CF2}"/>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6" name="Group 5">
              <a:extLst>
                <a:ext uri="{FF2B5EF4-FFF2-40B4-BE49-F238E27FC236}">
                  <a16:creationId xmlns:a16="http://schemas.microsoft.com/office/drawing/2014/main" id="{FDC5EF37-DA34-9D46-FDEB-E7B1F79DC44D}"/>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61" name="TextBox 60">
                <a:extLst>
                  <a:ext uri="{FF2B5EF4-FFF2-40B4-BE49-F238E27FC236}">
                    <a16:creationId xmlns:a16="http://schemas.microsoft.com/office/drawing/2014/main" id="{191863FD-C376-CE46-FECC-A56E87FBA12F}"/>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2053" name="Freeform 13">
                <a:extLst>
                  <a:ext uri="{FF2B5EF4-FFF2-40B4-BE49-F238E27FC236}">
                    <a16:creationId xmlns:a16="http://schemas.microsoft.com/office/drawing/2014/main" id="{2AE1F232-C1CA-EDB3-2279-D43EEBEDC5D9}"/>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054" name="Line 14">
                <a:extLst>
                  <a:ext uri="{FF2B5EF4-FFF2-40B4-BE49-F238E27FC236}">
                    <a16:creationId xmlns:a16="http://schemas.microsoft.com/office/drawing/2014/main" id="{BCB4716C-E420-F34C-4E57-D140C50693DA}"/>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55" name="Line 15">
                <a:extLst>
                  <a:ext uri="{FF2B5EF4-FFF2-40B4-BE49-F238E27FC236}">
                    <a16:creationId xmlns:a16="http://schemas.microsoft.com/office/drawing/2014/main" id="{1E14F4FA-EA13-7C87-95DD-F40992E9DD33}"/>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56" name="Freeform 19">
                <a:extLst>
                  <a:ext uri="{FF2B5EF4-FFF2-40B4-BE49-F238E27FC236}">
                    <a16:creationId xmlns:a16="http://schemas.microsoft.com/office/drawing/2014/main" id="{2447C46A-7595-8B3B-F26D-E22068E53751}"/>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57" name="Freeform 20">
                <a:extLst>
                  <a:ext uri="{FF2B5EF4-FFF2-40B4-BE49-F238E27FC236}">
                    <a16:creationId xmlns:a16="http://schemas.microsoft.com/office/drawing/2014/main" id="{136A0978-4A6C-4D1A-74B7-774F99EDA6CF}"/>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58" name="Line 18">
                <a:extLst>
                  <a:ext uri="{FF2B5EF4-FFF2-40B4-BE49-F238E27FC236}">
                    <a16:creationId xmlns:a16="http://schemas.microsoft.com/office/drawing/2014/main" id="{11AF5693-07A3-F7A0-C15C-90BC3BF988AC}"/>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59" name="Freeform 22">
                <a:extLst>
                  <a:ext uri="{FF2B5EF4-FFF2-40B4-BE49-F238E27FC236}">
                    <a16:creationId xmlns:a16="http://schemas.microsoft.com/office/drawing/2014/main" id="{746C8398-409B-FA0B-68DB-868E62574F5C}"/>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60" name="Line 20">
                <a:extLst>
                  <a:ext uri="{FF2B5EF4-FFF2-40B4-BE49-F238E27FC236}">
                    <a16:creationId xmlns:a16="http://schemas.microsoft.com/office/drawing/2014/main" id="{B2D77E19-2AB1-349D-7B0D-2019524C048D}"/>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061" name="Freeform 24">
                <a:extLst>
                  <a:ext uri="{FF2B5EF4-FFF2-40B4-BE49-F238E27FC236}">
                    <a16:creationId xmlns:a16="http://schemas.microsoft.com/office/drawing/2014/main" id="{45985D27-73A2-5D22-32F9-6FC88BD77ACD}"/>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14" name="Group 13">
              <a:extLst>
                <a:ext uri="{FF2B5EF4-FFF2-40B4-BE49-F238E27FC236}">
                  <a16:creationId xmlns:a16="http://schemas.microsoft.com/office/drawing/2014/main" id="{072C5E6D-BAA0-6361-D49E-CDFBF554C95D}"/>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63" name="TextBox 62">
                <a:extLst>
                  <a:ext uri="{FF2B5EF4-FFF2-40B4-BE49-F238E27FC236}">
                    <a16:creationId xmlns:a16="http://schemas.microsoft.com/office/drawing/2014/main" id="{51D26AE6-60B0-ADC9-8F2E-3C78BAF1FE43}"/>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2051" name="Freeform 26">
                <a:extLst>
                  <a:ext uri="{FF2B5EF4-FFF2-40B4-BE49-F238E27FC236}">
                    <a16:creationId xmlns:a16="http://schemas.microsoft.com/office/drawing/2014/main" id="{BEC8DD12-4B92-3127-01B9-E08CB532E73D}"/>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052" name="Freeform 27">
                <a:extLst>
                  <a:ext uri="{FF2B5EF4-FFF2-40B4-BE49-F238E27FC236}">
                    <a16:creationId xmlns:a16="http://schemas.microsoft.com/office/drawing/2014/main" id="{416D750E-3EC0-D513-9998-9A3F326B8EB6}"/>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2050" name="Rectangle 2049">
              <a:extLst>
                <a:ext uri="{FF2B5EF4-FFF2-40B4-BE49-F238E27FC236}">
                  <a16:creationId xmlns:a16="http://schemas.microsoft.com/office/drawing/2014/main" id="{77EA625D-6682-0F15-6AA0-ACB8A38C3835}"/>
                </a:ext>
                <a:ext uri="{C183D7F6-B498-43B3-948B-1728B52AA6E4}">
                  <adec:decorative xmlns:adec="http://schemas.microsoft.com/office/drawing/2017/decorative" val="1"/>
                </a:ext>
              </a:extLst>
            </p:cNvPr>
            <p:cNvSpPr/>
            <p:nvPr/>
          </p:nvSpPr>
          <p:spPr bwMode="auto">
            <a:xfrm>
              <a:off x="7847763" y="0"/>
              <a:ext cx="1296237" cy="522148"/>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40" name="Rectangle 39"/>
          <p:cNvSpPr/>
          <p:nvPr/>
        </p:nvSpPr>
        <p:spPr>
          <a:xfrm>
            <a:off x="1473200" y="1338190"/>
            <a:ext cx="7159869" cy="307777"/>
          </a:xfrm>
          <a:prstGeom prst="rect">
            <a:avLst/>
          </a:prstGeom>
        </p:spPr>
        <p:txBody>
          <a:bodyPr wrap="square">
            <a:spAutoFit/>
          </a:bodyPr>
          <a:lstStyle/>
          <a:p>
            <a:pPr algn="ctr"/>
            <a:r>
              <a:rPr lang="en-US" sz="1400" b="1" dirty="0"/>
              <a:t>MORE RETIREES FORECASTED TO WORK LATER IN LIFE</a:t>
            </a:r>
          </a:p>
        </p:txBody>
      </p:sp>
      <p:grpSp>
        <p:nvGrpSpPr>
          <p:cNvPr id="2066" name="Group 2065" descr="This chart indicates that people are working later in life than in previous years. In 2001 there were approximately 15,000,000 people working in the age range of 55-64 compared to approximately 27,000,000 in 2021. Workers over 75 years old made up around 800,000 people in the workforce in 2001 and in 2021 that number had increased to almost 4,000,000. ">
            <a:extLst>
              <a:ext uri="{FF2B5EF4-FFF2-40B4-BE49-F238E27FC236}">
                <a16:creationId xmlns:a16="http://schemas.microsoft.com/office/drawing/2014/main" id="{C621BC31-CBFF-54E7-9408-72C972FC4426}"/>
              </a:ext>
            </a:extLst>
          </p:cNvPr>
          <p:cNvGrpSpPr/>
          <p:nvPr/>
        </p:nvGrpSpPr>
        <p:grpSpPr>
          <a:xfrm>
            <a:off x="337456" y="1570874"/>
            <a:ext cx="8469088" cy="4014818"/>
            <a:chOff x="337456" y="1570874"/>
            <a:chExt cx="8469088" cy="4014818"/>
          </a:xfrm>
        </p:grpSpPr>
        <p:sp>
          <p:nvSpPr>
            <p:cNvPr id="2048" name="TextBox 2047">
              <a:extLst>
                <a:ext uri="{C183D7F6-B498-43B3-948B-1728B52AA6E4}">
                  <adec:decorative xmlns:adec="http://schemas.microsoft.com/office/drawing/2017/decorative" val="1"/>
                </a:ext>
              </a:extLst>
            </p:cNvPr>
            <p:cNvSpPr txBox="1"/>
            <p:nvPr/>
          </p:nvSpPr>
          <p:spPr>
            <a:xfrm rot="16200000">
              <a:off x="-1034220" y="3438310"/>
              <a:ext cx="3205018" cy="461665"/>
            </a:xfrm>
            <a:prstGeom prst="rect">
              <a:avLst/>
            </a:prstGeom>
            <a:noFill/>
          </p:spPr>
          <p:txBody>
            <a:bodyPr wrap="square" rtlCol="0">
              <a:spAutoFit/>
            </a:bodyPr>
            <a:lstStyle/>
            <a:p>
              <a:pPr algn="ctr"/>
              <a:r>
                <a:rPr lang="en-US" dirty="0"/>
                <a:t>Population Working within Age Bracket </a:t>
              </a:r>
              <a:br>
                <a:rPr lang="en-US" dirty="0"/>
              </a:br>
              <a:r>
                <a:rPr lang="en-US" dirty="0"/>
                <a:t>(in Thousands)</a:t>
              </a:r>
            </a:p>
          </p:txBody>
        </p:sp>
        <p:graphicFrame>
          <p:nvGraphicFramePr>
            <p:cNvPr id="7" name="Chart 6">
              <a:extLst>
                <a:ext uri="{FF2B5EF4-FFF2-40B4-BE49-F238E27FC236}">
                  <a16:creationId xmlns:a16="http://schemas.microsoft.com/office/drawing/2014/main" id="{16D04698-BCE4-4C4C-95A8-FCF99D1DAED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913403158"/>
                </p:ext>
              </p:extLst>
            </p:nvPr>
          </p:nvGraphicFramePr>
          <p:xfrm>
            <a:off x="799122" y="1570874"/>
            <a:ext cx="8007422" cy="4014818"/>
          </p:xfrm>
          <a:graphic>
            <a:graphicData uri="http://schemas.openxmlformats.org/drawingml/2006/chart">
              <c:chart xmlns:c="http://schemas.openxmlformats.org/drawingml/2006/chart" xmlns:r="http://schemas.openxmlformats.org/officeDocument/2006/relationships" r:id="rId3"/>
            </a:graphicData>
          </a:graphic>
        </p:graphicFrame>
      </p:grpSp>
      <p:sp>
        <p:nvSpPr>
          <p:cNvPr id="2065" name="Rectangle 2064">
            <a:extLst>
              <a:ext uri="{FF2B5EF4-FFF2-40B4-BE49-F238E27FC236}">
                <a16:creationId xmlns:a16="http://schemas.microsoft.com/office/drawing/2014/main" id="{B84CF6C8-9834-BDC5-A8E8-271F2BF006D6}"/>
              </a:ext>
            </a:extLst>
          </p:cNvPr>
          <p:cNvSpPr/>
          <p:nvPr/>
        </p:nvSpPr>
        <p:spPr>
          <a:xfrm>
            <a:off x="337455" y="6181246"/>
            <a:ext cx="6607177" cy="377026"/>
          </a:xfrm>
          <a:prstGeom prst="rect">
            <a:avLst/>
          </a:prstGeom>
        </p:spPr>
        <p:txBody>
          <a:bodyPr wrap="square" anchor="b">
            <a:spAutoFit/>
          </a:bodyPr>
          <a:lstStyle/>
          <a:p>
            <a:pPr algn="l">
              <a:spcBef>
                <a:spcPts val="300"/>
              </a:spcBef>
              <a:defRPr/>
            </a:pPr>
            <a:r>
              <a:rPr lang="en-US" sz="800" baseline="30000" dirty="0"/>
              <a:t>1 </a:t>
            </a:r>
            <a:r>
              <a:rPr lang="en-US" sz="800" dirty="0"/>
              <a:t>Projected.</a:t>
            </a:r>
          </a:p>
          <a:p>
            <a:pPr algn="l">
              <a:spcBef>
                <a:spcPts val="300"/>
              </a:spcBef>
              <a:defRPr/>
            </a:pPr>
            <a:r>
              <a:rPr lang="en-US" sz="800" dirty="0"/>
              <a:t>Employment Projections program, U.S. Bureau of Labor Statistics. September 2022.</a:t>
            </a:r>
          </a:p>
        </p:txBody>
      </p:sp>
      <p:sp>
        <p:nvSpPr>
          <p:cNvPr id="37"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5</a:t>
            </a:fld>
            <a:endParaRPr lang="en-US" dirty="0"/>
          </a:p>
        </p:txBody>
      </p:sp>
      <p:sp>
        <p:nvSpPr>
          <p:cNvPr id="36"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3" name="Picture 2">
            <a:extLst>
              <a:ext uri="{FF2B5EF4-FFF2-40B4-BE49-F238E27FC236}">
                <a16:creationId xmlns:a16="http://schemas.microsoft.com/office/drawing/2014/main" id="{C74F66BA-FB16-BE7D-00BF-B0939BFB51A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3245748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7115" y="228600"/>
            <a:ext cx="8188710" cy="838200"/>
          </a:xfrm>
        </p:spPr>
        <p:txBody>
          <a:bodyPr/>
          <a:lstStyle/>
          <a:p>
            <a:r>
              <a:rPr lang="en-US" dirty="0"/>
              <a:t>Annuity features to consider</a:t>
            </a:r>
            <a:br>
              <a:rPr lang="en-US" dirty="0"/>
            </a:br>
            <a:r>
              <a:rPr lang="en-US" sz="1600" b="1" dirty="0">
                <a:solidFill>
                  <a:srgbClr val="368727"/>
                </a:solidFill>
              </a:rPr>
              <a:t>Variable annuity with a protected income feature</a:t>
            </a:r>
            <a:endParaRPr lang="en-US" b="1" dirty="0">
              <a:solidFill>
                <a:srgbClr val="368727"/>
              </a:solidFill>
            </a:endParaRPr>
          </a:p>
        </p:txBody>
      </p:sp>
      <p:grpSp>
        <p:nvGrpSpPr>
          <p:cNvPr id="9" name="Group 8">
            <a:extLst>
              <a:ext uri="{FF2B5EF4-FFF2-40B4-BE49-F238E27FC236}">
                <a16:creationId xmlns:a16="http://schemas.microsoft.com/office/drawing/2014/main" id="{8314726C-952C-3242-1732-FB31527DE85D}"/>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2" name="Group 1">
              <a:extLst>
                <a:ext uri="{FF2B5EF4-FFF2-40B4-BE49-F238E27FC236}">
                  <a16:creationId xmlns:a16="http://schemas.microsoft.com/office/drawing/2014/main" id="{520FA65D-A348-CBA1-99A5-9375B8E3B909}"/>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61" name="TextBox 60">
                <a:extLst>
                  <a:ext uri="{FF2B5EF4-FFF2-40B4-BE49-F238E27FC236}">
                    <a16:creationId xmlns:a16="http://schemas.microsoft.com/office/drawing/2014/main" id="{98709DAD-689B-2527-8485-EADA3B29788D}"/>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79" name="Oval 78">
                <a:extLst>
                  <a:ext uri="{FF2B5EF4-FFF2-40B4-BE49-F238E27FC236}">
                    <a16:creationId xmlns:a16="http://schemas.microsoft.com/office/drawing/2014/main" id="{A8419390-AF4D-C3C7-FE91-465352E68818}"/>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80" name="Freeform 25">
                <a:extLst>
                  <a:ext uri="{FF2B5EF4-FFF2-40B4-BE49-F238E27FC236}">
                    <a16:creationId xmlns:a16="http://schemas.microsoft.com/office/drawing/2014/main" id="{49B8A0CD-40AC-7A2C-5DA3-03C0307B4D02}"/>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1" name="Line 8">
                <a:extLst>
                  <a:ext uri="{FF2B5EF4-FFF2-40B4-BE49-F238E27FC236}">
                    <a16:creationId xmlns:a16="http://schemas.microsoft.com/office/drawing/2014/main" id="{3760A598-A127-B947-D2D9-6EE0344D7CD7}"/>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7" name="Group 6">
              <a:extLst>
                <a:ext uri="{FF2B5EF4-FFF2-40B4-BE49-F238E27FC236}">
                  <a16:creationId xmlns:a16="http://schemas.microsoft.com/office/drawing/2014/main" id="{849F0B91-0EDB-DEDE-09C0-32F4844DD7FF}"/>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63" name="TextBox 62">
                <a:extLst>
                  <a:ext uri="{FF2B5EF4-FFF2-40B4-BE49-F238E27FC236}">
                    <a16:creationId xmlns:a16="http://schemas.microsoft.com/office/drawing/2014/main" id="{6F568564-A299-5B95-FDB4-BAAECE04618D}"/>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70" name="Freeform 13">
                <a:extLst>
                  <a:ext uri="{FF2B5EF4-FFF2-40B4-BE49-F238E27FC236}">
                    <a16:creationId xmlns:a16="http://schemas.microsoft.com/office/drawing/2014/main" id="{30B0AE47-127C-353F-459F-502B16853A81}"/>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71" name="Line 14">
                <a:extLst>
                  <a:ext uri="{FF2B5EF4-FFF2-40B4-BE49-F238E27FC236}">
                    <a16:creationId xmlns:a16="http://schemas.microsoft.com/office/drawing/2014/main" id="{C46A0A46-4DCD-86FD-8BB8-CF9B6E859B27}"/>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2" name="Line 15">
                <a:extLst>
                  <a:ext uri="{FF2B5EF4-FFF2-40B4-BE49-F238E27FC236}">
                    <a16:creationId xmlns:a16="http://schemas.microsoft.com/office/drawing/2014/main" id="{29349207-B25F-275F-F292-141CCB49A821}"/>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3" name="Freeform 19">
                <a:extLst>
                  <a:ext uri="{FF2B5EF4-FFF2-40B4-BE49-F238E27FC236}">
                    <a16:creationId xmlns:a16="http://schemas.microsoft.com/office/drawing/2014/main" id="{BBDAB7B1-EAA0-C456-6FB5-FF6EDCE8C7EC}"/>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4" name="Freeform 20">
                <a:extLst>
                  <a:ext uri="{FF2B5EF4-FFF2-40B4-BE49-F238E27FC236}">
                    <a16:creationId xmlns:a16="http://schemas.microsoft.com/office/drawing/2014/main" id="{1B36DED7-B8C0-480C-6E73-D22739FCC623}"/>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5" name="Line 18">
                <a:extLst>
                  <a:ext uri="{FF2B5EF4-FFF2-40B4-BE49-F238E27FC236}">
                    <a16:creationId xmlns:a16="http://schemas.microsoft.com/office/drawing/2014/main" id="{D8E05E30-710E-B184-9FEB-ED180613F410}"/>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6" name="Freeform 22">
                <a:extLst>
                  <a:ext uri="{FF2B5EF4-FFF2-40B4-BE49-F238E27FC236}">
                    <a16:creationId xmlns:a16="http://schemas.microsoft.com/office/drawing/2014/main" id="{D241F245-FB50-D637-A646-A4BB0F1D02AA}"/>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7" name="Line 20">
                <a:extLst>
                  <a:ext uri="{FF2B5EF4-FFF2-40B4-BE49-F238E27FC236}">
                    <a16:creationId xmlns:a16="http://schemas.microsoft.com/office/drawing/2014/main" id="{3D23446B-E9CF-D8A3-1E42-17B24D6F4CF7}"/>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78" name="Freeform 24">
                <a:extLst>
                  <a:ext uri="{FF2B5EF4-FFF2-40B4-BE49-F238E27FC236}">
                    <a16:creationId xmlns:a16="http://schemas.microsoft.com/office/drawing/2014/main" id="{E4D0D798-8DC0-39A1-C7D8-BBDC78DDD522}"/>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8" name="Group 7">
              <a:extLst>
                <a:ext uri="{FF2B5EF4-FFF2-40B4-BE49-F238E27FC236}">
                  <a16:creationId xmlns:a16="http://schemas.microsoft.com/office/drawing/2014/main" id="{FC662E20-C989-A0B3-7F0D-52EB941B12BE}"/>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65" name="TextBox 64">
                <a:extLst>
                  <a:ext uri="{FF2B5EF4-FFF2-40B4-BE49-F238E27FC236}">
                    <a16:creationId xmlns:a16="http://schemas.microsoft.com/office/drawing/2014/main" id="{A57B7694-7F7D-B068-70A2-77C6DDEF92C7}"/>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68" name="Freeform 26">
                <a:extLst>
                  <a:ext uri="{FF2B5EF4-FFF2-40B4-BE49-F238E27FC236}">
                    <a16:creationId xmlns:a16="http://schemas.microsoft.com/office/drawing/2014/main" id="{3A0534EE-613C-DC2B-37DA-57AC720221ED}"/>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69" name="Freeform 27">
                <a:extLst>
                  <a:ext uri="{FF2B5EF4-FFF2-40B4-BE49-F238E27FC236}">
                    <a16:creationId xmlns:a16="http://schemas.microsoft.com/office/drawing/2014/main" id="{DAC8B45F-CA34-3646-3033-9B8FFBE2A308}"/>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67" name="Rectangle 66">
              <a:extLst>
                <a:ext uri="{FF2B5EF4-FFF2-40B4-BE49-F238E27FC236}">
                  <a16:creationId xmlns:a16="http://schemas.microsoft.com/office/drawing/2014/main" id="{08C81B88-20AF-01B7-861D-C4700EB60DB1}"/>
                </a:ext>
                <a:ext uri="{C183D7F6-B498-43B3-948B-1728B52AA6E4}">
                  <adec:decorative xmlns:adec="http://schemas.microsoft.com/office/drawing/2017/decorative" val="1"/>
                </a:ext>
              </a:extLst>
            </p:cNvPr>
            <p:cNvSpPr/>
            <p:nvPr/>
          </p:nvSpPr>
          <p:spPr bwMode="auto">
            <a:xfrm>
              <a:off x="7847763" y="0"/>
              <a:ext cx="1296237" cy="522148"/>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35" name="Rectangle 34"/>
          <p:cNvSpPr/>
          <p:nvPr/>
        </p:nvSpPr>
        <p:spPr>
          <a:xfrm>
            <a:off x="317115" y="2050394"/>
            <a:ext cx="8269966" cy="307777"/>
          </a:xfrm>
          <a:prstGeom prst="rect">
            <a:avLst/>
          </a:prstGeom>
        </p:spPr>
        <p:txBody>
          <a:bodyPr wrap="square">
            <a:spAutoFit/>
          </a:bodyPr>
          <a:lstStyle/>
          <a:p>
            <a:pPr lvl="0" algn="ctr">
              <a:spcBef>
                <a:spcPts val="600"/>
              </a:spcBef>
              <a:buClr>
                <a:srgbClr val="000000"/>
              </a:buClr>
              <a:defRPr/>
            </a:pPr>
            <a:r>
              <a:rPr lang="en-US" sz="1400" b="1" kern="0" dirty="0">
                <a:latin typeface="Arial"/>
                <a:cs typeface="+mn-cs"/>
              </a:rPr>
              <a:t>A variable annuity with a protected income feature may:</a:t>
            </a:r>
          </a:p>
        </p:txBody>
      </p:sp>
      <p:sp>
        <p:nvSpPr>
          <p:cNvPr id="83" name="TextBox 82">
            <a:extLst>
              <a:ext uri="{FF2B5EF4-FFF2-40B4-BE49-F238E27FC236}">
                <a16:creationId xmlns:a16="http://schemas.microsoft.com/office/drawing/2014/main" id="{01EB2D04-3067-0F0A-ACD6-BC3E1CFA77CF}"/>
              </a:ext>
            </a:extLst>
          </p:cNvPr>
          <p:cNvSpPr txBox="1"/>
          <p:nvPr/>
        </p:nvSpPr>
        <p:spPr>
          <a:xfrm>
            <a:off x="377576" y="2605085"/>
            <a:ext cx="2741165" cy="338554"/>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368727"/>
                </a:solidFill>
                <a:effectLst/>
                <a:latin typeface="Arial" charset="0"/>
                <a:ea typeface="ＭＳ Ｐゴシック"/>
                <a:cs typeface="ＭＳ Ｐゴシック"/>
              </a:rPr>
              <a:t>Reliability</a:t>
            </a:r>
          </a:p>
        </p:txBody>
      </p:sp>
      <p:sp>
        <p:nvSpPr>
          <p:cNvPr id="84" name="Rectangle 83">
            <a:extLst>
              <a:ext uri="{FF2B5EF4-FFF2-40B4-BE49-F238E27FC236}">
                <a16:creationId xmlns:a16="http://schemas.microsoft.com/office/drawing/2014/main" id="{8D771988-26E9-7B85-2C9F-0B0E891A8D9B}"/>
              </a:ext>
            </a:extLst>
          </p:cNvPr>
          <p:cNvSpPr/>
          <p:nvPr/>
        </p:nvSpPr>
        <p:spPr bwMode="auto">
          <a:xfrm>
            <a:off x="377576" y="3006204"/>
            <a:ext cx="2741165" cy="1633528"/>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dirty="0">
                <a:latin typeface="Arial" charset="0"/>
              </a:rPr>
              <a:t>Improve total portfolio </a:t>
            </a:r>
            <a:br>
              <a:rPr lang="en-US" dirty="0">
                <a:latin typeface="Arial" charset="0"/>
              </a:rPr>
            </a:br>
            <a:r>
              <a:rPr lang="en-US" dirty="0">
                <a:latin typeface="Arial" charset="0"/>
              </a:rPr>
              <a:t>income reliability</a:t>
            </a:r>
          </a:p>
        </p:txBody>
      </p:sp>
      <p:cxnSp>
        <p:nvCxnSpPr>
          <p:cNvPr id="89" name="Straight Connector 88">
            <a:extLst>
              <a:ext uri="{FF2B5EF4-FFF2-40B4-BE49-F238E27FC236}">
                <a16:creationId xmlns:a16="http://schemas.microsoft.com/office/drawing/2014/main" id="{212D21A1-727B-67FB-C5BC-DFDE04E242E1}"/>
              </a:ext>
              <a:ext uri="{C183D7F6-B498-43B3-948B-1728B52AA6E4}">
                <adec:decorative xmlns:adec="http://schemas.microsoft.com/office/drawing/2017/decorative" val="1"/>
              </a:ext>
            </a:extLst>
          </p:cNvPr>
          <p:cNvCxnSpPr>
            <a:cxnSpLocks/>
          </p:cNvCxnSpPr>
          <p:nvPr/>
        </p:nvCxnSpPr>
        <p:spPr bwMode="auto">
          <a:xfrm>
            <a:off x="1332728" y="3012543"/>
            <a:ext cx="830862"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85" name="TextBox 84">
            <a:extLst>
              <a:ext uri="{FF2B5EF4-FFF2-40B4-BE49-F238E27FC236}">
                <a16:creationId xmlns:a16="http://schemas.microsoft.com/office/drawing/2014/main" id="{9D5466A0-0948-45F3-9E25-CFBBA332D12B}"/>
              </a:ext>
            </a:extLst>
          </p:cNvPr>
          <p:cNvSpPr txBox="1"/>
          <p:nvPr/>
        </p:nvSpPr>
        <p:spPr>
          <a:xfrm>
            <a:off x="3107749" y="2605085"/>
            <a:ext cx="2741165" cy="338554"/>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rgbClr val="004F6B"/>
                </a:solidFill>
                <a:effectLst/>
                <a:latin typeface="Arial" charset="0"/>
                <a:ea typeface="ＭＳ Ｐゴシック"/>
                <a:cs typeface="ＭＳ Ｐゴシック"/>
              </a:rPr>
              <a:t>Predictability</a:t>
            </a:r>
          </a:p>
        </p:txBody>
      </p:sp>
      <p:sp>
        <p:nvSpPr>
          <p:cNvPr id="86" name="Rectangle 85">
            <a:extLst>
              <a:ext uri="{FF2B5EF4-FFF2-40B4-BE49-F238E27FC236}">
                <a16:creationId xmlns:a16="http://schemas.microsoft.com/office/drawing/2014/main" id="{2E70E33C-E5F7-B7FA-BFD6-3DAB8E939AF1}"/>
              </a:ext>
            </a:extLst>
          </p:cNvPr>
          <p:cNvSpPr/>
          <p:nvPr/>
        </p:nvSpPr>
        <p:spPr bwMode="auto">
          <a:xfrm>
            <a:off x="3107749" y="3006204"/>
            <a:ext cx="2741165" cy="1633528"/>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dirty="0">
                <a:latin typeface="Arial" charset="0"/>
              </a:rPr>
              <a:t>Provide predictability by deriving income from an asset category at </a:t>
            </a:r>
            <a:br>
              <a:rPr lang="en-US" dirty="0">
                <a:latin typeface="Arial" charset="0"/>
              </a:rPr>
            </a:br>
            <a:r>
              <a:rPr lang="en-US" dirty="0">
                <a:latin typeface="Arial" charset="0"/>
              </a:rPr>
              <a:t>a known value, point in time, and period of time</a:t>
            </a:r>
          </a:p>
        </p:txBody>
      </p:sp>
      <p:cxnSp>
        <p:nvCxnSpPr>
          <p:cNvPr id="90" name="Straight Connector 89">
            <a:extLst>
              <a:ext uri="{FF2B5EF4-FFF2-40B4-BE49-F238E27FC236}">
                <a16:creationId xmlns:a16="http://schemas.microsoft.com/office/drawing/2014/main" id="{0C089AAF-A9C5-A4A8-D12D-A24291AE947B}"/>
              </a:ext>
              <a:ext uri="{C183D7F6-B498-43B3-948B-1728B52AA6E4}">
                <adec:decorative xmlns:adec="http://schemas.microsoft.com/office/drawing/2017/decorative" val="1"/>
              </a:ext>
            </a:extLst>
          </p:cNvPr>
          <p:cNvCxnSpPr>
            <a:cxnSpLocks/>
          </p:cNvCxnSpPr>
          <p:nvPr/>
        </p:nvCxnSpPr>
        <p:spPr bwMode="auto">
          <a:xfrm>
            <a:off x="4062901" y="3012543"/>
            <a:ext cx="830862"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87" name="TextBox 86">
            <a:extLst>
              <a:ext uri="{FF2B5EF4-FFF2-40B4-BE49-F238E27FC236}">
                <a16:creationId xmlns:a16="http://schemas.microsoft.com/office/drawing/2014/main" id="{244C2605-4C4B-8B62-E721-91CF8182918B}"/>
              </a:ext>
            </a:extLst>
          </p:cNvPr>
          <p:cNvSpPr txBox="1"/>
          <p:nvPr/>
        </p:nvSpPr>
        <p:spPr>
          <a:xfrm>
            <a:off x="5845916" y="2605085"/>
            <a:ext cx="2741165" cy="338554"/>
          </a:xfrm>
          <a:prstGeom prst="rect">
            <a:avLst/>
          </a:prstGeom>
          <a:noFill/>
        </p:spPr>
        <p:txBody>
          <a:bodyPr wrap="square">
            <a:spAutoFit/>
          </a:bodyPr>
          <a:lstStyle/>
          <a:p>
            <a:pPr marL="11430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333F48"/>
                </a:solidFill>
                <a:effectLst/>
                <a:uLnTx/>
                <a:uFillTx/>
                <a:latin typeface="Arial" charset="0"/>
                <a:ea typeface="ＭＳ Ｐゴシック"/>
                <a:cs typeface="ＭＳ Ｐゴシック"/>
              </a:rPr>
              <a:t>Higher Return Potential </a:t>
            </a:r>
          </a:p>
        </p:txBody>
      </p:sp>
      <p:sp>
        <p:nvSpPr>
          <p:cNvPr id="88" name="Rectangle 87">
            <a:extLst>
              <a:ext uri="{FF2B5EF4-FFF2-40B4-BE49-F238E27FC236}">
                <a16:creationId xmlns:a16="http://schemas.microsoft.com/office/drawing/2014/main" id="{48EACFDD-BAB2-0EC9-05B9-B80D7B3101CD}"/>
              </a:ext>
            </a:extLst>
          </p:cNvPr>
          <p:cNvSpPr/>
          <p:nvPr/>
        </p:nvSpPr>
        <p:spPr bwMode="auto">
          <a:xfrm>
            <a:off x="5845916" y="3006204"/>
            <a:ext cx="2741165" cy="1633528"/>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b="0" i="0" u="none" strike="noStrike" kern="1200" cap="none" normalizeH="0" baseline="0" dirty="0">
                <a:ln>
                  <a:noFill/>
                </a:ln>
                <a:solidFill>
                  <a:schemeClr val="tx1"/>
                </a:solidFill>
                <a:effectLst/>
                <a:latin typeface="Arial" charset="0"/>
                <a:ea typeface="ＭＳ Ｐゴシック"/>
                <a:cs typeface="ＭＳ Ｐゴシック"/>
              </a:rPr>
              <a:t>Increase higher return potential through a higher allocation to </a:t>
            </a:r>
            <a:br>
              <a:rPr kumimoji="0" lang="en-US" b="0" i="0" u="none" strike="noStrike" kern="1200" cap="none" normalizeH="0" baseline="0" dirty="0">
                <a:ln>
                  <a:noFill/>
                </a:ln>
                <a:solidFill>
                  <a:schemeClr val="tx1"/>
                </a:solidFill>
                <a:effectLst/>
                <a:latin typeface="Arial" charset="0"/>
                <a:ea typeface="ＭＳ Ｐゴシック"/>
                <a:cs typeface="ＭＳ Ｐゴシック"/>
              </a:rPr>
            </a:br>
            <a:r>
              <a:rPr kumimoji="0" lang="en-US" b="0" i="0" u="none" strike="noStrike" kern="1200" cap="none" normalizeH="0" baseline="0" dirty="0">
                <a:ln>
                  <a:noFill/>
                </a:ln>
                <a:solidFill>
                  <a:schemeClr val="tx1"/>
                </a:solidFill>
                <a:effectLst/>
                <a:latin typeface="Arial" charset="0"/>
                <a:ea typeface="ＭＳ Ｐゴシック"/>
                <a:cs typeface="ＭＳ Ｐゴシック"/>
              </a:rPr>
              <a:t>equities that won’t negatively impact total income received, which may</a:t>
            </a:r>
            <a:br>
              <a:rPr kumimoji="0" lang="en-US" b="0" i="0" u="none" strike="noStrike" kern="1200" cap="none" normalizeH="0" baseline="0" dirty="0">
                <a:ln>
                  <a:noFill/>
                </a:ln>
                <a:solidFill>
                  <a:schemeClr val="tx1"/>
                </a:solidFill>
                <a:effectLst/>
                <a:latin typeface="Arial" charset="0"/>
                <a:ea typeface="ＭＳ Ｐゴシック"/>
                <a:cs typeface="ＭＳ Ｐゴシック"/>
              </a:rPr>
            </a:br>
            <a:r>
              <a:rPr kumimoji="0" lang="en-US" b="0" i="0" u="none" strike="noStrike" kern="1200" cap="none" normalizeH="0" baseline="0" dirty="0">
                <a:ln>
                  <a:noFill/>
                </a:ln>
                <a:solidFill>
                  <a:schemeClr val="tx1"/>
                </a:solidFill>
                <a:effectLst/>
                <a:latin typeface="Arial" charset="0"/>
                <a:ea typeface="ＭＳ Ｐゴシック"/>
                <a:cs typeface="ＭＳ Ｐゴシック"/>
              </a:rPr>
              <a:t>be important to more</a:t>
            </a:r>
            <a:br>
              <a:rPr kumimoji="0" lang="en-US" b="0" i="0" u="none" strike="noStrike" kern="1200" cap="none" normalizeH="0" baseline="0" dirty="0">
                <a:ln>
                  <a:noFill/>
                </a:ln>
                <a:solidFill>
                  <a:schemeClr val="tx1"/>
                </a:solidFill>
                <a:effectLst/>
                <a:latin typeface="Arial" charset="0"/>
                <a:ea typeface="ＭＳ Ｐゴシック"/>
                <a:cs typeface="ＭＳ Ｐゴシック"/>
              </a:rPr>
            </a:br>
            <a:r>
              <a:rPr kumimoji="0" lang="en-US" b="0" i="0" u="none" strike="noStrike" kern="1200" cap="none" normalizeH="0" baseline="0" dirty="0">
                <a:ln>
                  <a:noFill/>
                </a:ln>
                <a:solidFill>
                  <a:schemeClr val="tx1"/>
                </a:solidFill>
                <a:effectLst/>
                <a:latin typeface="Arial" charset="0"/>
                <a:ea typeface="ＭＳ Ｐゴシック"/>
                <a:cs typeface="ＭＳ Ｐゴシック"/>
              </a:rPr>
              <a:t>conservative clients</a:t>
            </a:r>
          </a:p>
        </p:txBody>
      </p:sp>
      <p:cxnSp>
        <p:nvCxnSpPr>
          <p:cNvPr id="91" name="Straight Connector 90">
            <a:extLst>
              <a:ext uri="{FF2B5EF4-FFF2-40B4-BE49-F238E27FC236}">
                <a16:creationId xmlns:a16="http://schemas.microsoft.com/office/drawing/2014/main" id="{FB9036F7-7218-9931-C3ED-B138BCF3BE6E}"/>
              </a:ext>
              <a:ext uri="{C183D7F6-B498-43B3-948B-1728B52AA6E4}">
                <adec:decorative xmlns:adec="http://schemas.microsoft.com/office/drawing/2017/decorative" val="1"/>
              </a:ext>
            </a:extLst>
          </p:cNvPr>
          <p:cNvCxnSpPr>
            <a:cxnSpLocks/>
          </p:cNvCxnSpPr>
          <p:nvPr/>
        </p:nvCxnSpPr>
        <p:spPr bwMode="auto">
          <a:xfrm>
            <a:off x="6801068" y="3012543"/>
            <a:ext cx="830862" cy="0"/>
          </a:xfrm>
          <a:prstGeom prst="line">
            <a:avLst/>
          </a:prstGeom>
          <a:solidFill>
            <a:schemeClr val="hlink"/>
          </a:solidFill>
          <a:ln w="38100" cap="flat" cmpd="sng" algn="ctr">
            <a:solidFill>
              <a:srgbClr val="333F48"/>
            </a:solidFill>
            <a:prstDash val="solid"/>
            <a:round/>
            <a:headEnd type="none" w="med" len="med"/>
            <a:tailEnd type="none" w="med" len="med"/>
          </a:ln>
          <a:effectLst/>
        </p:spPr>
      </p:cxnSp>
      <p:sp>
        <p:nvSpPr>
          <p:cNvPr id="82" name="Rectangle 81">
            <a:extLst>
              <a:ext uri="{FF2B5EF4-FFF2-40B4-BE49-F238E27FC236}">
                <a16:creationId xmlns:a16="http://schemas.microsoft.com/office/drawing/2014/main" id="{27717E5A-73F7-9D0E-6C59-9C66648A6F40}"/>
              </a:ext>
            </a:extLst>
          </p:cNvPr>
          <p:cNvSpPr/>
          <p:nvPr/>
        </p:nvSpPr>
        <p:spPr>
          <a:xfrm>
            <a:off x="337455" y="6342828"/>
            <a:ext cx="6607177" cy="215444"/>
          </a:xfrm>
          <a:prstGeom prst="rect">
            <a:avLst/>
          </a:prstGeom>
        </p:spPr>
        <p:txBody>
          <a:bodyPr wrap="square" anchor="b">
            <a:spAutoFit/>
          </a:bodyPr>
          <a:lstStyle/>
          <a:p>
            <a:pPr algn="l">
              <a:spcBef>
                <a:spcPts val="300"/>
              </a:spcBef>
              <a:defRPr/>
            </a:pPr>
            <a:r>
              <a:rPr lang="en-US" sz="800" dirty="0"/>
              <a:t>Guarantees are subject to the claim-paying ability of the issuing insurance company.</a:t>
            </a:r>
          </a:p>
        </p:txBody>
      </p:sp>
      <p:sp>
        <p:nvSpPr>
          <p:cNvPr id="30"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6</a:t>
            </a:fld>
            <a:endParaRPr lang="en-US" dirty="0"/>
          </a:p>
        </p:txBody>
      </p:sp>
      <p:sp>
        <p:nvSpPr>
          <p:cNvPr id="29"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10" name="Picture 9">
            <a:extLst>
              <a:ext uri="{FF2B5EF4-FFF2-40B4-BE49-F238E27FC236}">
                <a16:creationId xmlns:a16="http://schemas.microsoft.com/office/drawing/2014/main" id="{6E13BBA6-3089-D006-E339-51132B58867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087173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Title 5"/>
          <p:cNvSpPr>
            <a:spLocks noGrp="1"/>
          </p:cNvSpPr>
          <p:nvPr>
            <p:ph type="title"/>
          </p:nvPr>
        </p:nvSpPr>
        <p:spPr>
          <a:xfrm>
            <a:off x="317114" y="229152"/>
            <a:ext cx="8778240" cy="1123968"/>
          </a:xfrm>
        </p:spPr>
        <p:txBody>
          <a:bodyPr/>
          <a:lstStyle/>
          <a:p>
            <a:r>
              <a:rPr lang="en-US" dirty="0"/>
              <a:t>Frequent portfolio evaluation can lead to </a:t>
            </a:r>
            <a:br>
              <a:rPr lang="en-US" dirty="0"/>
            </a:br>
            <a:r>
              <a:rPr lang="en-US" dirty="0"/>
              <a:t>risk-averse behavior</a:t>
            </a:r>
            <a:br>
              <a:rPr lang="en-US" spc="-30" dirty="0"/>
            </a:br>
            <a:r>
              <a:rPr lang="en-US" sz="1600" b="1" dirty="0">
                <a:solidFill>
                  <a:srgbClr val="368727"/>
                </a:solidFill>
              </a:rPr>
              <a:t>A short-term focus can lead to investing too conservatively</a:t>
            </a:r>
            <a:endParaRPr lang="en-US" sz="1600" b="1" spc="-30" dirty="0">
              <a:solidFill>
                <a:srgbClr val="368727"/>
              </a:solidFill>
            </a:endParaRPr>
          </a:p>
        </p:txBody>
      </p:sp>
      <p:grpSp>
        <p:nvGrpSpPr>
          <p:cNvPr id="2" name="Group 1">
            <a:extLst>
              <a:ext uri="{FF2B5EF4-FFF2-40B4-BE49-F238E27FC236}">
                <a16:creationId xmlns:a16="http://schemas.microsoft.com/office/drawing/2014/main" id="{60A9A770-10B6-E5E9-AAB7-1089DF7E5C59}"/>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3" name="Group 2">
              <a:extLst>
                <a:ext uri="{FF2B5EF4-FFF2-40B4-BE49-F238E27FC236}">
                  <a16:creationId xmlns:a16="http://schemas.microsoft.com/office/drawing/2014/main" id="{7A777E14-CFD3-A538-5D4B-229A4CA50589}"/>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57" name="TextBox 56">
                <a:extLst>
                  <a:ext uri="{FF2B5EF4-FFF2-40B4-BE49-F238E27FC236}">
                    <a16:creationId xmlns:a16="http://schemas.microsoft.com/office/drawing/2014/main" id="{EFA064FD-F9C7-19B4-74E0-BF1B5124C54C}"/>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58" name="Freeform 13">
                <a:extLst>
                  <a:ext uri="{FF2B5EF4-FFF2-40B4-BE49-F238E27FC236}">
                    <a16:creationId xmlns:a16="http://schemas.microsoft.com/office/drawing/2014/main" id="{0E211B50-19EF-CBF0-C878-DBAF7461D101}"/>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59" name="Line 14">
                <a:extLst>
                  <a:ext uri="{FF2B5EF4-FFF2-40B4-BE49-F238E27FC236}">
                    <a16:creationId xmlns:a16="http://schemas.microsoft.com/office/drawing/2014/main" id="{8FD897D8-BFC1-65A2-85D1-F34DA8D31056}"/>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1" name="Line 15">
                <a:extLst>
                  <a:ext uri="{FF2B5EF4-FFF2-40B4-BE49-F238E27FC236}">
                    <a16:creationId xmlns:a16="http://schemas.microsoft.com/office/drawing/2014/main" id="{DAFE5D1E-251C-DF26-94E0-0F5451058447}"/>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2" name="Freeform 19">
                <a:extLst>
                  <a:ext uri="{FF2B5EF4-FFF2-40B4-BE49-F238E27FC236}">
                    <a16:creationId xmlns:a16="http://schemas.microsoft.com/office/drawing/2014/main" id="{6813B915-964A-3580-16D3-73CA42A55306}"/>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3" name="Freeform 20">
                <a:extLst>
                  <a:ext uri="{FF2B5EF4-FFF2-40B4-BE49-F238E27FC236}">
                    <a16:creationId xmlns:a16="http://schemas.microsoft.com/office/drawing/2014/main" id="{A1F3393D-17B8-3B1C-F6A6-805035CDE66F}"/>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4" name="Line 18">
                <a:extLst>
                  <a:ext uri="{FF2B5EF4-FFF2-40B4-BE49-F238E27FC236}">
                    <a16:creationId xmlns:a16="http://schemas.microsoft.com/office/drawing/2014/main" id="{35569D12-8FF6-DD2D-64E4-D86EAFDA2859}"/>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5" name="Freeform 22">
                <a:extLst>
                  <a:ext uri="{FF2B5EF4-FFF2-40B4-BE49-F238E27FC236}">
                    <a16:creationId xmlns:a16="http://schemas.microsoft.com/office/drawing/2014/main" id="{1A0D2B40-58FC-9FFA-07AF-E6F4F9FC2BB3}"/>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6" name="Line 20">
                <a:extLst>
                  <a:ext uri="{FF2B5EF4-FFF2-40B4-BE49-F238E27FC236}">
                    <a16:creationId xmlns:a16="http://schemas.microsoft.com/office/drawing/2014/main" id="{9F22E664-9F7D-B2B4-0A2D-77B13184CFD4}"/>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67" name="Freeform 24">
                <a:extLst>
                  <a:ext uri="{FF2B5EF4-FFF2-40B4-BE49-F238E27FC236}">
                    <a16:creationId xmlns:a16="http://schemas.microsoft.com/office/drawing/2014/main" id="{D4C7C1F5-68AF-162E-412A-AFCC75954C1E}"/>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5" name="Group 4">
              <a:extLst>
                <a:ext uri="{FF2B5EF4-FFF2-40B4-BE49-F238E27FC236}">
                  <a16:creationId xmlns:a16="http://schemas.microsoft.com/office/drawing/2014/main" id="{BF58DB24-FE90-0C65-1780-16702224DB91}"/>
                </a:ext>
                <a:ext uri="{C183D7F6-B498-43B3-948B-1728B52AA6E4}">
                  <adec:decorative xmlns:adec="http://schemas.microsoft.com/office/drawing/2017/decorative" val="1"/>
                </a:ext>
              </a:extLst>
            </p:cNvPr>
            <p:cNvGrpSpPr/>
            <p:nvPr/>
          </p:nvGrpSpPr>
          <p:grpSpPr>
            <a:xfrm>
              <a:off x="8336680" y="0"/>
              <a:ext cx="837089" cy="579057"/>
              <a:chOff x="8336680" y="0"/>
              <a:chExt cx="837089" cy="579057"/>
            </a:xfrm>
          </p:grpSpPr>
          <p:sp>
            <p:nvSpPr>
              <p:cNvPr id="29" name="TextBox 28">
                <a:extLst>
                  <a:ext uri="{FF2B5EF4-FFF2-40B4-BE49-F238E27FC236}">
                    <a16:creationId xmlns:a16="http://schemas.microsoft.com/office/drawing/2014/main" id="{785C180A-0427-3BF0-5369-E755BA0DBA96}"/>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31" name="Freeform 26">
                <a:extLst>
                  <a:ext uri="{FF2B5EF4-FFF2-40B4-BE49-F238E27FC236}">
                    <a16:creationId xmlns:a16="http://schemas.microsoft.com/office/drawing/2014/main" id="{34AE72B6-2763-ACC0-A94D-F05A3480742B}"/>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55" name="Freeform 27">
                <a:extLst>
                  <a:ext uri="{FF2B5EF4-FFF2-40B4-BE49-F238E27FC236}">
                    <a16:creationId xmlns:a16="http://schemas.microsoft.com/office/drawing/2014/main" id="{BF018598-4882-C889-00FC-6620C5343F69}"/>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56" name="Rectangle 55">
                <a:extLst>
                  <a:ext uri="{FF2B5EF4-FFF2-40B4-BE49-F238E27FC236}">
                    <a16:creationId xmlns:a16="http://schemas.microsoft.com/office/drawing/2014/main" id="{DA258276-A1DA-2782-B322-61D5A88D4601}"/>
                  </a:ext>
                  <a:ext uri="{C183D7F6-B498-43B3-948B-1728B52AA6E4}">
                    <adec:decorative xmlns:adec="http://schemas.microsoft.com/office/drawing/2017/decorative" val="1"/>
                  </a:ext>
                </a:extLst>
              </p:cNvPr>
              <p:cNvSpPr/>
              <p:nvPr/>
            </p:nvSpPr>
            <p:spPr bwMode="auto">
              <a:xfrm>
                <a:off x="8400424" y="0"/>
                <a:ext cx="743575"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nvGrpSpPr>
            <p:cNvPr id="7" name="Group 6">
              <a:extLst>
                <a:ext uri="{FF2B5EF4-FFF2-40B4-BE49-F238E27FC236}">
                  <a16:creationId xmlns:a16="http://schemas.microsoft.com/office/drawing/2014/main" id="{788B113A-DA91-03A8-45F8-3A1A41ECF38C}"/>
                </a:ext>
                <a:ext uri="{C183D7F6-B498-43B3-948B-1728B52AA6E4}">
                  <adec:decorative xmlns:adec="http://schemas.microsoft.com/office/drawing/2017/decorative" val="1"/>
                </a:ext>
              </a:extLst>
            </p:cNvPr>
            <p:cNvGrpSpPr/>
            <p:nvPr/>
          </p:nvGrpSpPr>
          <p:grpSpPr>
            <a:xfrm>
              <a:off x="7274608" y="0"/>
              <a:ext cx="615874" cy="579062"/>
              <a:chOff x="7274608" y="0"/>
              <a:chExt cx="615874" cy="579062"/>
            </a:xfrm>
          </p:grpSpPr>
          <p:sp>
            <p:nvSpPr>
              <p:cNvPr id="10" name="TextBox 9">
                <a:extLst>
                  <a:ext uri="{FF2B5EF4-FFF2-40B4-BE49-F238E27FC236}">
                    <a16:creationId xmlns:a16="http://schemas.microsoft.com/office/drawing/2014/main" id="{CE05F6CD-156B-D642-5E38-A3C943A36380}"/>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11" name="Oval 10">
                <a:extLst>
                  <a:ext uri="{FF2B5EF4-FFF2-40B4-BE49-F238E27FC236}">
                    <a16:creationId xmlns:a16="http://schemas.microsoft.com/office/drawing/2014/main" id="{C878724C-28C1-4FAF-D34D-1512610313A6}"/>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25" name="Freeform 25">
                <a:extLst>
                  <a:ext uri="{FF2B5EF4-FFF2-40B4-BE49-F238E27FC236}">
                    <a16:creationId xmlns:a16="http://schemas.microsoft.com/office/drawing/2014/main" id="{2A828343-E957-AAE4-C171-41DF940FF2B2}"/>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6" name="Line 8">
                <a:extLst>
                  <a:ext uri="{FF2B5EF4-FFF2-40B4-BE49-F238E27FC236}">
                    <a16:creationId xmlns:a16="http://schemas.microsoft.com/office/drawing/2014/main" id="{DF317D7B-CF42-AD13-5998-AC41A5953583}"/>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8" name="Rectangle 27">
                <a:extLst>
                  <a:ext uri="{FF2B5EF4-FFF2-40B4-BE49-F238E27FC236}">
                    <a16:creationId xmlns:a16="http://schemas.microsoft.com/office/drawing/2014/main" id="{7FEBB999-8AA8-677B-039B-53B77C01E84A}"/>
                  </a:ext>
                  <a:ext uri="{C183D7F6-B498-43B3-948B-1728B52AA6E4}">
                    <adec:decorative xmlns:adec="http://schemas.microsoft.com/office/drawing/2017/decorative" val="1"/>
                  </a:ext>
                </a:extLst>
              </p:cNvPr>
              <p:cNvSpPr/>
              <p:nvPr/>
            </p:nvSpPr>
            <p:spPr bwMode="auto">
              <a:xfrm>
                <a:off x="7315202" y="0"/>
                <a:ext cx="52251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sp>
        <p:nvSpPr>
          <p:cNvPr id="22" name="Rectangle 21"/>
          <p:cNvSpPr/>
          <p:nvPr/>
        </p:nvSpPr>
        <p:spPr>
          <a:xfrm>
            <a:off x="0" y="1417611"/>
            <a:ext cx="9144000" cy="518210"/>
          </a:xfrm>
          <a:prstGeom prst="rect">
            <a:avLst/>
          </a:prstGeom>
        </p:spPr>
        <p:txBody>
          <a:bodyPr wrap="square" lIns="86477" tIns="43239" rIns="86477" bIns="43239">
            <a:spAutoFit/>
          </a:bodyPr>
          <a:lstStyle/>
          <a:p>
            <a:pPr algn="ctr">
              <a:defRPr/>
            </a:pPr>
            <a:r>
              <a:rPr lang="en-US" sz="1400" dirty="0">
                <a:latin typeface="+mn-lt"/>
              </a:rPr>
              <a:t>Constant reminders of volatility may cause investors to </a:t>
            </a:r>
            <a:r>
              <a:rPr lang="en-US" sz="1400" b="1" dirty="0">
                <a:solidFill>
                  <a:srgbClr val="333F48"/>
                </a:solidFill>
                <a:latin typeface="+mn-lt"/>
              </a:rPr>
              <a:t>seek more </a:t>
            </a:r>
            <a:br>
              <a:rPr lang="en-US" sz="1400" b="1" dirty="0">
                <a:solidFill>
                  <a:srgbClr val="333F48"/>
                </a:solidFill>
                <a:latin typeface="+mn-lt"/>
              </a:rPr>
            </a:br>
            <a:r>
              <a:rPr lang="en-US" sz="1400" b="1" dirty="0">
                <a:solidFill>
                  <a:srgbClr val="333F48"/>
                </a:solidFill>
                <a:latin typeface="+mn-lt"/>
              </a:rPr>
              <a:t>conservative investments—</a:t>
            </a:r>
            <a:r>
              <a:rPr lang="en-US" sz="1400" dirty="0">
                <a:latin typeface="+mn-lt"/>
              </a:rPr>
              <a:t>regardless of objectives or time horizon.</a:t>
            </a:r>
          </a:p>
        </p:txBody>
      </p:sp>
      <p:sp>
        <p:nvSpPr>
          <p:cNvPr id="8" name="Rectangle 7">
            <a:extLst>
              <a:ext uri="{C183D7F6-B498-43B3-948B-1728B52AA6E4}">
                <adec:decorative xmlns:adec="http://schemas.microsoft.com/office/drawing/2017/decorative" val="1"/>
              </a:ext>
            </a:extLst>
          </p:cNvPr>
          <p:cNvSpPr/>
          <p:nvPr/>
        </p:nvSpPr>
        <p:spPr bwMode="auto">
          <a:xfrm>
            <a:off x="-3266" y="2165350"/>
            <a:ext cx="9147266" cy="312039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aphicFrame>
        <p:nvGraphicFramePr>
          <p:cNvPr id="24" name="Chart 23">
            <a:extLs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344967864"/>
              </p:ext>
            </p:extLst>
          </p:nvPr>
        </p:nvGraphicFramePr>
        <p:xfrm>
          <a:off x="510031" y="2216150"/>
          <a:ext cx="4480560" cy="3017520"/>
        </p:xfrm>
        <a:graphic>
          <a:graphicData uri="http://schemas.openxmlformats.org/drawingml/2006/chart">
            <c:chart xmlns:c="http://schemas.openxmlformats.org/drawingml/2006/chart" xmlns:r="http://schemas.openxmlformats.org/officeDocument/2006/relationships" r:id="rId3"/>
          </a:graphicData>
        </a:graphic>
      </p:graphicFrame>
      <p:sp>
        <p:nvSpPr>
          <p:cNvPr id="9" name="Oval 8">
            <a:extLst>
              <a:ext uri="{C183D7F6-B498-43B3-948B-1728B52AA6E4}">
                <adec:decorative xmlns:adec="http://schemas.microsoft.com/office/drawing/2017/decorative" val="1"/>
              </a:ext>
            </a:extLst>
          </p:cNvPr>
          <p:cNvSpPr/>
          <p:nvPr/>
        </p:nvSpPr>
        <p:spPr bwMode="auto">
          <a:xfrm>
            <a:off x="1990090" y="2971408"/>
            <a:ext cx="1524000" cy="1524000"/>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3" name="Text Placeholder 5"/>
          <p:cNvSpPr txBox="1">
            <a:spLocks/>
          </p:cNvSpPr>
          <p:nvPr/>
        </p:nvSpPr>
        <p:spPr bwMode="auto">
          <a:xfrm>
            <a:off x="1953882" y="3481948"/>
            <a:ext cx="1593228" cy="25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ct val="20000"/>
              </a:spcBef>
              <a:buSzPct val="40000"/>
            </a:pPr>
            <a:r>
              <a:rPr lang="en-US" sz="1200" b="1" dirty="0"/>
              <a:t>Portfolio reviewed on yearly basis</a:t>
            </a:r>
          </a:p>
        </p:txBody>
      </p:sp>
      <p:sp>
        <p:nvSpPr>
          <p:cNvPr id="49" name="Text Placeholder 5"/>
          <p:cNvSpPr txBox="1">
            <a:spLocks/>
          </p:cNvSpPr>
          <p:nvPr/>
        </p:nvSpPr>
        <p:spPr bwMode="auto">
          <a:xfrm>
            <a:off x="2580753" y="2481441"/>
            <a:ext cx="1219332" cy="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spcBef>
                <a:spcPts val="0"/>
              </a:spcBef>
              <a:buSzPct val="40000"/>
            </a:pPr>
            <a:r>
              <a:rPr lang="en-US" sz="1400" b="1" dirty="0">
                <a:solidFill>
                  <a:srgbClr val="FFFFFF"/>
                </a:solidFill>
              </a:rPr>
              <a:t>70%</a:t>
            </a:r>
          </a:p>
          <a:p>
            <a:pPr algn="ctr">
              <a:spcBef>
                <a:spcPts val="0"/>
              </a:spcBef>
              <a:buSzPct val="40000"/>
            </a:pPr>
            <a:r>
              <a:rPr lang="en-US" sz="1400" b="1" dirty="0">
                <a:solidFill>
                  <a:srgbClr val="FFFFFF"/>
                </a:solidFill>
              </a:rPr>
              <a:t>Stocks</a:t>
            </a:r>
          </a:p>
        </p:txBody>
      </p:sp>
      <p:sp>
        <p:nvSpPr>
          <p:cNvPr id="36" name="Text Placeholder 5"/>
          <p:cNvSpPr txBox="1">
            <a:spLocks/>
          </p:cNvSpPr>
          <p:nvPr/>
        </p:nvSpPr>
        <p:spPr bwMode="auto">
          <a:xfrm>
            <a:off x="1081683" y="3419402"/>
            <a:ext cx="1219332" cy="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spcBef>
                <a:spcPts val="0"/>
              </a:spcBef>
              <a:buSzPct val="40000"/>
            </a:pPr>
            <a:r>
              <a:rPr lang="en-US" sz="1400" b="1" dirty="0">
                <a:solidFill>
                  <a:srgbClr val="FFFFFF"/>
                </a:solidFill>
              </a:rPr>
              <a:t>30%</a:t>
            </a:r>
          </a:p>
          <a:p>
            <a:pPr algn="ctr">
              <a:spcBef>
                <a:spcPts val="0"/>
              </a:spcBef>
              <a:buSzPct val="40000"/>
            </a:pPr>
            <a:r>
              <a:rPr lang="en-US" sz="1400" b="1" dirty="0">
                <a:solidFill>
                  <a:srgbClr val="FFFFFF"/>
                </a:solidFill>
              </a:rPr>
              <a:t>Bonds</a:t>
            </a:r>
          </a:p>
        </p:txBody>
      </p:sp>
      <p:graphicFrame>
        <p:nvGraphicFramePr>
          <p:cNvPr id="4" name="Chart 3">
            <a:extLs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941797649"/>
              </p:ext>
            </p:extLst>
          </p:nvPr>
        </p:nvGraphicFramePr>
        <p:xfrm>
          <a:off x="4119947" y="2216150"/>
          <a:ext cx="4480560" cy="3017520"/>
        </p:xfrm>
        <a:graphic>
          <a:graphicData uri="http://schemas.openxmlformats.org/drawingml/2006/chart">
            <c:chart xmlns:c="http://schemas.openxmlformats.org/drawingml/2006/chart" xmlns:r="http://schemas.openxmlformats.org/officeDocument/2006/relationships" r:id="rId4"/>
          </a:graphicData>
        </a:graphic>
      </p:graphicFrame>
      <p:sp>
        <p:nvSpPr>
          <p:cNvPr id="47" name="Oval 46">
            <a:extLst>
              <a:ext uri="{C183D7F6-B498-43B3-948B-1728B52AA6E4}">
                <adec:decorative xmlns:adec="http://schemas.microsoft.com/office/drawing/2017/decorative" val="1"/>
              </a:ext>
            </a:extLst>
          </p:cNvPr>
          <p:cNvSpPr/>
          <p:nvPr/>
        </p:nvSpPr>
        <p:spPr bwMode="auto">
          <a:xfrm>
            <a:off x="5598227" y="2954256"/>
            <a:ext cx="1524000" cy="1524000"/>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5" name="Text Placeholder 5"/>
          <p:cNvSpPr txBox="1">
            <a:spLocks/>
          </p:cNvSpPr>
          <p:nvPr/>
        </p:nvSpPr>
        <p:spPr bwMode="auto">
          <a:xfrm>
            <a:off x="5592769" y="3481948"/>
            <a:ext cx="1531932" cy="27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ct val="20000"/>
              </a:spcBef>
              <a:buSzPct val="40000"/>
            </a:pPr>
            <a:r>
              <a:rPr lang="en-US" sz="1200" b="1" dirty="0"/>
              <a:t>Portfolio reviewed on monthly basis</a:t>
            </a:r>
            <a:endParaRPr lang="en-US" sz="1800" b="1" dirty="0"/>
          </a:p>
        </p:txBody>
      </p:sp>
      <p:sp>
        <p:nvSpPr>
          <p:cNvPr id="32" name="Text Placeholder 5"/>
          <p:cNvSpPr txBox="1">
            <a:spLocks/>
          </p:cNvSpPr>
          <p:nvPr/>
        </p:nvSpPr>
        <p:spPr bwMode="auto">
          <a:xfrm>
            <a:off x="6640935" y="3965731"/>
            <a:ext cx="1192825" cy="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spcBef>
                <a:spcPts val="0"/>
              </a:spcBef>
              <a:buSzPct val="40000"/>
            </a:pPr>
            <a:r>
              <a:rPr lang="en-US" sz="1400" b="1" dirty="0">
                <a:solidFill>
                  <a:srgbClr val="FFFFFF"/>
                </a:solidFill>
              </a:rPr>
              <a:t>41%</a:t>
            </a:r>
          </a:p>
          <a:p>
            <a:pPr algn="ctr">
              <a:spcBef>
                <a:spcPts val="0"/>
              </a:spcBef>
              <a:buSzPct val="40000"/>
            </a:pPr>
            <a:r>
              <a:rPr lang="en-US" sz="1400" b="1" dirty="0">
                <a:solidFill>
                  <a:srgbClr val="FFFFFF"/>
                </a:solidFill>
              </a:rPr>
              <a:t>Stocks</a:t>
            </a:r>
          </a:p>
        </p:txBody>
      </p:sp>
      <p:sp>
        <p:nvSpPr>
          <p:cNvPr id="27" name="Text Placeholder 5"/>
          <p:cNvSpPr txBox="1">
            <a:spLocks/>
          </p:cNvSpPr>
          <p:nvPr/>
        </p:nvSpPr>
        <p:spPr bwMode="auto">
          <a:xfrm>
            <a:off x="5339744" y="2481663"/>
            <a:ext cx="1192825" cy="3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spcBef>
                <a:spcPts val="0"/>
              </a:spcBef>
              <a:buSzPct val="40000"/>
            </a:pPr>
            <a:r>
              <a:rPr lang="en-US" sz="1400" b="1" dirty="0">
                <a:solidFill>
                  <a:srgbClr val="FFFFFF"/>
                </a:solidFill>
              </a:rPr>
              <a:t>59%</a:t>
            </a:r>
          </a:p>
          <a:p>
            <a:pPr algn="ctr">
              <a:spcBef>
                <a:spcPts val="0"/>
              </a:spcBef>
              <a:buSzPct val="40000"/>
            </a:pPr>
            <a:r>
              <a:rPr lang="en-US" sz="1400" b="1" dirty="0">
                <a:solidFill>
                  <a:srgbClr val="FFFFFF"/>
                </a:solidFill>
              </a:rPr>
              <a:t>Bonds</a:t>
            </a:r>
          </a:p>
        </p:txBody>
      </p:sp>
      <p:sp>
        <p:nvSpPr>
          <p:cNvPr id="54" name="Rectangle 53">
            <a:extLst>
              <a:ext uri="{FF2B5EF4-FFF2-40B4-BE49-F238E27FC236}">
                <a16:creationId xmlns:a16="http://schemas.microsoft.com/office/drawing/2014/main" id="{E64A3864-4402-D480-2111-A31796BF9B1F}"/>
              </a:ext>
            </a:extLst>
          </p:cNvPr>
          <p:cNvSpPr/>
          <p:nvPr/>
        </p:nvSpPr>
        <p:spPr>
          <a:xfrm>
            <a:off x="337455" y="6096607"/>
            <a:ext cx="6607177" cy="461665"/>
          </a:xfrm>
          <a:prstGeom prst="rect">
            <a:avLst/>
          </a:prstGeom>
        </p:spPr>
        <p:txBody>
          <a:bodyPr wrap="square" anchor="b">
            <a:spAutoFit/>
          </a:bodyPr>
          <a:lstStyle/>
          <a:p>
            <a:pPr eaLnBrk="1" hangingPunct="1">
              <a:spcBef>
                <a:spcPct val="0"/>
              </a:spcBef>
              <a:buClrTx/>
              <a:buSzTx/>
              <a:buFontTx/>
              <a:buNone/>
            </a:pPr>
            <a:r>
              <a:rPr lang="en-US" altLang="en-US" sz="800" dirty="0"/>
              <a:t>Source: Thaler, R. H., A. Tversky, D. Kahneman, and A. Schwartz. “The Effect of Myopia and Loss Aversion on Risk Taking: An Experimental Test.” </a:t>
            </a:r>
            <a:r>
              <a:rPr lang="en-US" altLang="en-US" sz="800" i="1" dirty="0"/>
              <a:t>The Quarterly Journal of Economics</a:t>
            </a:r>
            <a:r>
              <a:rPr lang="en-US" altLang="en-US" sz="800" dirty="0"/>
              <a:t> 112.2 (1997). In the study, subjects were assigned simulated conditions that were similar to making portfolio decisions on a monthly or yearly basis. </a:t>
            </a:r>
          </a:p>
        </p:txBody>
      </p:sp>
      <p:sp>
        <p:nvSpPr>
          <p:cNvPr id="39" name="Slide Number Placeholder 3">
            <a:extLst>
              <a:ext uri="{C183D7F6-B498-43B3-948B-1728B52AA6E4}">
                <adec:decorative xmlns:adec="http://schemas.microsoft.com/office/drawing/2017/decorative" val="1"/>
              </a:ext>
            </a:extLst>
          </p:cNvPr>
          <p:cNvSpPr>
            <a:spLocks noGrp="1"/>
          </p:cNvSpPr>
          <p:nvPr>
            <p:ph type="sldNum" sz="quarter" idx="14"/>
          </p:nvPr>
        </p:nvSpPr>
        <p:spPr/>
        <p:txBody>
          <a:bodyPr/>
          <a:lstStyle>
            <a:lvl1pPr>
              <a:defRPr>
                <a:solidFill>
                  <a:srgbClr val="000000"/>
                </a:solidFill>
              </a:defRPr>
            </a:lvl1pPr>
          </a:lstStyle>
          <a:p>
            <a:pPr>
              <a:defRPr/>
            </a:pPr>
            <a:fld id="{E6474CC2-1230-4213-AD1A-4B2FEEABA7A1}" type="slidenum">
              <a:rPr lang="en-US" smtClean="0"/>
              <a:pPr>
                <a:defRPr/>
              </a:pPr>
              <a:t>7</a:t>
            </a:fld>
            <a:endParaRPr lang="en-US" dirty="0"/>
          </a:p>
        </p:txBody>
      </p:sp>
      <p:sp>
        <p:nvSpPr>
          <p:cNvPr id="60" name="Footer Placeholder 3">
            <a:extLst>
              <a:ext uri="{FF2B5EF4-FFF2-40B4-BE49-F238E27FC236}">
                <a16:creationId xmlns:a16="http://schemas.microsoft.com/office/drawing/2014/main" id="{D669919D-FCA6-414D-A47A-7039AD613ED2}"/>
              </a:ex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68" name="Picture 67">
            <a:extLst>
              <a:ext uri="{FF2B5EF4-FFF2-40B4-BE49-F238E27FC236}">
                <a16:creationId xmlns:a16="http://schemas.microsoft.com/office/drawing/2014/main" id="{19F6B079-55E8-EB0C-7E6A-8BD54203C39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184602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Keeping emotions in check</a:t>
            </a:r>
            <a:br>
              <a:rPr lang="en-US" dirty="0"/>
            </a:br>
            <a:r>
              <a:rPr lang="en-US" sz="1600" b="1" dirty="0">
                <a:solidFill>
                  <a:srgbClr val="368727"/>
                </a:solidFill>
              </a:rPr>
              <a:t>The average investor’s portfolio consistently underperforms</a:t>
            </a:r>
            <a:endParaRPr lang="en-US" b="1" dirty="0">
              <a:solidFill>
                <a:srgbClr val="368727"/>
              </a:solidFill>
            </a:endParaRPr>
          </a:p>
        </p:txBody>
      </p:sp>
      <p:grpSp>
        <p:nvGrpSpPr>
          <p:cNvPr id="11" name="Group 10">
            <a:extLst>
              <a:ext uri="{FF2B5EF4-FFF2-40B4-BE49-F238E27FC236}">
                <a16:creationId xmlns:a16="http://schemas.microsoft.com/office/drawing/2014/main" id="{CD38A537-5F10-F2A3-39EB-1F1B24C592BA}"/>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9" name="Group 8">
              <a:extLst>
                <a:ext uri="{FF2B5EF4-FFF2-40B4-BE49-F238E27FC236}">
                  <a16:creationId xmlns:a16="http://schemas.microsoft.com/office/drawing/2014/main" id="{531B81E1-3CD6-E7A1-31A5-3BB2EA8BA498}"/>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70" name="TextBox 69">
                <a:extLst>
                  <a:ext uri="{FF2B5EF4-FFF2-40B4-BE49-F238E27FC236}">
                    <a16:creationId xmlns:a16="http://schemas.microsoft.com/office/drawing/2014/main" id="{3923B5AF-199B-B253-0AC8-25CFD02C3D4E}"/>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77" name="Freeform 13">
                <a:extLst>
                  <a:ext uri="{FF2B5EF4-FFF2-40B4-BE49-F238E27FC236}">
                    <a16:creationId xmlns:a16="http://schemas.microsoft.com/office/drawing/2014/main" id="{3FAC8817-B987-C0C6-D992-632C3F669F98}"/>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78" name="Line 14">
                <a:extLst>
                  <a:ext uri="{FF2B5EF4-FFF2-40B4-BE49-F238E27FC236}">
                    <a16:creationId xmlns:a16="http://schemas.microsoft.com/office/drawing/2014/main" id="{88214203-5FC4-84DC-9F8F-19232B3017DE}"/>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0" name="Line 15">
                <a:extLst>
                  <a:ext uri="{FF2B5EF4-FFF2-40B4-BE49-F238E27FC236}">
                    <a16:creationId xmlns:a16="http://schemas.microsoft.com/office/drawing/2014/main" id="{B0FC66B7-32F8-10BA-DF8A-605777CB5A55}"/>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1" name="Freeform 19">
                <a:extLst>
                  <a:ext uri="{FF2B5EF4-FFF2-40B4-BE49-F238E27FC236}">
                    <a16:creationId xmlns:a16="http://schemas.microsoft.com/office/drawing/2014/main" id="{4764229D-DF81-2845-E80A-3BCE504CE328}"/>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2" name="Freeform 20">
                <a:extLst>
                  <a:ext uri="{FF2B5EF4-FFF2-40B4-BE49-F238E27FC236}">
                    <a16:creationId xmlns:a16="http://schemas.microsoft.com/office/drawing/2014/main" id="{5A5B5185-535A-7A92-FC86-6BF6C1BE6390}"/>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4" name="Line 18">
                <a:extLst>
                  <a:ext uri="{FF2B5EF4-FFF2-40B4-BE49-F238E27FC236}">
                    <a16:creationId xmlns:a16="http://schemas.microsoft.com/office/drawing/2014/main" id="{A79E9CD0-957E-21E0-4697-93A307588D45}"/>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8" name="Freeform 22">
                <a:extLst>
                  <a:ext uri="{FF2B5EF4-FFF2-40B4-BE49-F238E27FC236}">
                    <a16:creationId xmlns:a16="http://schemas.microsoft.com/office/drawing/2014/main" id="{57DF7AF4-960B-D3CB-4199-788333CE1E59}"/>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89" name="Line 20">
                <a:extLst>
                  <a:ext uri="{FF2B5EF4-FFF2-40B4-BE49-F238E27FC236}">
                    <a16:creationId xmlns:a16="http://schemas.microsoft.com/office/drawing/2014/main" id="{F5F6F1E8-57AC-33F9-7063-E5FEC8A84703}"/>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90" name="Freeform 24">
                <a:extLst>
                  <a:ext uri="{FF2B5EF4-FFF2-40B4-BE49-F238E27FC236}">
                    <a16:creationId xmlns:a16="http://schemas.microsoft.com/office/drawing/2014/main" id="{24D51920-7775-E269-8030-43E6A8639D1A}"/>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7" name="Group 6">
              <a:extLst>
                <a:ext uri="{FF2B5EF4-FFF2-40B4-BE49-F238E27FC236}">
                  <a16:creationId xmlns:a16="http://schemas.microsoft.com/office/drawing/2014/main" id="{A0A603B5-8080-6D82-2A93-69235B95CCCC}"/>
                </a:ext>
                <a:ext uri="{C183D7F6-B498-43B3-948B-1728B52AA6E4}">
                  <adec:decorative xmlns:adec="http://schemas.microsoft.com/office/drawing/2017/decorative" val="1"/>
                </a:ext>
              </a:extLst>
            </p:cNvPr>
            <p:cNvGrpSpPr/>
            <p:nvPr/>
          </p:nvGrpSpPr>
          <p:grpSpPr>
            <a:xfrm>
              <a:off x="8336680" y="0"/>
              <a:ext cx="837089" cy="579057"/>
              <a:chOff x="8336680" y="0"/>
              <a:chExt cx="837089" cy="579057"/>
            </a:xfrm>
          </p:grpSpPr>
          <p:sp>
            <p:nvSpPr>
              <p:cNvPr id="72" name="TextBox 71">
                <a:extLst>
                  <a:ext uri="{FF2B5EF4-FFF2-40B4-BE49-F238E27FC236}">
                    <a16:creationId xmlns:a16="http://schemas.microsoft.com/office/drawing/2014/main" id="{63454BA5-E33B-797B-A7FA-2B421379E425}"/>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75" name="Freeform 26">
                <a:extLst>
                  <a:ext uri="{FF2B5EF4-FFF2-40B4-BE49-F238E27FC236}">
                    <a16:creationId xmlns:a16="http://schemas.microsoft.com/office/drawing/2014/main" id="{27E00C60-3E09-C789-31E4-4CD2A03A6FFE}"/>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76" name="Freeform 27">
                <a:extLst>
                  <a:ext uri="{FF2B5EF4-FFF2-40B4-BE49-F238E27FC236}">
                    <a16:creationId xmlns:a16="http://schemas.microsoft.com/office/drawing/2014/main" id="{56547F72-E48C-9FBE-8254-0393FB7D7BE8}"/>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29" name="Rectangle 28">
                <a:extLst>
                  <a:ext uri="{C183D7F6-B498-43B3-948B-1728B52AA6E4}">
                    <adec:decorative xmlns:adec="http://schemas.microsoft.com/office/drawing/2017/decorative" val="1"/>
                  </a:ext>
                </a:extLst>
              </p:cNvPr>
              <p:cNvSpPr/>
              <p:nvPr/>
            </p:nvSpPr>
            <p:spPr bwMode="auto">
              <a:xfrm>
                <a:off x="8400424" y="0"/>
                <a:ext cx="743575"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nvGrpSpPr>
            <p:cNvPr id="10" name="Group 9">
              <a:extLst>
                <a:ext uri="{FF2B5EF4-FFF2-40B4-BE49-F238E27FC236}">
                  <a16:creationId xmlns:a16="http://schemas.microsoft.com/office/drawing/2014/main" id="{665B71BD-AF3A-3912-F193-4BE8B76A48FF}"/>
                </a:ext>
                <a:ext uri="{C183D7F6-B498-43B3-948B-1728B52AA6E4}">
                  <adec:decorative xmlns:adec="http://schemas.microsoft.com/office/drawing/2017/decorative" val="1"/>
                </a:ext>
              </a:extLst>
            </p:cNvPr>
            <p:cNvGrpSpPr/>
            <p:nvPr/>
          </p:nvGrpSpPr>
          <p:grpSpPr>
            <a:xfrm>
              <a:off x="7274608" y="0"/>
              <a:ext cx="615874" cy="579062"/>
              <a:chOff x="7274608" y="0"/>
              <a:chExt cx="615874" cy="579062"/>
            </a:xfrm>
          </p:grpSpPr>
          <p:sp>
            <p:nvSpPr>
              <p:cNvPr id="68" name="TextBox 67">
                <a:extLst>
                  <a:ext uri="{FF2B5EF4-FFF2-40B4-BE49-F238E27FC236}">
                    <a16:creationId xmlns:a16="http://schemas.microsoft.com/office/drawing/2014/main" id="{329E6557-8565-7C51-CBAD-80BA9811FEC8}"/>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92" name="Oval 91">
                <a:extLst>
                  <a:ext uri="{FF2B5EF4-FFF2-40B4-BE49-F238E27FC236}">
                    <a16:creationId xmlns:a16="http://schemas.microsoft.com/office/drawing/2014/main" id="{4D079158-F631-AEEF-345C-3353F6C794BD}"/>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5120" name="Freeform 25">
                <a:extLst>
                  <a:ext uri="{FF2B5EF4-FFF2-40B4-BE49-F238E27FC236}">
                    <a16:creationId xmlns:a16="http://schemas.microsoft.com/office/drawing/2014/main" id="{72A588BA-3143-C812-2F87-F7FC71E9DFB4}"/>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5121" name="Line 8">
                <a:extLst>
                  <a:ext uri="{FF2B5EF4-FFF2-40B4-BE49-F238E27FC236}">
                    <a16:creationId xmlns:a16="http://schemas.microsoft.com/office/drawing/2014/main" id="{DDFEBFC4-9C54-0A75-BE69-355B9821F574}"/>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14" name="Rectangle 13">
                <a:extLst>
                  <a:ext uri="{C183D7F6-B498-43B3-948B-1728B52AA6E4}">
                    <adec:decorative xmlns:adec="http://schemas.microsoft.com/office/drawing/2017/decorative" val="1"/>
                  </a:ext>
                </a:extLst>
              </p:cNvPr>
              <p:cNvSpPr/>
              <p:nvPr/>
            </p:nvSpPr>
            <p:spPr bwMode="auto">
              <a:xfrm>
                <a:off x="7315202" y="0"/>
                <a:ext cx="52251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sp>
        <p:nvSpPr>
          <p:cNvPr id="34" name="Rectangle 33">
            <a:extLst>
              <a:ext uri="{FF2B5EF4-FFF2-40B4-BE49-F238E27FC236}">
                <a16:creationId xmlns:a16="http://schemas.microsoft.com/office/drawing/2014/main" id="{162ACFD6-0FFC-6CF3-92F0-276D6458DDFE}"/>
              </a:ext>
            </a:extLst>
          </p:cNvPr>
          <p:cNvSpPr/>
          <p:nvPr/>
        </p:nvSpPr>
        <p:spPr>
          <a:xfrm>
            <a:off x="322868" y="1233131"/>
            <a:ext cx="3840282" cy="307777"/>
          </a:xfrm>
          <a:prstGeom prst="rect">
            <a:avLst/>
          </a:prstGeom>
        </p:spPr>
        <p:txBody>
          <a:bodyPr wrap="none">
            <a:spAutoFit/>
          </a:bodyPr>
          <a:lstStyle/>
          <a:p>
            <a:r>
              <a:rPr lang="en-US" sz="1400" b="1" dirty="0"/>
              <a:t>AVERAGE ANNUAL RETURNS (1994–2023)</a:t>
            </a:r>
          </a:p>
        </p:txBody>
      </p:sp>
      <p:grpSp>
        <p:nvGrpSpPr>
          <p:cNvPr id="12" name="Group 11" descr="This chart shows how investors emotions can cause consistent outperformance versus the benchmark. When looking at stocks over the last 30 years, the S&amp;P 500 Index was up 10.15% with the average investor return at 8.01%. The same can be said for bonds where Bloomberg Aggregate Bond Index had a 4.41% return with average investor return at -.06, and an asset allocation mix of 50% S&amp;P 500 and 50% Bloomberg Aggregate Bond Index achieved a 7.28% increase over the average investor achieving a 3.98% increase.">
            <a:extLst>
              <a:ext uri="{FF2B5EF4-FFF2-40B4-BE49-F238E27FC236}">
                <a16:creationId xmlns:a16="http://schemas.microsoft.com/office/drawing/2014/main" id="{186E1DB2-A4EF-3E79-C3FF-4A38025995EB}"/>
              </a:ext>
            </a:extLst>
          </p:cNvPr>
          <p:cNvGrpSpPr/>
          <p:nvPr/>
        </p:nvGrpSpPr>
        <p:grpSpPr>
          <a:xfrm>
            <a:off x="427038" y="1593570"/>
            <a:ext cx="8686736" cy="3374433"/>
            <a:chOff x="427038" y="1593570"/>
            <a:chExt cx="8686736" cy="3374433"/>
          </a:xfrm>
        </p:grpSpPr>
        <p:sp>
          <p:nvSpPr>
            <p:cNvPr id="40" name="Rectangle 39">
              <a:extLst>
                <a:ext uri="{FF2B5EF4-FFF2-40B4-BE49-F238E27FC236}">
                  <a16:creationId xmlns:a16="http://schemas.microsoft.com/office/drawing/2014/main" id="{A6A89AA0-FA54-26B5-37A6-47DAD2466978}"/>
                </a:ext>
                <a:ext uri="{C183D7F6-B498-43B3-948B-1728B52AA6E4}">
                  <adec:decorative xmlns:adec="http://schemas.microsoft.com/office/drawing/2017/decorative" val="1"/>
                </a:ext>
              </a:extLst>
            </p:cNvPr>
            <p:cNvSpPr/>
            <p:nvPr/>
          </p:nvSpPr>
          <p:spPr>
            <a:xfrm>
              <a:off x="6001526" y="1593570"/>
              <a:ext cx="2391332" cy="32918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D92B925D-AD69-EE9A-9C22-2A71C997759D}"/>
                </a:ext>
                <a:ext uri="{C183D7F6-B498-43B3-948B-1728B52AA6E4}">
                  <adec:decorative xmlns:adec="http://schemas.microsoft.com/office/drawing/2017/decorative" val="1"/>
                </a:ext>
              </a:extLst>
            </p:cNvPr>
            <p:cNvSpPr/>
            <p:nvPr/>
          </p:nvSpPr>
          <p:spPr>
            <a:xfrm>
              <a:off x="6001526" y="1593580"/>
              <a:ext cx="2391332" cy="291547"/>
            </a:xfrm>
            <a:prstGeom prst="rect">
              <a:avLst/>
            </a:prstGeom>
            <a:solidFill>
              <a:srgbClr val="3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Asset Allocation</a:t>
              </a:r>
            </a:p>
          </p:txBody>
        </p:sp>
        <p:sp>
          <p:nvSpPr>
            <p:cNvPr id="58" name="Rectangle 57">
              <a:extLst>
                <a:ext uri="{FF2B5EF4-FFF2-40B4-BE49-F238E27FC236}">
                  <a16:creationId xmlns:a16="http://schemas.microsoft.com/office/drawing/2014/main" id="{B73A6465-6B3A-CEF5-9D36-CE1A8404CE7C}"/>
                </a:ext>
                <a:ext uri="{C183D7F6-B498-43B3-948B-1728B52AA6E4}">
                  <adec:decorative xmlns:adec="http://schemas.microsoft.com/office/drawing/2017/decorative" val="1"/>
                </a:ext>
              </a:extLst>
            </p:cNvPr>
            <p:cNvSpPr/>
            <p:nvPr/>
          </p:nvSpPr>
          <p:spPr>
            <a:xfrm>
              <a:off x="427038" y="1593570"/>
              <a:ext cx="2391332" cy="32918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004D5ADE-56D6-93D4-2854-DDEBEE0DB52C}"/>
                </a:ext>
                <a:ext uri="{C183D7F6-B498-43B3-948B-1728B52AA6E4}">
                  <adec:decorative xmlns:adec="http://schemas.microsoft.com/office/drawing/2017/decorative" val="1"/>
                </a:ext>
              </a:extLst>
            </p:cNvPr>
            <p:cNvSpPr/>
            <p:nvPr/>
          </p:nvSpPr>
          <p:spPr>
            <a:xfrm>
              <a:off x="427038" y="1593580"/>
              <a:ext cx="2391332" cy="291547"/>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Stocks</a:t>
              </a:r>
              <a:endParaRPr lang="en-US" b="1" dirty="0">
                <a:solidFill>
                  <a:schemeClr val="bg1"/>
                </a:solidFill>
              </a:endParaRPr>
            </a:p>
          </p:txBody>
        </p:sp>
        <p:sp>
          <p:nvSpPr>
            <p:cNvPr id="61" name="Rectangle 60">
              <a:extLst>
                <a:ext uri="{FF2B5EF4-FFF2-40B4-BE49-F238E27FC236}">
                  <a16:creationId xmlns:a16="http://schemas.microsoft.com/office/drawing/2014/main" id="{074D65A4-17A1-56C4-723B-B8839A6E0DA2}"/>
                </a:ext>
                <a:ext uri="{C183D7F6-B498-43B3-948B-1728B52AA6E4}">
                  <adec:decorative xmlns:adec="http://schemas.microsoft.com/office/drawing/2017/decorative" val="1"/>
                </a:ext>
              </a:extLst>
            </p:cNvPr>
            <p:cNvSpPr/>
            <p:nvPr/>
          </p:nvSpPr>
          <p:spPr>
            <a:xfrm>
              <a:off x="3216365" y="1593570"/>
              <a:ext cx="2391332" cy="32918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4E6BED81-93D2-8D8E-823E-350BF76EB73C}"/>
                </a:ext>
                <a:ext uri="{C183D7F6-B498-43B3-948B-1728B52AA6E4}">
                  <adec:decorative xmlns:adec="http://schemas.microsoft.com/office/drawing/2017/decorative" val="1"/>
                </a:ext>
              </a:extLst>
            </p:cNvPr>
            <p:cNvSpPr/>
            <p:nvPr/>
          </p:nvSpPr>
          <p:spPr>
            <a:xfrm>
              <a:off x="3216365" y="1593580"/>
              <a:ext cx="2391332" cy="291547"/>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Bonds</a:t>
              </a:r>
            </a:p>
          </p:txBody>
        </p:sp>
        <p:graphicFrame>
          <p:nvGraphicFramePr>
            <p:cNvPr id="63" name="Chart 62">
              <a:extLst>
                <a:ext uri="{FF2B5EF4-FFF2-40B4-BE49-F238E27FC236}">
                  <a16:creationId xmlns:a16="http://schemas.microsoft.com/office/drawing/2014/main" id="{BCF7F316-86B1-9262-6408-94C26DB5B0E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531894725"/>
                </p:ext>
              </p:extLst>
            </p:nvPr>
          </p:nvGraphicFramePr>
          <p:xfrm>
            <a:off x="564465" y="1692904"/>
            <a:ext cx="2286000" cy="2969569"/>
          </p:xfrm>
          <a:graphic>
            <a:graphicData uri="http://schemas.openxmlformats.org/drawingml/2006/chart">
              <c:chart xmlns:c="http://schemas.openxmlformats.org/drawingml/2006/chart" xmlns:r="http://schemas.openxmlformats.org/officeDocument/2006/relationships" r:id="rId3"/>
            </a:graphicData>
          </a:graphic>
        </p:graphicFrame>
        <p:sp>
          <p:nvSpPr>
            <p:cNvPr id="64" name="TextBox 63">
              <a:extLst>
                <a:ext uri="{FF2B5EF4-FFF2-40B4-BE49-F238E27FC236}">
                  <a16:creationId xmlns:a16="http://schemas.microsoft.com/office/drawing/2014/main" id="{B41DF02B-5FEE-F590-1B3C-F81BD8787D72}"/>
                </a:ext>
                <a:ext uri="{C183D7F6-B498-43B3-948B-1728B52AA6E4}">
                  <adec:decorative xmlns:adec="http://schemas.microsoft.com/office/drawing/2017/decorative" val="1"/>
                </a:ext>
              </a:extLst>
            </p:cNvPr>
            <p:cNvSpPr txBox="1"/>
            <p:nvPr/>
          </p:nvSpPr>
          <p:spPr>
            <a:xfrm>
              <a:off x="569358" y="4260117"/>
              <a:ext cx="1005840" cy="295858"/>
            </a:xfrm>
            <a:prstGeom prst="rect">
              <a:avLst/>
            </a:prstGeom>
            <a:noFill/>
          </p:spPr>
          <p:txBody>
            <a:bodyPr wrap="square" rtlCol="0">
              <a:spAutoFit/>
            </a:bodyPr>
            <a:lstStyle/>
            <a:p>
              <a:pPr algn="ctr"/>
              <a:r>
                <a:rPr lang="en-US" sz="800" dirty="0"/>
                <a:t>S&amp;P 500 index</a:t>
              </a:r>
              <a:r>
                <a:rPr lang="en-US" sz="800" baseline="30000" dirty="0"/>
                <a:t>®</a:t>
              </a:r>
            </a:p>
            <a:p>
              <a:pPr algn="ctr"/>
              <a:endParaRPr lang="en-US" sz="800" dirty="0"/>
            </a:p>
          </p:txBody>
        </p:sp>
        <p:sp>
          <p:nvSpPr>
            <p:cNvPr id="65" name="TextBox 64">
              <a:extLst>
                <a:ext uri="{FF2B5EF4-FFF2-40B4-BE49-F238E27FC236}">
                  <a16:creationId xmlns:a16="http://schemas.microsoft.com/office/drawing/2014/main" id="{3D46BDC1-1A3A-F3DC-B56A-A4557B63AA2C}"/>
                </a:ext>
                <a:ext uri="{C183D7F6-B498-43B3-948B-1728B52AA6E4}">
                  <adec:decorative xmlns:adec="http://schemas.microsoft.com/office/drawing/2017/decorative" val="1"/>
                </a:ext>
              </a:extLst>
            </p:cNvPr>
            <p:cNvSpPr txBox="1"/>
            <p:nvPr/>
          </p:nvSpPr>
          <p:spPr>
            <a:xfrm>
              <a:off x="1519834" y="4260117"/>
              <a:ext cx="1031596" cy="295858"/>
            </a:xfrm>
            <a:prstGeom prst="rect">
              <a:avLst/>
            </a:prstGeom>
            <a:noFill/>
          </p:spPr>
          <p:txBody>
            <a:bodyPr wrap="square" rtlCol="0">
              <a:spAutoFit/>
            </a:bodyPr>
            <a:lstStyle/>
            <a:p>
              <a:pPr algn="ctr"/>
              <a:r>
                <a:rPr lang="en-US" sz="800" dirty="0"/>
                <a:t>Average </a:t>
              </a:r>
              <a:br>
                <a:rPr lang="en-US" sz="800" dirty="0"/>
              </a:br>
              <a:r>
                <a:rPr lang="en-US" sz="800" dirty="0"/>
                <a:t>Investor Return</a:t>
              </a:r>
            </a:p>
          </p:txBody>
        </p:sp>
        <p:cxnSp>
          <p:nvCxnSpPr>
            <p:cNvPr id="74" name="Straight Connector 73">
              <a:extLst>
                <a:ext uri="{FF2B5EF4-FFF2-40B4-BE49-F238E27FC236}">
                  <a16:creationId xmlns:a16="http://schemas.microsoft.com/office/drawing/2014/main" id="{223E370E-FBA2-BFFF-CFB4-EE749BB9BE9B}"/>
                </a:ext>
                <a:ext uri="{C183D7F6-B498-43B3-948B-1728B52AA6E4}">
                  <adec:decorative xmlns:adec="http://schemas.microsoft.com/office/drawing/2017/decorative" val="1"/>
                </a:ext>
              </a:extLst>
            </p:cNvPr>
            <p:cNvCxnSpPr>
              <a:cxnSpLocks/>
            </p:cNvCxnSpPr>
            <p:nvPr/>
          </p:nvCxnSpPr>
          <p:spPr>
            <a:xfrm>
              <a:off x="589619" y="4248732"/>
              <a:ext cx="1920240" cy="0"/>
            </a:xfrm>
            <a:prstGeom prst="line">
              <a:avLst/>
            </a:prstGeom>
            <a:ln w="9525">
              <a:solidFill>
                <a:srgbClr val="7F7F7F"/>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79" name="Chart 78">
              <a:extLst>
                <a:ext uri="{FF2B5EF4-FFF2-40B4-BE49-F238E27FC236}">
                  <a16:creationId xmlns:a16="http://schemas.microsoft.com/office/drawing/2014/main" id="{A4ACC064-E141-C8B3-C81D-23BC3912B8C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15010186"/>
                </p:ext>
              </p:extLst>
            </p:nvPr>
          </p:nvGraphicFramePr>
          <p:xfrm>
            <a:off x="3365676" y="2358254"/>
            <a:ext cx="2286000" cy="2279011"/>
          </p:xfrm>
          <a:graphic>
            <a:graphicData uri="http://schemas.openxmlformats.org/drawingml/2006/chart">
              <c:chart xmlns:c="http://schemas.openxmlformats.org/drawingml/2006/chart" xmlns:r="http://schemas.openxmlformats.org/officeDocument/2006/relationships" r:id="rId4"/>
            </a:graphicData>
          </a:graphic>
        </p:graphicFrame>
        <p:sp>
          <p:nvSpPr>
            <p:cNvPr id="83" name="TextBox 82">
              <a:extLst>
                <a:ext uri="{FF2B5EF4-FFF2-40B4-BE49-F238E27FC236}">
                  <a16:creationId xmlns:a16="http://schemas.microsoft.com/office/drawing/2014/main" id="{9AFAACBE-138F-5762-C766-5F3C01E35341}"/>
                </a:ext>
                <a:ext uri="{C183D7F6-B498-43B3-948B-1728B52AA6E4}">
                  <adec:decorative xmlns:adec="http://schemas.microsoft.com/office/drawing/2017/decorative" val="1"/>
                </a:ext>
              </a:extLst>
            </p:cNvPr>
            <p:cNvSpPr txBox="1"/>
            <p:nvPr/>
          </p:nvSpPr>
          <p:spPr>
            <a:xfrm>
              <a:off x="3425190" y="4260117"/>
              <a:ext cx="848667" cy="403443"/>
            </a:xfrm>
            <a:prstGeom prst="rect">
              <a:avLst/>
            </a:prstGeom>
            <a:noFill/>
          </p:spPr>
          <p:txBody>
            <a:bodyPr wrap="square" rtlCol="0">
              <a:spAutoFit/>
            </a:bodyPr>
            <a:lstStyle/>
            <a:p>
              <a:pPr algn="ctr"/>
              <a:r>
                <a:rPr lang="en-US" sz="800" dirty="0"/>
                <a:t>Bloomberg Aggregate Bond Index</a:t>
              </a:r>
            </a:p>
          </p:txBody>
        </p:sp>
        <p:sp>
          <p:nvSpPr>
            <p:cNvPr id="85" name="TextBox 84">
              <a:extLst>
                <a:ext uri="{FF2B5EF4-FFF2-40B4-BE49-F238E27FC236}">
                  <a16:creationId xmlns:a16="http://schemas.microsoft.com/office/drawing/2014/main" id="{5FABC71E-26E9-F822-48D5-53E4F6857F86}"/>
                </a:ext>
                <a:ext uri="{C183D7F6-B498-43B3-948B-1728B52AA6E4}">
                  <adec:decorative xmlns:adec="http://schemas.microsoft.com/office/drawing/2017/decorative" val="1"/>
                </a:ext>
              </a:extLst>
            </p:cNvPr>
            <p:cNvSpPr txBox="1"/>
            <p:nvPr/>
          </p:nvSpPr>
          <p:spPr>
            <a:xfrm>
              <a:off x="4319577" y="4260117"/>
              <a:ext cx="972513" cy="295858"/>
            </a:xfrm>
            <a:prstGeom prst="rect">
              <a:avLst/>
            </a:prstGeom>
            <a:noFill/>
          </p:spPr>
          <p:txBody>
            <a:bodyPr wrap="square" rtlCol="0">
              <a:spAutoFit/>
            </a:bodyPr>
            <a:lstStyle/>
            <a:p>
              <a:pPr algn="ctr"/>
              <a:r>
                <a:rPr lang="en-US" sz="800" dirty="0"/>
                <a:t>Average </a:t>
              </a:r>
              <a:br>
                <a:rPr lang="en-US" sz="800" dirty="0"/>
              </a:br>
              <a:r>
                <a:rPr lang="en-US" sz="800" dirty="0"/>
                <a:t>Investor Return</a:t>
              </a:r>
            </a:p>
          </p:txBody>
        </p:sp>
        <p:cxnSp>
          <p:nvCxnSpPr>
            <p:cNvPr id="86" name="Straight Connector 85">
              <a:extLst>
                <a:ext uri="{FF2B5EF4-FFF2-40B4-BE49-F238E27FC236}">
                  <a16:creationId xmlns:a16="http://schemas.microsoft.com/office/drawing/2014/main" id="{ABDDEEFF-B6C4-1107-76F0-91210BB89CFB}"/>
                </a:ext>
                <a:ext uri="{C183D7F6-B498-43B3-948B-1728B52AA6E4}">
                  <adec:decorative xmlns:adec="http://schemas.microsoft.com/office/drawing/2017/decorative" val="1"/>
                </a:ext>
              </a:extLst>
            </p:cNvPr>
            <p:cNvCxnSpPr>
              <a:cxnSpLocks/>
            </p:cNvCxnSpPr>
            <p:nvPr/>
          </p:nvCxnSpPr>
          <p:spPr>
            <a:xfrm>
              <a:off x="3383280" y="4248732"/>
              <a:ext cx="1920240" cy="0"/>
            </a:xfrm>
            <a:prstGeom prst="line">
              <a:avLst/>
            </a:prstGeom>
            <a:ln w="9525">
              <a:solidFill>
                <a:srgbClr val="7F7F7F"/>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87" name="Chart 86">
              <a:extLst>
                <a:ext uri="{FF2B5EF4-FFF2-40B4-BE49-F238E27FC236}">
                  <a16:creationId xmlns:a16="http://schemas.microsoft.com/office/drawing/2014/main" id="{8E26D392-1182-D4CD-FEBE-E2ED4E80EA04}"/>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023530430"/>
                </p:ext>
              </p:extLst>
            </p:nvPr>
          </p:nvGraphicFramePr>
          <p:xfrm>
            <a:off x="6158151" y="2155061"/>
            <a:ext cx="2286001" cy="2432145"/>
          </p:xfrm>
          <a:graphic>
            <a:graphicData uri="http://schemas.openxmlformats.org/drawingml/2006/chart">
              <c:chart xmlns:c="http://schemas.openxmlformats.org/drawingml/2006/chart" xmlns:r="http://schemas.openxmlformats.org/officeDocument/2006/relationships" r:id="rId5"/>
            </a:graphicData>
          </a:graphic>
        </p:graphicFrame>
        <p:sp>
          <p:nvSpPr>
            <p:cNvPr id="91" name="TextBox 90">
              <a:extLst>
                <a:ext uri="{FF2B5EF4-FFF2-40B4-BE49-F238E27FC236}">
                  <a16:creationId xmlns:a16="http://schemas.microsoft.com/office/drawing/2014/main" id="{692322FD-5296-96B7-4AF7-9C07A8855CB2}"/>
                </a:ext>
                <a:ext uri="{C183D7F6-B498-43B3-948B-1728B52AA6E4}">
                  <adec:decorative xmlns:adec="http://schemas.microsoft.com/office/drawing/2017/decorative" val="1"/>
                </a:ext>
              </a:extLst>
            </p:cNvPr>
            <p:cNvSpPr txBox="1"/>
            <p:nvPr/>
          </p:nvSpPr>
          <p:spPr>
            <a:xfrm>
              <a:off x="6026693" y="4260117"/>
              <a:ext cx="1188720" cy="707886"/>
            </a:xfrm>
            <a:prstGeom prst="rect">
              <a:avLst/>
            </a:prstGeom>
            <a:noFill/>
          </p:spPr>
          <p:txBody>
            <a:bodyPr wrap="square" rtlCol="0">
              <a:spAutoFit/>
            </a:bodyPr>
            <a:lstStyle/>
            <a:p>
              <a:pPr algn="ctr"/>
              <a:r>
                <a:rPr lang="en-US" sz="800" dirty="0"/>
                <a:t>50% S&amp;P 500 </a:t>
              </a:r>
              <a:br>
                <a:rPr lang="en-US" sz="800" dirty="0"/>
              </a:br>
              <a:r>
                <a:rPr lang="en-US" sz="800" dirty="0"/>
                <a:t>index + 50% Bloomberg Aggregate Bond Index</a:t>
              </a:r>
            </a:p>
          </p:txBody>
        </p:sp>
        <p:sp>
          <p:nvSpPr>
            <p:cNvPr id="93" name="TextBox 92">
              <a:extLst>
                <a:ext uri="{FF2B5EF4-FFF2-40B4-BE49-F238E27FC236}">
                  <a16:creationId xmlns:a16="http://schemas.microsoft.com/office/drawing/2014/main" id="{42971E8D-939B-1905-2045-5FAE6D18455D}"/>
                </a:ext>
                <a:ext uri="{C183D7F6-B498-43B3-948B-1728B52AA6E4}">
                  <adec:decorative xmlns:adec="http://schemas.microsoft.com/office/drawing/2017/decorative" val="1"/>
                </a:ext>
              </a:extLst>
            </p:cNvPr>
            <p:cNvSpPr txBox="1"/>
            <p:nvPr/>
          </p:nvSpPr>
          <p:spPr>
            <a:xfrm>
              <a:off x="7048501" y="4260117"/>
              <a:ext cx="1058607" cy="295858"/>
            </a:xfrm>
            <a:prstGeom prst="rect">
              <a:avLst/>
            </a:prstGeom>
            <a:noFill/>
          </p:spPr>
          <p:txBody>
            <a:bodyPr wrap="square" rtlCol="0">
              <a:spAutoFit/>
            </a:bodyPr>
            <a:lstStyle/>
            <a:p>
              <a:pPr algn="ctr"/>
              <a:r>
                <a:rPr lang="en-US" sz="800" dirty="0"/>
                <a:t>Average </a:t>
              </a:r>
              <a:br>
                <a:rPr lang="en-US" sz="800" dirty="0"/>
              </a:br>
              <a:r>
                <a:rPr lang="en-US" sz="800" dirty="0"/>
                <a:t>Investor Return</a:t>
              </a:r>
            </a:p>
          </p:txBody>
        </p:sp>
        <p:cxnSp>
          <p:nvCxnSpPr>
            <p:cNvPr id="94" name="Straight Connector 93">
              <a:extLst>
                <a:ext uri="{FF2B5EF4-FFF2-40B4-BE49-F238E27FC236}">
                  <a16:creationId xmlns:a16="http://schemas.microsoft.com/office/drawing/2014/main" id="{47B4D5DF-EE7C-83DC-540B-AA5302978EC5}"/>
                </a:ext>
                <a:ext uri="{C183D7F6-B498-43B3-948B-1728B52AA6E4}">
                  <adec:decorative xmlns:adec="http://schemas.microsoft.com/office/drawing/2017/decorative" val="1"/>
                </a:ext>
              </a:extLst>
            </p:cNvPr>
            <p:cNvCxnSpPr>
              <a:cxnSpLocks/>
            </p:cNvCxnSpPr>
            <p:nvPr/>
          </p:nvCxnSpPr>
          <p:spPr>
            <a:xfrm>
              <a:off x="6135782" y="4248732"/>
              <a:ext cx="1920240" cy="0"/>
            </a:xfrm>
            <a:prstGeom prst="line">
              <a:avLst/>
            </a:prstGeom>
            <a:ln w="9525">
              <a:solidFill>
                <a:srgbClr val="7F7F7F"/>
              </a:solidFill>
              <a:prstDash val="solid"/>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5B7BBD8D-60CC-AA9B-4763-3D09F105028C}"/>
                </a:ext>
                <a:ext uri="{C183D7F6-B498-43B3-948B-1728B52AA6E4}">
                  <adec:decorative xmlns:adec="http://schemas.microsoft.com/office/drawing/2017/decorative" val="1"/>
                </a:ext>
              </a:extLst>
            </p:cNvPr>
            <p:cNvSpPr/>
            <p:nvPr/>
          </p:nvSpPr>
          <p:spPr>
            <a:xfrm>
              <a:off x="2360522" y="2057746"/>
              <a:ext cx="1152223" cy="707886"/>
            </a:xfrm>
            <a:prstGeom prst="rect">
              <a:avLst/>
            </a:prstGeom>
          </p:spPr>
          <p:txBody>
            <a:bodyPr wrap="square">
              <a:spAutoFit/>
            </a:bodyPr>
            <a:lstStyle/>
            <a:p>
              <a:r>
                <a:rPr lang="en-US" sz="800" dirty="0"/>
                <a:t>Gap by which the average investor's portfolio consistently underperforms the index</a:t>
              </a:r>
            </a:p>
          </p:txBody>
        </p:sp>
        <p:sp>
          <p:nvSpPr>
            <p:cNvPr id="5122" name="Rectangle 5121">
              <a:extLst>
                <a:ext uri="{FF2B5EF4-FFF2-40B4-BE49-F238E27FC236}">
                  <a16:creationId xmlns:a16="http://schemas.microsoft.com/office/drawing/2014/main" id="{A7DD0367-8D22-149A-73E5-98CBE1E7463B}"/>
                </a:ext>
                <a:ext uri="{C183D7F6-B498-43B3-948B-1728B52AA6E4}">
                  <adec:decorative xmlns:adec="http://schemas.microsoft.com/office/drawing/2017/decorative" val="1"/>
                </a:ext>
              </a:extLst>
            </p:cNvPr>
            <p:cNvSpPr/>
            <p:nvPr/>
          </p:nvSpPr>
          <p:spPr>
            <a:xfrm>
              <a:off x="5163043" y="3242642"/>
              <a:ext cx="1152223" cy="707886"/>
            </a:xfrm>
            <a:prstGeom prst="rect">
              <a:avLst/>
            </a:prstGeom>
          </p:spPr>
          <p:txBody>
            <a:bodyPr wrap="square">
              <a:spAutoFit/>
            </a:bodyPr>
            <a:lstStyle/>
            <a:p>
              <a:r>
                <a:rPr lang="en-US" sz="800" dirty="0"/>
                <a:t>Gap by which the average investor's portfolio consistently underperforms the index</a:t>
              </a:r>
            </a:p>
          </p:txBody>
        </p:sp>
        <p:sp>
          <p:nvSpPr>
            <p:cNvPr id="5123" name="Rectangle 5122">
              <a:extLst>
                <a:ext uri="{FF2B5EF4-FFF2-40B4-BE49-F238E27FC236}">
                  <a16:creationId xmlns:a16="http://schemas.microsoft.com/office/drawing/2014/main" id="{2EC5B2DA-AEDD-5DB4-1430-FCED35794FD3}"/>
                </a:ext>
                <a:ext uri="{C183D7F6-B498-43B3-948B-1728B52AA6E4}">
                  <adec:decorative xmlns:adec="http://schemas.microsoft.com/office/drawing/2017/decorative" val="1"/>
                </a:ext>
              </a:extLst>
            </p:cNvPr>
            <p:cNvSpPr/>
            <p:nvPr/>
          </p:nvSpPr>
          <p:spPr>
            <a:xfrm>
              <a:off x="7961551" y="2808426"/>
              <a:ext cx="1152223" cy="707886"/>
            </a:xfrm>
            <a:prstGeom prst="rect">
              <a:avLst/>
            </a:prstGeom>
          </p:spPr>
          <p:txBody>
            <a:bodyPr wrap="square">
              <a:spAutoFit/>
            </a:bodyPr>
            <a:lstStyle/>
            <a:p>
              <a:r>
                <a:rPr lang="en-US" sz="800" dirty="0"/>
                <a:t>Gap by which the average investor's portfolio consistently underperforms the index</a:t>
              </a:r>
            </a:p>
          </p:txBody>
        </p:sp>
      </p:grpSp>
      <p:sp>
        <p:nvSpPr>
          <p:cNvPr id="5126" name="Rectangle 5125"/>
          <p:cNvSpPr/>
          <p:nvPr/>
        </p:nvSpPr>
        <p:spPr>
          <a:xfrm>
            <a:off x="320560" y="5314399"/>
            <a:ext cx="8606564" cy="1238801"/>
          </a:xfrm>
          <a:prstGeom prst="rect">
            <a:avLst/>
          </a:prstGeom>
        </p:spPr>
        <p:txBody>
          <a:bodyPr wrap="square" anchor="b">
            <a:spAutoFit/>
          </a:bodyPr>
          <a:lstStyle/>
          <a:p>
            <a:pPr>
              <a:spcBef>
                <a:spcPts val="0"/>
              </a:spcBef>
              <a:spcAft>
                <a:spcPts val="300"/>
              </a:spcAft>
              <a:buNone/>
            </a:pPr>
            <a:r>
              <a:rPr lang="en-US" sz="800" b="1" dirty="0"/>
              <a:t>Past performance is no guarantee of future results. </a:t>
            </a:r>
            <a:r>
              <a:rPr lang="en-US" sz="800" dirty="0"/>
              <a:t>It is not possible to invest directly in an index. All market indices are unmanaged. </a:t>
            </a:r>
          </a:p>
          <a:p>
            <a:pPr>
              <a:spcBef>
                <a:spcPts val="0"/>
              </a:spcBef>
              <a:spcAft>
                <a:spcPts val="300"/>
              </a:spcAft>
              <a:buNone/>
            </a:pPr>
            <a:r>
              <a:rPr lang="en-US" sz="800" dirty="0"/>
              <a:t>Returns are for the period ending 12/31/23. Investment Company Institute, Standard &amp; Poor’s, Bloomberg Capital Index Products and the Bureau of Labor Statistics Average investor performance results are calculated using data supplied by the Investment Company Institute. Investor returns are represented by the change in total mutual fund assets after excluding sales, redemptions, and exchanges. This method of calculation captures realized and unrealized capital gains, dividends, interest, trading costs, sales charges, fees, expenses, and any other costs. After calculating investor returns in dollar terms, two percentages are calculated for the period examined: Total investor return rate and annualized investor return rate. Total return rate is determined by calculating the investor return dollars as a percentage of the net of the sales, redemptions, and exchanges for each period. The equity market is represented by the Standard &amp; Poor’s 500, an unmanaged index of common stock. The fixed income market is represented by the Bloomberg Aggregate Bond </a:t>
            </a:r>
            <a:br>
              <a:rPr lang="en-US" sz="800" dirty="0"/>
            </a:br>
            <a:r>
              <a:rPr lang="en-US" sz="800" dirty="0"/>
              <a:t>Index. Inflation is represented by the Consumer Price Index-U. Indexes do not take into account the fees and expenses associated </a:t>
            </a:r>
            <a:br>
              <a:rPr lang="en-US" sz="800" dirty="0"/>
            </a:br>
            <a:r>
              <a:rPr lang="en-US" sz="800" dirty="0"/>
              <a:t>with investing, and individuals cannot invest directly in any index. Past performance cannot guarantee future results.</a:t>
            </a:r>
          </a:p>
        </p:txBody>
      </p:sp>
      <p:sp>
        <p:nvSpPr>
          <p:cNvPr id="31"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8</a:t>
            </a:fld>
            <a:endParaRPr lang="en-US" dirty="0"/>
          </a:p>
        </p:txBody>
      </p:sp>
      <p:sp>
        <p:nvSpPr>
          <p:cNvPr id="30"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2" name="Picture 1">
            <a:extLst>
              <a:ext uri="{FF2B5EF4-FFF2-40B4-BE49-F238E27FC236}">
                <a16:creationId xmlns:a16="http://schemas.microsoft.com/office/drawing/2014/main" id="{F7C46EBB-ED98-989E-8DFF-6516782B848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491883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Sustainable withdrawal rate</a:t>
            </a:r>
            <a:endParaRPr lang="en-US" b="1" dirty="0">
              <a:solidFill>
                <a:srgbClr val="768692"/>
              </a:solidFill>
            </a:endParaRPr>
          </a:p>
        </p:txBody>
      </p:sp>
      <p:grpSp>
        <p:nvGrpSpPr>
          <p:cNvPr id="9" name="Group 8">
            <a:extLst>
              <a:ext uri="{FF2B5EF4-FFF2-40B4-BE49-F238E27FC236}">
                <a16:creationId xmlns:a16="http://schemas.microsoft.com/office/drawing/2014/main" id="{9FC0E032-4894-61C1-42C4-CCDCA9988AC8}"/>
              </a:ext>
              <a:ext uri="{C183D7F6-B498-43B3-948B-1728B52AA6E4}">
                <adec:decorative xmlns:adec="http://schemas.microsoft.com/office/drawing/2017/decorative" val="1"/>
              </a:ext>
            </a:extLst>
          </p:cNvPr>
          <p:cNvGrpSpPr/>
          <p:nvPr/>
        </p:nvGrpSpPr>
        <p:grpSpPr>
          <a:xfrm>
            <a:off x="7274608" y="0"/>
            <a:ext cx="1899161" cy="579062"/>
            <a:chOff x="7274608" y="0"/>
            <a:chExt cx="1899161" cy="579062"/>
          </a:xfrm>
        </p:grpSpPr>
        <p:grpSp>
          <p:nvGrpSpPr>
            <p:cNvPr id="6" name="Group 5">
              <a:extLst>
                <a:ext uri="{FF2B5EF4-FFF2-40B4-BE49-F238E27FC236}">
                  <a16:creationId xmlns:a16="http://schemas.microsoft.com/office/drawing/2014/main" id="{1A836742-A610-0969-539A-69271C52FEFE}"/>
                </a:ext>
                <a:ext uri="{C183D7F6-B498-43B3-948B-1728B52AA6E4}">
                  <adec:decorative xmlns:adec="http://schemas.microsoft.com/office/drawing/2017/decorative" val="1"/>
                </a:ext>
              </a:extLst>
            </p:cNvPr>
            <p:cNvGrpSpPr/>
            <p:nvPr/>
          </p:nvGrpSpPr>
          <p:grpSpPr>
            <a:xfrm>
              <a:off x="7274608" y="107621"/>
              <a:ext cx="615874" cy="471441"/>
              <a:chOff x="7274608" y="107621"/>
              <a:chExt cx="615874" cy="471441"/>
            </a:xfrm>
          </p:grpSpPr>
          <p:sp>
            <p:nvSpPr>
              <p:cNvPr id="7197" name="TextBox 7196">
                <a:extLst>
                  <a:ext uri="{FF2B5EF4-FFF2-40B4-BE49-F238E27FC236}">
                    <a16:creationId xmlns:a16="http://schemas.microsoft.com/office/drawing/2014/main" id="{86D36A57-81B7-A52C-2DA6-23C99EE9ABAD}"/>
                  </a:ext>
                  <a:ext uri="{C183D7F6-B498-43B3-948B-1728B52AA6E4}">
                    <adec:decorative xmlns:adec="http://schemas.microsoft.com/office/drawing/2017/decorative" val="1"/>
                  </a:ext>
                </a:extLst>
              </p:cNvPr>
              <p:cNvSpPr txBox="1"/>
              <p:nvPr/>
            </p:nvSpPr>
            <p:spPr>
              <a:xfrm>
                <a:off x="7274608" y="363618"/>
                <a:ext cx="615874" cy="215444"/>
              </a:xfrm>
              <a:prstGeom prst="rect">
                <a:avLst/>
              </a:prstGeom>
              <a:noFill/>
            </p:spPr>
            <p:txBody>
              <a:bodyPr wrap="none" rtlCol="0">
                <a:spAutoFit/>
              </a:bodyPr>
              <a:lstStyle/>
              <a:p>
                <a:r>
                  <a:rPr lang="en-US" sz="800" b="1" dirty="0">
                    <a:solidFill>
                      <a:srgbClr val="333F48"/>
                    </a:solidFill>
                  </a:rPr>
                  <a:t>Practical</a:t>
                </a:r>
              </a:p>
            </p:txBody>
          </p:sp>
          <p:sp>
            <p:nvSpPr>
              <p:cNvPr id="48" name="Oval 47">
                <a:extLst>
                  <a:ext uri="{FF2B5EF4-FFF2-40B4-BE49-F238E27FC236}">
                    <a16:creationId xmlns:a16="http://schemas.microsoft.com/office/drawing/2014/main" id="{02ED7D41-32ED-E525-D913-A13148E431E7}"/>
                  </a:ext>
                  <a:ext uri="{C183D7F6-B498-43B3-948B-1728B52AA6E4}">
                    <adec:decorative xmlns:adec="http://schemas.microsoft.com/office/drawing/2017/decorative" val="1"/>
                  </a:ext>
                </a:extLst>
              </p:cNvPr>
              <p:cNvSpPr>
                <a:spLocks noChangeArrowheads="1"/>
              </p:cNvSpPr>
              <p:nvPr/>
            </p:nvSpPr>
            <p:spPr bwMode="auto">
              <a:xfrm>
                <a:off x="7434163" y="107621"/>
                <a:ext cx="162392" cy="162392"/>
              </a:xfrm>
              <a:prstGeom prst="ellipse">
                <a:avLst/>
              </a:pr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49" name="Freeform 25">
                <a:extLst>
                  <a:ext uri="{FF2B5EF4-FFF2-40B4-BE49-F238E27FC236}">
                    <a16:creationId xmlns:a16="http://schemas.microsoft.com/office/drawing/2014/main" id="{39E0C44C-669B-B0B2-C510-3049C5BE575A}"/>
                  </a:ext>
                  <a:ext uri="{C183D7F6-B498-43B3-948B-1728B52AA6E4}">
                    <adec:decorative xmlns:adec="http://schemas.microsoft.com/office/drawing/2017/decorative" val="1"/>
                  </a:ext>
                </a:extLst>
              </p:cNvPr>
              <p:cNvSpPr>
                <a:spLocks noEditPoints="1"/>
              </p:cNvSpPr>
              <p:nvPr/>
            </p:nvSpPr>
            <p:spPr bwMode="auto">
              <a:xfrm>
                <a:off x="7499966" y="148411"/>
                <a:ext cx="30401" cy="81196"/>
              </a:xfrm>
              <a:custGeom>
                <a:avLst/>
                <a:gdLst>
                  <a:gd name="T0" fmla="*/ 0 w 24"/>
                  <a:gd name="T1" fmla="*/ 44 h 64"/>
                  <a:gd name="T2" fmla="*/ 12 w 24"/>
                  <a:gd name="T3" fmla="*/ 56 h 64"/>
                  <a:gd name="T4" fmla="*/ 24 w 24"/>
                  <a:gd name="T5" fmla="*/ 44 h 64"/>
                  <a:gd name="T6" fmla="*/ 12 w 24"/>
                  <a:gd name="T7" fmla="*/ 32 h 64"/>
                  <a:gd name="T8" fmla="*/ 0 w 24"/>
                  <a:gd name="T9" fmla="*/ 20 h 64"/>
                  <a:gd name="T10" fmla="*/ 12 w 24"/>
                  <a:gd name="T11" fmla="*/ 8 h 64"/>
                  <a:gd name="T12" fmla="*/ 24 w 24"/>
                  <a:gd name="T13" fmla="*/ 20 h 64"/>
                  <a:gd name="T14" fmla="*/ 12 w 24"/>
                  <a:gd name="T15" fmla="*/ 0 h 64"/>
                  <a:gd name="T16" fmla="*/ 12 w 24"/>
                  <a:gd name="T17" fmla="*/ 8 h 64"/>
                  <a:gd name="T18" fmla="*/ 12 w 24"/>
                  <a:gd name="T19" fmla="*/ 56 h 64"/>
                  <a:gd name="T20" fmla="*/ 12 w 24"/>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4">
                    <a:moveTo>
                      <a:pt x="0" y="44"/>
                    </a:moveTo>
                    <a:cubicBezTo>
                      <a:pt x="0" y="51"/>
                      <a:pt x="5" y="56"/>
                      <a:pt x="12" y="56"/>
                    </a:cubicBezTo>
                    <a:cubicBezTo>
                      <a:pt x="19" y="56"/>
                      <a:pt x="24" y="51"/>
                      <a:pt x="24" y="44"/>
                    </a:cubicBezTo>
                    <a:cubicBezTo>
                      <a:pt x="24" y="37"/>
                      <a:pt x="19" y="32"/>
                      <a:pt x="12" y="32"/>
                    </a:cubicBezTo>
                    <a:cubicBezTo>
                      <a:pt x="5" y="32"/>
                      <a:pt x="0" y="27"/>
                      <a:pt x="0" y="20"/>
                    </a:cubicBezTo>
                    <a:cubicBezTo>
                      <a:pt x="0" y="13"/>
                      <a:pt x="5" y="8"/>
                      <a:pt x="12" y="8"/>
                    </a:cubicBezTo>
                    <a:cubicBezTo>
                      <a:pt x="19" y="8"/>
                      <a:pt x="24" y="13"/>
                      <a:pt x="24" y="20"/>
                    </a:cubicBezTo>
                    <a:moveTo>
                      <a:pt x="12" y="0"/>
                    </a:moveTo>
                    <a:cubicBezTo>
                      <a:pt x="12" y="8"/>
                      <a:pt x="12" y="8"/>
                      <a:pt x="12" y="8"/>
                    </a:cubicBezTo>
                    <a:moveTo>
                      <a:pt x="12" y="56"/>
                    </a:moveTo>
                    <a:cubicBezTo>
                      <a:pt x="12" y="64"/>
                      <a:pt x="12" y="64"/>
                      <a:pt x="12" y="64"/>
                    </a:cubicBez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50" name="Line 8">
                <a:extLst>
                  <a:ext uri="{FF2B5EF4-FFF2-40B4-BE49-F238E27FC236}">
                    <a16:creationId xmlns:a16="http://schemas.microsoft.com/office/drawing/2014/main" id="{A55EED11-B2AA-A139-F1AF-4401029A8C80}"/>
                  </a:ext>
                  <a:ext uri="{C183D7F6-B498-43B3-948B-1728B52AA6E4}">
                    <adec:decorative xmlns:adec="http://schemas.microsoft.com/office/drawing/2017/decorative" val="1"/>
                  </a:ext>
                </a:extLst>
              </p:cNvPr>
              <p:cNvSpPr>
                <a:spLocks noChangeShapeType="1"/>
              </p:cNvSpPr>
              <p:nvPr/>
            </p:nvSpPr>
            <p:spPr bwMode="auto">
              <a:xfrm>
                <a:off x="7572312" y="248613"/>
                <a:ext cx="95049" cy="9504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8" name="Group 7">
              <a:extLst>
                <a:ext uri="{FF2B5EF4-FFF2-40B4-BE49-F238E27FC236}">
                  <a16:creationId xmlns:a16="http://schemas.microsoft.com/office/drawing/2014/main" id="{1CE1829A-4D3C-0834-B232-54CBF47B82BB}"/>
                </a:ext>
                <a:ext uri="{C183D7F6-B498-43B3-948B-1728B52AA6E4}">
                  <adec:decorative xmlns:adec="http://schemas.microsoft.com/office/drawing/2017/decorative" val="1"/>
                </a:ext>
              </a:extLst>
            </p:cNvPr>
            <p:cNvGrpSpPr/>
            <p:nvPr/>
          </p:nvGrpSpPr>
          <p:grpSpPr>
            <a:xfrm>
              <a:off x="7799407" y="114263"/>
              <a:ext cx="681597" cy="464794"/>
              <a:chOff x="7799407" y="114263"/>
              <a:chExt cx="681597" cy="464794"/>
            </a:xfrm>
          </p:grpSpPr>
          <p:sp>
            <p:nvSpPr>
              <p:cNvPr id="7199" name="TextBox 7198">
                <a:extLst>
                  <a:ext uri="{FF2B5EF4-FFF2-40B4-BE49-F238E27FC236}">
                    <a16:creationId xmlns:a16="http://schemas.microsoft.com/office/drawing/2014/main" id="{73136CA9-B422-9502-4A48-C587A35F7910}"/>
                  </a:ext>
                  <a:ext uri="{C183D7F6-B498-43B3-948B-1728B52AA6E4}">
                    <adec:decorative xmlns:adec="http://schemas.microsoft.com/office/drawing/2017/decorative" val="1"/>
                  </a:ext>
                </a:extLst>
              </p:cNvPr>
              <p:cNvSpPr txBox="1"/>
              <p:nvPr/>
            </p:nvSpPr>
            <p:spPr>
              <a:xfrm>
                <a:off x="7799407" y="363613"/>
                <a:ext cx="681597" cy="215444"/>
              </a:xfrm>
              <a:prstGeom prst="rect">
                <a:avLst/>
              </a:prstGeom>
              <a:noFill/>
            </p:spPr>
            <p:txBody>
              <a:bodyPr wrap="none" rtlCol="0">
                <a:spAutoFit/>
              </a:bodyPr>
              <a:lstStyle/>
              <a:p>
                <a:r>
                  <a:rPr lang="en-US" sz="800" b="1" dirty="0">
                    <a:solidFill>
                      <a:srgbClr val="333F48"/>
                    </a:solidFill>
                  </a:rPr>
                  <a:t>Emotional</a:t>
                </a:r>
              </a:p>
            </p:txBody>
          </p:sp>
          <p:sp>
            <p:nvSpPr>
              <p:cNvPr id="39" name="Freeform 13">
                <a:extLst>
                  <a:ext uri="{FF2B5EF4-FFF2-40B4-BE49-F238E27FC236}">
                    <a16:creationId xmlns:a16="http://schemas.microsoft.com/office/drawing/2014/main" id="{46C88BCB-DDFE-5903-84FD-ED155983FC6E}"/>
                  </a:ext>
                  <a:ext uri="{C183D7F6-B498-43B3-948B-1728B52AA6E4}">
                    <adec:decorative xmlns:adec="http://schemas.microsoft.com/office/drawing/2017/decorative" val="1"/>
                  </a:ext>
                </a:extLst>
              </p:cNvPr>
              <p:cNvSpPr>
                <a:spLocks noEditPoints="1"/>
              </p:cNvSpPr>
              <p:nvPr/>
            </p:nvSpPr>
            <p:spPr bwMode="auto">
              <a:xfrm>
                <a:off x="8089002" y="144279"/>
                <a:ext cx="82350" cy="169704"/>
              </a:xfrm>
              <a:custGeom>
                <a:avLst/>
                <a:gdLst>
                  <a:gd name="T0" fmla="*/ 30 w 60"/>
                  <a:gd name="T1" fmla="*/ 124 h 124"/>
                  <a:gd name="T2" fmla="*/ 43 w 60"/>
                  <a:gd name="T3" fmla="*/ 124 h 124"/>
                  <a:gd name="T4" fmla="*/ 49 w 60"/>
                  <a:gd name="T5" fmla="*/ 81 h 124"/>
                  <a:gd name="T6" fmla="*/ 60 w 60"/>
                  <a:gd name="T7" fmla="*/ 81 h 124"/>
                  <a:gd name="T8" fmla="*/ 60 w 60"/>
                  <a:gd name="T9" fmla="*/ 41 h 124"/>
                  <a:gd name="T10" fmla="*/ 41 w 60"/>
                  <a:gd name="T11" fmla="*/ 35 h 124"/>
                  <a:gd name="T12" fmla="*/ 30 w 60"/>
                  <a:gd name="T13" fmla="*/ 57 h 124"/>
                  <a:gd name="T14" fmla="*/ 19 w 60"/>
                  <a:gd name="T15" fmla="*/ 35 h 124"/>
                  <a:gd name="T16" fmla="*/ 0 w 60"/>
                  <a:gd name="T17" fmla="*/ 41 h 124"/>
                  <a:gd name="T18" fmla="*/ 0 w 60"/>
                  <a:gd name="T19" fmla="*/ 81 h 124"/>
                  <a:gd name="T20" fmla="*/ 11 w 60"/>
                  <a:gd name="T21" fmla="*/ 81 h 124"/>
                  <a:gd name="T22" fmla="*/ 16 w 60"/>
                  <a:gd name="T23" fmla="*/ 124 h 124"/>
                  <a:gd name="T24" fmla="*/ 30 w 60"/>
                  <a:gd name="T25" fmla="*/ 124 h 124"/>
                  <a:gd name="T26" fmla="*/ 30 w 60"/>
                  <a:gd name="T27" fmla="*/ 27 h 124"/>
                  <a:gd name="T28" fmla="*/ 43 w 60"/>
                  <a:gd name="T29" fmla="*/ 14 h 124"/>
                  <a:gd name="T30" fmla="*/ 30 w 60"/>
                  <a:gd name="T31" fmla="*/ 0 h 124"/>
                  <a:gd name="T32" fmla="*/ 16 w 60"/>
                  <a:gd name="T33" fmla="*/ 14 h 124"/>
                  <a:gd name="T34" fmla="*/ 30 w 60"/>
                  <a:gd name="T35" fmla="*/ 2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4">
                    <a:moveTo>
                      <a:pt x="30" y="124"/>
                    </a:moveTo>
                    <a:cubicBezTo>
                      <a:pt x="43" y="124"/>
                      <a:pt x="43" y="124"/>
                      <a:pt x="43" y="124"/>
                    </a:cubicBezTo>
                    <a:cubicBezTo>
                      <a:pt x="49" y="81"/>
                      <a:pt x="49" y="81"/>
                      <a:pt x="49" y="81"/>
                    </a:cubicBezTo>
                    <a:cubicBezTo>
                      <a:pt x="60" y="81"/>
                      <a:pt x="60" y="81"/>
                      <a:pt x="60" y="81"/>
                    </a:cubicBezTo>
                    <a:cubicBezTo>
                      <a:pt x="60" y="41"/>
                      <a:pt x="60" y="41"/>
                      <a:pt x="60" y="41"/>
                    </a:cubicBezTo>
                    <a:cubicBezTo>
                      <a:pt x="41" y="35"/>
                      <a:pt x="41" y="35"/>
                      <a:pt x="41" y="35"/>
                    </a:cubicBezTo>
                    <a:cubicBezTo>
                      <a:pt x="30" y="57"/>
                      <a:pt x="30" y="57"/>
                      <a:pt x="30" y="57"/>
                    </a:cubicBezTo>
                    <a:cubicBezTo>
                      <a:pt x="19" y="35"/>
                      <a:pt x="19" y="35"/>
                      <a:pt x="19" y="35"/>
                    </a:cubicBezTo>
                    <a:cubicBezTo>
                      <a:pt x="0" y="41"/>
                      <a:pt x="0" y="41"/>
                      <a:pt x="0" y="41"/>
                    </a:cubicBezTo>
                    <a:cubicBezTo>
                      <a:pt x="0" y="81"/>
                      <a:pt x="0" y="81"/>
                      <a:pt x="0" y="81"/>
                    </a:cubicBezTo>
                    <a:cubicBezTo>
                      <a:pt x="11" y="81"/>
                      <a:pt x="11" y="81"/>
                      <a:pt x="11" y="81"/>
                    </a:cubicBezTo>
                    <a:cubicBezTo>
                      <a:pt x="16" y="124"/>
                      <a:pt x="16" y="124"/>
                      <a:pt x="16" y="124"/>
                    </a:cubicBezTo>
                    <a:lnTo>
                      <a:pt x="30" y="124"/>
                    </a:lnTo>
                    <a:close/>
                    <a:moveTo>
                      <a:pt x="30" y="27"/>
                    </a:moveTo>
                    <a:cubicBezTo>
                      <a:pt x="37" y="27"/>
                      <a:pt x="43" y="21"/>
                      <a:pt x="43" y="14"/>
                    </a:cubicBezTo>
                    <a:cubicBezTo>
                      <a:pt x="43" y="6"/>
                      <a:pt x="37" y="0"/>
                      <a:pt x="30" y="0"/>
                    </a:cubicBezTo>
                    <a:cubicBezTo>
                      <a:pt x="22" y="0"/>
                      <a:pt x="16" y="6"/>
                      <a:pt x="16" y="14"/>
                    </a:cubicBezTo>
                    <a:cubicBezTo>
                      <a:pt x="16" y="21"/>
                      <a:pt x="22" y="27"/>
                      <a:pt x="30" y="27"/>
                    </a:cubicBez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40" name="Line 14">
                <a:extLst>
                  <a:ext uri="{FF2B5EF4-FFF2-40B4-BE49-F238E27FC236}">
                    <a16:creationId xmlns:a16="http://schemas.microsoft.com/office/drawing/2014/main" id="{207A6F28-F424-066F-8978-F8CD9AC4E212}"/>
                  </a:ext>
                  <a:ext uri="{C183D7F6-B498-43B3-948B-1728B52AA6E4}">
                    <adec:decorative xmlns:adec="http://schemas.microsoft.com/office/drawing/2017/decorative" val="1"/>
                  </a:ext>
                </a:extLst>
              </p:cNvPr>
              <p:cNvSpPr>
                <a:spLocks noChangeShapeType="1"/>
              </p:cNvSpPr>
              <p:nvPr/>
            </p:nvSpPr>
            <p:spPr bwMode="auto">
              <a:xfrm flipV="1">
                <a:off x="8016657" y="287815"/>
                <a:ext cx="53489" cy="53489"/>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1" name="Line 15">
                <a:extLst>
                  <a:ext uri="{FF2B5EF4-FFF2-40B4-BE49-F238E27FC236}">
                    <a16:creationId xmlns:a16="http://schemas.microsoft.com/office/drawing/2014/main" id="{0EF1A70A-F236-0F10-5467-E647E8D87EB5}"/>
                  </a:ext>
                  <a:ext uri="{C183D7F6-B498-43B3-948B-1728B52AA6E4}">
                    <adec:decorative xmlns:adec="http://schemas.microsoft.com/office/drawing/2017/decorative" val="1"/>
                  </a:ext>
                </a:extLst>
              </p:cNvPr>
              <p:cNvSpPr>
                <a:spLocks noChangeShapeType="1"/>
              </p:cNvSpPr>
              <p:nvPr/>
            </p:nvSpPr>
            <p:spPr bwMode="auto">
              <a:xfrm>
                <a:off x="8189054" y="286660"/>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2" name="Freeform 19">
                <a:extLst>
                  <a:ext uri="{FF2B5EF4-FFF2-40B4-BE49-F238E27FC236}">
                    <a16:creationId xmlns:a16="http://schemas.microsoft.com/office/drawing/2014/main" id="{EAD5CAE8-0B90-6C07-1BEC-0794E3F0B0E5}"/>
                  </a:ext>
                  <a:ext uri="{C183D7F6-B498-43B3-948B-1728B52AA6E4}">
                    <adec:decorative xmlns:adec="http://schemas.microsoft.com/office/drawing/2017/decorative" val="1"/>
                  </a:ext>
                </a:extLst>
              </p:cNvPr>
              <p:cNvSpPr>
                <a:spLocks/>
              </p:cNvSpPr>
              <p:nvPr/>
            </p:nvSpPr>
            <p:spPr bwMode="auto">
              <a:xfrm>
                <a:off x="8194442" y="114263"/>
                <a:ext cx="49256" cy="49256"/>
              </a:xfrm>
              <a:custGeom>
                <a:avLst/>
                <a:gdLst>
                  <a:gd name="T0" fmla="*/ 128 w 128"/>
                  <a:gd name="T1" fmla="*/ 128 h 128"/>
                  <a:gd name="T2" fmla="*/ 128 w 128"/>
                  <a:gd name="T3" fmla="*/ 0 h 128"/>
                  <a:gd name="T4" fmla="*/ 0 w 128"/>
                  <a:gd name="T5" fmla="*/ 0 h 128"/>
                </a:gdLst>
                <a:ahLst/>
                <a:cxnLst>
                  <a:cxn ang="0">
                    <a:pos x="T0" y="T1"/>
                  </a:cxn>
                  <a:cxn ang="0">
                    <a:pos x="T2" y="T3"/>
                  </a:cxn>
                  <a:cxn ang="0">
                    <a:pos x="T4" y="T5"/>
                  </a:cxn>
                </a:cxnLst>
                <a:rect l="0" t="0" r="r" b="b"/>
                <a:pathLst>
                  <a:path w="128" h="128">
                    <a:moveTo>
                      <a:pt x="128" y="128"/>
                    </a:moveTo>
                    <a:lnTo>
                      <a:pt x="128" y="0"/>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3" name="Freeform 20">
                <a:extLst>
                  <a:ext uri="{FF2B5EF4-FFF2-40B4-BE49-F238E27FC236}">
                    <a16:creationId xmlns:a16="http://schemas.microsoft.com/office/drawing/2014/main" id="{CCE4DFDB-BBB3-972C-AE55-D332CC18AB21}"/>
                  </a:ext>
                  <a:ext uri="{C183D7F6-B498-43B3-948B-1728B52AA6E4}">
                    <adec:decorative xmlns:adec="http://schemas.microsoft.com/office/drawing/2017/decorative" val="1"/>
                  </a:ext>
                </a:extLst>
              </p:cNvPr>
              <p:cNvSpPr>
                <a:spLocks/>
              </p:cNvSpPr>
              <p:nvPr/>
            </p:nvSpPr>
            <p:spPr bwMode="auto">
              <a:xfrm>
                <a:off x="8016657" y="114263"/>
                <a:ext cx="49256" cy="49256"/>
              </a:xfrm>
              <a:custGeom>
                <a:avLst/>
                <a:gdLst>
                  <a:gd name="T0" fmla="*/ 0 w 128"/>
                  <a:gd name="T1" fmla="*/ 128 h 128"/>
                  <a:gd name="T2" fmla="*/ 0 w 128"/>
                  <a:gd name="T3" fmla="*/ 0 h 128"/>
                  <a:gd name="T4" fmla="*/ 128 w 128"/>
                  <a:gd name="T5" fmla="*/ 0 h 128"/>
                </a:gdLst>
                <a:ahLst/>
                <a:cxnLst>
                  <a:cxn ang="0">
                    <a:pos x="T0" y="T1"/>
                  </a:cxn>
                  <a:cxn ang="0">
                    <a:pos x="T2" y="T3"/>
                  </a:cxn>
                  <a:cxn ang="0">
                    <a:pos x="T4" y="T5"/>
                  </a:cxn>
                </a:cxnLst>
                <a:rect l="0" t="0" r="r" b="b"/>
                <a:pathLst>
                  <a:path w="128" h="128">
                    <a:moveTo>
                      <a:pt x="0" y="128"/>
                    </a:moveTo>
                    <a:lnTo>
                      <a:pt x="0" y="0"/>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4" name="Line 18">
                <a:extLst>
                  <a:ext uri="{FF2B5EF4-FFF2-40B4-BE49-F238E27FC236}">
                    <a16:creationId xmlns:a16="http://schemas.microsoft.com/office/drawing/2014/main" id="{CE2A0790-AD8F-99A2-5B98-3CCAEC228B14}"/>
                  </a:ext>
                  <a:ext uri="{C183D7F6-B498-43B3-948B-1728B52AA6E4}">
                    <adec:decorative xmlns:adec="http://schemas.microsoft.com/office/drawing/2017/decorative" val="1"/>
                  </a:ext>
                </a:extLst>
              </p:cNvPr>
              <p:cNvSpPr>
                <a:spLocks noChangeShapeType="1"/>
              </p:cNvSpPr>
              <p:nvPr/>
            </p:nvSpPr>
            <p:spPr bwMode="auto">
              <a:xfrm flipV="1">
                <a:off x="8189054" y="114263"/>
                <a:ext cx="54644"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5" name="Freeform 22">
                <a:extLst>
                  <a:ext uri="{FF2B5EF4-FFF2-40B4-BE49-F238E27FC236}">
                    <a16:creationId xmlns:a16="http://schemas.microsoft.com/office/drawing/2014/main" id="{107A405C-7828-B100-FFE4-1D3D3A338759}"/>
                  </a:ext>
                  <a:ext uri="{C183D7F6-B498-43B3-948B-1728B52AA6E4}">
                    <adec:decorative xmlns:adec="http://schemas.microsoft.com/office/drawing/2017/decorative" val="1"/>
                  </a:ext>
                </a:extLst>
              </p:cNvPr>
              <p:cNvSpPr>
                <a:spLocks/>
              </p:cNvSpPr>
              <p:nvPr/>
            </p:nvSpPr>
            <p:spPr bwMode="auto">
              <a:xfrm>
                <a:off x="8016657" y="292048"/>
                <a:ext cx="49256" cy="49256"/>
              </a:xfrm>
              <a:custGeom>
                <a:avLst/>
                <a:gdLst>
                  <a:gd name="T0" fmla="*/ 128 w 128"/>
                  <a:gd name="T1" fmla="*/ 128 h 128"/>
                  <a:gd name="T2" fmla="*/ 0 w 128"/>
                  <a:gd name="T3" fmla="*/ 128 h 128"/>
                  <a:gd name="T4" fmla="*/ 0 w 128"/>
                  <a:gd name="T5" fmla="*/ 0 h 128"/>
                </a:gdLst>
                <a:ahLst/>
                <a:cxnLst>
                  <a:cxn ang="0">
                    <a:pos x="T0" y="T1"/>
                  </a:cxn>
                  <a:cxn ang="0">
                    <a:pos x="T2" y="T3"/>
                  </a:cxn>
                  <a:cxn ang="0">
                    <a:pos x="T4" y="T5"/>
                  </a:cxn>
                </a:cxnLst>
                <a:rect l="0" t="0" r="r" b="b"/>
                <a:pathLst>
                  <a:path w="128" h="128">
                    <a:moveTo>
                      <a:pt x="128" y="128"/>
                    </a:moveTo>
                    <a:lnTo>
                      <a:pt x="0" y="128"/>
                    </a:lnTo>
                    <a:lnTo>
                      <a:pt x="0"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6" name="Line 20">
                <a:extLst>
                  <a:ext uri="{FF2B5EF4-FFF2-40B4-BE49-F238E27FC236}">
                    <a16:creationId xmlns:a16="http://schemas.microsoft.com/office/drawing/2014/main" id="{1722374C-F68A-4212-2F68-B08891AA83E7}"/>
                  </a:ext>
                  <a:ext uri="{C183D7F6-B498-43B3-948B-1728B52AA6E4}">
                    <adec:decorative xmlns:adec="http://schemas.microsoft.com/office/drawing/2017/decorative" val="1"/>
                  </a:ext>
                </a:extLst>
              </p:cNvPr>
              <p:cNvSpPr>
                <a:spLocks noChangeShapeType="1"/>
              </p:cNvSpPr>
              <p:nvPr/>
            </p:nvSpPr>
            <p:spPr bwMode="auto">
              <a:xfrm>
                <a:off x="8016657" y="114263"/>
                <a:ext cx="53489" cy="54644"/>
              </a:xfrm>
              <a:prstGeom prst="line">
                <a:avLst/>
              </a:prstGeom>
              <a:noFill/>
              <a:ln w="9525" cap="rnd">
                <a:solidFill>
                  <a:srgbClr val="4C4C4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600"/>
              </a:p>
            </p:txBody>
          </p:sp>
          <p:sp>
            <p:nvSpPr>
              <p:cNvPr id="47" name="Freeform 24">
                <a:extLst>
                  <a:ext uri="{FF2B5EF4-FFF2-40B4-BE49-F238E27FC236}">
                    <a16:creationId xmlns:a16="http://schemas.microsoft.com/office/drawing/2014/main" id="{ADBEAC3A-3062-5DAB-632D-85129DB72138}"/>
                  </a:ext>
                  <a:ext uri="{C183D7F6-B498-43B3-948B-1728B52AA6E4}">
                    <adec:decorative xmlns:adec="http://schemas.microsoft.com/office/drawing/2017/decorative" val="1"/>
                  </a:ext>
                </a:extLst>
              </p:cNvPr>
              <p:cNvSpPr>
                <a:spLocks/>
              </p:cNvSpPr>
              <p:nvPr/>
            </p:nvSpPr>
            <p:spPr bwMode="auto">
              <a:xfrm>
                <a:off x="8194442" y="292048"/>
                <a:ext cx="49256" cy="49256"/>
              </a:xfrm>
              <a:custGeom>
                <a:avLst/>
                <a:gdLst>
                  <a:gd name="T0" fmla="*/ 0 w 128"/>
                  <a:gd name="T1" fmla="*/ 128 h 128"/>
                  <a:gd name="T2" fmla="*/ 128 w 128"/>
                  <a:gd name="T3" fmla="*/ 128 h 128"/>
                  <a:gd name="T4" fmla="*/ 128 w 128"/>
                  <a:gd name="T5" fmla="*/ 0 h 128"/>
                </a:gdLst>
                <a:ahLst/>
                <a:cxnLst>
                  <a:cxn ang="0">
                    <a:pos x="T0" y="T1"/>
                  </a:cxn>
                  <a:cxn ang="0">
                    <a:pos x="T2" y="T3"/>
                  </a:cxn>
                  <a:cxn ang="0">
                    <a:pos x="T4" y="T5"/>
                  </a:cxn>
                </a:cxnLst>
                <a:rect l="0" t="0" r="r" b="b"/>
                <a:pathLst>
                  <a:path w="128" h="128">
                    <a:moveTo>
                      <a:pt x="0" y="128"/>
                    </a:moveTo>
                    <a:lnTo>
                      <a:pt x="128" y="128"/>
                    </a:lnTo>
                    <a:lnTo>
                      <a:pt x="128" y="0"/>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grpSp>
          <p:nvGrpSpPr>
            <p:cNvPr id="3" name="Group 2">
              <a:extLst>
                <a:ext uri="{FF2B5EF4-FFF2-40B4-BE49-F238E27FC236}">
                  <a16:creationId xmlns:a16="http://schemas.microsoft.com/office/drawing/2014/main" id="{52F082B9-0ACE-5BDD-B185-AF2E3F6759FE}"/>
                </a:ext>
                <a:ext uri="{C183D7F6-B498-43B3-948B-1728B52AA6E4}">
                  <adec:decorative xmlns:adec="http://schemas.microsoft.com/office/drawing/2017/decorative" val="1"/>
                </a:ext>
              </a:extLst>
            </p:cNvPr>
            <p:cNvGrpSpPr/>
            <p:nvPr/>
          </p:nvGrpSpPr>
          <p:grpSpPr>
            <a:xfrm>
              <a:off x="8336680" y="113461"/>
              <a:ext cx="837089" cy="465596"/>
              <a:chOff x="8336680" y="113461"/>
              <a:chExt cx="837089" cy="465596"/>
            </a:xfrm>
          </p:grpSpPr>
          <p:sp>
            <p:nvSpPr>
              <p:cNvPr id="34" name="TextBox 33">
                <a:extLst>
                  <a:ext uri="{FF2B5EF4-FFF2-40B4-BE49-F238E27FC236}">
                    <a16:creationId xmlns:a16="http://schemas.microsoft.com/office/drawing/2014/main" id="{DC220334-CB57-8598-FB79-7461A1F6D245}"/>
                  </a:ext>
                  <a:ext uri="{C183D7F6-B498-43B3-948B-1728B52AA6E4}">
                    <adec:decorative xmlns:adec="http://schemas.microsoft.com/office/drawing/2017/decorative" val="1"/>
                  </a:ext>
                </a:extLst>
              </p:cNvPr>
              <p:cNvSpPr txBox="1"/>
              <p:nvPr/>
            </p:nvSpPr>
            <p:spPr>
              <a:xfrm>
                <a:off x="8336680" y="363613"/>
                <a:ext cx="837089" cy="215444"/>
              </a:xfrm>
              <a:prstGeom prst="rect">
                <a:avLst/>
              </a:prstGeom>
              <a:noFill/>
            </p:spPr>
            <p:txBody>
              <a:bodyPr wrap="none" rtlCol="0">
                <a:spAutoFit/>
              </a:bodyPr>
              <a:lstStyle/>
              <a:p>
                <a:r>
                  <a:rPr lang="en-US" sz="800" b="1" dirty="0">
                    <a:solidFill>
                      <a:srgbClr val="333F48"/>
                    </a:solidFill>
                  </a:rPr>
                  <a:t>Mathematical</a:t>
                </a:r>
              </a:p>
            </p:txBody>
          </p:sp>
          <p:sp>
            <p:nvSpPr>
              <p:cNvPr id="37" name="Freeform 26">
                <a:extLst>
                  <a:ext uri="{FF2B5EF4-FFF2-40B4-BE49-F238E27FC236}">
                    <a16:creationId xmlns:a16="http://schemas.microsoft.com/office/drawing/2014/main" id="{9AF88A18-1CC4-7096-C8D7-91B18A239F57}"/>
                  </a:ext>
                  <a:ext uri="{C183D7F6-B498-43B3-948B-1728B52AA6E4}">
                    <adec:decorative xmlns:adec="http://schemas.microsoft.com/office/drawing/2017/decorative" val="1"/>
                  </a:ext>
                </a:extLst>
              </p:cNvPr>
              <p:cNvSpPr>
                <a:spLocks noEditPoints="1"/>
              </p:cNvSpPr>
              <p:nvPr/>
            </p:nvSpPr>
            <p:spPr bwMode="auto">
              <a:xfrm>
                <a:off x="8633070" y="113461"/>
                <a:ext cx="178038" cy="228184"/>
              </a:xfrm>
              <a:custGeom>
                <a:avLst/>
                <a:gdLst>
                  <a:gd name="T0" fmla="*/ 72 w 144"/>
                  <a:gd name="T1" fmla="*/ 64 h 184"/>
                  <a:gd name="T2" fmla="*/ 72 w 144"/>
                  <a:gd name="T3" fmla="*/ 184 h 184"/>
                  <a:gd name="T4" fmla="*/ 0 w 144"/>
                  <a:gd name="T5" fmla="*/ 64 h 184"/>
                  <a:gd name="T6" fmla="*/ 144 w 144"/>
                  <a:gd name="T7" fmla="*/ 64 h 184"/>
                  <a:gd name="T8" fmla="*/ 0 w 144"/>
                  <a:gd name="T9" fmla="*/ 120 h 184"/>
                  <a:gd name="T10" fmla="*/ 144 w 144"/>
                  <a:gd name="T11" fmla="*/ 120 h 184"/>
                  <a:gd name="T12" fmla="*/ 128 w 144"/>
                  <a:gd name="T13" fmla="*/ 41 h 184"/>
                  <a:gd name="T14" fmla="*/ 121 w 144"/>
                  <a:gd name="T15" fmla="*/ 48 h 184"/>
                  <a:gd name="T16" fmla="*/ 23 w 144"/>
                  <a:gd name="T17" fmla="*/ 48 h 184"/>
                  <a:gd name="T18" fmla="*/ 16 w 144"/>
                  <a:gd name="T19" fmla="*/ 41 h 184"/>
                  <a:gd name="T20" fmla="*/ 16 w 144"/>
                  <a:gd name="T21" fmla="*/ 23 h 184"/>
                  <a:gd name="T22" fmla="*/ 23 w 144"/>
                  <a:gd name="T23" fmla="*/ 16 h 184"/>
                  <a:gd name="T24" fmla="*/ 121 w 144"/>
                  <a:gd name="T25" fmla="*/ 16 h 184"/>
                  <a:gd name="T26" fmla="*/ 128 w 144"/>
                  <a:gd name="T27" fmla="*/ 23 h 184"/>
                  <a:gd name="T28" fmla="*/ 128 w 144"/>
                  <a:gd name="T29" fmla="*/ 41 h 184"/>
                  <a:gd name="T30" fmla="*/ 144 w 144"/>
                  <a:gd name="T31" fmla="*/ 164 h 184"/>
                  <a:gd name="T32" fmla="*/ 124 w 144"/>
                  <a:gd name="T33" fmla="*/ 184 h 184"/>
                  <a:gd name="T34" fmla="*/ 20 w 144"/>
                  <a:gd name="T35" fmla="*/ 184 h 184"/>
                  <a:gd name="T36" fmla="*/ 0 w 144"/>
                  <a:gd name="T37" fmla="*/ 164 h 184"/>
                  <a:gd name="T38" fmla="*/ 0 w 144"/>
                  <a:gd name="T39" fmla="*/ 20 h 184"/>
                  <a:gd name="T40" fmla="*/ 20 w 144"/>
                  <a:gd name="T41" fmla="*/ 0 h 184"/>
                  <a:gd name="T42" fmla="*/ 124 w 144"/>
                  <a:gd name="T43" fmla="*/ 0 h 184"/>
                  <a:gd name="T44" fmla="*/ 144 w 144"/>
                  <a:gd name="T45" fmla="*/ 20 h 184"/>
                  <a:gd name="T46" fmla="*/ 144 w 144"/>
                  <a:gd name="T47"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4" h="184">
                    <a:moveTo>
                      <a:pt x="72" y="64"/>
                    </a:moveTo>
                    <a:cubicBezTo>
                      <a:pt x="72" y="184"/>
                      <a:pt x="72" y="184"/>
                      <a:pt x="72" y="184"/>
                    </a:cubicBezTo>
                    <a:moveTo>
                      <a:pt x="0" y="64"/>
                    </a:moveTo>
                    <a:cubicBezTo>
                      <a:pt x="144" y="64"/>
                      <a:pt x="144" y="64"/>
                      <a:pt x="144" y="64"/>
                    </a:cubicBezTo>
                    <a:moveTo>
                      <a:pt x="0" y="120"/>
                    </a:moveTo>
                    <a:cubicBezTo>
                      <a:pt x="144" y="120"/>
                      <a:pt x="144" y="120"/>
                      <a:pt x="144" y="120"/>
                    </a:cubicBezTo>
                    <a:moveTo>
                      <a:pt x="128" y="41"/>
                    </a:moveTo>
                    <a:cubicBezTo>
                      <a:pt x="128" y="45"/>
                      <a:pt x="125" y="48"/>
                      <a:pt x="121" y="48"/>
                    </a:cubicBezTo>
                    <a:cubicBezTo>
                      <a:pt x="23" y="48"/>
                      <a:pt x="23" y="48"/>
                      <a:pt x="23" y="48"/>
                    </a:cubicBezTo>
                    <a:cubicBezTo>
                      <a:pt x="19" y="48"/>
                      <a:pt x="16" y="45"/>
                      <a:pt x="16" y="41"/>
                    </a:cubicBezTo>
                    <a:cubicBezTo>
                      <a:pt x="16" y="23"/>
                      <a:pt x="16" y="23"/>
                      <a:pt x="16" y="23"/>
                    </a:cubicBezTo>
                    <a:cubicBezTo>
                      <a:pt x="16" y="19"/>
                      <a:pt x="19" y="16"/>
                      <a:pt x="23" y="16"/>
                    </a:cubicBezTo>
                    <a:cubicBezTo>
                      <a:pt x="121" y="16"/>
                      <a:pt x="121" y="16"/>
                      <a:pt x="121" y="16"/>
                    </a:cubicBezTo>
                    <a:cubicBezTo>
                      <a:pt x="125" y="16"/>
                      <a:pt x="128" y="19"/>
                      <a:pt x="128" y="23"/>
                    </a:cubicBezTo>
                    <a:lnTo>
                      <a:pt x="128" y="41"/>
                    </a:lnTo>
                    <a:close/>
                    <a:moveTo>
                      <a:pt x="144" y="164"/>
                    </a:moveTo>
                    <a:cubicBezTo>
                      <a:pt x="144" y="175"/>
                      <a:pt x="135" y="184"/>
                      <a:pt x="124" y="184"/>
                    </a:cubicBezTo>
                    <a:cubicBezTo>
                      <a:pt x="20" y="184"/>
                      <a:pt x="20" y="184"/>
                      <a:pt x="20" y="184"/>
                    </a:cubicBezTo>
                    <a:cubicBezTo>
                      <a:pt x="9" y="184"/>
                      <a:pt x="0" y="175"/>
                      <a:pt x="0" y="164"/>
                    </a:cubicBezTo>
                    <a:cubicBezTo>
                      <a:pt x="0" y="20"/>
                      <a:pt x="0" y="20"/>
                      <a:pt x="0" y="20"/>
                    </a:cubicBezTo>
                    <a:cubicBezTo>
                      <a:pt x="0" y="9"/>
                      <a:pt x="9" y="0"/>
                      <a:pt x="20" y="0"/>
                    </a:cubicBezTo>
                    <a:cubicBezTo>
                      <a:pt x="124" y="0"/>
                      <a:pt x="124" y="0"/>
                      <a:pt x="124" y="0"/>
                    </a:cubicBezTo>
                    <a:cubicBezTo>
                      <a:pt x="135" y="0"/>
                      <a:pt x="144" y="9"/>
                      <a:pt x="144" y="20"/>
                    </a:cubicBezTo>
                    <a:lnTo>
                      <a:pt x="144" y="164"/>
                    </a:lnTo>
                    <a:close/>
                  </a:path>
                </a:pathLst>
              </a:custGeom>
              <a:solidFill>
                <a:srgbClr val="AFCFA9"/>
              </a:solidFill>
              <a:ln w="9525" cap="flat">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sz="600"/>
              </a:p>
            </p:txBody>
          </p:sp>
          <p:sp>
            <p:nvSpPr>
              <p:cNvPr id="38" name="Freeform 27">
                <a:extLst>
                  <a:ext uri="{FF2B5EF4-FFF2-40B4-BE49-F238E27FC236}">
                    <a16:creationId xmlns:a16="http://schemas.microsoft.com/office/drawing/2014/main" id="{AD261723-2809-462C-EA14-8F8ADF9A369F}"/>
                  </a:ext>
                  <a:ext uri="{C183D7F6-B498-43B3-948B-1728B52AA6E4}">
                    <adec:decorative xmlns:adec="http://schemas.microsoft.com/office/drawing/2017/decorative" val="1"/>
                  </a:ext>
                </a:extLst>
              </p:cNvPr>
              <p:cNvSpPr>
                <a:spLocks noEditPoints="1"/>
              </p:cNvSpPr>
              <p:nvPr/>
            </p:nvSpPr>
            <p:spPr bwMode="auto">
              <a:xfrm>
                <a:off x="8657949" y="217640"/>
                <a:ext cx="123616" cy="99126"/>
              </a:xfrm>
              <a:custGeom>
                <a:avLst/>
                <a:gdLst>
                  <a:gd name="T0" fmla="*/ 76 w 318"/>
                  <a:gd name="T1" fmla="*/ 178 h 255"/>
                  <a:gd name="T2" fmla="*/ 0 w 318"/>
                  <a:gd name="T3" fmla="*/ 255 h 255"/>
                  <a:gd name="T4" fmla="*/ 0 w 318"/>
                  <a:gd name="T5" fmla="*/ 178 h 255"/>
                  <a:gd name="T6" fmla="*/ 76 w 318"/>
                  <a:gd name="T7" fmla="*/ 255 h 255"/>
                  <a:gd name="T8" fmla="*/ 38 w 318"/>
                  <a:gd name="T9" fmla="*/ 0 h 255"/>
                  <a:gd name="T10" fmla="*/ 38 w 318"/>
                  <a:gd name="T11" fmla="*/ 76 h 255"/>
                  <a:gd name="T12" fmla="*/ 241 w 318"/>
                  <a:gd name="T13" fmla="*/ 191 h 255"/>
                  <a:gd name="T14" fmla="*/ 318 w 318"/>
                  <a:gd name="T15" fmla="*/ 191 h 255"/>
                  <a:gd name="T16" fmla="*/ 241 w 318"/>
                  <a:gd name="T17" fmla="*/ 242 h 255"/>
                  <a:gd name="T18" fmla="*/ 318 w 318"/>
                  <a:gd name="T19" fmla="*/ 242 h 255"/>
                  <a:gd name="T20" fmla="*/ 241 w 318"/>
                  <a:gd name="T21" fmla="*/ 38 h 255"/>
                  <a:gd name="T22" fmla="*/ 318 w 318"/>
                  <a:gd name="T23" fmla="*/ 38 h 255"/>
                  <a:gd name="T24" fmla="*/ 0 w 318"/>
                  <a:gd name="T25" fmla="*/ 38 h 255"/>
                  <a:gd name="T26" fmla="*/ 76 w 318"/>
                  <a:gd name="T27" fmla="*/ 3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255">
                    <a:moveTo>
                      <a:pt x="76" y="178"/>
                    </a:moveTo>
                    <a:lnTo>
                      <a:pt x="0" y="255"/>
                    </a:lnTo>
                    <a:moveTo>
                      <a:pt x="0" y="178"/>
                    </a:moveTo>
                    <a:lnTo>
                      <a:pt x="76" y="255"/>
                    </a:lnTo>
                    <a:moveTo>
                      <a:pt x="38" y="0"/>
                    </a:moveTo>
                    <a:lnTo>
                      <a:pt x="38" y="76"/>
                    </a:lnTo>
                    <a:moveTo>
                      <a:pt x="241" y="191"/>
                    </a:moveTo>
                    <a:lnTo>
                      <a:pt x="318" y="191"/>
                    </a:lnTo>
                    <a:moveTo>
                      <a:pt x="241" y="242"/>
                    </a:moveTo>
                    <a:lnTo>
                      <a:pt x="318" y="242"/>
                    </a:lnTo>
                    <a:moveTo>
                      <a:pt x="241" y="38"/>
                    </a:moveTo>
                    <a:lnTo>
                      <a:pt x="318" y="38"/>
                    </a:lnTo>
                    <a:moveTo>
                      <a:pt x="0" y="38"/>
                    </a:moveTo>
                    <a:lnTo>
                      <a:pt x="76" y="38"/>
                    </a:lnTo>
                  </a:path>
                </a:pathLst>
              </a:custGeom>
              <a:noFill/>
              <a:ln w="9525"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00"/>
              </a:p>
            </p:txBody>
          </p:sp>
        </p:grpSp>
        <p:sp>
          <p:nvSpPr>
            <p:cNvPr id="52" name="Rectangle 51">
              <a:extLst>
                <a:ext uri="{FF2B5EF4-FFF2-40B4-BE49-F238E27FC236}">
                  <a16:creationId xmlns:a16="http://schemas.microsoft.com/office/drawing/2014/main" id="{EE75D121-A104-C4B4-0A49-AAC0634AA19B}"/>
                </a:ext>
                <a:ext uri="{C183D7F6-B498-43B3-948B-1728B52AA6E4}">
                  <adec:decorative xmlns:adec="http://schemas.microsoft.com/office/drawing/2017/decorative" val="1"/>
                </a:ext>
              </a:extLst>
            </p:cNvPr>
            <p:cNvSpPr/>
            <p:nvPr/>
          </p:nvSpPr>
          <p:spPr bwMode="auto">
            <a:xfrm>
              <a:off x="7315202" y="0"/>
              <a:ext cx="1065694" cy="532563"/>
            </a:xfrm>
            <a:prstGeom prst="rect">
              <a:avLst/>
            </a:prstGeom>
            <a:solidFill>
              <a:srgbClr val="FFFFFF">
                <a:alpha val="6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33" name="Content Placeholder 1"/>
          <p:cNvSpPr txBox="1">
            <a:spLocks/>
          </p:cNvSpPr>
          <p:nvPr/>
        </p:nvSpPr>
        <p:spPr bwMode="auto">
          <a:xfrm>
            <a:off x="2821021" y="1289212"/>
            <a:ext cx="3501958" cy="3064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lgn="ctr"/>
            <a:r>
              <a:rPr lang="en-US" sz="1400" kern="0" dirty="0">
                <a:solidFill>
                  <a:schemeClr val="tx1"/>
                </a:solidFill>
              </a:rPr>
              <a:t>MAXIMUM WITHDRAWAL RATE</a:t>
            </a:r>
            <a:r>
              <a:rPr lang="en-US" sz="1400" b="0" kern="0" baseline="30000" dirty="0">
                <a:solidFill>
                  <a:schemeClr val="tx1"/>
                </a:solidFill>
              </a:rPr>
              <a:t>1</a:t>
            </a:r>
          </a:p>
        </p:txBody>
      </p:sp>
      <p:grpSp>
        <p:nvGrpSpPr>
          <p:cNvPr id="11" name="Group 10" descr="The maximum withdrawal rate with 25 years in retirement is 4.90%; with 30 years in retirement it is 4.50%; and with 35 years in retirement it is 4.30%.">
            <a:extLst>
              <a:ext uri="{FF2B5EF4-FFF2-40B4-BE49-F238E27FC236}">
                <a16:creationId xmlns:a16="http://schemas.microsoft.com/office/drawing/2014/main" id="{3BE842FB-7A40-9ECC-AC87-FF7EA3108195}"/>
              </a:ext>
            </a:extLst>
          </p:cNvPr>
          <p:cNvGrpSpPr/>
          <p:nvPr/>
        </p:nvGrpSpPr>
        <p:grpSpPr>
          <a:xfrm>
            <a:off x="1600200" y="2121530"/>
            <a:ext cx="5943600" cy="3458936"/>
            <a:chOff x="1600200" y="2121530"/>
            <a:chExt cx="5943600" cy="3458936"/>
          </a:xfrm>
        </p:grpSpPr>
        <p:graphicFrame>
          <p:nvGraphicFramePr>
            <p:cNvPr id="7186" name="Chart 7185">
              <a:extLst>
                <a:ext uri="{FF2B5EF4-FFF2-40B4-BE49-F238E27FC236}">
                  <a16:creationId xmlns:a16="http://schemas.microsoft.com/office/drawing/2014/main" id="{533DB27A-C171-4BD6-B231-A199C64E8C87}"/>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017502994"/>
                </p:ext>
              </p:extLst>
            </p:nvPr>
          </p:nvGraphicFramePr>
          <p:xfrm>
            <a:off x="1600200" y="2121530"/>
            <a:ext cx="5943600" cy="3196919"/>
          </p:xfrm>
          <a:graphic>
            <a:graphicData uri="http://schemas.openxmlformats.org/drawingml/2006/chart">
              <c:chart xmlns:c="http://schemas.openxmlformats.org/drawingml/2006/chart" xmlns:r="http://schemas.openxmlformats.org/officeDocument/2006/relationships" r:id="rId3"/>
            </a:graphicData>
          </a:graphic>
        </p:graphicFrame>
        <p:sp>
          <p:nvSpPr>
            <p:cNvPr id="7169" name="TextBox 7168">
              <a:extLst>
                <a:ext uri="{C183D7F6-B498-43B3-948B-1728B52AA6E4}">
                  <adec:decorative xmlns:adec="http://schemas.microsoft.com/office/drawing/2017/decorative" val="1"/>
                </a:ext>
              </a:extLst>
            </p:cNvPr>
            <p:cNvSpPr txBox="1"/>
            <p:nvPr/>
          </p:nvSpPr>
          <p:spPr>
            <a:xfrm>
              <a:off x="3791716" y="5303467"/>
              <a:ext cx="1526700" cy="276999"/>
            </a:xfrm>
            <a:prstGeom prst="rect">
              <a:avLst/>
            </a:prstGeom>
            <a:noFill/>
          </p:spPr>
          <p:txBody>
            <a:bodyPr wrap="none" rtlCol="0">
              <a:spAutoFit/>
            </a:bodyPr>
            <a:lstStyle/>
            <a:p>
              <a:r>
                <a:rPr lang="en-US" dirty="0"/>
                <a:t>Years in Retirement</a:t>
              </a:r>
            </a:p>
          </p:txBody>
        </p:sp>
        <p:cxnSp>
          <p:nvCxnSpPr>
            <p:cNvPr id="7172" name="Straight Connector 7171">
              <a:extLst>
                <a:ext uri="{C183D7F6-B498-43B3-948B-1728B52AA6E4}">
                  <adec:decorative xmlns:adec="http://schemas.microsoft.com/office/drawing/2017/decorative" val="1"/>
                </a:ext>
              </a:extLst>
            </p:cNvPr>
            <p:cNvCxnSpPr/>
            <p:nvPr/>
          </p:nvCxnSpPr>
          <p:spPr bwMode="auto">
            <a:xfrm>
              <a:off x="6438352" y="2489007"/>
              <a:ext cx="0" cy="288664"/>
            </a:xfrm>
            <a:prstGeom prst="line">
              <a:avLst/>
            </a:prstGeom>
            <a:solidFill>
              <a:schemeClr val="hlink"/>
            </a:solidFill>
            <a:ln w="28575" cap="flat" cmpd="sng" algn="ctr">
              <a:solidFill>
                <a:srgbClr val="368727"/>
              </a:solidFill>
              <a:prstDash val="solid"/>
              <a:round/>
              <a:headEnd type="none" w="med" len="med"/>
              <a:tailEnd type="none" w="med" len="med"/>
            </a:ln>
            <a:effectLst/>
          </p:spPr>
        </p:cxnSp>
      </p:grpSp>
      <p:sp>
        <p:nvSpPr>
          <p:cNvPr id="35" name="Rectangle 34"/>
          <p:cNvSpPr/>
          <p:nvPr/>
        </p:nvSpPr>
        <p:spPr>
          <a:xfrm>
            <a:off x="5188593" y="1763901"/>
            <a:ext cx="2508678" cy="738664"/>
          </a:xfrm>
          <a:prstGeom prst="rect">
            <a:avLst/>
          </a:prstGeom>
        </p:spPr>
        <p:txBody>
          <a:bodyPr wrap="square">
            <a:spAutoFit/>
          </a:bodyPr>
          <a:lstStyle/>
          <a:p>
            <a:pPr algn="ctr"/>
            <a:r>
              <a:rPr lang="en-US" sz="1400" b="1" dirty="0">
                <a:solidFill>
                  <a:srgbClr val="368727"/>
                </a:solidFill>
              </a:rPr>
              <a:t>The earlier a client retires, the lower the sustainable withdrawal rate.</a:t>
            </a:r>
          </a:p>
        </p:txBody>
      </p:sp>
      <p:sp>
        <p:nvSpPr>
          <p:cNvPr id="5" name="Rectangle 4"/>
          <p:cNvSpPr/>
          <p:nvPr/>
        </p:nvSpPr>
        <p:spPr>
          <a:xfrm>
            <a:off x="1668465" y="3382056"/>
            <a:ext cx="3937341" cy="1015663"/>
          </a:xfrm>
          <a:prstGeom prst="rect">
            <a:avLst/>
          </a:prstGeom>
          <a:solidFill>
            <a:srgbClr val="FFFFFF">
              <a:alpha val="74902"/>
            </a:srgbClr>
          </a:solidFill>
        </p:spPr>
        <p:txBody>
          <a:bodyPr wrap="square">
            <a:spAutoFit/>
          </a:bodyPr>
          <a:lstStyle/>
          <a:p>
            <a:r>
              <a:rPr lang="en-US" b="1" dirty="0">
                <a:solidFill>
                  <a:srgbClr val="333F48"/>
                </a:solidFill>
              </a:rPr>
              <a:t>Clients who withdraw more than 4% to meet expenses may run a greater risk of outliving their savings. Yet, with fewer guaranteed* sources of income and rising health care costs, it’s likely that many will need to take that risk.</a:t>
            </a:r>
          </a:p>
        </p:txBody>
      </p:sp>
      <p:sp>
        <p:nvSpPr>
          <p:cNvPr id="53" name="Rectangle 52">
            <a:extLst>
              <a:ext uri="{FF2B5EF4-FFF2-40B4-BE49-F238E27FC236}">
                <a16:creationId xmlns:a16="http://schemas.microsoft.com/office/drawing/2014/main" id="{2BA87358-977F-2139-A2CD-A134ED91984B}"/>
              </a:ext>
            </a:extLst>
          </p:cNvPr>
          <p:cNvSpPr/>
          <p:nvPr/>
        </p:nvSpPr>
        <p:spPr>
          <a:xfrm>
            <a:off x="337455" y="5811914"/>
            <a:ext cx="8473653" cy="746358"/>
          </a:xfrm>
          <a:prstGeom prst="rect">
            <a:avLst/>
          </a:prstGeom>
        </p:spPr>
        <p:txBody>
          <a:bodyPr wrap="square" anchor="b">
            <a:spAutoFit/>
          </a:bodyPr>
          <a:lstStyle/>
          <a:p>
            <a:pPr>
              <a:spcBef>
                <a:spcPts val="300"/>
              </a:spcBef>
              <a:spcAft>
                <a:spcPts val="0"/>
              </a:spcAft>
            </a:pPr>
            <a:r>
              <a:rPr lang="en-US" sz="800" dirty="0"/>
              <a:t>* Guarantees are subject to the claim-paying ability of the issuing insurance company.</a:t>
            </a:r>
          </a:p>
          <a:p>
            <a:pPr>
              <a:spcBef>
                <a:spcPts val="300"/>
              </a:spcBef>
              <a:spcAft>
                <a:spcPts val="0"/>
              </a:spcAft>
            </a:pPr>
            <a:r>
              <a:rPr lang="en-US" sz="800" baseline="30000" dirty="0"/>
              <a:t>1 </a:t>
            </a:r>
            <a:r>
              <a:rPr lang="en-US" sz="800" b="1" dirty="0"/>
              <a:t>Past performance is no guarantee of future results. </a:t>
            </a:r>
            <a:r>
              <a:rPr lang="en-US" sz="800" dirty="0"/>
              <a:t>860, 800, and 740 overlapping planning horizons were analyzed for, respectively, 25-year, 30-year, and 35-year scenarios. Monthly returns data were used, starting from January 1926 and ending at August 2022. The chart shows historical maximum sustainable withdrawal </a:t>
            </a:r>
            <a:br>
              <a:rPr lang="en-US" sz="800" dirty="0"/>
            </a:br>
            <a:r>
              <a:rPr lang="en-US" sz="800" dirty="0"/>
              <a:t>rates that produced a 90% success rate over various time periods since 1926. Hypothetical scenarios assume a balanced portfolio of 50% stocks, </a:t>
            </a:r>
            <a:br>
              <a:rPr lang="en-US" sz="800" dirty="0"/>
            </a:br>
            <a:r>
              <a:rPr lang="en-US" sz="800" dirty="0"/>
              <a:t>40% bonds, and 10% cash. Results are hypothetical and do not reflect actual investor experience. For illustrative purposes only.</a:t>
            </a:r>
          </a:p>
        </p:txBody>
      </p:sp>
      <p:sp>
        <p:nvSpPr>
          <p:cNvPr id="31"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9</a:t>
            </a:fld>
            <a:endParaRPr lang="en-US" dirty="0"/>
          </a:p>
        </p:txBody>
      </p:sp>
      <p:sp>
        <p:nvSpPr>
          <p:cNvPr id="30" name="Footer Placeholder 3">
            <a:extLst>
              <a:ext uri="{C183D7F6-B498-43B3-948B-1728B52AA6E4}">
                <adec:decorative xmlns:adec="http://schemas.microsoft.com/office/drawing/2017/decorative" val="1"/>
              </a:ext>
            </a:extLst>
          </p:cNvPr>
          <p:cNvSpPr>
            <a:spLocks noGrp="1"/>
          </p:cNvSpPr>
          <p:nvPr>
            <p:ph type="ftr" sz="quarter" idx="17"/>
          </p:nvPr>
        </p:nvSpPr>
        <p:spPr/>
        <p:txBody>
          <a:bodyPr/>
          <a:lstStyle>
            <a:defPPr>
              <a:defRPr lang="en-US"/>
            </a:defPPr>
            <a:lvl1pPr algn="r" rtl="0" eaLnBrk="0" fontAlgn="base" hangingPunct="0">
              <a:spcBef>
                <a:spcPct val="0"/>
              </a:spcBef>
              <a:spcAft>
                <a:spcPct val="0"/>
              </a:spcAft>
              <a:defRPr sz="80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algn="l"/>
            <a:r>
              <a:rPr lang="en-US" dirty="0"/>
              <a:t>For investor use.</a:t>
            </a:r>
          </a:p>
        </p:txBody>
      </p:sp>
      <p:pic>
        <p:nvPicPr>
          <p:cNvPr id="2" name="Picture 1">
            <a:extLst>
              <a:ext uri="{FF2B5EF4-FFF2-40B4-BE49-F238E27FC236}">
                <a16:creationId xmlns:a16="http://schemas.microsoft.com/office/drawing/2014/main" id="{1C136002-FC01-EC82-0863-1DE264E6385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8405" y="6346441"/>
            <a:ext cx="1389888" cy="345440"/>
          </a:xfrm>
          <a:prstGeom prst="rect">
            <a:avLst/>
          </a:prstGeom>
        </p:spPr>
      </p:pic>
    </p:spTree>
    <p:extLst>
      <p:ext uri="{BB962C8B-B14F-4D97-AF65-F5344CB8AC3E}">
        <p14:creationId xmlns:p14="http://schemas.microsoft.com/office/powerpoint/2010/main" val="20514130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100%">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Presentation1" id="{85034737-6640-4A50-8A9C-B61BA16F2460}" vid="{871EBDD6-F056-4A88-AE19-94D6F8D0AFC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9591</TotalTime>
  <Words>3713</Words>
  <Application>Microsoft Office PowerPoint</Application>
  <PresentationFormat>On-screen Show (4:3)</PresentationFormat>
  <Paragraphs>469</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ヒラギノ角ゴ Pro W3</vt:lpstr>
      <vt:lpstr>FI_External_Print_Presentation_4x3</vt:lpstr>
      <vt:lpstr>Developing an effective income strategy</vt:lpstr>
      <vt:lpstr>A three-pronged approach to constructing portfolios</vt:lpstr>
      <vt:lpstr>Keeping the practical in mind Health care, housing, and food are the three largest expenses for retirees</vt:lpstr>
      <vt:lpstr>Take stock of your funding sources Use your sources of dependable income to cover health care and other essential expenses</vt:lpstr>
      <vt:lpstr>Keeping the practical in mind Retirement income—today and tomorrow</vt:lpstr>
      <vt:lpstr>Annuity features to consider Variable annuity with a protected income feature</vt:lpstr>
      <vt:lpstr>Frequent portfolio evaluation can lead to  risk-averse behavior A short-term focus can lead to investing too conservatively</vt:lpstr>
      <vt:lpstr>Keeping emotions in check The average investor’s portfolio consistently underperforms</vt:lpstr>
      <vt:lpstr>Sustainable withdrawal rate</vt:lpstr>
      <vt:lpstr>Making the math work</vt:lpstr>
      <vt:lpstr>Impact of asset allocation  Clients who invest in equities and withdraw at a lower rate improve their chances of having their money last their lifetime</vt:lpstr>
      <vt:lpstr>Comparison of retirement assets and  withdrawal rates Increase protected income and lower withdrawal rates</vt:lpstr>
      <vt:lpstr>Invest for the long-term Incorporate investments that pay out a higher income stream</vt:lpstr>
      <vt:lpstr>Make a plan Working with a financial representative can be invaluable</vt:lpstr>
      <vt:lpstr>Developing an effective income strategy to address the following challenges</vt:lpstr>
      <vt:lpstr>Not FDIC Insured  May Lose Value  No Bank Guarantee</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effective income strategy</dc:title>
  <dc:subject>Consider investor portfolios from different perspectives</dc:subject>
  <dc:creator>Fidelity@Fidelity.com</dc:creator>
  <cp:keywords>income strategy; investor portfolios; constructing portfolios</cp:keywords>
  <cp:lastModifiedBy>Lukac, Janell</cp:lastModifiedBy>
  <cp:revision>184</cp:revision>
  <cp:lastPrinted>2016-03-08T15:20:41Z</cp:lastPrinted>
  <dcterms:created xsi:type="dcterms:W3CDTF">2020-02-11T19:37:40Z</dcterms:created>
  <dcterms:modified xsi:type="dcterms:W3CDTF">2024-11-07T16:09:02Z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ies>
</file>