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27"/>
  </p:notesMasterIdLst>
  <p:handoutMasterIdLst>
    <p:handoutMasterId r:id="rId28"/>
  </p:handoutMasterIdLst>
  <p:sldIdLst>
    <p:sldId id="467" r:id="rId5"/>
    <p:sldId id="347" r:id="rId6"/>
    <p:sldId id="331" r:id="rId7"/>
    <p:sldId id="332" r:id="rId8"/>
    <p:sldId id="293" r:id="rId9"/>
    <p:sldId id="333" r:id="rId10"/>
    <p:sldId id="334" r:id="rId11"/>
    <p:sldId id="335" r:id="rId12"/>
    <p:sldId id="336" r:id="rId13"/>
    <p:sldId id="345" r:id="rId14"/>
    <p:sldId id="337" r:id="rId15"/>
    <p:sldId id="304" r:id="rId16"/>
    <p:sldId id="344" r:id="rId17"/>
    <p:sldId id="325" r:id="rId18"/>
    <p:sldId id="346" r:id="rId19"/>
    <p:sldId id="339" r:id="rId20"/>
    <p:sldId id="310" r:id="rId21"/>
    <p:sldId id="469" r:id="rId22"/>
    <p:sldId id="323" r:id="rId23"/>
    <p:sldId id="327" r:id="rId24"/>
    <p:sldId id="349" r:id="rId25"/>
    <p:sldId id="287" r:id="rId26"/>
  </p:sldIdLst>
  <p:sldSz cx="12192000" cy="6858000"/>
  <p:notesSz cx="7315200" cy="9601200"/>
  <p:custDataLst>
    <p:tags r:id="rId29"/>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56" userDrawn="1">
          <p15:clr>
            <a:srgbClr val="A4A3A4"/>
          </p15:clr>
        </p15:guide>
        <p15:guide id="2" orient="horz" pos="168" userDrawn="1">
          <p15:clr>
            <a:srgbClr val="A4A3A4"/>
          </p15:clr>
        </p15:guide>
        <p15:guide id="3" orient="horz" pos="1008" userDrawn="1">
          <p15:clr>
            <a:srgbClr val="A4A3A4"/>
          </p15:clr>
        </p15:guide>
        <p15:guide id="4" orient="horz" pos="628" userDrawn="1">
          <p15:clr>
            <a:srgbClr val="A4A3A4"/>
          </p15:clr>
        </p15:guide>
        <p15:guide id="5" orient="horz" pos="4176" userDrawn="1">
          <p15:clr>
            <a:srgbClr val="A4A3A4"/>
          </p15:clr>
        </p15:guide>
        <p15:guide id="6" orient="horz" pos="419" userDrawn="1">
          <p15:clr>
            <a:srgbClr val="A4A3A4"/>
          </p15:clr>
        </p15:guide>
        <p15:guide id="7" orient="horz" pos="1560" userDrawn="1">
          <p15:clr>
            <a:srgbClr val="A4A3A4"/>
          </p15:clr>
        </p15:guide>
        <p15:guide id="10" orient="horz" pos="3600" userDrawn="1">
          <p15:clr>
            <a:srgbClr val="A4A3A4"/>
          </p15:clr>
        </p15:guide>
        <p15:guide id="13" pos="7368" userDrawn="1">
          <p15:clr>
            <a:srgbClr val="A4A3A4"/>
          </p15:clr>
        </p15:guide>
        <p15:guide id="15" pos="360" userDrawn="1">
          <p15:clr>
            <a:srgbClr val="A4A3A4"/>
          </p15:clr>
        </p15:guide>
        <p15:guide id="17" pos="312" userDrawn="1">
          <p15:clr>
            <a:srgbClr val="A4A3A4"/>
          </p15:clr>
        </p15:guide>
        <p15:guide id="18" pos="7320" userDrawn="1">
          <p15:clr>
            <a:srgbClr val="A4A3A4"/>
          </p15:clr>
        </p15:guide>
        <p15:guide id="20" pos="6240" userDrawn="1">
          <p15:clr>
            <a:srgbClr val="A4A3A4"/>
          </p15:clr>
        </p15:guide>
        <p15:guide id="21" pos="3840" userDrawn="1">
          <p15:clr>
            <a:srgbClr val="A4A3A4"/>
          </p15:clr>
        </p15:guide>
        <p15:guide id="23" pos="139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EDC8F-9D92-87A0-47A0-53F9CFA157A4}" name="Lillian" initials="L" userId="S::a732978@fmr.com::75e5a8ab-b9c5-497c-b1e6-65f9cae777f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cDonel, Erica" initials="ME" lastIdx="1" clrIdx="0">
    <p:extLst>
      <p:ext uri="{19B8F6BF-5375-455C-9EA6-DF929625EA0E}">
        <p15:presenceInfo xmlns:p15="http://schemas.microsoft.com/office/powerpoint/2012/main" userId="S::a436844@im.fmrco.com::9e7c02f5-2821-4184-8411-1218f9a188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5D656D"/>
    <a:srgbClr val="368727"/>
    <a:srgbClr val="237DA9"/>
    <a:srgbClr val="DE5E06"/>
    <a:srgbClr val="4C4C4C"/>
    <a:srgbClr val="6ABF4B"/>
    <a:srgbClr val="E4E7E9"/>
    <a:srgbClr val="CC0066"/>
    <a:srgbClr val="4752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2759FF-A3A9-4CF1-A256-DB718FB35C7D}" v="9" dt="2024-11-12T18:42:06.0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8" autoAdjust="0"/>
    <p:restoredTop sz="96327" autoAdjust="0"/>
  </p:normalViewPr>
  <p:slideViewPr>
    <p:cSldViewPr snapToGrid="0" showGuides="1">
      <p:cViewPr varScale="1">
        <p:scale>
          <a:sx n="123" d="100"/>
          <a:sy n="123" d="100"/>
        </p:scale>
        <p:origin x="560" y="184"/>
      </p:cViewPr>
      <p:guideLst>
        <p:guide orient="horz" pos="4056"/>
        <p:guide orient="horz" pos="168"/>
        <p:guide orient="horz" pos="1008"/>
        <p:guide orient="horz" pos="628"/>
        <p:guide orient="horz" pos="4176"/>
        <p:guide orient="horz" pos="419"/>
        <p:guide orient="horz" pos="1560"/>
        <p:guide orient="horz" pos="3600"/>
        <p:guide pos="7368"/>
        <p:guide pos="360"/>
        <p:guide pos="312"/>
        <p:guide pos="7320"/>
        <p:guide pos="6240"/>
        <p:guide pos="3840"/>
        <p:guide pos="1392"/>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notesViewPr>
    <p:cSldViewPr snapToGrid="0" showGuides="1">
      <p:cViewPr varScale="1">
        <p:scale>
          <a:sx n="155" d="100"/>
          <a:sy n="155" d="100"/>
        </p:scale>
        <p:origin x="1928"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unaj, Lillian" userId="75e5a8ab-b9c5-497c-b1e6-65f9cae777f9" providerId="ADAL" clId="{92A3592D-70D1-488D-9337-59AD94859788}"/>
    <pc:docChg chg="modSld">
      <pc:chgData name="Dunaj, Lillian" userId="75e5a8ab-b9c5-497c-b1e6-65f9cae777f9" providerId="ADAL" clId="{92A3592D-70D1-488D-9337-59AD94859788}" dt="2024-01-02T14:03:46.024" v="7" actId="20577"/>
      <pc:docMkLst>
        <pc:docMk/>
      </pc:docMkLst>
      <pc:sldChg chg="modSp mod">
        <pc:chgData name="Dunaj, Lillian" userId="75e5a8ab-b9c5-497c-b1e6-65f9cae777f9" providerId="ADAL" clId="{92A3592D-70D1-488D-9337-59AD94859788}" dt="2024-01-02T14:03:46.024" v="7" actId="20577"/>
        <pc:sldMkLst>
          <pc:docMk/>
          <pc:sldMk cId="3620365584" sldId="287"/>
        </pc:sldMkLst>
        <pc:spChg chg="mod">
          <ac:chgData name="Dunaj, Lillian" userId="75e5a8ab-b9c5-497c-b1e6-65f9cae777f9" providerId="ADAL" clId="{92A3592D-70D1-488D-9337-59AD94859788}" dt="2024-01-02T14:03:46.024" v="7" actId="20577"/>
          <ac:spMkLst>
            <pc:docMk/>
            <pc:sldMk cId="3620365584" sldId="287"/>
            <ac:spMk id="4" creationId="{227939D6-C12A-9DBB-419D-7C74385F3135}"/>
          </ac:spMkLst>
        </pc:spChg>
        <pc:spChg chg="mod">
          <ac:chgData name="Dunaj, Lillian" userId="75e5a8ab-b9c5-497c-b1e6-65f9cae777f9" providerId="ADAL" clId="{92A3592D-70D1-488D-9337-59AD94859788}" dt="2024-01-02T14:03:40.791" v="5" actId="20577"/>
          <ac:spMkLst>
            <pc:docMk/>
            <pc:sldMk cId="3620365584" sldId="287"/>
            <ac:spMk id="6" creationId="{73A07CB4-F1E0-AA68-2F45-CEE4800BA79B}"/>
          </ac:spMkLst>
        </pc:spChg>
      </pc:sldChg>
    </pc:docChg>
  </pc:docChgLst>
  <pc:docChgLst>
    <pc:chgData name="Dunaj, Lillian" userId="75e5a8ab-b9c5-497c-b1e6-65f9cae777f9" providerId="ADAL" clId="{BF2759FF-A3A9-4CF1-A256-DB718FB35C7D}"/>
    <pc:docChg chg="undo redo custSel modSld">
      <pc:chgData name="Dunaj, Lillian" userId="75e5a8ab-b9c5-497c-b1e6-65f9cae777f9" providerId="ADAL" clId="{BF2759FF-A3A9-4CF1-A256-DB718FB35C7D}" dt="2024-11-12T18:45:16.036" v="606" actId="20577"/>
      <pc:docMkLst>
        <pc:docMk/>
      </pc:docMkLst>
      <pc:sldChg chg="modSp mod">
        <pc:chgData name="Dunaj, Lillian" userId="75e5a8ab-b9c5-497c-b1e6-65f9cae777f9" providerId="ADAL" clId="{BF2759FF-A3A9-4CF1-A256-DB718FB35C7D}" dt="2024-11-12T18:45:16.036" v="606" actId="20577"/>
        <pc:sldMkLst>
          <pc:docMk/>
          <pc:sldMk cId="3620365584" sldId="287"/>
        </pc:sldMkLst>
        <pc:spChg chg="mod">
          <ac:chgData name="Dunaj, Lillian" userId="75e5a8ab-b9c5-497c-b1e6-65f9cae777f9" providerId="ADAL" clId="{BF2759FF-A3A9-4CF1-A256-DB718FB35C7D}" dt="2024-11-12T18:45:04.186" v="600" actId="20577"/>
          <ac:spMkLst>
            <pc:docMk/>
            <pc:sldMk cId="3620365584" sldId="287"/>
            <ac:spMk id="4" creationId="{227939D6-C12A-9DBB-419D-7C74385F3135}"/>
          </ac:spMkLst>
        </pc:spChg>
        <pc:spChg chg="mod">
          <ac:chgData name="Dunaj, Lillian" userId="75e5a8ab-b9c5-497c-b1e6-65f9cae777f9" providerId="ADAL" clId="{BF2759FF-A3A9-4CF1-A256-DB718FB35C7D}" dt="2024-11-12T18:45:16.036" v="606" actId="20577"/>
          <ac:spMkLst>
            <pc:docMk/>
            <pc:sldMk cId="3620365584" sldId="287"/>
            <ac:spMk id="6" creationId="{73A07CB4-F1E0-AA68-2F45-CEE4800BA79B}"/>
          </ac:spMkLst>
        </pc:spChg>
      </pc:sldChg>
      <pc:sldChg chg="modSp mod">
        <pc:chgData name="Dunaj, Lillian" userId="75e5a8ab-b9c5-497c-b1e6-65f9cae777f9" providerId="ADAL" clId="{BF2759FF-A3A9-4CF1-A256-DB718FB35C7D}" dt="2024-11-12T14:20:29.578" v="199" actId="20577"/>
        <pc:sldMkLst>
          <pc:docMk/>
          <pc:sldMk cId="1353337784" sldId="334"/>
        </pc:sldMkLst>
        <pc:spChg chg="mod">
          <ac:chgData name="Dunaj, Lillian" userId="75e5a8ab-b9c5-497c-b1e6-65f9cae777f9" providerId="ADAL" clId="{BF2759FF-A3A9-4CF1-A256-DB718FB35C7D}" dt="2024-11-06T15:25:50.490" v="177" actId="20577"/>
          <ac:spMkLst>
            <pc:docMk/>
            <pc:sldMk cId="1353337784" sldId="334"/>
            <ac:spMk id="9" creationId="{DA6C9528-A9F8-4333-A3C1-CDC442BF08F8}"/>
          </ac:spMkLst>
        </pc:spChg>
        <pc:graphicFrameChg chg="modGraphic">
          <ac:chgData name="Dunaj, Lillian" userId="75e5a8ab-b9c5-497c-b1e6-65f9cae777f9" providerId="ADAL" clId="{BF2759FF-A3A9-4CF1-A256-DB718FB35C7D}" dt="2024-11-12T14:20:29.578" v="199" actId="20577"/>
          <ac:graphicFrameMkLst>
            <pc:docMk/>
            <pc:sldMk cId="1353337784" sldId="334"/>
            <ac:graphicFrameMk id="10" creationId="{FF1D32DA-1306-C1C8-17BF-3C67ADF1E10C}"/>
          </ac:graphicFrameMkLst>
        </pc:graphicFrameChg>
        <pc:graphicFrameChg chg="modGraphic">
          <ac:chgData name="Dunaj, Lillian" userId="75e5a8ab-b9c5-497c-b1e6-65f9cae777f9" providerId="ADAL" clId="{BF2759FF-A3A9-4CF1-A256-DB718FB35C7D}" dt="2024-11-12T14:19:45.662" v="192" actId="20577"/>
          <ac:graphicFrameMkLst>
            <pc:docMk/>
            <pc:sldMk cId="1353337784" sldId="334"/>
            <ac:graphicFrameMk id="35" creationId="{9EDF159E-A997-6D60-2BA9-D966B20160E7}"/>
          </ac:graphicFrameMkLst>
        </pc:graphicFrameChg>
      </pc:sldChg>
      <pc:sldChg chg="modSp mod modNotes">
        <pc:chgData name="Dunaj, Lillian" userId="75e5a8ab-b9c5-497c-b1e6-65f9cae777f9" providerId="ADAL" clId="{BF2759FF-A3A9-4CF1-A256-DB718FB35C7D}" dt="2024-11-12T14:28:11.996" v="325" actId="20577"/>
        <pc:sldMkLst>
          <pc:docMk/>
          <pc:sldMk cId="2752224463" sldId="335"/>
        </pc:sldMkLst>
        <pc:spChg chg="mod">
          <ac:chgData name="Dunaj, Lillian" userId="75e5a8ab-b9c5-497c-b1e6-65f9cae777f9" providerId="ADAL" clId="{BF2759FF-A3A9-4CF1-A256-DB718FB35C7D}" dt="2024-11-12T14:23:17.829" v="205" actId="20577"/>
          <ac:spMkLst>
            <pc:docMk/>
            <pc:sldMk cId="2752224463" sldId="335"/>
            <ac:spMk id="28" creationId="{F7BDECAC-3C3E-4A22-A4AD-933BDE42F575}"/>
          </ac:spMkLst>
        </pc:spChg>
        <pc:graphicFrameChg chg="modGraphic">
          <ac:chgData name="Dunaj, Lillian" userId="75e5a8ab-b9c5-497c-b1e6-65f9cae777f9" providerId="ADAL" clId="{BF2759FF-A3A9-4CF1-A256-DB718FB35C7D}" dt="2024-11-12T14:28:11.996" v="325" actId="20577"/>
          <ac:graphicFrameMkLst>
            <pc:docMk/>
            <pc:sldMk cId="2752224463" sldId="335"/>
            <ac:graphicFrameMk id="23" creationId="{00000000-0000-0000-0000-000000000000}"/>
          </ac:graphicFrameMkLst>
        </pc:graphicFrameChg>
      </pc:sldChg>
      <pc:sldChg chg="modSp mod">
        <pc:chgData name="Dunaj, Lillian" userId="75e5a8ab-b9c5-497c-b1e6-65f9cae777f9" providerId="ADAL" clId="{BF2759FF-A3A9-4CF1-A256-DB718FB35C7D}" dt="2024-11-12T18:20:54.309" v="422" actId="13926"/>
        <pc:sldMkLst>
          <pc:docMk/>
          <pc:sldMk cId="2849410342" sldId="336"/>
        </pc:sldMkLst>
        <pc:graphicFrameChg chg="modGraphic">
          <ac:chgData name="Dunaj, Lillian" userId="75e5a8ab-b9c5-497c-b1e6-65f9cae777f9" providerId="ADAL" clId="{BF2759FF-A3A9-4CF1-A256-DB718FB35C7D}" dt="2024-11-12T18:20:54.309" v="422" actId="13926"/>
          <ac:graphicFrameMkLst>
            <pc:docMk/>
            <pc:sldMk cId="2849410342" sldId="336"/>
            <ac:graphicFrameMk id="22" creationId="{49564B1E-7D76-4B22-8214-C0890D4198BF}"/>
          </ac:graphicFrameMkLst>
        </pc:graphicFrameChg>
      </pc:sldChg>
      <pc:sldChg chg="modSp mod">
        <pc:chgData name="Dunaj, Lillian" userId="75e5a8ab-b9c5-497c-b1e6-65f9cae777f9" providerId="ADAL" clId="{BF2759FF-A3A9-4CF1-A256-DB718FB35C7D}" dt="2024-11-12T18:23:42.540" v="443" actId="6549"/>
        <pc:sldMkLst>
          <pc:docMk/>
          <pc:sldMk cId="2558631473" sldId="337"/>
        </pc:sldMkLst>
        <pc:spChg chg="mod">
          <ac:chgData name="Dunaj, Lillian" userId="75e5a8ab-b9c5-497c-b1e6-65f9cae777f9" providerId="ADAL" clId="{BF2759FF-A3A9-4CF1-A256-DB718FB35C7D}" dt="2024-11-12T18:23:42.540" v="443" actId="6549"/>
          <ac:spMkLst>
            <pc:docMk/>
            <pc:sldMk cId="2558631473" sldId="337"/>
            <ac:spMk id="13" creationId="{ACC4579C-48AB-4913-9596-9F897C14CAB6}"/>
          </ac:spMkLst>
        </pc:spChg>
        <pc:graphicFrameChg chg="modGraphic">
          <ac:chgData name="Dunaj, Lillian" userId="75e5a8ab-b9c5-497c-b1e6-65f9cae777f9" providerId="ADAL" clId="{BF2759FF-A3A9-4CF1-A256-DB718FB35C7D}" dt="2024-11-12T18:23:06.673" v="430" actId="20577"/>
          <ac:graphicFrameMkLst>
            <pc:docMk/>
            <pc:sldMk cId="2558631473" sldId="337"/>
            <ac:graphicFrameMk id="15" creationId="{00000000-0000-0000-0000-000000000000}"/>
          </ac:graphicFrameMkLst>
        </pc:graphicFrameChg>
      </pc:sldChg>
      <pc:sldChg chg="modSp mod modNotesTx">
        <pc:chgData name="Dunaj, Lillian" userId="75e5a8ab-b9c5-497c-b1e6-65f9cae777f9" providerId="ADAL" clId="{BF2759FF-A3A9-4CF1-A256-DB718FB35C7D}" dt="2024-11-12T18:44:13.069" v="598" actId="20577"/>
        <pc:sldMkLst>
          <pc:docMk/>
          <pc:sldMk cId="2821184959" sldId="346"/>
        </pc:sldMkLst>
        <pc:spChg chg="mod">
          <ac:chgData name="Dunaj, Lillian" userId="75e5a8ab-b9c5-497c-b1e6-65f9cae777f9" providerId="ADAL" clId="{BF2759FF-A3A9-4CF1-A256-DB718FB35C7D}" dt="2024-11-12T18:43:20.522" v="583" actId="20577"/>
          <ac:spMkLst>
            <pc:docMk/>
            <pc:sldMk cId="2821184959" sldId="346"/>
            <ac:spMk id="4" creationId="{00000000-0000-0000-0000-000000000000}"/>
          </ac:spMkLst>
        </pc:spChg>
        <pc:spChg chg="mod">
          <ac:chgData name="Dunaj, Lillian" userId="75e5a8ab-b9c5-497c-b1e6-65f9cae777f9" providerId="ADAL" clId="{BF2759FF-A3A9-4CF1-A256-DB718FB35C7D}" dt="2024-11-12T18:36:22.332" v="469" actId="13926"/>
          <ac:spMkLst>
            <pc:docMk/>
            <pc:sldMk cId="2821184959" sldId="346"/>
            <ac:spMk id="8" creationId="{86014AE8-559C-A791-1219-F80F4A87BB5B}"/>
          </ac:spMkLst>
        </pc:spChg>
        <pc:spChg chg="mod">
          <ac:chgData name="Dunaj, Lillian" userId="75e5a8ab-b9c5-497c-b1e6-65f9cae777f9" providerId="ADAL" clId="{BF2759FF-A3A9-4CF1-A256-DB718FB35C7D}" dt="2024-11-12T18:42:29.686" v="548" actId="20577"/>
          <ac:spMkLst>
            <pc:docMk/>
            <pc:sldMk cId="2821184959" sldId="346"/>
            <ac:spMk id="10" creationId="{446AF629-65BE-F950-0080-00BC49214041}"/>
          </ac:spMkLst>
        </pc:spChg>
        <pc:spChg chg="mod">
          <ac:chgData name="Dunaj, Lillian" userId="75e5a8ab-b9c5-497c-b1e6-65f9cae777f9" providerId="ADAL" clId="{BF2759FF-A3A9-4CF1-A256-DB718FB35C7D}" dt="2024-11-12T18:42:45.069" v="551" actId="20577"/>
          <ac:spMkLst>
            <pc:docMk/>
            <pc:sldMk cId="2821184959" sldId="346"/>
            <ac:spMk id="12" creationId="{B3D0422F-E08A-9FD9-842F-1DE05E6AADE6}"/>
          </ac:spMkLst>
        </pc:spChg>
        <pc:spChg chg="mod">
          <ac:chgData name="Dunaj, Lillian" userId="75e5a8ab-b9c5-497c-b1e6-65f9cae777f9" providerId="ADAL" clId="{BF2759FF-A3A9-4CF1-A256-DB718FB35C7D}" dt="2024-11-12T18:41:52.586" v="546" actId="20577"/>
          <ac:spMkLst>
            <pc:docMk/>
            <pc:sldMk cId="2821184959" sldId="346"/>
            <ac:spMk id="14" creationId="{9A4ECFB1-0C13-4F5F-B92C-19AF38514CB0}"/>
          </ac:spMkLst>
        </pc:spChg>
        <pc:spChg chg="mod">
          <ac:chgData name="Dunaj, Lillian" userId="75e5a8ab-b9c5-497c-b1e6-65f9cae777f9" providerId="ADAL" clId="{BF2759FF-A3A9-4CF1-A256-DB718FB35C7D}" dt="2024-11-12T18:43:24.535" v="584" actId="13926"/>
          <ac:spMkLst>
            <pc:docMk/>
            <pc:sldMk cId="2821184959" sldId="346"/>
            <ac:spMk id="15" creationId="{7092ACEA-344E-0A6E-E2B1-ED7E16FAF16E}"/>
          </ac:spMkLst>
        </pc:spChg>
      </pc:sldChg>
      <pc:sldChg chg="modSp mod">
        <pc:chgData name="Dunaj, Lillian" userId="75e5a8ab-b9c5-497c-b1e6-65f9cae777f9" providerId="ADAL" clId="{BF2759FF-A3A9-4CF1-A256-DB718FB35C7D}" dt="2024-11-06T15:15:07.528" v="145" actId="1076"/>
        <pc:sldMkLst>
          <pc:docMk/>
          <pc:sldMk cId="2373007427" sldId="347"/>
        </pc:sldMkLst>
        <pc:spChg chg="mod">
          <ac:chgData name="Dunaj, Lillian" userId="75e5a8ab-b9c5-497c-b1e6-65f9cae777f9" providerId="ADAL" clId="{BF2759FF-A3A9-4CF1-A256-DB718FB35C7D}" dt="2024-11-06T15:03:16.284" v="3" actId="20577"/>
          <ac:spMkLst>
            <pc:docMk/>
            <pc:sldMk cId="2373007427" sldId="347"/>
            <ac:spMk id="2" creationId="{575B86DF-2D9D-7F06-E233-0178C6E99325}"/>
          </ac:spMkLst>
        </pc:spChg>
        <pc:spChg chg="mod">
          <ac:chgData name="Dunaj, Lillian" userId="75e5a8ab-b9c5-497c-b1e6-65f9cae777f9" providerId="ADAL" clId="{BF2759FF-A3A9-4CF1-A256-DB718FB35C7D}" dt="2024-11-06T15:03:54.212" v="33" actId="20577"/>
          <ac:spMkLst>
            <pc:docMk/>
            <pc:sldMk cId="2373007427" sldId="347"/>
            <ac:spMk id="6" creationId="{B9C76FCE-4A67-7689-6217-E6F5F093A2B9}"/>
          </ac:spMkLst>
        </pc:spChg>
        <pc:spChg chg="mod">
          <ac:chgData name="Dunaj, Lillian" userId="75e5a8ab-b9c5-497c-b1e6-65f9cae777f9" providerId="ADAL" clId="{BF2759FF-A3A9-4CF1-A256-DB718FB35C7D}" dt="2024-11-06T15:08:13.266" v="37" actId="20577"/>
          <ac:spMkLst>
            <pc:docMk/>
            <pc:sldMk cId="2373007427" sldId="347"/>
            <ac:spMk id="7" creationId="{21AF16CE-1813-B599-5ACB-A2FEAC04B1E6}"/>
          </ac:spMkLst>
        </pc:spChg>
        <pc:spChg chg="mod">
          <ac:chgData name="Dunaj, Lillian" userId="75e5a8ab-b9c5-497c-b1e6-65f9cae777f9" providerId="ADAL" clId="{BF2759FF-A3A9-4CF1-A256-DB718FB35C7D}" dt="2024-11-06T15:08:41.893" v="110" actId="20577"/>
          <ac:spMkLst>
            <pc:docMk/>
            <pc:sldMk cId="2373007427" sldId="347"/>
            <ac:spMk id="8" creationId="{DA2F524E-8390-6DDD-3975-0A59FEF3831A}"/>
          </ac:spMkLst>
        </pc:spChg>
        <pc:spChg chg="mod">
          <ac:chgData name="Dunaj, Lillian" userId="75e5a8ab-b9c5-497c-b1e6-65f9cae777f9" providerId="ADAL" clId="{BF2759FF-A3A9-4CF1-A256-DB718FB35C7D}" dt="2024-11-06T15:13:37.860" v="137" actId="20577"/>
          <ac:spMkLst>
            <pc:docMk/>
            <pc:sldMk cId="2373007427" sldId="347"/>
            <ac:spMk id="9" creationId="{8F967F97-C014-81CD-1FB1-5B2DC03F9F34}"/>
          </ac:spMkLst>
        </pc:spChg>
        <pc:spChg chg="mod">
          <ac:chgData name="Dunaj, Lillian" userId="75e5a8ab-b9c5-497c-b1e6-65f9cae777f9" providerId="ADAL" clId="{BF2759FF-A3A9-4CF1-A256-DB718FB35C7D}" dt="2024-11-06T15:13:48.268" v="139" actId="20577"/>
          <ac:spMkLst>
            <pc:docMk/>
            <pc:sldMk cId="2373007427" sldId="347"/>
            <ac:spMk id="10" creationId="{CF48FF19-7BA3-0C7A-A433-D2B688304237}"/>
          </ac:spMkLst>
        </pc:spChg>
        <pc:spChg chg="mod">
          <ac:chgData name="Dunaj, Lillian" userId="75e5a8ab-b9c5-497c-b1e6-65f9cae777f9" providerId="ADAL" clId="{BF2759FF-A3A9-4CF1-A256-DB718FB35C7D}" dt="2024-11-06T15:15:07.528" v="145" actId="1076"/>
          <ac:spMkLst>
            <pc:docMk/>
            <pc:sldMk cId="2373007427" sldId="347"/>
            <ac:spMk id="12" creationId="{172CC9AC-AA16-4132-BCA6-87AF65EAF2C6}"/>
          </ac:spMkLst>
        </pc:spChg>
      </pc:sldChg>
    </pc:docChg>
  </pc:docChgLst>
  <pc:docChgLst>
    <pc:chgData name="Dunaj, Lillian" userId="75e5a8ab-b9c5-497c-b1e6-65f9cae777f9" providerId="ADAL" clId="{9ED1AA29-917D-491A-AFB7-3ACEEB28501C}"/>
    <pc:docChg chg="modSld">
      <pc:chgData name="Dunaj, Lillian" userId="75e5a8ab-b9c5-497c-b1e6-65f9cae777f9" providerId="ADAL" clId="{9ED1AA29-917D-491A-AFB7-3ACEEB28501C}" dt="2024-08-27T21:17:52.955" v="66" actId="20577"/>
      <pc:docMkLst>
        <pc:docMk/>
      </pc:docMkLst>
      <pc:sldChg chg="modSp mod">
        <pc:chgData name="Dunaj, Lillian" userId="75e5a8ab-b9c5-497c-b1e6-65f9cae777f9" providerId="ADAL" clId="{9ED1AA29-917D-491A-AFB7-3ACEEB28501C}" dt="2024-08-27T21:17:52.955" v="66" actId="20577"/>
        <pc:sldMkLst>
          <pc:docMk/>
          <pc:sldMk cId="3620365584" sldId="287"/>
        </pc:sldMkLst>
        <pc:spChg chg="mod">
          <ac:chgData name="Dunaj, Lillian" userId="75e5a8ab-b9c5-497c-b1e6-65f9cae777f9" providerId="ADAL" clId="{9ED1AA29-917D-491A-AFB7-3ACEEB28501C}" dt="2024-08-27T21:17:29.920" v="58" actId="1035"/>
          <ac:spMkLst>
            <pc:docMk/>
            <pc:sldMk cId="3620365584" sldId="287"/>
            <ac:spMk id="2" creationId="{A515C9AC-27A5-FD70-658F-77B7D721722B}"/>
          </ac:spMkLst>
        </pc:spChg>
        <pc:spChg chg="mod">
          <ac:chgData name="Dunaj, Lillian" userId="75e5a8ab-b9c5-497c-b1e6-65f9cae777f9" providerId="ADAL" clId="{9ED1AA29-917D-491A-AFB7-3ACEEB28501C}" dt="2024-08-27T21:17:41.701" v="60" actId="20577"/>
          <ac:spMkLst>
            <pc:docMk/>
            <pc:sldMk cId="3620365584" sldId="287"/>
            <ac:spMk id="4" creationId="{227939D6-C12A-9DBB-419D-7C74385F3135}"/>
          </ac:spMkLst>
        </pc:spChg>
        <pc:spChg chg="mod">
          <ac:chgData name="Dunaj, Lillian" userId="75e5a8ab-b9c5-497c-b1e6-65f9cae777f9" providerId="ADAL" clId="{9ED1AA29-917D-491A-AFB7-3ACEEB28501C}" dt="2024-08-27T21:17:52.955" v="66" actId="20577"/>
          <ac:spMkLst>
            <pc:docMk/>
            <pc:sldMk cId="3620365584" sldId="287"/>
            <ac:spMk id="6" creationId="{73A07CB4-F1E0-AA68-2F45-CEE4800BA79B}"/>
          </ac:spMkLst>
        </pc:spChg>
        <pc:spChg chg="mod">
          <ac:chgData name="Dunaj, Lillian" userId="75e5a8ab-b9c5-497c-b1e6-65f9cae777f9" providerId="ADAL" clId="{9ED1AA29-917D-491A-AFB7-3ACEEB28501C}" dt="2024-08-27T21:17:17.126" v="46" actId="20577"/>
          <ac:spMkLst>
            <pc:docMk/>
            <pc:sldMk cId="3620365584" sldId="287"/>
            <ac:spMk id="36" creationId="{00000000-0000-0000-0000-000000000000}"/>
          </ac:spMkLst>
        </pc:spChg>
      </pc:sldChg>
      <pc:sldChg chg="modSp mod">
        <pc:chgData name="Dunaj, Lillian" userId="75e5a8ab-b9c5-497c-b1e6-65f9cae777f9" providerId="ADAL" clId="{9ED1AA29-917D-491A-AFB7-3ACEEB28501C}" dt="2024-08-27T21:15:53.027" v="30" actId="20577"/>
        <pc:sldMkLst>
          <pc:docMk/>
          <pc:sldMk cId="1009132680" sldId="331"/>
        </pc:sldMkLst>
        <pc:spChg chg="mod">
          <ac:chgData name="Dunaj, Lillian" userId="75e5a8ab-b9c5-497c-b1e6-65f9cae777f9" providerId="ADAL" clId="{9ED1AA29-917D-491A-AFB7-3ACEEB28501C}" dt="2024-08-27T21:15:01.941" v="15" actId="20577"/>
          <ac:spMkLst>
            <pc:docMk/>
            <pc:sldMk cId="1009132680" sldId="331"/>
            <ac:spMk id="5" creationId="{9801FDAC-01DF-67E7-FE57-C173E2C60885}"/>
          </ac:spMkLst>
        </pc:spChg>
        <pc:spChg chg="mod">
          <ac:chgData name="Dunaj, Lillian" userId="75e5a8ab-b9c5-497c-b1e6-65f9cae777f9" providerId="ADAL" clId="{9ED1AA29-917D-491A-AFB7-3ACEEB28501C}" dt="2024-08-27T21:15:26.915" v="21" actId="20577"/>
          <ac:spMkLst>
            <pc:docMk/>
            <pc:sldMk cId="1009132680" sldId="331"/>
            <ac:spMk id="7" creationId="{AC5BA53B-7C9C-D735-5A14-F0D19ED05E9D}"/>
          </ac:spMkLst>
        </pc:spChg>
        <pc:spChg chg="mod">
          <ac:chgData name="Dunaj, Lillian" userId="75e5a8ab-b9c5-497c-b1e6-65f9cae777f9" providerId="ADAL" clId="{9ED1AA29-917D-491A-AFB7-3ACEEB28501C}" dt="2024-08-27T21:14:52.493" v="13" actId="20577"/>
          <ac:spMkLst>
            <pc:docMk/>
            <pc:sldMk cId="1009132680" sldId="331"/>
            <ac:spMk id="9" creationId="{BC222758-2EF6-B017-B8A9-956873E426A4}"/>
          </ac:spMkLst>
        </pc:spChg>
        <pc:spChg chg="mod">
          <ac:chgData name="Dunaj, Lillian" userId="75e5a8ab-b9c5-497c-b1e6-65f9cae777f9" providerId="ADAL" clId="{9ED1AA29-917D-491A-AFB7-3ACEEB28501C}" dt="2024-08-27T21:13:45.412" v="3" actId="20577"/>
          <ac:spMkLst>
            <pc:docMk/>
            <pc:sldMk cId="1009132680" sldId="331"/>
            <ac:spMk id="10" creationId="{717CEF67-60A9-2911-A050-FF27258F4470}"/>
          </ac:spMkLst>
        </pc:spChg>
        <pc:spChg chg="mod">
          <ac:chgData name="Dunaj, Lillian" userId="75e5a8ab-b9c5-497c-b1e6-65f9cae777f9" providerId="ADAL" clId="{9ED1AA29-917D-491A-AFB7-3ACEEB28501C}" dt="2024-08-27T21:15:53.027" v="30" actId="20577"/>
          <ac:spMkLst>
            <pc:docMk/>
            <pc:sldMk cId="1009132680" sldId="331"/>
            <ac:spMk id="28" creationId="{9708962C-38CF-45FA-9AC1-C63B9BCD6E61}"/>
          </ac:spMkLst>
        </pc:spChg>
      </pc:sldChg>
    </pc:docChg>
  </pc:docChgLst>
  <pc:docChgLst>
    <pc:chgData name="Kiernan, Raymond" userId="9f80c504-f10f-470f-a2c0-4abb6668a53b" providerId="ADAL" clId="{EEDBC0E5-7326-4991-BF23-3F87E332C816}"/>
    <pc:docChg chg="modSld">
      <pc:chgData name="Kiernan, Raymond" userId="9f80c504-f10f-470f-a2c0-4abb6668a53b" providerId="ADAL" clId="{EEDBC0E5-7326-4991-BF23-3F87E332C816}" dt="2024-10-17T17:16:10.647" v="1" actId="20577"/>
      <pc:docMkLst>
        <pc:docMk/>
      </pc:docMkLst>
      <pc:sldChg chg="modSp mod">
        <pc:chgData name="Kiernan, Raymond" userId="9f80c504-f10f-470f-a2c0-4abb6668a53b" providerId="ADAL" clId="{EEDBC0E5-7326-4991-BF23-3F87E332C816}" dt="2024-10-17T17:16:10.647" v="1" actId="20577"/>
        <pc:sldMkLst>
          <pc:docMk/>
          <pc:sldMk cId="3620365584" sldId="287"/>
        </pc:sldMkLst>
        <pc:spChg chg="mod">
          <ac:chgData name="Kiernan, Raymond" userId="9f80c504-f10f-470f-a2c0-4abb6668a53b" providerId="ADAL" clId="{EEDBC0E5-7326-4991-BF23-3F87E332C816}" dt="2024-10-17T17:16:10.647" v="1" actId="20577"/>
          <ac:spMkLst>
            <pc:docMk/>
            <pc:sldMk cId="3620365584" sldId="287"/>
            <ac:spMk id="4" creationId="{227939D6-C12A-9DBB-419D-7C74385F3135}"/>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712654220655101E-2"/>
          <c:y val="1.6824633031982113E-3"/>
          <c:w val="0.80661554309708294"/>
          <c:h val="0.99831753669680179"/>
        </c:manualLayout>
      </c:layout>
      <c:doughnutChart>
        <c:varyColors val="1"/>
        <c:ser>
          <c:idx val="0"/>
          <c:order val="0"/>
          <c:tx>
            <c:strRef>
              <c:f>Sheet1!$B$1</c:f>
              <c:strCache>
                <c:ptCount val="1"/>
                <c:pt idx="0">
                  <c:v>Sales</c:v>
                </c:pt>
              </c:strCache>
            </c:strRef>
          </c:tx>
          <c:spPr>
            <a:ln>
              <a:solidFill>
                <a:schemeClr val="bg1"/>
              </a:solidFill>
            </a:ln>
          </c:spPr>
          <c:dPt>
            <c:idx val="0"/>
            <c:bubble3D val="0"/>
            <c:spPr>
              <a:solidFill>
                <a:srgbClr val="368727"/>
              </a:solidFill>
              <a:ln w="19050">
                <a:solidFill>
                  <a:schemeClr val="bg1"/>
                </a:solidFill>
              </a:ln>
              <a:effectLst/>
            </c:spPr>
            <c:extLst>
              <c:ext xmlns:c16="http://schemas.microsoft.com/office/drawing/2014/chart" uri="{C3380CC4-5D6E-409C-BE32-E72D297353CC}">
                <c16:uniqueId val="{00000001-4D6A-AA44-B243-16986B722642}"/>
              </c:ext>
            </c:extLst>
          </c:dPt>
          <c:dPt>
            <c:idx val="1"/>
            <c:bubble3D val="0"/>
            <c:spPr>
              <a:solidFill>
                <a:srgbClr val="298FC2"/>
              </a:solidFill>
              <a:ln w="19050">
                <a:solidFill>
                  <a:schemeClr val="bg1"/>
                </a:solidFill>
              </a:ln>
              <a:effectLst/>
            </c:spPr>
            <c:extLst>
              <c:ext xmlns:c16="http://schemas.microsoft.com/office/drawing/2014/chart" uri="{C3380CC4-5D6E-409C-BE32-E72D297353CC}">
                <c16:uniqueId val="{00000003-4D6A-AA44-B243-16986B722642}"/>
              </c:ext>
            </c:extLst>
          </c:dPt>
          <c:dPt>
            <c:idx val="2"/>
            <c:bubble3D val="0"/>
            <c:spPr>
              <a:solidFill>
                <a:srgbClr val="004F6B"/>
              </a:solidFill>
              <a:ln w="19050">
                <a:solidFill>
                  <a:schemeClr val="bg1"/>
                </a:solidFill>
              </a:ln>
              <a:effectLst/>
            </c:spPr>
            <c:extLst>
              <c:ext xmlns:c16="http://schemas.microsoft.com/office/drawing/2014/chart" uri="{C3380CC4-5D6E-409C-BE32-E72D297353CC}">
                <c16:uniqueId val="{00000005-4D6A-AA44-B243-16986B722642}"/>
              </c:ext>
            </c:extLst>
          </c:dPt>
          <c:dLbls>
            <c:delete val="1"/>
          </c:dLbls>
          <c:cat>
            <c:strRef>
              <c:f>Sheet1!$A$2:$A$4</c:f>
              <c:strCache>
                <c:ptCount val="2"/>
                <c:pt idx="0">
                  <c:v>1st Qtr</c:v>
                </c:pt>
                <c:pt idx="1">
                  <c:v>3rd Qtr</c:v>
                </c:pt>
              </c:strCache>
            </c:strRef>
          </c:cat>
          <c:val>
            <c:numRef>
              <c:f>Sheet1!$B$2:$B$4</c:f>
              <c:numCache>
                <c:formatCode>0%</c:formatCode>
                <c:ptCount val="3"/>
                <c:pt idx="0">
                  <c:v>0.43</c:v>
                </c:pt>
                <c:pt idx="1">
                  <c:v>0.1</c:v>
                </c:pt>
                <c:pt idx="2">
                  <c:v>0.47</c:v>
                </c:pt>
              </c:numCache>
            </c:numRef>
          </c:val>
          <c:extLst>
            <c:ext xmlns:c16="http://schemas.microsoft.com/office/drawing/2014/chart" uri="{C3380CC4-5D6E-409C-BE32-E72D297353CC}">
              <c16:uniqueId val="{00000006-4D6A-AA44-B243-16986B722642}"/>
            </c:ext>
          </c:extLst>
        </c:ser>
        <c:dLbls>
          <c:showLegendKey val="0"/>
          <c:showVal val="1"/>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1" y="1"/>
            <a:ext cx="3170238" cy="479425"/>
          </a:xfrm>
          <a:prstGeom prst="rect">
            <a:avLst/>
          </a:prstGeom>
          <a:noFill/>
          <a:ln w="9525">
            <a:noFill/>
            <a:miter lim="800000"/>
            <a:headEnd/>
            <a:tailEnd/>
          </a:ln>
        </p:spPr>
        <p:txBody>
          <a:bodyPr vert="horz" wrap="square" lIns="91389" tIns="45695" rIns="91389" bIns="45695"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39" name="Rectangle 3"/>
          <p:cNvSpPr>
            <a:spLocks noGrp="1" noChangeArrowheads="1"/>
          </p:cNvSpPr>
          <p:nvPr>
            <p:ph type="dt" sz="quarter" idx="1"/>
          </p:nvPr>
        </p:nvSpPr>
        <p:spPr bwMode="auto">
          <a:xfrm>
            <a:off x="4143376" y="1"/>
            <a:ext cx="3170238" cy="479425"/>
          </a:xfrm>
          <a:prstGeom prst="rect">
            <a:avLst/>
          </a:prstGeom>
          <a:noFill/>
          <a:ln w="9525">
            <a:noFill/>
            <a:miter lim="800000"/>
            <a:headEnd/>
            <a:tailEnd/>
          </a:ln>
        </p:spPr>
        <p:txBody>
          <a:bodyPr vert="horz" wrap="square" lIns="91389" tIns="45695" rIns="91389" bIns="45695"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dirty="0"/>
          </a:p>
        </p:txBody>
      </p:sp>
      <p:sp>
        <p:nvSpPr>
          <p:cNvPr id="142340" name="Rectangle 4"/>
          <p:cNvSpPr>
            <a:spLocks noGrp="1" noChangeArrowheads="1"/>
          </p:cNvSpPr>
          <p:nvPr>
            <p:ph type="ftr" sz="quarter" idx="2"/>
          </p:nvPr>
        </p:nvSpPr>
        <p:spPr bwMode="auto">
          <a:xfrm>
            <a:off x="1" y="9120189"/>
            <a:ext cx="3170238" cy="479425"/>
          </a:xfrm>
          <a:prstGeom prst="rect">
            <a:avLst/>
          </a:prstGeom>
          <a:noFill/>
          <a:ln w="9525">
            <a:noFill/>
            <a:miter lim="800000"/>
            <a:headEnd/>
            <a:tailEnd/>
          </a:ln>
        </p:spPr>
        <p:txBody>
          <a:bodyPr vert="horz" wrap="square" lIns="91389" tIns="45695" rIns="91389" bIns="45695"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41" name="Rectangle 5"/>
          <p:cNvSpPr>
            <a:spLocks noGrp="1" noChangeArrowheads="1"/>
          </p:cNvSpPr>
          <p:nvPr>
            <p:ph type="sldNum" sz="quarter" idx="3"/>
          </p:nvPr>
        </p:nvSpPr>
        <p:spPr bwMode="auto">
          <a:xfrm>
            <a:off x="4143376" y="9120189"/>
            <a:ext cx="3170238" cy="479425"/>
          </a:xfrm>
          <a:prstGeom prst="rect">
            <a:avLst/>
          </a:prstGeom>
          <a:noFill/>
          <a:ln w="9525">
            <a:noFill/>
            <a:miter lim="800000"/>
            <a:headEnd/>
            <a:tailEnd/>
          </a:ln>
        </p:spPr>
        <p:txBody>
          <a:bodyPr vert="horz" wrap="square" lIns="91389" tIns="45695" rIns="91389" bIns="45695"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dirty="0"/>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1"/>
            <a:ext cx="3170238" cy="479425"/>
          </a:xfrm>
          <a:prstGeom prst="rect">
            <a:avLst/>
          </a:prstGeom>
          <a:noFill/>
          <a:ln w="9525">
            <a:noFill/>
            <a:miter lim="800000"/>
            <a:headEnd/>
            <a:tailEnd/>
          </a:ln>
        </p:spPr>
        <p:txBody>
          <a:bodyPr vert="horz" wrap="square" lIns="96604" tIns="48302" rIns="96604" bIns="48302" numCol="1" anchor="t" anchorCtr="0" compatLnSpc="1">
            <a:prstTxWarp prst="textNoShape">
              <a:avLst/>
            </a:prstTxWarp>
          </a:bodyPr>
          <a:lstStyle>
            <a:lvl1pPr algn="l" defTabSz="966764" eaLnBrk="1" hangingPunct="1">
              <a:defRPr>
                <a:latin typeface="Arial" charset="0"/>
                <a:ea typeface="ＭＳ Ｐゴシック" pitchFamily="1" charset="-128"/>
                <a:cs typeface="+mn-cs"/>
              </a:defRPr>
            </a:lvl1pPr>
          </a:lstStyle>
          <a:p>
            <a:pPr>
              <a:defRPr/>
            </a:pPr>
            <a:endParaRPr lang="en-US" dirty="0"/>
          </a:p>
        </p:txBody>
      </p:sp>
      <p:sp>
        <p:nvSpPr>
          <p:cNvPr id="18435" name="Rectangle 3"/>
          <p:cNvSpPr>
            <a:spLocks noGrp="1" noChangeArrowheads="1"/>
          </p:cNvSpPr>
          <p:nvPr>
            <p:ph type="dt" idx="1"/>
          </p:nvPr>
        </p:nvSpPr>
        <p:spPr bwMode="auto">
          <a:xfrm>
            <a:off x="4143376" y="1"/>
            <a:ext cx="3170238" cy="479425"/>
          </a:xfrm>
          <a:prstGeom prst="rect">
            <a:avLst/>
          </a:prstGeom>
          <a:noFill/>
          <a:ln w="9525">
            <a:noFill/>
            <a:miter lim="800000"/>
            <a:headEnd/>
            <a:tailEnd/>
          </a:ln>
        </p:spPr>
        <p:txBody>
          <a:bodyPr vert="horz" wrap="square" lIns="96604" tIns="48302" rIns="96604" bIns="48302" numCol="1" anchor="t" anchorCtr="0" compatLnSpc="1">
            <a:prstTxWarp prst="textNoShape">
              <a:avLst/>
            </a:prstTxWarp>
          </a:bodyPr>
          <a:lstStyle>
            <a:lvl1pPr algn="r" defTabSz="966764" eaLnBrk="1" hangingPunct="1">
              <a:defRPr>
                <a:latin typeface="Arial" charset="0"/>
                <a:ea typeface="ＭＳ Ｐゴシック" pitchFamily="1" charset="-128"/>
                <a:cs typeface="+mn-cs"/>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31839" y="4560888"/>
            <a:ext cx="5851525" cy="4319588"/>
          </a:xfrm>
          <a:prstGeom prst="rect">
            <a:avLst/>
          </a:prstGeom>
          <a:noFill/>
          <a:ln w="9525">
            <a:noFill/>
            <a:miter lim="800000"/>
            <a:headEnd/>
            <a:tailEnd/>
          </a:ln>
        </p:spPr>
        <p:txBody>
          <a:bodyPr vert="horz" wrap="square" lIns="96604" tIns="48302" rIns="96604" bIns="483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1"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lvl1pPr algn="l" defTabSz="966764" eaLnBrk="1" hangingPunct="1">
              <a:defRPr>
                <a:latin typeface="Arial" charset="0"/>
                <a:ea typeface="ＭＳ Ｐゴシック" pitchFamily="1" charset="-128"/>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4143376"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lvl1pPr algn="r" defTabSz="966764"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dirty="0"/>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dirty="0"/>
          </a:p>
        </p:txBody>
      </p:sp>
    </p:spTree>
    <p:extLst>
      <p:ext uri="{BB962C8B-B14F-4D97-AF65-F5344CB8AC3E}">
        <p14:creationId xmlns:p14="http://schemas.microsoft.com/office/powerpoint/2010/main" val="3973202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a:extLst>
              <a:ext uri="{FF2B5EF4-FFF2-40B4-BE49-F238E27FC236}">
                <a16:creationId xmlns:a16="http://schemas.microsoft.com/office/drawing/2014/main" id="{5240C69A-A2CE-4592-9D5B-EECF9DC6FAF9}"/>
              </a:ext>
            </a:extLst>
          </p:cNvPr>
          <p:cNvSpPr>
            <a:spLocks noGrp="1" noRot="1" noChangeAspect="1"/>
          </p:cNvSpPr>
          <p:nvPr>
            <p:ph type="sldImg"/>
          </p:nvPr>
        </p:nvSpPr>
        <p:spPr/>
      </p:sp>
      <p:sp>
        <p:nvSpPr>
          <p:cNvPr id="9" name="Slide Number Placeholder 3">
            <a:extLst>
              <a:ext uri="{FF2B5EF4-FFF2-40B4-BE49-F238E27FC236}">
                <a16:creationId xmlns:a16="http://schemas.microsoft.com/office/drawing/2014/main" id="{15580BCF-1075-4357-B3E6-B36EB6038D69}"/>
              </a:ext>
            </a:extLst>
          </p:cNvPr>
          <p:cNvSpPr>
            <a:spLocks noGrp="1"/>
          </p:cNvSpPr>
          <p:nvPr>
            <p:ph type="sldNum" sz="quarter" idx="5"/>
          </p:nvPr>
        </p:nvSpPr>
        <p:spPr>
          <a:xfrm>
            <a:off x="4143376" y="9120189"/>
            <a:ext cx="3170238" cy="479425"/>
          </a:xfrm>
        </p:spPr>
        <p:txBody>
          <a:bodyPr/>
          <a:lstStyle/>
          <a:p>
            <a:fld id="{8203C9FA-C4BE-486E-85AA-ABBD1B25667F}" type="slidenum">
              <a:rPr lang="en-US" smtClean="0"/>
              <a:pPr/>
              <a:t>10</a:t>
            </a:fld>
            <a:endParaRPr lang="en-US" dirty="0"/>
          </a:p>
        </p:txBody>
      </p:sp>
      <p:sp>
        <p:nvSpPr>
          <p:cNvPr id="2" name="Notes Placeholder 1">
            <a:extLst>
              <a:ext uri="{FF2B5EF4-FFF2-40B4-BE49-F238E27FC236}">
                <a16:creationId xmlns:a16="http://schemas.microsoft.com/office/drawing/2014/main" id="{12F185AC-514F-4B64-B8E1-DBEDFAB686AA}"/>
              </a:ext>
            </a:extLst>
          </p:cNvPr>
          <p:cNvSpPr>
            <a:spLocks noGrp="1"/>
          </p:cNvSpPr>
          <p:nvPr>
            <p:ph type="body" idx="1"/>
          </p:nvPr>
        </p:nvSpPr>
        <p:spPr/>
        <p:txBody>
          <a:bodyPr/>
          <a:lstStyle/>
          <a:p>
            <a:r>
              <a:rPr lang="en-US" dirty="0"/>
              <a:t>Many people evaluating supplemental Medicare coverage, whether through Medigap or Medicare Advantage plans often ask which one is the “better” plan. In reality, there is no such thing as a “better plan” because each has benefits and drawbacks. By having a more complete understanding of how the two options work, individuals can help make an educated decision as to the plan that will more likely cover the concerns they care about most.</a:t>
            </a:r>
          </a:p>
          <a:p>
            <a:endParaRPr lang="en-US" dirty="0"/>
          </a:p>
          <a:p>
            <a:r>
              <a:rPr lang="en-US" dirty="0"/>
              <a:t>Let’s talk more about each option. </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11</a:t>
            </a:fld>
            <a:endParaRPr lang="en-US" dirty="0"/>
          </a:p>
        </p:txBody>
      </p:sp>
    </p:spTree>
    <p:extLst>
      <p:ext uri="{BB962C8B-B14F-4D97-AF65-F5344CB8AC3E}">
        <p14:creationId xmlns:p14="http://schemas.microsoft.com/office/powerpoint/2010/main" val="716206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a:t>
            </a:r>
          </a:p>
          <a:p>
            <a:r>
              <a:rPr lang="en-US" altLang="en-US" dirty="0"/>
              <a:t>Briefly introduce Medicare Advantage (MA) plans as an alternative to Medicare.</a:t>
            </a:r>
          </a:p>
          <a:p>
            <a:r>
              <a:rPr lang="en-US" altLang="en-US" dirty="0"/>
              <a:t>NOTE TO PRESENTER</a:t>
            </a:r>
          </a:p>
          <a:p>
            <a:r>
              <a:rPr lang="en-US" altLang="en-US" dirty="0"/>
              <a:t>There may be confusion as to whether the cost of these plans should be included in the total cost of Medicare. The following points may help:</a:t>
            </a:r>
          </a:p>
          <a:p>
            <a:pPr marL="179925" indent="-179925">
              <a:buFont typeface="Arial" panose="020B0604020202020204" pitchFamily="34" charset="0"/>
              <a:buChar char="•"/>
            </a:pPr>
            <a:r>
              <a:rPr lang="en-US" altLang="en-US" dirty="0"/>
              <a:t>MA plans are private insurer plans, such as HMOs and PPOs, subsidized by the federal government.</a:t>
            </a:r>
          </a:p>
          <a:p>
            <a:pPr marL="179925" indent="-179925">
              <a:buFont typeface="Arial" panose="020B0604020202020204" pitchFamily="34" charset="0"/>
              <a:buChar char="•"/>
            </a:pPr>
            <a:r>
              <a:rPr lang="en-US" altLang="en-US" dirty="0"/>
              <a:t>MA plans serve as an alternative rather than a complement to Medicare.</a:t>
            </a:r>
          </a:p>
          <a:p>
            <a:pPr marL="179925" indent="-179925">
              <a:buFont typeface="Arial" panose="020B0604020202020204" pitchFamily="34" charset="0"/>
              <a:buChar char="•"/>
            </a:pPr>
            <a:r>
              <a:rPr lang="en-US" altLang="en-US" dirty="0"/>
              <a:t>These plans establish the amount they charge for premiums, deductibles and services, not Medicare. Changes to what clients pay under the plan are permitted only once per year on January 1.</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12</a:t>
            </a:fld>
            <a:endParaRPr lang="en-US" dirty="0"/>
          </a:p>
        </p:txBody>
      </p:sp>
      <p:sp>
        <p:nvSpPr>
          <p:cNvPr id="7" name="Slide Image Placeholder 6">
            <a:extLst>
              <a:ext uri="{FF2B5EF4-FFF2-40B4-BE49-F238E27FC236}">
                <a16:creationId xmlns:a16="http://schemas.microsoft.com/office/drawing/2014/main" id="{B18531A1-F1FC-4DD2-BF20-C5C79DDC12CA}"/>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13</a:t>
            </a:fld>
            <a:endParaRPr lang="en-US" dirty="0"/>
          </a:p>
        </p:txBody>
      </p:sp>
    </p:spTree>
    <p:extLst>
      <p:ext uri="{BB962C8B-B14F-4D97-AF65-F5344CB8AC3E}">
        <p14:creationId xmlns:p14="http://schemas.microsoft.com/office/powerpoint/2010/main" val="3766463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  </a:t>
            </a:r>
          </a:p>
          <a:p>
            <a:r>
              <a:rPr lang="en-US" altLang="en-US" dirty="0"/>
              <a:t>Suggest questions for audience to consider when weighing coverage options.</a:t>
            </a:r>
          </a:p>
          <a:p>
            <a:r>
              <a:rPr lang="en-US" altLang="en-US" dirty="0"/>
              <a:t>NOTE TO PRESENTER</a:t>
            </a:r>
          </a:p>
          <a:p>
            <a:r>
              <a:rPr lang="en-US" altLang="en-US" dirty="0"/>
              <a:t>There are questions that the audience needs to think about when comparing coverage options, particularly when weighing Medigap versus Medicare Advantage plans (Medicare Part C).</a:t>
            </a:r>
          </a:p>
          <a:p>
            <a:pPr marL="179925" indent="-179925">
              <a:buFont typeface="Arial" panose="020B0604020202020204" pitchFamily="34" charset="0"/>
              <a:buChar char="•"/>
            </a:pPr>
            <a:r>
              <a:rPr lang="en-US" altLang="en-US" dirty="0"/>
              <a:t>Review questions on the slide.</a:t>
            </a:r>
          </a:p>
          <a:p>
            <a:pPr marL="179925" indent="-179925">
              <a:buFont typeface="Arial" panose="020B0604020202020204" pitchFamily="34" charset="0"/>
              <a:buChar char="•"/>
            </a:pPr>
            <a:r>
              <a:rPr lang="en-US" altLang="en-US" dirty="0"/>
              <a:t>Now that we have talked about step 1, let's move on to step 2.</a:t>
            </a:r>
            <a:endParaRPr lang="en-US" dirty="0"/>
          </a:p>
          <a:p>
            <a:endParaRPr lang="en-US" dirty="0"/>
          </a:p>
        </p:txBody>
      </p:sp>
      <p:sp>
        <p:nvSpPr>
          <p:cNvPr id="4" name="Slide Number Placeholder 3"/>
          <p:cNvSpPr>
            <a:spLocks noGrp="1"/>
          </p:cNvSpPr>
          <p:nvPr>
            <p:ph type="sldNum" sz="quarter" idx="10"/>
          </p:nvPr>
        </p:nvSpPr>
        <p:spPr/>
        <p:txBody>
          <a:bodyPr/>
          <a:lstStyle/>
          <a:p>
            <a:fld id="{8203C9FA-C4BE-486E-85AA-ABBD1B25667F}" type="slidenum">
              <a:rPr lang="en-US" smtClean="0"/>
              <a:pPr/>
              <a:t>14</a:t>
            </a:fld>
            <a:endParaRPr lang="en-US" dirty="0"/>
          </a:p>
        </p:txBody>
      </p:sp>
      <p:sp>
        <p:nvSpPr>
          <p:cNvPr id="7" name="Slide Image Placeholder 6">
            <a:extLst>
              <a:ext uri="{FF2B5EF4-FFF2-40B4-BE49-F238E27FC236}">
                <a16:creationId xmlns:a16="http://schemas.microsoft.com/office/drawing/2014/main" id="{2B7C546F-4BE3-4537-81C4-2CB765DC63BD}"/>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38520C3-0E2C-4528-A7F9-68737100D84D}"/>
              </a:ext>
            </a:extLst>
          </p:cNvPr>
          <p:cNvSpPr>
            <a:spLocks noGrp="1"/>
          </p:cNvSpPr>
          <p:nvPr>
            <p:ph type="body" idx="1"/>
          </p:nvPr>
        </p:nvSpPr>
        <p:spPr/>
        <p:txBody>
          <a:bodyPr/>
          <a:lstStyle/>
          <a:p>
            <a:pPr lvl="0"/>
            <a:r>
              <a:rPr lang="en-US" dirty="0"/>
              <a:t>Medicare Part B: $185/month x 12 + $257 deductible</a:t>
            </a:r>
          </a:p>
          <a:p>
            <a:r>
              <a:rPr lang="en-US" altLang="en-US" dirty="0"/>
              <a:t>SLIDE OBJECTIVE</a:t>
            </a:r>
          </a:p>
          <a:p>
            <a:r>
              <a:rPr lang="en-US" altLang="en-US" dirty="0"/>
              <a:t>Show a hypothetical example of how health care expenses would break down, and what a hypothetical total would be.</a:t>
            </a:r>
          </a:p>
          <a:p>
            <a:r>
              <a:rPr lang="en-US" altLang="en-US" dirty="0"/>
              <a:t>NOTE TO THE PRESENTER</a:t>
            </a:r>
          </a:p>
          <a:p>
            <a:r>
              <a:rPr lang="en-US" altLang="en-US" dirty="0"/>
              <a:t>Multiply annual total by a 30-year retirement to emphasize your point. This example is based on U.S. averages and data provided to DHHS from the National Association of Insurance Commissioners:</a:t>
            </a:r>
          </a:p>
          <a:p>
            <a:pPr marL="179925" indent="-179925">
              <a:buFont typeface="Arial" panose="020B0604020202020204" pitchFamily="34" charset="0"/>
              <a:buChar char="•"/>
            </a:pPr>
            <a:r>
              <a:rPr lang="en-US" altLang="en-US" dirty="0"/>
              <a:t>Individual = $187,590 over 30 years</a:t>
            </a:r>
          </a:p>
          <a:p>
            <a:pPr marL="179925" indent="-179925">
              <a:buFont typeface="Arial" panose="020B0604020202020204" pitchFamily="34" charset="0"/>
              <a:buChar char="•"/>
            </a:pPr>
            <a:r>
              <a:rPr lang="en-US" altLang="en-US" dirty="0"/>
              <a:t>Couple = $375,180 over 30 years</a:t>
            </a:r>
          </a:p>
        </p:txBody>
      </p:sp>
      <p:sp>
        <p:nvSpPr>
          <p:cNvPr id="5" name="Slide Image Placeholder 4">
            <a:extLst>
              <a:ext uri="{FF2B5EF4-FFF2-40B4-BE49-F238E27FC236}">
                <a16:creationId xmlns:a16="http://schemas.microsoft.com/office/drawing/2014/main" id="{4BCB17EA-B0EB-4CC9-A8F3-F282C8E26ADA}"/>
              </a:ext>
            </a:extLst>
          </p:cNvPr>
          <p:cNvSpPr>
            <a:spLocks noGrp="1" noRot="1" noChangeAspect="1"/>
          </p:cNvSpPr>
          <p:nvPr>
            <p:ph type="sldImg"/>
          </p:nvPr>
        </p:nvSpPr>
        <p:spPr/>
      </p:sp>
      <p:sp>
        <p:nvSpPr>
          <p:cNvPr id="6" name="Slide Number Placeholder 3">
            <a:extLst>
              <a:ext uri="{FF2B5EF4-FFF2-40B4-BE49-F238E27FC236}">
                <a16:creationId xmlns:a16="http://schemas.microsoft.com/office/drawing/2014/main" id="{DF74BA8C-0415-46DD-A087-B40A9902F1D5}"/>
              </a:ext>
            </a:extLst>
          </p:cNvPr>
          <p:cNvSpPr txBox="1">
            <a:spLocks/>
          </p:cNvSpPr>
          <p:nvPr/>
        </p:nvSpPr>
        <p:spPr bwMode="auto">
          <a:xfrm>
            <a:off x="4143376"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defPPr>
              <a:defRPr lang="en-US"/>
            </a:defPPr>
            <a:lvl1pPr algn="r" defTabSz="929760" rtl="0" eaLnBrk="1" fontAlgn="base" hangingPunct="1">
              <a:spcBef>
                <a:spcPct val="0"/>
              </a:spcBef>
              <a:spcAft>
                <a:spcPct val="0"/>
              </a:spcAft>
              <a:defRPr sz="1500" kern="1200">
                <a:solidFill>
                  <a:schemeClr val="tx1"/>
                </a:solidFill>
                <a:latin typeface="Arial" charset="0"/>
                <a:ea typeface="ＭＳ Ｐゴシック" pitchFamily="1"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fld id="{8203C9FA-C4BE-486E-85AA-ABBD1B25667F}"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  </a:t>
            </a:r>
          </a:p>
          <a:p>
            <a:r>
              <a:rPr lang="en-US" altLang="en-US" dirty="0"/>
              <a:t>Illustrate how dependable and other income sources should be matched up with essential and discretionary expenses.</a:t>
            </a:r>
          </a:p>
          <a:p>
            <a:r>
              <a:rPr lang="en-US" altLang="en-US" dirty="0"/>
              <a:t>NOTE TO PRESENTER</a:t>
            </a:r>
          </a:p>
          <a:p>
            <a:r>
              <a:rPr lang="en-US" altLang="en-US" dirty="0"/>
              <a:t>Discuss the strategy shown on the slide, keeping primary focus on covering health care with dependable income.</a:t>
            </a:r>
          </a:p>
          <a:p>
            <a:r>
              <a:rPr lang="en-US" altLang="en-US" dirty="0"/>
              <a:t>Health care is an essential expense.</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16</a:t>
            </a:fld>
            <a:endParaRPr lang="en-US" dirty="0"/>
          </a:p>
        </p:txBody>
      </p:sp>
      <p:sp>
        <p:nvSpPr>
          <p:cNvPr id="7" name="Slide Image Placeholder 6">
            <a:extLst>
              <a:ext uri="{FF2B5EF4-FFF2-40B4-BE49-F238E27FC236}">
                <a16:creationId xmlns:a16="http://schemas.microsoft.com/office/drawing/2014/main" id="{0E0BD13E-C2AE-4014-89B6-40458B405EA2}"/>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Reiterate that planning for health care coverage is complicated but that their </a:t>
            </a:r>
            <a:r>
              <a:rPr lang="en-US" dirty="0"/>
              <a:t>representative</a:t>
            </a:r>
            <a:r>
              <a:rPr lang="en-US" altLang="en-US" dirty="0"/>
              <a:t> is there to help them think through their decisions.</a:t>
            </a:r>
          </a:p>
          <a:p>
            <a:pPr marL="179925" indent="-179925">
              <a:buFont typeface="Arial" panose="020B0604020202020204" pitchFamily="34" charset="0"/>
              <a:buChar char="•"/>
            </a:pPr>
            <a:r>
              <a:rPr lang="en-US" altLang="en-US" dirty="0"/>
              <a:t>Check their expense estimates.</a:t>
            </a:r>
          </a:p>
          <a:p>
            <a:pPr marL="179925" indent="-179925">
              <a:buFont typeface="Arial" panose="020B0604020202020204" pitchFamily="34" charset="0"/>
              <a:buChar char="•"/>
            </a:pPr>
            <a:r>
              <a:rPr lang="en-US" altLang="en-US" dirty="0"/>
              <a:t>Identify and categorize funding.</a:t>
            </a:r>
          </a:p>
          <a:p>
            <a:pPr marL="179925" indent="-179925">
              <a:buFont typeface="Arial" panose="020B0604020202020204" pitchFamily="34" charset="0"/>
              <a:buChar char="•"/>
            </a:pPr>
            <a:r>
              <a:rPr lang="en-US" altLang="en-US" dirty="0"/>
              <a:t>Match up funding with expenses.</a:t>
            </a:r>
          </a:p>
          <a:p>
            <a:pPr marL="179925" indent="-179925">
              <a:buFont typeface="Arial" panose="020B0604020202020204" pitchFamily="34" charset="0"/>
              <a:buChar char="•"/>
            </a:pPr>
            <a:r>
              <a:rPr lang="en-US" altLang="en-US" dirty="0"/>
              <a:t>Create a financial plan to make sure health care and other essential expenses are covered first.</a:t>
            </a:r>
          </a:p>
          <a:p>
            <a:pPr marL="179925" indent="-179925">
              <a:buFont typeface="Arial" panose="020B0604020202020204" pitchFamily="34" charset="0"/>
              <a:buChar char="•"/>
            </a:pPr>
            <a:r>
              <a:rPr lang="en-US" altLang="en-US" dirty="0"/>
              <a:t>Develop a strategy for discretionary spending</a:t>
            </a:r>
          </a:p>
          <a:p>
            <a:r>
              <a:rPr lang="en-US" altLang="en-US" dirty="0"/>
              <a:t>Important takeaway is to realize that planning for health care expenses in retirement is absolutely doable.</a:t>
            </a:r>
          </a:p>
          <a:p>
            <a:r>
              <a:rPr lang="en-US" altLang="en-US" dirty="0"/>
              <a:t>Working with a </a:t>
            </a:r>
            <a:r>
              <a:rPr lang="en-US" dirty="0"/>
              <a:t>representative</a:t>
            </a:r>
            <a:r>
              <a:rPr lang="en-US" altLang="en-US" dirty="0"/>
              <a:t> can turn it into a straightforward process that is not only achievable, but ultimately rewarding.</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17</a:t>
            </a:fld>
            <a:endParaRPr lang="en-US" dirty="0"/>
          </a:p>
        </p:txBody>
      </p:sp>
      <p:sp>
        <p:nvSpPr>
          <p:cNvPr id="7" name="Slide Image Placeholder 6">
            <a:extLst>
              <a:ext uri="{FF2B5EF4-FFF2-40B4-BE49-F238E27FC236}">
                <a16:creationId xmlns:a16="http://schemas.microsoft.com/office/drawing/2014/main" id="{57B72D2E-3BE2-4DBB-857E-4B04CF61A6A9}"/>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18</a:t>
            </a:fld>
            <a:endParaRPr lang="en-US" dirty="0"/>
          </a:p>
        </p:txBody>
      </p:sp>
    </p:spTree>
    <p:extLst>
      <p:ext uri="{BB962C8B-B14F-4D97-AF65-F5344CB8AC3E}">
        <p14:creationId xmlns:p14="http://schemas.microsoft.com/office/powerpoint/2010/main" val="474787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19</a:t>
            </a:fld>
            <a:endParaRPr lang="en-US" dirty="0"/>
          </a:p>
        </p:txBody>
      </p:sp>
      <p:sp>
        <p:nvSpPr>
          <p:cNvPr id="3" name="Notes Placeholder 2">
            <a:extLst>
              <a:ext uri="{FF2B5EF4-FFF2-40B4-BE49-F238E27FC236}">
                <a16:creationId xmlns:a16="http://schemas.microsoft.com/office/drawing/2014/main" id="{54F8B87F-DD54-9716-9DD7-387C722B77B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4806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351051D-9145-4FDF-B6C5-165FE41EBFDF}"/>
              </a:ext>
            </a:extLst>
          </p:cNvPr>
          <p:cNvSpPr>
            <a:spLocks noGrp="1"/>
          </p:cNvSpPr>
          <p:nvPr>
            <p:ph type="body" idx="1"/>
          </p:nvPr>
        </p:nvSpPr>
        <p:spPr/>
        <p:txBody>
          <a:bodyPr/>
          <a:lstStyle/>
          <a:p>
            <a:r>
              <a:rPr lang="en-US" altLang="en-US" dirty="0"/>
              <a:t>SLIDE OBJECTIVE</a:t>
            </a:r>
          </a:p>
          <a:p>
            <a:r>
              <a:rPr lang="en-US" altLang="en-US" dirty="0"/>
              <a:t>Provide a benefit statement, recognizing the importance of health care coverage to quality of life in retirement.</a:t>
            </a:r>
          </a:p>
          <a:p>
            <a:r>
              <a:rPr lang="en-US" altLang="en-US" dirty="0"/>
              <a:t>NOTE TO PRESENTER</a:t>
            </a:r>
          </a:p>
          <a:p>
            <a:r>
              <a:rPr lang="en-US" altLang="en-US" dirty="0"/>
              <a:t>Before we begin to talk about Medicare and steps to creating a health care plan, level set the importance of health care, how health care continues to be a concern for investors, and that spending is expected to continue to increase. </a:t>
            </a:r>
          </a:p>
          <a:p>
            <a:endParaRPr lang="en-US" altLang="en-US" dirty="0"/>
          </a:p>
          <a:p>
            <a:r>
              <a:rPr lang="en-US" altLang="en-US" dirty="0"/>
              <a:t>Point out that confidence of knowing their medical expenses will be met may be one of the most valuable things they can take with them into retirement.</a:t>
            </a:r>
          </a:p>
          <a:p>
            <a:endParaRPr lang="en-US" altLang="en-US" dirty="0"/>
          </a:p>
          <a:p>
            <a:r>
              <a:rPr lang="en-US" altLang="en-US" dirty="0"/>
              <a:t>Reconfirm that you can get there and that a </a:t>
            </a:r>
            <a:r>
              <a:rPr lang="en-US" dirty="0"/>
              <a:t>financial representative</a:t>
            </a:r>
            <a:r>
              <a:rPr lang="en-US" altLang="en-US" dirty="0"/>
              <a:t> can help smooth the way. </a:t>
            </a:r>
          </a:p>
        </p:txBody>
      </p:sp>
      <p:sp>
        <p:nvSpPr>
          <p:cNvPr id="5" name="Slide Image Placeholder 4">
            <a:extLst>
              <a:ext uri="{FF2B5EF4-FFF2-40B4-BE49-F238E27FC236}">
                <a16:creationId xmlns:a16="http://schemas.microsoft.com/office/drawing/2014/main" id="{77C57947-9605-4656-B2B6-2C9FCB01C7F9}"/>
              </a:ext>
            </a:extLst>
          </p:cNvPr>
          <p:cNvSpPr>
            <a:spLocks noGrp="1" noRot="1" noChangeAspect="1"/>
          </p:cNvSpPr>
          <p:nvPr>
            <p:ph type="sldImg"/>
          </p:nvPr>
        </p:nvSpPr>
        <p:spPr/>
      </p:sp>
      <p:sp>
        <p:nvSpPr>
          <p:cNvPr id="6" name="Slide Number Placeholder 3">
            <a:extLst>
              <a:ext uri="{FF2B5EF4-FFF2-40B4-BE49-F238E27FC236}">
                <a16:creationId xmlns:a16="http://schemas.microsoft.com/office/drawing/2014/main" id="{916EE8DE-E663-4460-8657-3AA58A53C7F3}"/>
              </a:ext>
            </a:extLst>
          </p:cNvPr>
          <p:cNvSpPr txBox="1">
            <a:spLocks/>
          </p:cNvSpPr>
          <p:nvPr/>
        </p:nvSpPr>
        <p:spPr bwMode="auto">
          <a:xfrm>
            <a:off x="4143376"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defPPr>
              <a:defRPr lang="en-US"/>
            </a:defPPr>
            <a:lvl1pPr algn="r" defTabSz="929760" rtl="0" eaLnBrk="1" fontAlgn="base" hangingPunct="1">
              <a:spcBef>
                <a:spcPct val="0"/>
              </a:spcBef>
              <a:spcAft>
                <a:spcPct val="0"/>
              </a:spcAft>
              <a:defRPr sz="1500" kern="1200">
                <a:solidFill>
                  <a:schemeClr val="tx1"/>
                </a:solidFill>
                <a:latin typeface="Arial" charset="0"/>
                <a:ea typeface="ＭＳ Ｐゴシック" pitchFamily="1"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fld id="{8203C9FA-C4BE-486E-85AA-ABBD1B25667F}"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20</a:t>
            </a:fld>
            <a:endParaRPr lang="en-US" dirty="0"/>
          </a:p>
        </p:txBody>
      </p:sp>
    </p:spTree>
    <p:extLst>
      <p:ext uri="{BB962C8B-B14F-4D97-AF65-F5344CB8AC3E}">
        <p14:creationId xmlns:p14="http://schemas.microsoft.com/office/powerpoint/2010/main" val="974563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000" dirty="0"/>
              <a:t>Health Savings Accounts (HSA): You can’t contribute to your HSA once your Medicare coverage begins. However, you may use money that’s already in your HSA after you enroll in Medicare to help pay for premiums (if you’re billed directly), deductibles, coinsurance, or copayments. </a:t>
            </a:r>
          </a:p>
          <a:p>
            <a:r>
              <a:rPr lang="en-US" sz="1000" dirty="0"/>
              <a:t>If you or your employer contribute to your HSA after your Medicare coverage begins, you may have to pay a tax penalty. </a:t>
            </a:r>
          </a:p>
          <a:p>
            <a:r>
              <a:rPr lang="en-US" sz="1000" dirty="0"/>
              <a:t>If you’d like to continue contributing to your employer-sponsored HSA without penalty after you turn 65, you shouldn’t apply for Medicare, Social Security, or Railroad Retirement Board (RRB) benefits. </a:t>
            </a:r>
          </a:p>
          <a:p>
            <a:r>
              <a:rPr lang="en-US" sz="1000" dirty="0"/>
              <a:t>To avoid a tax penalty, you should stop contributing to your HSA at least 6 months before you apply for Medicare. Remember, premium-free Part A coverage begins 6 months before the month you apply for Medicare (or Social Security/RRB benefits), but no earlier than the month you turn 65.</a:t>
            </a:r>
          </a:p>
          <a:p>
            <a:r>
              <a:rPr lang="en-US" sz="1000" dirty="0"/>
              <a:t>If you have a Health Savings Account (HSA) You can’t contribute to your HSA once Medicare Part A or Part B coverage begins. However, you may use money that’s already in your HSA after you enroll in Medicare to help pay for deductibles, premiums, copayments, or coinsurance. If you contribute to your HSA after your Medicare Part A or Part B coverage starts, you may have to pay a tax penalty. </a:t>
            </a:r>
          </a:p>
          <a:p>
            <a:r>
              <a:rPr lang="en-US" sz="1000" dirty="0"/>
              <a:t>Remember, premium-free Part A coverage begins six months before the date you apply for Medicare (or Social Security/RRB benefits), but no earlier than the first month you were eligible for Medicare. </a:t>
            </a:r>
          </a:p>
          <a:p>
            <a:r>
              <a:rPr lang="en-US" sz="1000" dirty="0"/>
              <a:t>To avoid a tax penalty, you should stop contributing to your HSA at least six months before you apply for Medicare. If you are unsure of how Medicare Parts A or B will work with your employer coverage, talk with your employer about your HSA options up to six months before you turn age 65.</a:t>
            </a:r>
          </a:p>
        </p:txBody>
      </p:sp>
      <p:sp>
        <p:nvSpPr>
          <p:cNvPr id="4" name="Slide Number Placeholder 3"/>
          <p:cNvSpPr>
            <a:spLocks noGrp="1"/>
          </p:cNvSpPr>
          <p:nvPr>
            <p:ph type="sldNum" sz="quarter" idx="5"/>
          </p:nvPr>
        </p:nvSpPr>
        <p:spPr/>
        <p:txBody>
          <a:bodyPr/>
          <a:lstStyle/>
          <a:p>
            <a:fld id="{8203C9FA-C4BE-486E-85AA-ABBD1B25667F}" type="slidenum">
              <a:rPr lang="en-US" smtClean="0"/>
              <a:pPr/>
              <a:t>21</a:t>
            </a:fld>
            <a:endParaRPr lang="en-US" dirty="0"/>
          </a:p>
        </p:txBody>
      </p:sp>
      <p:sp>
        <p:nvSpPr>
          <p:cNvPr id="7" name="Slide Image Placeholder 6">
            <a:extLst>
              <a:ext uri="{FF2B5EF4-FFF2-40B4-BE49-F238E27FC236}">
                <a16:creationId xmlns:a16="http://schemas.microsoft.com/office/drawing/2014/main" id="{FA7DC5A5-1689-440D-B2D9-E6B5972133E4}"/>
              </a:ext>
            </a:extLst>
          </p:cNvPr>
          <p:cNvSpPr>
            <a:spLocks noGrp="1" noRot="1" noChangeAspect="1"/>
          </p:cNvSpPr>
          <p:nvPr>
            <p:ph type="sldImg"/>
          </p:nvPr>
        </p:nvSpPr>
        <p:spPr/>
      </p:sp>
    </p:spTree>
    <p:extLst>
      <p:ext uri="{BB962C8B-B14F-4D97-AF65-F5344CB8AC3E}">
        <p14:creationId xmlns:p14="http://schemas.microsoft.com/office/powerpoint/2010/main" val="2212457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22</a:t>
            </a:fld>
            <a:endParaRPr lang="en-US" dirty="0"/>
          </a:p>
        </p:txBody>
      </p:sp>
      <p:sp>
        <p:nvSpPr>
          <p:cNvPr id="3" name="Notes Placeholder 2">
            <a:extLst>
              <a:ext uri="{FF2B5EF4-FFF2-40B4-BE49-F238E27FC236}">
                <a16:creationId xmlns:a16="http://schemas.microsoft.com/office/drawing/2014/main" id="{CB0A78A8-B176-4710-B811-F161BD777179}"/>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82827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100" dirty="0"/>
              <a:t>SLIDE OBJECTIVE</a:t>
            </a:r>
          </a:p>
          <a:p>
            <a:r>
              <a:rPr lang="en-US" altLang="en-US" sz="1100" dirty="0"/>
              <a:t>Medicare may only cover a portion of health care expenses.</a:t>
            </a:r>
          </a:p>
          <a:p>
            <a:r>
              <a:rPr lang="en-US" altLang="en-US" sz="1100" dirty="0"/>
              <a:t>NOTE TO PRESENTER</a:t>
            </a:r>
          </a:p>
          <a:p>
            <a:r>
              <a:rPr lang="en-US" altLang="en-US" sz="1100" dirty="0"/>
              <a:t>Information in the pie chart assumes that no employer-sponsored retiree health coverage is available and does not include other anticipated future health-related expenses, such as over-the-counter medications, most dental services, and long-term care.</a:t>
            </a:r>
          </a:p>
          <a:p>
            <a:r>
              <a:rPr lang="en-US" altLang="en-US" sz="1100" dirty="0"/>
              <a:t>Out-of-pocket expenses for a retiring couple could add up to $330</a:t>
            </a:r>
            <a:r>
              <a:rPr lang="en-US" sz="1100" dirty="0"/>
              <a:t>,000</a:t>
            </a:r>
            <a:r>
              <a:rPr lang="en-US" altLang="en-US" sz="1100" dirty="0"/>
              <a:t>, based on Fidelity estimates of expenses that will be incurred during retirement – confirmation that health care still represents one of the largest retirement expenses and must be part of an overall retirement savings strategy.</a:t>
            </a:r>
          </a:p>
          <a:p>
            <a:r>
              <a:rPr lang="en-US" altLang="en-US" sz="1100" dirty="0"/>
              <a:t>The calculation takes into account cost-sharing provisions (such as deductibles and coinsurance) associated with Medicare Part A and Part B (inpatient and outpatient medical insurance). It also considers Medicare Part D (prescription drug coverage) premiums and out-of-pocket costs, as well as certain services excluded by Medicare. It does not include other health-related expenses, such as over-the-counter medications, most dental services, nursing homes, or long-term care.</a:t>
            </a:r>
          </a:p>
        </p:txBody>
      </p:sp>
      <p:sp>
        <p:nvSpPr>
          <p:cNvPr id="4" name="Slide Number Placeholder 3"/>
          <p:cNvSpPr>
            <a:spLocks noGrp="1"/>
          </p:cNvSpPr>
          <p:nvPr>
            <p:ph type="sldNum" sz="quarter" idx="10"/>
          </p:nvPr>
        </p:nvSpPr>
        <p:spPr/>
        <p:txBody>
          <a:bodyPr/>
          <a:lstStyle/>
          <a:p>
            <a:fld id="{8203C9FA-C4BE-486E-85AA-ABBD1B25667F}" type="slidenum">
              <a:rPr lang="en-US" smtClean="0"/>
              <a:pPr/>
              <a:t>3</a:t>
            </a:fld>
            <a:endParaRPr lang="en-US" dirty="0"/>
          </a:p>
        </p:txBody>
      </p:sp>
      <p:sp>
        <p:nvSpPr>
          <p:cNvPr id="7" name="Slide Image Placeholder 6">
            <a:extLst>
              <a:ext uri="{FF2B5EF4-FFF2-40B4-BE49-F238E27FC236}">
                <a16:creationId xmlns:a16="http://schemas.microsoft.com/office/drawing/2014/main" id="{6F4F705D-C620-4CF7-A50B-678CA1ADE841}"/>
              </a:ext>
            </a:extLst>
          </p:cNvPr>
          <p:cNvSpPr>
            <a:spLocks noGrp="1" noRot="1" noChangeAspect="1"/>
          </p:cNvSpPr>
          <p:nvPr>
            <p:ph type="sldImg"/>
          </p:nvPr>
        </p:nvSpPr>
        <p:spPr/>
      </p:sp>
    </p:spTree>
    <p:extLst>
      <p:ext uri="{BB962C8B-B14F-4D97-AF65-F5344CB8AC3E}">
        <p14:creationId xmlns:p14="http://schemas.microsoft.com/office/powerpoint/2010/main" val="2805114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a:t>
            </a:r>
          </a:p>
          <a:p>
            <a:r>
              <a:rPr lang="en-US" altLang="en-US" dirty="0"/>
              <a:t>Defray audience anxiety about health coverage by showing that actual individual costs vary widely depending on personal factors and risk choices.</a:t>
            </a:r>
          </a:p>
          <a:p>
            <a:r>
              <a:rPr lang="en-US" altLang="en-US" dirty="0"/>
              <a:t>NOTE TO PRESENTER</a:t>
            </a:r>
          </a:p>
          <a:p>
            <a:r>
              <a:rPr lang="en-US" altLang="en-US" dirty="0"/>
              <a:t>Explain the risk choices that allow them some control over health care expenses:</a:t>
            </a:r>
          </a:p>
          <a:p>
            <a:pPr marL="179925" indent="-179925">
              <a:buFont typeface="Arial" panose="020B0604020202020204" pitchFamily="34" charset="0"/>
              <a:buChar char="•"/>
            </a:pPr>
            <a:r>
              <a:rPr lang="en-US" altLang="en-US" dirty="0"/>
              <a:t>How much coverage do I want to pay for: 50%? 75%? 100%?</a:t>
            </a:r>
          </a:p>
          <a:p>
            <a:pPr marL="179925" indent="-179925">
              <a:buFont typeface="Arial" panose="020B0604020202020204" pitchFamily="34" charset="0"/>
              <a:buChar char="•"/>
            </a:pPr>
            <a:r>
              <a:rPr lang="en-US" altLang="en-US" dirty="0"/>
              <a:t>How much risk am I willing to take so I will be able to afford that amount of coverage: 50%? 75%? 100%?</a:t>
            </a:r>
          </a:p>
        </p:txBody>
      </p:sp>
      <p:sp>
        <p:nvSpPr>
          <p:cNvPr id="4" name="Slide Number Placeholder 3"/>
          <p:cNvSpPr>
            <a:spLocks noGrp="1"/>
          </p:cNvSpPr>
          <p:nvPr>
            <p:ph type="sldNum" sz="quarter" idx="10"/>
          </p:nvPr>
        </p:nvSpPr>
        <p:spPr/>
        <p:txBody>
          <a:bodyPr/>
          <a:lstStyle/>
          <a:p>
            <a:fld id="{8203C9FA-C4BE-486E-85AA-ABBD1B25667F}" type="slidenum">
              <a:rPr lang="en-US" smtClean="0"/>
              <a:pPr/>
              <a:t>4</a:t>
            </a:fld>
            <a:endParaRPr lang="en-US" dirty="0"/>
          </a:p>
        </p:txBody>
      </p:sp>
      <p:sp>
        <p:nvSpPr>
          <p:cNvPr id="7" name="Slide Image Placeholder 6">
            <a:extLst>
              <a:ext uri="{FF2B5EF4-FFF2-40B4-BE49-F238E27FC236}">
                <a16:creationId xmlns:a16="http://schemas.microsoft.com/office/drawing/2014/main" id="{6F86FBD4-EC84-4FE0-B574-2FE87059A905}"/>
              </a:ext>
            </a:extLst>
          </p:cNvPr>
          <p:cNvSpPr>
            <a:spLocks noGrp="1" noRot="1" noChangeAspect="1"/>
          </p:cNvSpPr>
          <p:nvPr>
            <p:ph type="sldImg"/>
          </p:nvPr>
        </p:nvSpPr>
        <p:spPr/>
      </p:sp>
    </p:spTree>
    <p:extLst>
      <p:ext uri="{BB962C8B-B14F-4D97-AF65-F5344CB8AC3E}">
        <p14:creationId xmlns:p14="http://schemas.microsoft.com/office/powerpoint/2010/main" val="899820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200" dirty="0"/>
              <a:t>SLIDE OBJECTIVE </a:t>
            </a:r>
          </a:p>
          <a:p>
            <a:r>
              <a:rPr lang="en-US" altLang="en-US" sz="1200" dirty="0"/>
              <a:t>Set up review of Medicare options, each of which will be introduced and briefly discussed by presenter. </a:t>
            </a:r>
          </a:p>
          <a:p>
            <a:r>
              <a:rPr lang="en-US" altLang="en-US" sz="1200" dirty="0"/>
              <a:t>NOTE TO PRESENTER</a:t>
            </a:r>
          </a:p>
          <a:p>
            <a:r>
              <a:rPr lang="en-US" altLang="en-US" sz="1200" dirty="0"/>
              <a:t>Now we are going to talk about step 1 – get to know Medicare.</a:t>
            </a:r>
          </a:p>
          <a:p>
            <a:pPr marL="179925" indent="-179925">
              <a:buFont typeface="Arial" panose="020B0604020202020204" pitchFamily="34" charset="0"/>
              <a:buChar char="•"/>
            </a:pPr>
            <a:r>
              <a:rPr lang="en-US" altLang="en-US" sz="1200" dirty="0"/>
              <a:t>Remind audience that Medicare eligibility starts at age 65.</a:t>
            </a:r>
          </a:p>
          <a:p>
            <a:pPr marL="179925" indent="-179925">
              <a:buFont typeface="Arial" panose="020B0604020202020204" pitchFamily="34" charset="0"/>
              <a:buChar char="•"/>
            </a:pPr>
            <a:r>
              <a:rPr lang="en-US" altLang="en-US" sz="1200" dirty="0"/>
              <a:t>If you retire before age 65, you need to do additional planning to cover health care expenses until you are eligible for Medicare.</a:t>
            </a:r>
          </a:p>
          <a:p>
            <a:pPr marL="179925" indent="-179925">
              <a:buFont typeface="Arial" panose="020B0604020202020204" pitchFamily="34" charset="0"/>
              <a:buChar char="•"/>
            </a:pPr>
            <a:r>
              <a:rPr lang="en-US" altLang="en-US" sz="1200" dirty="0"/>
              <a:t>Medicare Advantage plans (Part C) – Provides additional ways to obtain coverage under Medicare and covers all medically necessary procedures covered by original Medicare except hospice care. These plans may also include vision or dental coverage.</a:t>
            </a:r>
          </a:p>
          <a:p>
            <a:pPr marL="179925" indent="-179925">
              <a:buFont typeface="Arial" panose="020B0604020202020204" pitchFamily="34" charset="0"/>
              <a:buChar char="•"/>
            </a:pPr>
            <a:r>
              <a:rPr lang="en-US" altLang="en-US" sz="1200" dirty="0"/>
              <a:t>Medigap coverage – Available to help meet expenses not covered by either Medicare Part A or Part B, including copayments, coinsurance, or deductibles. Medigap coverage is not compatible (cannot be used) with Medicare Advantage plans Part C.</a:t>
            </a:r>
          </a:p>
        </p:txBody>
      </p:sp>
      <p:sp>
        <p:nvSpPr>
          <p:cNvPr id="4" name="Slide Number Placeholder 3"/>
          <p:cNvSpPr>
            <a:spLocks noGrp="1"/>
          </p:cNvSpPr>
          <p:nvPr>
            <p:ph type="sldNum" sz="quarter" idx="10"/>
          </p:nvPr>
        </p:nvSpPr>
        <p:spPr/>
        <p:txBody>
          <a:bodyPr/>
          <a:lstStyle/>
          <a:p>
            <a:fld id="{8203C9FA-C4BE-486E-85AA-ABBD1B25667F}" type="slidenum">
              <a:rPr lang="en-US" smtClean="0"/>
              <a:pPr/>
              <a:t>5</a:t>
            </a:fld>
            <a:endParaRPr lang="en-US" dirty="0"/>
          </a:p>
        </p:txBody>
      </p:sp>
      <p:sp>
        <p:nvSpPr>
          <p:cNvPr id="7" name="Slide Image Placeholder 6">
            <a:extLst>
              <a:ext uri="{FF2B5EF4-FFF2-40B4-BE49-F238E27FC236}">
                <a16:creationId xmlns:a16="http://schemas.microsoft.com/office/drawing/2014/main" id="{87E88892-B47A-4DB8-9501-BA22AD596A5B}"/>
              </a:ext>
            </a:extLst>
          </p:cNvPr>
          <p:cNvSpPr>
            <a:spLocks noGrp="1" noRot="1" noChangeAspect="1"/>
          </p:cNvSpPr>
          <p:nvPr>
            <p:ph type="sldImg"/>
          </p:nvPr>
        </p:nvSpPr>
        <p:spPr/>
      </p:sp>
    </p:spTree>
    <p:extLst>
      <p:ext uri="{BB962C8B-B14F-4D97-AF65-F5344CB8AC3E}">
        <p14:creationId xmlns:p14="http://schemas.microsoft.com/office/powerpoint/2010/main" val="1465458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100" dirty="0"/>
              <a:t>Most people need to contact the SSA 3 months before reaching age 65 to enroll. A special enrollment period exists for those still covered by a group health plan. Enrollment can be completed anytime while still covered and ends 9 months after employment or group health coverage ends, whichever is first. Automatic enrollment in regular Medicare is available in certain instances, such as for people who are already receiving Social Security disability payments. Dates do not change year to year.</a:t>
            </a:r>
          </a:p>
          <a:p>
            <a:r>
              <a:rPr lang="en-US" altLang="en-US" sz="1100" b="1" dirty="0"/>
              <a:t>Part A&amp;B – Regular Medicare: </a:t>
            </a:r>
            <a:r>
              <a:rPr lang="en-US" altLang="en-US" sz="1100" dirty="0"/>
              <a:t>7-month normal enrollment window, including 3 months before reaching age 65 and three months after. Late enrollment penalty is a 10% increase to premiums (for twice the number of years you should have enrolled but did not). Exceptions may apply, for those still working and covered by a group health plan or family member's plan if disabled or for other reasons.</a:t>
            </a:r>
          </a:p>
          <a:p>
            <a:r>
              <a:rPr lang="en-US" altLang="en-US" sz="1100" b="1" dirty="0"/>
              <a:t>Part D – Prescription drug coverage: </a:t>
            </a:r>
            <a:r>
              <a:rPr lang="en-US" altLang="en-US" sz="1100" dirty="0"/>
              <a:t>October 15–December 7: annual enrollment window to make changes to coverage. </a:t>
            </a:r>
          </a:p>
          <a:p>
            <a:r>
              <a:rPr lang="en-US" altLang="en-US" sz="1100" b="1" dirty="0"/>
              <a:t>Part C – Medicare Advantage plans: </a:t>
            </a:r>
            <a:r>
              <a:rPr lang="en-US" altLang="en-US" sz="1100" dirty="0"/>
              <a:t>Calendar-year enrollment with limited ability to make changes. October 15–December 7: anyone can join, drop, or change a Medicare Advantage plan. January 1–March 31: anyone covered can drop their Medicare Advantage plan and switch to another Medicare plan if their current plan is not renewing with Medicare.</a:t>
            </a:r>
          </a:p>
          <a:p>
            <a:pPr defTabSz="950793">
              <a:defRPr/>
            </a:pPr>
            <a:r>
              <a:rPr lang="en-US" altLang="en-US" sz="1100" dirty="0"/>
              <a:t>In all cases, clients should review their own personal situation against current Medicare rules governing enrollment or changes to coverage if already enrolled. These are general rules and other exceptions or rules may apply based on client circumstances. </a:t>
            </a:r>
          </a:p>
        </p:txBody>
      </p:sp>
      <p:sp>
        <p:nvSpPr>
          <p:cNvPr id="4" name="Slide Number Placeholder 3"/>
          <p:cNvSpPr>
            <a:spLocks noGrp="1"/>
          </p:cNvSpPr>
          <p:nvPr>
            <p:ph type="sldNum" sz="quarter" idx="10"/>
          </p:nvPr>
        </p:nvSpPr>
        <p:spPr/>
        <p:txBody>
          <a:bodyPr/>
          <a:lstStyle/>
          <a:p>
            <a:fld id="{8203C9FA-C4BE-486E-85AA-ABBD1B25667F}" type="slidenum">
              <a:rPr lang="en-US" smtClean="0"/>
              <a:pPr/>
              <a:t>6</a:t>
            </a:fld>
            <a:endParaRPr lang="en-US" dirty="0"/>
          </a:p>
        </p:txBody>
      </p:sp>
      <p:sp>
        <p:nvSpPr>
          <p:cNvPr id="7" name="Slide Image Placeholder 6">
            <a:extLst>
              <a:ext uri="{FF2B5EF4-FFF2-40B4-BE49-F238E27FC236}">
                <a16:creationId xmlns:a16="http://schemas.microsoft.com/office/drawing/2014/main" id="{3E0CC290-A578-4A42-85B6-DD48B9994A5E}"/>
              </a:ext>
            </a:extLst>
          </p:cNvPr>
          <p:cNvSpPr>
            <a:spLocks noGrp="1" noRot="1" noChangeAspect="1"/>
          </p:cNvSpPr>
          <p:nvPr>
            <p:ph type="sldImg"/>
          </p:nvPr>
        </p:nvSpPr>
        <p:spPr/>
      </p:sp>
    </p:spTree>
    <p:extLst>
      <p:ext uri="{BB962C8B-B14F-4D97-AF65-F5344CB8AC3E}">
        <p14:creationId xmlns:p14="http://schemas.microsoft.com/office/powerpoint/2010/main" val="3894806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 </a:t>
            </a:r>
          </a:p>
          <a:p>
            <a:r>
              <a:rPr lang="en-US" altLang="en-US" dirty="0"/>
              <a:t>Briefly describe Medicare Part A and show the cost structure. </a:t>
            </a:r>
          </a:p>
          <a:p>
            <a:r>
              <a:rPr lang="en-US" altLang="en-US" dirty="0"/>
              <a:t>NOTE TO PRESENTER</a:t>
            </a:r>
          </a:p>
          <a:p>
            <a:pPr marL="179925" indent="-179925">
              <a:buFont typeface="Arial" panose="020B0604020202020204" pitchFamily="34" charset="0"/>
              <a:buChar char="•"/>
            </a:pPr>
            <a:r>
              <a:rPr lang="en-US" altLang="en-US" dirty="0"/>
              <a:t>Review information on slide</a:t>
            </a:r>
          </a:p>
          <a:p>
            <a:pPr marL="179925" indent="-179925">
              <a:buFont typeface="Arial" panose="020B0604020202020204" pitchFamily="34" charset="0"/>
              <a:buChar char="•"/>
            </a:pPr>
            <a:r>
              <a:rPr lang="en-US" altLang="en-US" dirty="0"/>
              <a:t>Define "benefit period" as a period that begins on the day you are admitted to the hospital and ends when you have been out of the hospital for 60 consecutive days</a:t>
            </a:r>
          </a:p>
          <a:p>
            <a:pPr marL="179925" indent="-179925">
              <a:buFont typeface="Arial" panose="020B0604020202020204" pitchFamily="34" charset="0"/>
              <a:buChar char="•"/>
            </a:pPr>
            <a:r>
              <a:rPr lang="en-US" altLang="en-US" dirty="0"/>
              <a:t>Note that you pay the in-patient hospital deductible for each benefit period, but there is no limit to the number of benefit periods.</a:t>
            </a:r>
          </a:p>
        </p:txBody>
      </p:sp>
      <p:sp>
        <p:nvSpPr>
          <p:cNvPr id="4" name="Slide Number Placeholder 3"/>
          <p:cNvSpPr>
            <a:spLocks noGrp="1"/>
          </p:cNvSpPr>
          <p:nvPr>
            <p:ph type="sldNum" sz="quarter" idx="10"/>
          </p:nvPr>
        </p:nvSpPr>
        <p:spPr/>
        <p:txBody>
          <a:bodyPr/>
          <a:lstStyle/>
          <a:p>
            <a:fld id="{8203C9FA-C4BE-486E-85AA-ABBD1B25667F}" type="slidenum">
              <a:rPr lang="en-US" smtClean="0"/>
              <a:pPr/>
              <a:t>7</a:t>
            </a:fld>
            <a:endParaRPr lang="en-US" dirty="0"/>
          </a:p>
        </p:txBody>
      </p:sp>
      <p:sp>
        <p:nvSpPr>
          <p:cNvPr id="7" name="Slide Image Placeholder 6">
            <a:extLst>
              <a:ext uri="{FF2B5EF4-FFF2-40B4-BE49-F238E27FC236}">
                <a16:creationId xmlns:a16="http://schemas.microsoft.com/office/drawing/2014/main" id="{83174C8F-6485-47BA-8020-08003602030B}"/>
              </a:ext>
            </a:extLst>
          </p:cNvPr>
          <p:cNvSpPr>
            <a:spLocks noGrp="1" noRot="1" noChangeAspect="1"/>
          </p:cNvSpPr>
          <p:nvPr>
            <p:ph type="sldImg"/>
          </p:nvPr>
        </p:nvSpPr>
        <p:spPr/>
      </p:sp>
    </p:spTree>
    <p:extLst>
      <p:ext uri="{BB962C8B-B14F-4D97-AF65-F5344CB8AC3E}">
        <p14:creationId xmlns:p14="http://schemas.microsoft.com/office/powerpoint/2010/main" val="3894806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8</a:t>
            </a:fld>
            <a:endParaRPr lang="en-US" dirty="0"/>
          </a:p>
        </p:txBody>
      </p:sp>
      <p:sp>
        <p:nvSpPr>
          <p:cNvPr id="3" name="Notes Placeholder 2">
            <a:extLst>
              <a:ext uri="{FF2B5EF4-FFF2-40B4-BE49-F238E27FC236}">
                <a16:creationId xmlns:a16="http://schemas.microsoft.com/office/drawing/2014/main" id="{EF2026B7-A11F-8970-14B9-5771F228092E}"/>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4806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9</a:t>
            </a:fld>
            <a:endParaRPr lang="en-US" dirty="0"/>
          </a:p>
        </p:txBody>
      </p:sp>
      <p:sp>
        <p:nvSpPr>
          <p:cNvPr id="3" name="Notes Placeholder 2">
            <a:extLst>
              <a:ext uri="{FF2B5EF4-FFF2-40B4-BE49-F238E27FC236}">
                <a16:creationId xmlns:a16="http://schemas.microsoft.com/office/drawing/2014/main" id="{10D137D1-DFD0-4B5E-BA19-C661F0B6BAF6}"/>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48061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AM_External_Onscreen_Cov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D21FED-42FF-83F4-9050-D5FF6E13B03B}"/>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99" t="13678" r="1096" b="4129"/>
          <a:stretch/>
        </p:blipFill>
        <p:spPr>
          <a:xfrm>
            <a:off x="-2284" y="0"/>
            <a:ext cx="12192001" cy="6858000"/>
          </a:xfrm>
          <a:prstGeom prst="rect">
            <a:avLst/>
          </a:prstGeom>
        </p:spPr>
      </p:pic>
      <p:sp>
        <p:nvSpPr>
          <p:cNvPr id="4" name="Rectangle 3">
            <a:extLst>
              <a:ext uri="{FF2B5EF4-FFF2-40B4-BE49-F238E27FC236}">
                <a16:creationId xmlns:a16="http://schemas.microsoft.com/office/drawing/2014/main" id="{1F16B19B-07AE-4F72-9F41-F2E4C51821E4}"/>
              </a:ext>
            </a:extLst>
          </p:cNvPr>
          <p:cNvSpPr/>
          <p:nvPr userDrawn="1"/>
        </p:nvSpPr>
        <p:spPr bwMode="auto">
          <a:xfrm>
            <a:off x="-632" y="3268470"/>
            <a:ext cx="12256799" cy="3814031"/>
          </a:xfrm>
          <a:custGeom>
            <a:avLst/>
            <a:gdLst>
              <a:gd name="connsiteX0" fmla="*/ 0 w 12192000"/>
              <a:gd name="connsiteY0" fmla="*/ 0 h 3447150"/>
              <a:gd name="connsiteX1" fmla="*/ 12192000 w 12192000"/>
              <a:gd name="connsiteY1" fmla="*/ 0 h 3447150"/>
              <a:gd name="connsiteX2" fmla="*/ 12192000 w 12192000"/>
              <a:gd name="connsiteY2" fmla="*/ 3447150 h 3447150"/>
              <a:gd name="connsiteX3" fmla="*/ 0 w 12192000"/>
              <a:gd name="connsiteY3" fmla="*/ 3447150 h 3447150"/>
              <a:gd name="connsiteX4" fmla="*/ 0 w 12192000"/>
              <a:gd name="connsiteY4" fmla="*/ 0 h 3447150"/>
              <a:gd name="connsiteX0" fmla="*/ 0 w 12192000"/>
              <a:gd name="connsiteY0" fmla="*/ 0 h 3447150"/>
              <a:gd name="connsiteX1" fmla="*/ 6677526 w 12192000"/>
              <a:gd name="connsiteY1" fmla="*/ 2087 h 3447150"/>
              <a:gd name="connsiteX2" fmla="*/ 12192000 w 12192000"/>
              <a:gd name="connsiteY2" fmla="*/ 0 h 3447150"/>
              <a:gd name="connsiteX3" fmla="*/ 12192000 w 12192000"/>
              <a:gd name="connsiteY3" fmla="*/ 3447150 h 3447150"/>
              <a:gd name="connsiteX4" fmla="*/ 0 w 12192000"/>
              <a:gd name="connsiteY4" fmla="*/ 3447150 h 3447150"/>
              <a:gd name="connsiteX5" fmla="*/ 0 w 12192000"/>
              <a:gd name="connsiteY5" fmla="*/ 0 h 3447150"/>
              <a:gd name="connsiteX0" fmla="*/ 0 w 12204031"/>
              <a:gd name="connsiteY0" fmla="*/ 0 h 3543403"/>
              <a:gd name="connsiteX1" fmla="*/ 6689557 w 12204031"/>
              <a:gd name="connsiteY1" fmla="*/ 98340 h 3543403"/>
              <a:gd name="connsiteX2" fmla="*/ 12204031 w 12204031"/>
              <a:gd name="connsiteY2" fmla="*/ 96253 h 3543403"/>
              <a:gd name="connsiteX3" fmla="*/ 12204031 w 12204031"/>
              <a:gd name="connsiteY3" fmla="*/ 3543403 h 3543403"/>
              <a:gd name="connsiteX4" fmla="*/ 12031 w 12204031"/>
              <a:gd name="connsiteY4" fmla="*/ 3543403 h 3543403"/>
              <a:gd name="connsiteX5" fmla="*/ 0 w 12204031"/>
              <a:gd name="connsiteY5" fmla="*/ 0 h 3543403"/>
              <a:gd name="connsiteX0" fmla="*/ 9195 w 12192631"/>
              <a:gd name="connsiteY0" fmla="*/ 0 h 3514571"/>
              <a:gd name="connsiteX1" fmla="*/ 6678157 w 12192631"/>
              <a:gd name="connsiteY1" fmla="*/ 69508 h 3514571"/>
              <a:gd name="connsiteX2" fmla="*/ 12192631 w 12192631"/>
              <a:gd name="connsiteY2" fmla="*/ 67421 h 3514571"/>
              <a:gd name="connsiteX3" fmla="*/ 12192631 w 12192631"/>
              <a:gd name="connsiteY3" fmla="*/ 3514571 h 3514571"/>
              <a:gd name="connsiteX4" fmla="*/ 631 w 12192631"/>
              <a:gd name="connsiteY4" fmla="*/ 3514571 h 3514571"/>
              <a:gd name="connsiteX5" fmla="*/ 9195 w 12192631"/>
              <a:gd name="connsiteY5" fmla="*/ 0 h 3514571"/>
              <a:gd name="connsiteX0" fmla="*/ 9195 w 12192631"/>
              <a:gd name="connsiteY0" fmla="*/ 0 h 3526928"/>
              <a:gd name="connsiteX1" fmla="*/ 6678157 w 12192631"/>
              <a:gd name="connsiteY1" fmla="*/ 81865 h 3526928"/>
              <a:gd name="connsiteX2" fmla="*/ 12192631 w 12192631"/>
              <a:gd name="connsiteY2" fmla="*/ 79778 h 3526928"/>
              <a:gd name="connsiteX3" fmla="*/ 12192631 w 12192631"/>
              <a:gd name="connsiteY3" fmla="*/ 3526928 h 3526928"/>
              <a:gd name="connsiteX4" fmla="*/ 631 w 12192631"/>
              <a:gd name="connsiteY4" fmla="*/ 3526928 h 3526928"/>
              <a:gd name="connsiteX5" fmla="*/ 9195 w 12192631"/>
              <a:gd name="connsiteY5" fmla="*/ 0 h 3526928"/>
              <a:gd name="connsiteX0" fmla="*/ 9195 w 12192631"/>
              <a:gd name="connsiteY0" fmla="*/ 0 h 3510452"/>
              <a:gd name="connsiteX1" fmla="*/ 6678157 w 12192631"/>
              <a:gd name="connsiteY1" fmla="*/ 65389 h 3510452"/>
              <a:gd name="connsiteX2" fmla="*/ 12192631 w 12192631"/>
              <a:gd name="connsiteY2" fmla="*/ 63302 h 3510452"/>
              <a:gd name="connsiteX3" fmla="*/ 12192631 w 12192631"/>
              <a:gd name="connsiteY3" fmla="*/ 3510452 h 3510452"/>
              <a:gd name="connsiteX4" fmla="*/ 631 w 12192631"/>
              <a:gd name="connsiteY4" fmla="*/ 3510452 h 3510452"/>
              <a:gd name="connsiteX5" fmla="*/ 9195 w 12192631"/>
              <a:gd name="connsiteY5" fmla="*/ 0 h 3510452"/>
              <a:gd name="connsiteX0" fmla="*/ 9195 w 12192631"/>
              <a:gd name="connsiteY0" fmla="*/ 0 h 3518690"/>
              <a:gd name="connsiteX1" fmla="*/ 6678157 w 12192631"/>
              <a:gd name="connsiteY1" fmla="*/ 73627 h 3518690"/>
              <a:gd name="connsiteX2" fmla="*/ 12192631 w 12192631"/>
              <a:gd name="connsiteY2" fmla="*/ 71540 h 3518690"/>
              <a:gd name="connsiteX3" fmla="*/ 12192631 w 12192631"/>
              <a:gd name="connsiteY3" fmla="*/ 3518690 h 3518690"/>
              <a:gd name="connsiteX4" fmla="*/ 631 w 12192631"/>
              <a:gd name="connsiteY4" fmla="*/ 3518690 h 3518690"/>
              <a:gd name="connsiteX5" fmla="*/ 9195 w 12192631"/>
              <a:gd name="connsiteY5" fmla="*/ 0 h 3518690"/>
              <a:gd name="connsiteX0" fmla="*/ 9195 w 12192631"/>
              <a:gd name="connsiteY0" fmla="*/ 0 h 3727237"/>
              <a:gd name="connsiteX1" fmla="*/ 6678157 w 12192631"/>
              <a:gd name="connsiteY1" fmla="*/ 73627 h 3727237"/>
              <a:gd name="connsiteX2" fmla="*/ 12192631 w 12192631"/>
              <a:gd name="connsiteY2" fmla="*/ 71540 h 3727237"/>
              <a:gd name="connsiteX3" fmla="*/ 12192631 w 12192631"/>
              <a:gd name="connsiteY3" fmla="*/ 3518690 h 3727237"/>
              <a:gd name="connsiteX4" fmla="*/ 631 w 12192631"/>
              <a:gd name="connsiteY4" fmla="*/ 3727237 h 3727237"/>
              <a:gd name="connsiteX5" fmla="*/ 9195 w 12192631"/>
              <a:gd name="connsiteY5" fmla="*/ 0 h 3727237"/>
              <a:gd name="connsiteX0" fmla="*/ 9195 w 12256799"/>
              <a:gd name="connsiteY0" fmla="*/ 0 h 3887658"/>
              <a:gd name="connsiteX1" fmla="*/ 6678157 w 12256799"/>
              <a:gd name="connsiteY1" fmla="*/ 73627 h 3887658"/>
              <a:gd name="connsiteX2" fmla="*/ 12192631 w 12256799"/>
              <a:gd name="connsiteY2" fmla="*/ 71540 h 3887658"/>
              <a:gd name="connsiteX3" fmla="*/ 12256799 w 12256799"/>
              <a:gd name="connsiteY3" fmla="*/ 3887658 h 3887658"/>
              <a:gd name="connsiteX4" fmla="*/ 631 w 12256799"/>
              <a:gd name="connsiteY4" fmla="*/ 3727237 h 3887658"/>
              <a:gd name="connsiteX5" fmla="*/ 9195 w 12256799"/>
              <a:gd name="connsiteY5" fmla="*/ 0 h 3887658"/>
              <a:gd name="connsiteX0" fmla="*/ 9195 w 12256799"/>
              <a:gd name="connsiteY0" fmla="*/ 0 h 3887658"/>
              <a:gd name="connsiteX1" fmla="*/ 6678157 w 12256799"/>
              <a:gd name="connsiteY1" fmla="*/ 73627 h 3887658"/>
              <a:gd name="connsiteX2" fmla="*/ 12192631 w 12256799"/>
              <a:gd name="connsiteY2" fmla="*/ 71540 h 3887658"/>
              <a:gd name="connsiteX3" fmla="*/ 12256799 w 12256799"/>
              <a:gd name="connsiteY3" fmla="*/ 3887658 h 3887658"/>
              <a:gd name="connsiteX4" fmla="*/ 631 w 12256799"/>
              <a:gd name="connsiteY4" fmla="*/ 3839531 h 3887658"/>
              <a:gd name="connsiteX5" fmla="*/ 9195 w 12256799"/>
              <a:gd name="connsiteY5" fmla="*/ 0 h 3887658"/>
              <a:gd name="connsiteX0" fmla="*/ 9195 w 12256799"/>
              <a:gd name="connsiteY0" fmla="*/ 2414986 h 3816118"/>
              <a:gd name="connsiteX1" fmla="*/ 6678157 w 12256799"/>
              <a:gd name="connsiteY1" fmla="*/ 2087 h 3816118"/>
              <a:gd name="connsiteX2" fmla="*/ 12192631 w 12256799"/>
              <a:gd name="connsiteY2" fmla="*/ 0 h 3816118"/>
              <a:gd name="connsiteX3" fmla="*/ 12256799 w 12256799"/>
              <a:gd name="connsiteY3" fmla="*/ 3816118 h 3816118"/>
              <a:gd name="connsiteX4" fmla="*/ 631 w 12256799"/>
              <a:gd name="connsiteY4" fmla="*/ 3767991 h 3816118"/>
              <a:gd name="connsiteX5" fmla="*/ 9195 w 12256799"/>
              <a:gd name="connsiteY5" fmla="*/ 2414986 h 3816118"/>
              <a:gd name="connsiteX0" fmla="*/ 9195 w 12256799"/>
              <a:gd name="connsiteY0" fmla="*/ 2414986 h 3816118"/>
              <a:gd name="connsiteX1" fmla="*/ 6628150 w 12256799"/>
              <a:gd name="connsiteY1" fmla="*/ 2087 h 3816118"/>
              <a:gd name="connsiteX2" fmla="*/ 12192631 w 12256799"/>
              <a:gd name="connsiteY2" fmla="*/ 0 h 3816118"/>
              <a:gd name="connsiteX3" fmla="*/ 12256799 w 12256799"/>
              <a:gd name="connsiteY3" fmla="*/ 3816118 h 3816118"/>
              <a:gd name="connsiteX4" fmla="*/ 631 w 12256799"/>
              <a:gd name="connsiteY4" fmla="*/ 3767991 h 3816118"/>
              <a:gd name="connsiteX5" fmla="*/ 9195 w 12256799"/>
              <a:gd name="connsiteY5" fmla="*/ 2414986 h 3816118"/>
              <a:gd name="connsiteX0" fmla="*/ 9195 w 12256799"/>
              <a:gd name="connsiteY0" fmla="*/ 2412899 h 3814031"/>
              <a:gd name="connsiteX1" fmla="*/ 6628150 w 12256799"/>
              <a:gd name="connsiteY1" fmla="*/ 0 h 3814031"/>
              <a:gd name="connsiteX2" fmla="*/ 12192631 w 12256799"/>
              <a:gd name="connsiteY2" fmla="*/ 55063 h 3814031"/>
              <a:gd name="connsiteX3" fmla="*/ 12256799 w 12256799"/>
              <a:gd name="connsiteY3" fmla="*/ 3814031 h 3814031"/>
              <a:gd name="connsiteX4" fmla="*/ 631 w 12256799"/>
              <a:gd name="connsiteY4" fmla="*/ 3765904 h 3814031"/>
              <a:gd name="connsiteX5" fmla="*/ 9195 w 12256799"/>
              <a:gd name="connsiteY5" fmla="*/ 2412899 h 3814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56799" h="3814031">
                <a:moveTo>
                  <a:pt x="9195" y="2412899"/>
                </a:moveTo>
                <a:lnTo>
                  <a:pt x="6628150" y="0"/>
                </a:lnTo>
                <a:lnTo>
                  <a:pt x="12192631" y="55063"/>
                </a:lnTo>
                <a:lnTo>
                  <a:pt x="12256799" y="3814031"/>
                </a:lnTo>
                <a:lnTo>
                  <a:pt x="631" y="3765904"/>
                </a:lnTo>
                <a:cubicBezTo>
                  <a:pt x="-3379" y="2584770"/>
                  <a:pt x="13205" y="3594033"/>
                  <a:pt x="9195" y="2412899"/>
                </a:cubicBez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pic>
        <p:nvPicPr>
          <p:cNvPr id="17" name="Picture 16">
            <a:extLst>
              <a:ext uri="{FF2B5EF4-FFF2-40B4-BE49-F238E27FC236}">
                <a16:creationId xmlns:a16="http://schemas.microsoft.com/office/drawing/2014/main" id="{15FA1790-9EC3-492A-90E4-B2FCDC258C88}"/>
              </a:ext>
            </a:extLst>
          </p:cNvPr>
          <p:cNvPicPr>
            <a:picLocks noChangeAspect="1"/>
          </p:cNvPicPr>
          <p:nvPr userDrawn="1"/>
        </p:nvPicPr>
        <p:blipFill>
          <a:blip r:embed="rId4"/>
          <a:stretch>
            <a:fillRect/>
          </a:stretch>
        </p:blipFill>
        <p:spPr>
          <a:xfrm>
            <a:off x="10223209" y="6299067"/>
            <a:ext cx="1524000" cy="335008"/>
          </a:xfrm>
          <a:prstGeom prst="rect">
            <a:avLst/>
          </a:prstGeom>
        </p:spPr>
      </p:pic>
      <p:sp>
        <p:nvSpPr>
          <p:cNvPr id="20" name="Rectangle 176">
            <a:extLst>
              <a:ext uri="{FF2B5EF4-FFF2-40B4-BE49-F238E27FC236}">
                <a16:creationId xmlns:a16="http://schemas.microsoft.com/office/drawing/2014/main" id="{08441CF6-1E56-46A6-B43A-67051547107B}"/>
              </a:ext>
            </a:extLst>
          </p:cNvPr>
          <p:cNvSpPr>
            <a:spLocks noGrp="1" noChangeArrowheads="1"/>
          </p:cNvSpPr>
          <p:nvPr>
            <p:ph type="ftr" sz="quarter" idx="10"/>
          </p:nvPr>
        </p:nvSpPr>
        <p:spPr>
          <a:xfrm>
            <a:off x="421228" y="6213319"/>
            <a:ext cx="8130851" cy="442040"/>
          </a:xfrm>
          <a:prstGeom prst="rect">
            <a:avLst/>
          </a:prstGeom>
        </p:spPr>
        <p:txBody>
          <a:bodyPr anchor="b" anchorCtr="0"/>
          <a:lstStyle>
            <a:lvl1pPr algn="l" rtl="0" eaLnBrk="0" fontAlgn="base" hangingPunct="0">
              <a:lnSpc>
                <a:spcPct val="100000"/>
              </a:lnSpc>
              <a:spcBef>
                <a:spcPct val="0"/>
              </a:spcBef>
              <a:spcAft>
                <a:spcPct val="0"/>
              </a:spcAft>
              <a:defRPr lang="en-US" sz="917" b="1" kern="1200" dirty="0">
                <a:solidFill>
                  <a:schemeClr val="tx1"/>
                </a:solidFill>
                <a:latin typeface="Arial"/>
                <a:ea typeface="ＭＳ Ｐゴシック" pitchFamily="34" charset="-128"/>
                <a:cs typeface="+mn-cs"/>
              </a:defRPr>
            </a:lvl1pPr>
          </a:lstStyle>
          <a:p>
            <a:pPr>
              <a:defRPr/>
            </a:pPr>
            <a:r>
              <a:rPr lang="en-US" dirty="0"/>
              <a:t>For investor use.</a:t>
            </a:r>
            <a:endParaRPr lang="en-US" sz="1000" b="0" dirty="0"/>
          </a:p>
        </p:txBody>
      </p:sp>
      <p:sp>
        <p:nvSpPr>
          <p:cNvPr id="21" name="Freeform 32">
            <a:extLst>
              <a:ext uri="{FF2B5EF4-FFF2-40B4-BE49-F238E27FC236}">
                <a16:creationId xmlns:a16="http://schemas.microsoft.com/office/drawing/2014/main" id="{9EF7884F-2861-4AE4-A662-DF1DD5A65933}"/>
              </a:ext>
            </a:extLst>
          </p:cNvPr>
          <p:cNvSpPr/>
          <p:nvPr userDrawn="1"/>
        </p:nvSpPr>
        <p:spPr bwMode="auto">
          <a:xfrm>
            <a:off x="-187659" y="1000370"/>
            <a:ext cx="9372374" cy="4277978"/>
          </a:xfrm>
          <a:custGeom>
            <a:avLst/>
            <a:gdLst>
              <a:gd name="connsiteX0" fmla="*/ 250213 w 12496499"/>
              <a:gd name="connsiteY0" fmla="*/ 0 h 5703971"/>
              <a:gd name="connsiteX1" fmla="*/ 12442213 w 12496499"/>
              <a:gd name="connsiteY1" fmla="*/ 0 h 5703971"/>
              <a:gd name="connsiteX2" fmla="*/ 12442213 w 12496499"/>
              <a:gd name="connsiteY2" fmla="*/ 1420065 h 5703971"/>
              <a:gd name="connsiteX3" fmla="*/ 12478382 w 12496499"/>
              <a:gd name="connsiteY3" fmla="*/ 1415010 h 5703971"/>
              <a:gd name="connsiteX4" fmla="*/ 12496499 w 12496499"/>
              <a:gd name="connsiteY4" fmla="*/ 3224627 h 5703971"/>
              <a:gd name="connsiteX5" fmla="*/ 7720985 w 12496499"/>
              <a:gd name="connsiteY5" fmla="*/ 3173950 h 5703971"/>
              <a:gd name="connsiteX6" fmla="*/ 6963225 w 12496499"/>
              <a:gd name="connsiteY6" fmla="*/ 3173950 h 5703971"/>
              <a:gd name="connsiteX7" fmla="*/ 123181 w 12496499"/>
              <a:gd name="connsiteY7" fmla="*/ 5703971 h 5703971"/>
              <a:gd name="connsiteX8" fmla="*/ 0 w 12496499"/>
              <a:gd name="connsiteY8" fmla="*/ 3160429 h 5703971"/>
              <a:gd name="connsiteX9" fmla="*/ 250213 w 12496499"/>
              <a:gd name="connsiteY9" fmla="*/ 3125647 h 5703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96499" h="5703971">
                <a:moveTo>
                  <a:pt x="250213" y="0"/>
                </a:moveTo>
                <a:lnTo>
                  <a:pt x="12442213" y="0"/>
                </a:lnTo>
                <a:lnTo>
                  <a:pt x="12442213" y="1420065"/>
                </a:lnTo>
                <a:lnTo>
                  <a:pt x="12478382" y="1415010"/>
                </a:lnTo>
                <a:lnTo>
                  <a:pt x="12496499" y="3224627"/>
                </a:lnTo>
                <a:lnTo>
                  <a:pt x="7720985" y="3173950"/>
                </a:lnTo>
                <a:lnTo>
                  <a:pt x="6963225" y="3173950"/>
                </a:lnTo>
                <a:lnTo>
                  <a:pt x="123181" y="5703971"/>
                </a:lnTo>
                <a:lnTo>
                  <a:pt x="0" y="3160429"/>
                </a:lnTo>
                <a:lnTo>
                  <a:pt x="250213" y="3125647"/>
                </a:lnTo>
                <a:close/>
              </a:path>
            </a:pathLst>
          </a:cu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23" name="Triangle 2">
            <a:extLst>
              <a:ext uri="{FF2B5EF4-FFF2-40B4-BE49-F238E27FC236}">
                <a16:creationId xmlns:a16="http://schemas.microsoft.com/office/drawing/2014/main" id="{EB955D4A-C18F-4C3B-87C0-E2466A8FE602}"/>
              </a:ext>
            </a:extLst>
          </p:cNvPr>
          <p:cNvSpPr/>
          <p:nvPr userDrawn="1"/>
        </p:nvSpPr>
        <p:spPr bwMode="auto">
          <a:xfrm>
            <a:off x="177740" y="1530309"/>
            <a:ext cx="12014260" cy="1795586"/>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0 w 12051323"/>
              <a:gd name="connsiteY0" fmla="*/ 1673237 h 1801125"/>
              <a:gd name="connsiteX1" fmla="*/ 12041699 w 12051323"/>
              <a:gd name="connsiteY1" fmla="*/ 0 h 1801125"/>
              <a:gd name="connsiteX2" fmla="*/ 12051323 w 12051323"/>
              <a:gd name="connsiteY2" fmla="*/ 1801125 h 1801125"/>
              <a:gd name="connsiteX3" fmla="*/ 0 w 12051323"/>
              <a:gd name="connsiteY3" fmla="*/ 1673237 h 1801125"/>
              <a:gd name="connsiteX0" fmla="*/ 0 w 12051323"/>
              <a:gd name="connsiteY0" fmla="*/ 1673237 h 1801125"/>
              <a:gd name="connsiteX1" fmla="*/ 12050193 w 12051323"/>
              <a:gd name="connsiteY1" fmla="*/ 0 h 1801125"/>
              <a:gd name="connsiteX2" fmla="*/ 12051323 w 12051323"/>
              <a:gd name="connsiteY2" fmla="*/ 1801125 h 1801125"/>
              <a:gd name="connsiteX3" fmla="*/ 0 w 12051323"/>
              <a:gd name="connsiteY3" fmla="*/ 1673237 h 1801125"/>
            </a:gdLst>
            <a:ahLst/>
            <a:cxnLst>
              <a:cxn ang="0">
                <a:pos x="connsiteX0" y="connsiteY0"/>
              </a:cxn>
              <a:cxn ang="0">
                <a:pos x="connsiteX1" y="connsiteY1"/>
              </a:cxn>
              <a:cxn ang="0">
                <a:pos x="connsiteX2" y="connsiteY2"/>
              </a:cxn>
              <a:cxn ang="0">
                <a:pos x="connsiteX3" y="connsiteY3"/>
              </a:cxn>
            </a:cxnLst>
            <a:rect l="l" t="t" r="r" b="b"/>
            <a:pathLst>
              <a:path w="12051323" h="1801125">
                <a:moveTo>
                  <a:pt x="0" y="1673237"/>
                </a:moveTo>
                <a:lnTo>
                  <a:pt x="12050193" y="0"/>
                </a:lnTo>
                <a:cubicBezTo>
                  <a:pt x="12050570" y="600375"/>
                  <a:pt x="12050946" y="1200750"/>
                  <a:pt x="12051323" y="1801125"/>
                </a:cubicBezTo>
                <a:lnTo>
                  <a:pt x="0" y="1673237"/>
                </a:lnTo>
                <a:close/>
              </a:path>
            </a:pathLst>
          </a:custGeom>
          <a:solidFill>
            <a:srgbClr val="333F48">
              <a:alpha val="8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24" name="Triangle 2">
            <a:extLst>
              <a:ext uri="{FF2B5EF4-FFF2-40B4-BE49-F238E27FC236}">
                <a16:creationId xmlns:a16="http://schemas.microsoft.com/office/drawing/2014/main" id="{48533055-B69E-4ED3-B451-880BF27C67EE}"/>
              </a:ext>
            </a:extLst>
          </p:cNvPr>
          <p:cNvSpPr/>
          <p:nvPr userDrawn="1"/>
        </p:nvSpPr>
        <p:spPr bwMode="auto">
          <a:xfrm>
            <a:off x="2283" y="1693878"/>
            <a:ext cx="10927636" cy="3997807"/>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142951 w 12176157"/>
              <a:gd name="connsiteY0" fmla="*/ 1681729 h 4266214"/>
              <a:gd name="connsiteX1" fmla="*/ 12176157 w 12176157"/>
              <a:gd name="connsiteY1" fmla="*/ 0 h 4266214"/>
              <a:gd name="connsiteX2" fmla="*/ 0 w 12176157"/>
              <a:gd name="connsiteY2" fmla="*/ 4266214 h 4266214"/>
              <a:gd name="connsiteX3" fmla="*/ 142951 w 12176157"/>
              <a:gd name="connsiteY3" fmla="*/ 1681729 h 4266214"/>
              <a:gd name="connsiteX0" fmla="*/ 142951 w 11091160"/>
              <a:gd name="connsiteY0" fmla="*/ 1517956 h 4102441"/>
              <a:gd name="connsiteX1" fmla="*/ 11091160 w 11091160"/>
              <a:gd name="connsiteY1" fmla="*/ 0 h 4102441"/>
              <a:gd name="connsiteX2" fmla="*/ 0 w 11091160"/>
              <a:gd name="connsiteY2" fmla="*/ 4102441 h 4102441"/>
              <a:gd name="connsiteX3" fmla="*/ 142951 w 11091160"/>
              <a:gd name="connsiteY3" fmla="*/ 1517956 h 4102441"/>
              <a:gd name="connsiteX0" fmla="*/ 0 w 11214341"/>
              <a:gd name="connsiteY0" fmla="*/ 1558899 h 4102441"/>
              <a:gd name="connsiteX1" fmla="*/ 11214341 w 11214341"/>
              <a:gd name="connsiteY1" fmla="*/ 0 h 4102441"/>
              <a:gd name="connsiteX2" fmla="*/ 123181 w 11214341"/>
              <a:gd name="connsiteY2" fmla="*/ 4102441 h 4102441"/>
              <a:gd name="connsiteX3" fmla="*/ 0 w 11214341"/>
              <a:gd name="connsiteY3" fmla="*/ 1558899 h 4102441"/>
              <a:gd name="connsiteX0" fmla="*/ 0 w 11236566"/>
              <a:gd name="connsiteY0" fmla="*/ 1565249 h 4108791"/>
              <a:gd name="connsiteX1" fmla="*/ 11236566 w 11236566"/>
              <a:gd name="connsiteY1" fmla="*/ 0 h 4108791"/>
              <a:gd name="connsiteX2" fmla="*/ 123181 w 11236566"/>
              <a:gd name="connsiteY2" fmla="*/ 4108791 h 4108791"/>
              <a:gd name="connsiteX3" fmla="*/ 0 w 11236566"/>
              <a:gd name="connsiteY3" fmla="*/ 1565249 h 4108791"/>
              <a:gd name="connsiteX0" fmla="*/ 0 w 11236566"/>
              <a:gd name="connsiteY0" fmla="*/ 1565249 h 4066262"/>
              <a:gd name="connsiteX1" fmla="*/ 11236566 w 11236566"/>
              <a:gd name="connsiteY1" fmla="*/ 0 h 4066262"/>
              <a:gd name="connsiteX2" fmla="*/ 222419 w 11236566"/>
              <a:gd name="connsiteY2" fmla="*/ 4066262 h 4066262"/>
              <a:gd name="connsiteX3" fmla="*/ 0 w 11236566"/>
              <a:gd name="connsiteY3" fmla="*/ 1565249 h 4066262"/>
              <a:gd name="connsiteX0" fmla="*/ 18586 w 11014147"/>
              <a:gd name="connsiteY0" fmla="*/ 1551074 h 4066262"/>
              <a:gd name="connsiteX1" fmla="*/ 11014147 w 11014147"/>
              <a:gd name="connsiteY1" fmla="*/ 0 h 4066262"/>
              <a:gd name="connsiteX2" fmla="*/ 0 w 11014147"/>
              <a:gd name="connsiteY2" fmla="*/ 4066262 h 4066262"/>
              <a:gd name="connsiteX3" fmla="*/ 18586 w 11014147"/>
              <a:gd name="connsiteY3" fmla="*/ 1551074 h 4066262"/>
              <a:gd name="connsiteX0" fmla="*/ -1 w 10995560"/>
              <a:gd name="connsiteY0" fmla="*/ 1551074 h 4066262"/>
              <a:gd name="connsiteX1" fmla="*/ 10995560 w 10995560"/>
              <a:gd name="connsiteY1" fmla="*/ 0 h 4066262"/>
              <a:gd name="connsiteX2" fmla="*/ 38120 w 10995560"/>
              <a:gd name="connsiteY2" fmla="*/ 4066262 h 4066262"/>
              <a:gd name="connsiteX3" fmla="*/ -1 w 10995560"/>
              <a:gd name="connsiteY3" fmla="*/ 1551074 h 4066262"/>
              <a:gd name="connsiteX0" fmla="*/ 0 w 10995561"/>
              <a:gd name="connsiteY0" fmla="*/ 1551074 h 4033965"/>
              <a:gd name="connsiteX1" fmla="*/ 10995561 w 10995561"/>
              <a:gd name="connsiteY1" fmla="*/ 0 h 4033965"/>
              <a:gd name="connsiteX2" fmla="*/ 38121 w 10995561"/>
              <a:gd name="connsiteY2" fmla="*/ 4033965 h 4033965"/>
              <a:gd name="connsiteX3" fmla="*/ 0 w 10995561"/>
              <a:gd name="connsiteY3" fmla="*/ 1551074 h 4033965"/>
              <a:gd name="connsiteX0" fmla="*/ 0 w 10971338"/>
              <a:gd name="connsiteY0" fmla="*/ 1559148 h 4033965"/>
              <a:gd name="connsiteX1" fmla="*/ 10971338 w 10971338"/>
              <a:gd name="connsiteY1" fmla="*/ 0 h 4033965"/>
              <a:gd name="connsiteX2" fmla="*/ 13898 w 10971338"/>
              <a:gd name="connsiteY2" fmla="*/ 4033965 h 4033965"/>
              <a:gd name="connsiteX3" fmla="*/ 0 w 10971338"/>
              <a:gd name="connsiteY3" fmla="*/ 1559148 h 4033965"/>
              <a:gd name="connsiteX0" fmla="*/ 0 w 10971338"/>
              <a:gd name="connsiteY0" fmla="*/ 1559148 h 4050114"/>
              <a:gd name="connsiteX1" fmla="*/ 10971338 w 10971338"/>
              <a:gd name="connsiteY1" fmla="*/ 0 h 4050114"/>
              <a:gd name="connsiteX2" fmla="*/ 5824 w 10971338"/>
              <a:gd name="connsiteY2" fmla="*/ 4050114 h 4050114"/>
              <a:gd name="connsiteX3" fmla="*/ 0 w 10971338"/>
              <a:gd name="connsiteY3" fmla="*/ 1559148 h 4050114"/>
              <a:gd name="connsiteX0" fmla="*/ 0 w 10961345"/>
              <a:gd name="connsiteY0" fmla="*/ 1519175 h 4010141"/>
              <a:gd name="connsiteX1" fmla="*/ 10961345 w 10961345"/>
              <a:gd name="connsiteY1" fmla="*/ 0 h 4010141"/>
              <a:gd name="connsiteX2" fmla="*/ 5824 w 10961345"/>
              <a:gd name="connsiteY2" fmla="*/ 4010141 h 4010141"/>
              <a:gd name="connsiteX3" fmla="*/ 0 w 10961345"/>
              <a:gd name="connsiteY3" fmla="*/ 1519175 h 4010141"/>
            </a:gdLst>
            <a:ahLst/>
            <a:cxnLst>
              <a:cxn ang="0">
                <a:pos x="connsiteX0" y="connsiteY0"/>
              </a:cxn>
              <a:cxn ang="0">
                <a:pos x="connsiteX1" y="connsiteY1"/>
              </a:cxn>
              <a:cxn ang="0">
                <a:pos x="connsiteX2" y="connsiteY2"/>
              </a:cxn>
              <a:cxn ang="0">
                <a:pos x="connsiteX3" y="connsiteY3"/>
              </a:cxn>
            </a:cxnLst>
            <a:rect l="l" t="t" r="r" b="b"/>
            <a:pathLst>
              <a:path w="10961345" h="4010141">
                <a:moveTo>
                  <a:pt x="0" y="1519175"/>
                </a:moveTo>
                <a:lnTo>
                  <a:pt x="10961345" y="0"/>
                </a:lnTo>
                <a:lnTo>
                  <a:pt x="5824" y="4010141"/>
                </a:lnTo>
                <a:cubicBezTo>
                  <a:pt x="1191" y="3185202"/>
                  <a:pt x="4633" y="2344114"/>
                  <a:pt x="0" y="1519175"/>
                </a:cubicBezTo>
                <a:close/>
              </a:path>
            </a:pathLst>
          </a:custGeom>
          <a:solidFill>
            <a:srgbClr val="6ABF4B">
              <a:alpha val="5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lvl="0" algn="ctr" defTabSz="685800" eaLnBrk="0" hangingPunct="0"/>
            <a:endParaRPr lang="en-US" sz="900" dirty="0">
              <a:latin typeface="Arial" charset="0"/>
              <a:ea typeface="ＭＳ Ｐゴシック" charset="-128"/>
            </a:endParaRPr>
          </a:p>
        </p:txBody>
      </p:sp>
      <p:sp>
        <p:nvSpPr>
          <p:cNvPr id="25" name="Freeform 36">
            <a:extLst>
              <a:ext uri="{FF2B5EF4-FFF2-40B4-BE49-F238E27FC236}">
                <a16:creationId xmlns:a16="http://schemas.microsoft.com/office/drawing/2014/main" id="{2FEA43D4-3B5B-434B-B3BE-14972F50728A}"/>
              </a:ext>
            </a:extLst>
          </p:cNvPr>
          <p:cNvSpPr/>
          <p:nvPr userDrawn="1"/>
        </p:nvSpPr>
        <p:spPr bwMode="auto">
          <a:xfrm>
            <a:off x="209516" y="1727369"/>
            <a:ext cx="10630168" cy="1543133"/>
          </a:xfrm>
          <a:custGeom>
            <a:avLst/>
            <a:gdLst>
              <a:gd name="connsiteX0" fmla="*/ 10791391 w 10791391"/>
              <a:gd name="connsiteY0" fmla="*/ 0 h 1573293"/>
              <a:gd name="connsiteX1" fmla="*/ 6535978 w 10791391"/>
              <a:gd name="connsiteY1" fmla="*/ 1573293 h 1573293"/>
              <a:gd name="connsiteX2" fmla="*/ 0 w 10791391"/>
              <a:gd name="connsiteY2" fmla="*/ 1503933 h 1573293"/>
              <a:gd name="connsiteX3" fmla="*/ 1522013 w 10791391"/>
              <a:gd name="connsiteY3" fmla="*/ 1291221 h 1573293"/>
              <a:gd name="connsiteX0" fmla="*/ 10843049 w 10843049"/>
              <a:gd name="connsiteY0" fmla="*/ 0 h 1539426"/>
              <a:gd name="connsiteX1" fmla="*/ 6535978 w 10843049"/>
              <a:gd name="connsiteY1" fmla="*/ 1539426 h 1539426"/>
              <a:gd name="connsiteX2" fmla="*/ 0 w 10843049"/>
              <a:gd name="connsiteY2" fmla="*/ 1470066 h 1539426"/>
              <a:gd name="connsiteX3" fmla="*/ 1522013 w 10843049"/>
              <a:gd name="connsiteY3" fmla="*/ 1257354 h 1539426"/>
              <a:gd name="connsiteX4" fmla="*/ 10843049 w 10843049"/>
              <a:gd name="connsiteY4" fmla="*/ 0 h 1539426"/>
              <a:gd name="connsiteX0" fmla="*/ 10843049 w 10843049"/>
              <a:gd name="connsiteY0" fmla="*/ 0 h 1547893"/>
              <a:gd name="connsiteX1" fmla="*/ 6561808 w 10843049"/>
              <a:gd name="connsiteY1" fmla="*/ 1547893 h 1547893"/>
              <a:gd name="connsiteX2" fmla="*/ 0 w 10843049"/>
              <a:gd name="connsiteY2" fmla="*/ 1470066 h 1547893"/>
              <a:gd name="connsiteX3" fmla="*/ 1522013 w 10843049"/>
              <a:gd name="connsiteY3" fmla="*/ 1257354 h 1547893"/>
              <a:gd name="connsiteX4" fmla="*/ 10843049 w 10843049"/>
              <a:gd name="connsiteY4" fmla="*/ 0 h 1547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3049" h="1547893">
                <a:moveTo>
                  <a:pt x="10843049" y="0"/>
                </a:moveTo>
                <a:lnTo>
                  <a:pt x="6561808" y="1547893"/>
                </a:lnTo>
                <a:lnTo>
                  <a:pt x="0" y="1470066"/>
                </a:lnTo>
                <a:lnTo>
                  <a:pt x="1522013" y="1257354"/>
                </a:lnTo>
                <a:lnTo>
                  <a:pt x="10843049" y="0"/>
                </a:lnTo>
                <a:close/>
              </a:path>
            </a:pathLst>
          </a:custGeom>
          <a:solidFill>
            <a:srgbClr val="6ABF4B"/>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lvl="0" algn="ctr" defTabSz="685800" eaLnBrk="0" hangingPunct="0"/>
            <a:endParaRPr lang="en-US" sz="900" dirty="0">
              <a:latin typeface="Arial" charset="0"/>
              <a:ea typeface="ＭＳ Ｐゴシック" charset="-128"/>
            </a:endParaRPr>
          </a:p>
        </p:txBody>
      </p:sp>
      <p:sp>
        <p:nvSpPr>
          <p:cNvPr id="26" name="Rectangle 6">
            <a:extLst>
              <a:ext uri="{FF2B5EF4-FFF2-40B4-BE49-F238E27FC236}">
                <a16:creationId xmlns:a16="http://schemas.microsoft.com/office/drawing/2014/main" id="{C8B4CB05-ABCB-42B6-BB09-B8B714EFEF87}"/>
              </a:ext>
            </a:extLst>
          </p:cNvPr>
          <p:cNvSpPr>
            <a:spLocks noGrp="1" noChangeArrowheads="1"/>
          </p:cNvSpPr>
          <p:nvPr>
            <p:ph type="subTitle" idx="1"/>
          </p:nvPr>
        </p:nvSpPr>
        <p:spPr>
          <a:xfrm>
            <a:off x="4400955" y="5151403"/>
            <a:ext cx="7415896" cy="563076"/>
          </a:xfrm>
          <a:prstGeom prst="rect">
            <a:avLst/>
          </a:prstGeom>
        </p:spPr>
        <p:txBody>
          <a:bodyPr lIns="100584" rIns="100584"/>
          <a:lstStyle>
            <a:lvl1pPr marL="0" indent="0">
              <a:spcBef>
                <a:spcPts val="0"/>
              </a:spcBef>
              <a:defRPr sz="2400" b="1">
                <a:solidFill>
                  <a:srgbClr val="368727"/>
                </a:solidFill>
              </a:defRPr>
            </a:lvl1pPr>
          </a:lstStyle>
          <a:p>
            <a:r>
              <a:rPr lang="en-US" dirty="0"/>
              <a:t>Click to edit Master subtitle style</a:t>
            </a:r>
          </a:p>
        </p:txBody>
      </p:sp>
      <p:sp>
        <p:nvSpPr>
          <p:cNvPr id="27" name="Rectangle 9">
            <a:extLst>
              <a:ext uri="{FF2B5EF4-FFF2-40B4-BE49-F238E27FC236}">
                <a16:creationId xmlns:a16="http://schemas.microsoft.com/office/drawing/2014/main" id="{1945971C-3530-4207-AAAC-768E43B83FEF}"/>
              </a:ext>
            </a:extLst>
          </p:cNvPr>
          <p:cNvSpPr>
            <a:spLocks noGrp="1" noChangeArrowheads="1"/>
          </p:cNvSpPr>
          <p:nvPr>
            <p:ph type="title" hasCustomPrompt="1"/>
          </p:nvPr>
        </p:nvSpPr>
        <p:spPr bwMode="auto">
          <a:xfrm>
            <a:off x="4400955" y="4351862"/>
            <a:ext cx="7415897" cy="789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800">
                <a:solidFill>
                  <a:srgbClr val="333F48"/>
                </a:solidFill>
              </a:defRPr>
            </a:lvl1pPr>
          </a:lstStyle>
          <a:p>
            <a:pPr lvl="0"/>
            <a:r>
              <a:rPr lang="en-US" altLang="en-US" dirty="0"/>
              <a:t>Click To Edit Master Title Style</a:t>
            </a:r>
          </a:p>
        </p:txBody>
      </p:sp>
    </p:spTree>
    <p:custDataLst>
      <p:tags r:id="rId1"/>
    </p:custDataLst>
    <p:extLst>
      <p:ext uri="{BB962C8B-B14F-4D97-AF65-F5344CB8AC3E}">
        <p14:creationId xmlns:p14="http://schemas.microsoft.com/office/powerpoint/2010/main" val="1469489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71085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688933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nscreen Divider Speakers">
    <p:spTree>
      <p:nvGrpSpPr>
        <p:cNvPr id="1" name=""/>
        <p:cNvGrpSpPr/>
        <p:nvPr/>
      </p:nvGrpSpPr>
      <p:grpSpPr>
        <a:xfrm>
          <a:off x="0" y="0"/>
          <a:ext cx="0" cy="0"/>
          <a:chOff x="0" y="0"/>
          <a:chExt cx="0" cy="0"/>
        </a:xfrm>
      </p:grpSpPr>
      <p:sp>
        <p:nvSpPr>
          <p:cNvPr id="9" name="Rectangle 56">
            <a:extLst>
              <a:ext uri="{FF2B5EF4-FFF2-40B4-BE49-F238E27FC236}">
                <a16:creationId xmlns:a16="http://schemas.microsoft.com/office/drawing/2014/main" id="{53158BED-2D8E-4016-932E-3ABC101F798A}"/>
              </a:ext>
            </a:extLst>
          </p:cNvPr>
          <p:cNvSpPr>
            <a:spLocks noGrp="1" noChangeArrowheads="1"/>
          </p:cNvSpPr>
          <p:nvPr>
            <p:ph type="ctrTitle"/>
          </p:nvPr>
        </p:nvSpPr>
        <p:spPr>
          <a:xfrm>
            <a:off x="679879" y="3083357"/>
            <a:ext cx="7825945" cy="608013"/>
          </a:xfrm>
          <a:prstGeom prst="rect">
            <a:avLst/>
          </a:prstGeom>
          <a:ln algn="ctr"/>
        </p:spPr>
        <p:txBody>
          <a:bodyPr lIns="91440" tIns="45720" anchor="b"/>
          <a:lstStyle>
            <a:lvl1pPr>
              <a:defRPr sz="3200">
                <a:solidFill>
                  <a:srgbClr val="333F48"/>
                </a:solidFill>
              </a:defRPr>
            </a:lvl1pPr>
          </a:lstStyle>
          <a:p>
            <a:r>
              <a:rPr lang="en-US"/>
              <a:t>Click to edit Master title style</a:t>
            </a:r>
            <a:endParaRPr lang="en-US" dirty="0"/>
          </a:p>
        </p:txBody>
      </p:sp>
      <p:sp>
        <p:nvSpPr>
          <p:cNvPr id="10" name="Rectangle 57">
            <a:extLst>
              <a:ext uri="{FF2B5EF4-FFF2-40B4-BE49-F238E27FC236}">
                <a16:creationId xmlns:a16="http://schemas.microsoft.com/office/drawing/2014/main" id="{ED954542-D53E-4BAB-857A-0329330BCD9D}"/>
              </a:ext>
            </a:extLst>
          </p:cNvPr>
          <p:cNvSpPr>
            <a:spLocks noGrp="1" noChangeArrowheads="1"/>
          </p:cNvSpPr>
          <p:nvPr>
            <p:ph type="subTitle" idx="1"/>
          </p:nvPr>
        </p:nvSpPr>
        <p:spPr>
          <a:xfrm>
            <a:off x="637016" y="3714902"/>
            <a:ext cx="7868808" cy="466117"/>
          </a:xfrm>
          <a:prstGeom prst="rect">
            <a:avLst/>
          </a:prstGeom>
          <a:ln algn="ctr"/>
        </p:spPr>
        <p:txBody>
          <a:bodyPr tIns="0"/>
          <a:lstStyle>
            <a:lvl1pPr marL="0" indent="0" algn="l" rtl="0" fontAlgn="base">
              <a:lnSpc>
                <a:spcPct val="100000"/>
              </a:lnSpc>
              <a:spcBef>
                <a:spcPct val="0"/>
              </a:spcBef>
              <a:spcAft>
                <a:spcPct val="0"/>
              </a:spcAft>
              <a:defRPr lang="en-US" sz="2400" b="1" kern="1200" dirty="0">
                <a:solidFill>
                  <a:srgbClr val="368727"/>
                </a:solidFill>
                <a:latin typeface="Arial"/>
                <a:ea typeface="ＭＳ Ｐゴシック" pitchFamily="34" charset="-128"/>
                <a:cs typeface="+mn-cs"/>
              </a:defRPr>
            </a:lvl1pPr>
          </a:lstStyle>
          <a:p>
            <a:r>
              <a:rPr lang="en-US"/>
              <a:t>Click to edit Master subtitle style</a:t>
            </a:r>
            <a:endParaRPr lang="en-US" dirty="0"/>
          </a:p>
        </p:txBody>
      </p:sp>
      <p:grpSp>
        <p:nvGrpSpPr>
          <p:cNvPr id="11" name="Group 10">
            <a:extLst>
              <a:ext uri="{FF2B5EF4-FFF2-40B4-BE49-F238E27FC236}">
                <a16:creationId xmlns:a16="http://schemas.microsoft.com/office/drawing/2014/main" id="{C432A031-C250-4629-A317-F0C14710272A}"/>
              </a:ext>
              <a:ext uri="{C183D7F6-B498-43B3-948B-1728B52AA6E4}">
                <adec:decorative xmlns:adec="http://schemas.microsoft.com/office/drawing/2017/decorative" val="1"/>
              </a:ext>
            </a:extLst>
          </p:cNvPr>
          <p:cNvGrpSpPr/>
          <p:nvPr userDrawn="1"/>
        </p:nvGrpSpPr>
        <p:grpSpPr>
          <a:xfrm>
            <a:off x="0" y="0"/>
            <a:ext cx="12192000" cy="6839455"/>
            <a:chOff x="0" y="0"/>
            <a:chExt cx="9144000" cy="5129592"/>
          </a:xfrm>
        </p:grpSpPr>
        <p:sp>
          <p:nvSpPr>
            <p:cNvPr id="12" name="Triangle 40">
              <a:extLst>
                <a:ext uri="{FF2B5EF4-FFF2-40B4-BE49-F238E27FC236}">
                  <a16:creationId xmlns:a16="http://schemas.microsoft.com/office/drawing/2014/main" id="{07CCA0BA-54DD-4E29-A0D6-3C4F73981B12}"/>
                </a:ext>
              </a:extLst>
            </p:cNvPr>
            <p:cNvSpPr/>
            <p:nvPr userDrawn="1"/>
          </p:nvSpPr>
          <p:spPr bwMode="auto">
            <a:xfrm flipH="1" flipV="1">
              <a:off x="0" y="0"/>
              <a:ext cx="5392615" cy="1348452"/>
            </a:xfrm>
            <a:custGeom>
              <a:avLst/>
              <a:gdLst>
                <a:gd name="connsiteX0" fmla="*/ 0 w 12192000"/>
                <a:gd name="connsiteY0" fmla="*/ 2036323 h 2036323"/>
                <a:gd name="connsiteX1" fmla="*/ 12178955 w 12192000"/>
                <a:gd name="connsiteY1" fmla="*/ 0 h 2036323"/>
                <a:gd name="connsiteX2" fmla="*/ 12192000 w 12192000"/>
                <a:gd name="connsiteY2" fmla="*/ 2036323 h 2036323"/>
                <a:gd name="connsiteX3" fmla="*/ 0 w 12192000"/>
                <a:gd name="connsiteY3" fmla="*/ 2036323 h 2036323"/>
                <a:gd name="connsiteX0" fmla="*/ 0 w 12204970"/>
                <a:gd name="connsiteY0" fmla="*/ 1880680 h 2036323"/>
                <a:gd name="connsiteX1" fmla="*/ 12191925 w 12204970"/>
                <a:gd name="connsiteY1" fmla="*/ 0 h 2036323"/>
                <a:gd name="connsiteX2" fmla="*/ 12204970 w 12204970"/>
                <a:gd name="connsiteY2" fmla="*/ 2036323 h 2036323"/>
                <a:gd name="connsiteX3" fmla="*/ 0 w 12204970"/>
                <a:gd name="connsiteY3" fmla="*/ 1880680 h 2036323"/>
                <a:gd name="connsiteX0" fmla="*/ 0 w 12192096"/>
                <a:gd name="connsiteY0" fmla="*/ 1880680 h 1906621"/>
                <a:gd name="connsiteX1" fmla="*/ 12191925 w 12192096"/>
                <a:gd name="connsiteY1" fmla="*/ 0 h 1906621"/>
                <a:gd name="connsiteX2" fmla="*/ 12120664 w 12192096"/>
                <a:gd name="connsiteY2" fmla="*/ 1906621 h 1906621"/>
                <a:gd name="connsiteX3" fmla="*/ 0 w 12192096"/>
                <a:gd name="connsiteY3" fmla="*/ 1880680 h 1906621"/>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0 w 12199673"/>
                <a:gd name="connsiteY0" fmla="*/ 1867710 h 2329173"/>
                <a:gd name="connsiteX1" fmla="*/ 12198410 w 12199673"/>
                <a:gd name="connsiteY1" fmla="*/ 0 h 2329173"/>
                <a:gd name="connsiteX2" fmla="*/ 12198485 w 12199673"/>
                <a:gd name="connsiteY2" fmla="*/ 2049294 h 2329173"/>
                <a:gd name="connsiteX3" fmla="*/ 0 w 12199673"/>
                <a:gd name="connsiteY3" fmla="*/ 1867710 h 2329173"/>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1 w 12167248"/>
                <a:gd name="connsiteY0" fmla="*/ 1861225 h 2049294"/>
                <a:gd name="connsiteX1" fmla="*/ 12165985 w 12167248"/>
                <a:gd name="connsiteY1" fmla="*/ 0 h 2049294"/>
                <a:gd name="connsiteX2" fmla="*/ 12166060 w 12167248"/>
                <a:gd name="connsiteY2" fmla="*/ 2049294 h 2049294"/>
                <a:gd name="connsiteX3" fmla="*/ 1 w 12167248"/>
                <a:gd name="connsiteY3" fmla="*/ 1861225 h 2049294"/>
                <a:gd name="connsiteX0" fmla="*/ 1 w 12167248"/>
                <a:gd name="connsiteY0" fmla="*/ 1841769 h 2029838"/>
                <a:gd name="connsiteX1" fmla="*/ 12165985 w 12167248"/>
                <a:gd name="connsiteY1" fmla="*/ 0 h 2029838"/>
                <a:gd name="connsiteX2" fmla="*/ 12166060 w 12167248"/>
                <a:gd name="connsiteY2" fmla="*/ 2029838 h 2029838"/>
                <a:gd name="connsiteX3" fmla="*/ 1 w 12167248"/>
                <a:gd name="connsiteY3" fmla="*/ 1841769 h 2029838"/>
                <a:gd name="connsiteX0" fmla="*/ 1 w 12167248"/>
                <a:gd name="connsiteY0" fmla="*/ 1842242 h 2030311"/>
                <a:gd name="connsiteX1" fmla="*/ 12165985 w 12167248"/>
                <a:gd name="connsiteY1" fmla="*/ 473 h 2030311"/>
                <a:gd name="connsiteX2" fmla="*/ 12166060 w 12167248"/>
                <a:gd name="connsiteY2" fmla="*/ 2030311 h 2030311"/>
                <a:gd name="connsiteX3" fmla="*/ 1 w 12167248"/>
                <a:gd name="connsiteY3" fmla="*/ 1842242 h 2030311"/>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6780"/>
                <a:gd name="connsiteY0" fmla="*/ 1842242 h 2043646"/>
                <a:gd name="connsiteX1" fmla="*/ 12165985 w 12166780"/>
                <a:gd name="connsiteY1" fmla="*/ 473 h 2043646"/>
                <a:gd name="connsiteX2" fmla="*/ 12159575 w 12166780"/>
                <a:gd name="connsiteY2" fmla="*/ 2043281 h 2043646"/>
                <a:gd name="connsiteX3" fmla="*/ 1 w 12166780"/>
                <a:gd name="connsiteY3" fmla="*/ 1842242 h 2043646"/>
                <a:gd name="connsiteX0" fmla="*/ 1 w 12166780"/>
                <a:gd name="connsiteY0" fmla="*/ 1842242 h 2024244"/>
                <a:gd name="connsiteX1" fmla="*/ 12165985 w 12166780"/>
                <a:gd name="connsiteY1" fmla="*/ 473 h 2024244"/>
                <a:gd name="connsiteX2" fmla="*/ 12159575 w 12166780"/>
                <a:gd name="connsiteY2" fmla="*/ 2023826 h 2024244"/>
                <a:gd name="connsiteX3" fmla="*/ 1 w 12166780"/>
                <a:gd name="connsiteY3" fmla="*/ 1842242 h 2024244"/>
                <a:gd name="connsiteX0" fmla="*/ 1 w 12179031"/>
                <a:gd name="connsiteY0" fmla="*/ 1842242 h 2037177"/>
                <a:gd name="connsiteX1" fmla="*/ 12165985 w 12179031"/>
                <a:gd name="connsiteY1" fmla="*/ 473 h 2037177"/>
                <a:gd name="connsiteX2" fmla="*/ 12179030 w 12179031"/>
                <a:gd name="connsiteY2" fmla="*/ 2036796 h 2037177"/>
                <a:gd name="connsiteX3" fmla="*/ 1 w 12179031"/>
                <a:gd name="connsiteY3" fmla="*/ 1842242 h 2037177"/>
                <a:gd name="connsiteX0" fmla="*/ 1 w 12167248"/>
                <a:gd name="connsiteY0" fmla="*/ 1842242 h 2056588"/>
                <a:gd name="connsiteX1" fmla="*/ 12165985 w 12167248"/>
                <a:gd name="connsiteY1" fmla="*/ 473 h 2056588"/>
                <a:gd name="connsiteX2" fmla="*/ 12166060 w 12167248"/>
                <a:gd name="connsiteY2" fmla="*/ 2056251 h 2056588"/>
                <a:gd name="connsiteX3" fmla="*/ 1 w 12167248"/>
                <a:gd name="connsiteY3" fmla="*/ 1842242 h 2056588"/>
                <a:gd name="connsiteX0" fmla="*/ 1 w 12192002"/>
                <a:gd name="connsiteY0" fmla="*/ 1842242 h 2024244"/>
                <a:gd name="connsiteX1" fmla="*/ 12165985 w 12192002"/>
                <a:gd name="connsiteY1" fmla="*/ 473 h 2024244"/>
                <a:gd name="connsiteX2" fmla="*/ 12192001 w 12192002"/>
                <a:gd name="connsiteY2" fmla="*/ 2023826 h 2024244"/>
                <a:gd name="connsiteX3" fmla="*/ 1 w 12192002"/>
                <a:gd name="connsiteY3" fmla="*/ 1842242 h 2024244"/>
                <a:gd name="connsiteX0" fmla="*/ 1 w 12167248"/>
                <a:gd name="connsiteY0" fmla="*/ 1842242 h 2050117"/>
                <a:gd name="connsiteX1" fmla="*/ 12165985 w 12167248"/>
                <a:gd name="connsiteY1" fmla="*/ 473 h 2050117"/>
                <a:gd name="connsiteX2" fmla="*/ 12166061 w 12167248"/>
                <a:gd name="connsiteY2" fmla="*/ 2049767 h 2050117"/>
                <a:gd name="connsiteX3" fmla="*/ 1 w 12167248"/>
                <a:gd name="connsiteY3" fmla="*/ 1842242 h 2050117"/>
                <a:gd name="connsiteX0" fmla="*/ 1 w 12166780"/>
                <a:gd name="connsiteY0" fmla="*/ 1842242 h 2024245"/>
                <a:gd name="connsiteX1" fmla="*/ 12165985 w 12166780"/>
                <a:gd name="connsiteY1" fmla="*/ 473 h 2024245"/>
                <a:gd name="connsiteX2" fmla="*/ 12159576 w 12166780"/>
                <a:gd name="connsiteY2" fmla="*/ 2023827 h 2024245"/>
                <a:gd name="connsiteX3" fmla="*/ 1 w 12166780"/>
                <a:gd name="connsiteY3" fmla="*/ 1842242 h 2024245"/>
                <a:gd name="connsiteX0" fmla="*/ 1 w 12172548"/>
                <a:gd name="connsiteY0" fmla="*/ 1842242 h 2043647"/>
                <a:gd name="connsiteX1" fmla="*/ 12165985 w 12172548"/>
                <a:gd name="connsiteY1" fmla="*/ 473 h 2043647"/>
                <a:gd name="connsiteX2" fmla="*/ 12172547 w 12172548"/>
                <a:gd name="connsiteY2" fmla="*/ 2043282 h 2043647"/>
                <a:gd name="connsiteX3" fmla="*/ 1 w 12172548"/>
                <a:gd name="connsiteY3" fmla="*/ 1842242 h 2043647"/>
                <a:gd name="connsiteX0" fmla="*/ 1 w 12166566"/>
                <a:gd name="connsiteY0" fmla="*/ 1842242 h 2030711"/>
                <a:gd name="connsiteX1" fmla="*/ 12165985 w 12166566"/>
                <a:gd name="connsiteY1" fmla="*/ 473 h 2030711"/>
                <a:gd name="connsiteX2" fmla="*/ 12153091 w 12166566"/>
                <a:gd name="connsiteY2" fmla="*/ 2030312 h 2030711"/>
                <a:gd name="connsiteX3" fmla="*/ 1 w 12166566"/>
                <a:gd name="connsiteY3" fmla="*/ 1842242 h 2030711"/>
                <a:gd name="connsiteX0" fmla="*/ 1 w 12175317"/>
                <a:gd name="connsiteY0" fmla="*/ 1842242 h 2037043"/>
                <a:gd name="connsiteX1" fmla="*/ 12165985 w 12175317"/>
                <a:gd name="connsiteY1" fmla="*/ 473 h 2037043"/>
                <a:gd name="connsiteX2" fmla="*/ 12175316 w 12175317"/>
                <a:gd name="connsiteY2" fmla="*/ 2036662 h 2037043"/>
                <a:gd name="connsiteX3" fmla="*/ 1 w 12175317"/>
                <a:gd name="connsiteY3" fmla="*/ 1842242 h 2037043"/>
                <a:gd name="connsiteX0" fmla="*/ 1 w 12184842"/>
                <a:gd name="connsiteY0" fmla="*/ 1842242 h 2027545"/>
                <a:gd name="connsiteX1" fmla="*/ 12165985 w 12184842"/>
                <a:gd name="connsiteY1" fmla="*/ 473 h 2027545"/>
                <a:gd name="connsiteX2" fmla="*/ 12184841 w 12184842"/>
                <a:gd name="connsiteY2" fmla="*/ 2027137 h 2027545"/>
                <a:gd name="connsiteX3" fmla="*/ 1 w 12184842"/>
                <a:gd name="connsiteY3" fmla="*/ 1842242 h 2027545"/>
                <a:gd name="connsiteX0" fmla="*/ 1 w 12184842"/>
                <a:gd name="connsiteY0" fmla="*/ 1851765 h 2037068"/>
                <a:gd name="connsiteX1" fmla="*/ 12172335 w 12184842"/>
                <a:gd name="connsiteY1" fmla="*/ 471 h 2037068"/>
                <a:gd name="connsiteX2" fmla="*/ 12184841 w 12184842"/>
                <a:gd name="connsiteY2" fmla="*/ 2036660 h 2037068"/>
                <a:gd name="connsiteX3" fmla="*/ 1 w 12184842"/>
                <a:gd name="connsiteY3" fmla="*/ 1851765 h 2037068"/>
                <a:gd name="connsiteX0" fmla="*/ 1 w 12184842"/>
                <a:gd name="connsiteY0" fmla="*/ 1858113 h 2043416"/>
                <a:gd name="connsiteX1" fmla="*/ 12172335 w 12184842"/>
                <a:gd name="connsiteY1" fmla="*/ 469 h 2043416"/>
                <a:gd name="connsiteX2" fmla="*/ 12184841 w 12184842"/>
                <a:gd name="connsiteY2" fmla="*/ 2043008 h 2043416"/>
                <a:gd name="connsiteX3" fmla="*/ 1 w 12184842"/>
                <a:gd name="connsiteY3" fmla="*/ 1858113 h 2043416"/>
                <a:gd name="connsiteX0" fmla="*/ 1 w 12205863"/>
                <a:gd name="connsiteY0" fmla="*/ 1858113 h 1923107"/>
                <a:gd name="connsiteX1" fmla="*/ 12172335 w 12205863"/>
                <a:gd name="connsiteY1" fmla="*/ 469 h 1923107"/>
                <a:gd name="connsiteX2" fmla="*/ 12205862 w 12205863"/>
                <a:gd name="connsiteY2" fmla="*/ 1920222 h 1923107"/>
                <a:gd name="connsiteX3" fmla="*/ 1 w 12205863"/>
                <a:gd name="connsiteY3" fmla="*/ 1858113 h 1923107"/>
                <a:gd name="connsiteX0" fmla="*/ 1 w 12206057"/>
                <a:gd name="connsiteY0" fmla="*/ 1858113 h 1920221"/>
                <a:gd name="connsiteX1" fmla="*/ 12172335 w 12206057"/>
                <a:gd name="connsiteY1" fmla="*/ 469 h 1920221"/>
                <a:gd name="connsiteX2" fmla="*/ 12205862 w 12206057"/>
                <a:gd name="connsiteY2" fmla="*/ 1920222 h 1920221"/>
                <a:gd name="connsiteX3" fmla="*/ 1 w 12206057"/>
                <a:gd name="connsiteY3" fmla="*/ 1858113 h 1920221"/>
                <a:gd name="connsiteX0" fmla="*/ 1 w 12227078"/>
                <a:gd name="connsiteY0" fmla="*/ 1858113 h 1870508"/>
                <a:gd name="connsiteX1" fmla="*/ 12172335 w 12227078"/>
                <a:gd name="connsiteY1" fmla="*/ 469 h 1870508"/>
                <a:gd name="connsiteX2" fmla="*/ 12226883 w 12227078"/>
                <a:gd name="connsiteY2" fmla="*/ 1821993 h 1870508"/>
                <a:gd name="connsiteX3" fmla="*/ 1 w 12227078"/>
                <a:gd name="connsiteY3" fmla="*/ 1858113 h 1870508"/>
                <a:gd name="connsiteX0" fmla="*/ 1 w 12227078"/>
                <a:gd name="connsiteY0" fmla="*/ 1919492 h 1931888"/>
                <a:gd name="connsiteX1" fmla="*/ 12193355 w 12227078"/>
                <a:gd name="connsiteY1" fmla="*/ 454 h 1931888"/>
                <a:gd name="connsiteX2" fmla="*/ 12226883 w 12227078"/>
                <a:gd name="connsiteY2" fmla="*/ 1883372 h 1931888"/>
                <a:gd name="connsiteX3" fmla="*/ 1 w 12227078"/>
                <a:gd name="connsiteY3" fmla="*/ 1919492 h 1931888"/>
                <a:gd name="connsiteX0" fmla="*/ 1 w 12258608"/>
                <a:gd name="connsiteY0" fmla="*/ 1919492 h 1930198"/>
                <a:gd name="connsiteX1" fmla="*/ 12193355 w 12258608"/>
                <a:gd name="connsiteY1" fmla="*/ 454 h 1930198"/>
                <a:gd name="connsiteX2" fmla="*/ 12258414 w 12258608"/>
                <a:gd name="connsiteY2" fmla="*/ 1846536 h 1930198"/>
                <a:gd name="connsiteX3" fmla="*/ 1 w 12258608"/>
                <a:gd name="connsiteY3" fmla="*/ 1919492 h 1930198"/>
                <a:gd name="connsiteX0" fmla="*/ 1 w 12193819"/>
                <a:gd name="connsiteY0" fmla="*/ 1919492 h 1932582"/>
                <a:gd name="connsiteX1" fmla="*/ 12193355 w 12193819"/>
                <a:gd name="connsiteY1" fmla="*/ 454 h 1932582"/>
                <a:gd name="connsiteX2" fmla="*/ 12174331 w 12193819"/>
                <a:gd name="connsiteY2" fmla="*/ 1895651 h 1932582"/>
                <a:gd name="connsiteX3" fmla="*/ 1 w 12193819"/>
                <a:gd name="connsiteY3" fmla="*/ 1919492 h 1932582"/>
                <a:gd name="connsiteX0" fmla="*/ 1 w 12193526"/>
                <a:gd name="connsiteY0" fmla="*/ 1919492 h 1932582"/>
                <a:gd name="connsiteX1" fmla="*/ 12193355 w 12193526"/>
                <a:gd name="connsiteY1" fmla="*/ 454 h 1932582"/>
                <a:gd name="connsiteX2" fmla="*/ 12174331 w 12193526"/>
                <a:gd name="connsiteY2" fmla="*/ 1895651 h 1932582"/>
                <a:gd name="connsiteX3" fmla="*/ 1 w 12193526"/>
                <a:gd name="connsiteY3" fmla="*/ 1919492 h 1932582"/>
                <a:gd name="connsiteX0" fmla="*/ 1 w 12193526"/>
                <a:gd name="connsiteY0" fmla="*/ 1919492 h 1938518"/>
                <a:gd name="connsiteX1" fmla="*/ 12193355 w 12193526"/>
                <a:gd name="connsiteY1" fmla="*/ 454 h 1938518"/>
                <a:gd name="connsiteX2" fmla="*/ 12174331 w 12193526"/>
                <a:gd name="connsiteY2" fmla="*/ 1895651 h 1938518"/>
                <a:gd name="connsiteX3" fmla="*/ 1 w 12193526"/>
                <a:gd name="connsiteY3" fmla="*/ 1919492 h 1938518"/>
                <a:gd name="connsiteX0" fmla="*/ 1 w 12193584"/>
                <a:gd name="connsiteY0" fmla="*/ 1919492 h 1938518"/>
                <a:gd name="connsiteX1" fmla="*/ 12193355 w 12193584"/>
                <a:gd name="connsiteY1" fmla="*/ 454 h 1938518"/>
                <a:gd name="connsiteX2" fmla="*/ 12174331 w 12193584"/>
                <a:gd name="connsiteY2" fmla="*/ 1895651 h 1938518"/>
                <a:gd name="connsiteX3" fmla="*/ 1 w 12193584"/>
                <a:gd name="connsiteY3" fmla="*/ 1919492 h 1938518"/>
                <a:gd name="connsiteX0" fmla="*/ 1 w 12193468"/>
                <a:gd name="connsiteY0" fmla="*/ 1919492 h 1933905"/>
                <a:gd name="connsiteX1" fmla="*/ 12193355 w 12193468"/>
                <a:gd name="connsiteY1" fmla="*/ 454 h 1933905"/>
                <a:gd name="connsiteX2" fmla="*/ 12111269 w 12193468"/>
                <a:gd name="connsiteY2" fmla="*/ 1846537 h 1933905"/>
                <a:gd name="connsiteX3" fmla="*/ 1 w 12193468"/>
                <a:gd name="connsiteY3" fmla="*/ 1919492 h 1933905"/>
                <a:gd name="connsiteX0" fmla="*/ 1 w 12193632"/>
                <a:gd name="connsiteY0" fmla="*/ 1919492 h 1940184"/>
                <a:gd name="connsiteX1" fmla="*/ 12193355 w 12193632"/>
                <a:gd name="connsiteY1" fmla="*/ 454 h 1940184"/>
                <a:gd name="connsiteX2" fmla="*/ 12184841 w 12193632"/>
                <a:gd name="connsiteY2" fmla="*/ 1907931 h 1940184"/>
                <a:gd name="connsiteX3" fmla="*/ 1 w 12193632"/>
                <a:gd name="connsiteY3" fmla="*/ 1919492 h 1940184"/>
                <a:gd name="connsiteX0" fmla="*/ 1 w 12193376"/>
                <a:gd name="connsiteY0" fmla="*/ 1919492 h 1923285"/>
                <a:gd name="connsiteX1" fmla="*/ 12193355 w 12193376"/>
                <a:gd name="connsiteY1" fmla="*/ 454 h 1923285"/>
                <a:gd name="connsiteX2" fmla="*/ 11586288 w 12193376"/>
                <a:gd name="connsiteY2" fmla="*/ 1274881 h 1923285"/>
                <a:gd name="connsiteX3" fmla="*/ 1 w 12193376"/>
                <a:gd name="connsiteY3" fmla="*/ 1919492 h 1923285"/>
                <a:gd name="connsiteX0" fmla="*/ 1 w 12211564"/>
                <a:gd name="connsiteY0" fmla="*/ 1919492 h 1940184"/>
                <a:gd name="connsiteX1" fmla="*/ 12193355 w 12211564"/>
                <a:gd name="connsiteY1" fmla="*/ 454 h 1940184"/>
                <a:gd name="connsiteX2" fmla="*/ 12211564 w 12211564"/>
                <a:gd name="connsiteY2" fmla="*/ 1907932 h 1940184"/>
                <a:gd name="connsiteX3" fmla="*/ 1 w 12211564"/>
                <a:gd name="connsiteY3" fmla="*/ 1919492 h 1940184"/>
                <a:gd name="connsiteX0" fmla="*/ 1 w 12142089"/>
                <a:gd name="connsiteY0" fmla="*/ 1913227 h 1934891"/>
                <a:gd name="connsiteX1" fmla="*/ 12123880 w 12142089"/>
                <a:gd name="connsiteY1" fmla="*/ 456 h 1934891"/>
                <a:gd name="connsiteX2" fmla="*/ 12142089 w 12142089"/>
                <a:gd name="connsiteY2" fmla="*/ 1907934 h 1934891"/>
                <a:gd name="connsiteX3" fmla="*/ 1 w 12142089"/>
                <a:gd name="connsiteY3" fmla="*/ 1913227 h 1934891"/>
                <a:gd name="connsiteX0" fmla="*/ 2 w 12142090"/>
                <a:gd name="connsiteY0" fmla="*/ 1913227 h 1913226"/>
                <a:gd name="connsiteX1" fmla="*/ 12123881 w 12142090"/>
                <a:gd name="connsiteY1" fmla="*/ 456 h 1913226"/>
                <a:gd name="connsiteX2" fmla="*/ 12142090 w 12142090"/>
                <a:gd name="connsiteY2" fmla="*/ 1907934 h 1913226"/>
                <a:gd name="connsiteX3" fmla="*/ 2 w 12142090"/>
                <a:gd name="connsiteY3" fmla="*/ 1913227 h 1913226"/>
                <a:gd name="connsiteX0" fmla="*/ 3 w 12093993"/>
                <a:gd name="connsiteY0" fmla="*/ 1919495 h 1919495"/>
                <a:gd name="connsiteX1" fmla="*/ 12075784 w 12093993"/>
                <a:gd name="connsiteY1" fmla="*/ 455 h 1919495"/>
                <a:gd name="connsiteX2" fmla="*/ 12093993 w 12093993"/>
                <a:gd name="connsiteY2" fmla="*/ 1907933 h 1919495"/>
                <a:gd name="connsiteX3" fmla="*/ 3 w 12093993"/>
                <a:gd name="connsiteY3" fmla="*/ 1919495 h 1919495"/>
                <a:gd name="connsiteX0" fmla="*/ 3 w 12126172"/>
                <a:gd name="connsiteY0" fmla="*/ 1919495 h 1919495"/>
                <a:gd name="connsiteX1" fmla="*/ 12075784 w 12126172"/>
                <a:gd name="connsiteY1" fmla="*/ 455 h 1919495"/>
                <a:gd name="connsiteX2" fmla="*/ 12126172 w 12126172"/>
                <a:gd name="connsiteY2" fmla="*/ 1895062 h 1919495"/>
                <a:gd name="connsiteX3" fmla="*/ 3 w 12126172"/>
                <a:gd name="connsiteY3" fmla="*/ 1919495 h 1919495"/>
                <a:gd name="connsiteX0" fmla="*/ 3 w 12088629"/>
                <a:gd name="connsiteY0" fmla="*/ 1919495 h 1919495"/>
                <a:gd name="connsiteX1" fmla="*/ 12075784 w 12088629"/>
                <a:gd name="connsiteY1" fmla="*/ 455 h 1919495"/>
                <a:gd name="connsiteX2" fmla="*/ 12088629 w 12088629"/>
                <a:gd name="connsiteY2" fmla="*/ 1907935 h 1919495"/>
                <a:gd name="connsiteX3" fmla="*/ 3 w 12088629"/>
                <a:gd name="connsiteY3" fmla="*/ 1919495 h 1919495"/>
                <a:gd name="connsiteX0" fmla="*/ 3 w 12088645"/>
                <a:gd name="connsiteY0" fmla="*/ 1919495 h 1920291"/>
                <a:gd name="connsiteX1" fmla="*/ 12075784 w 12088645"/>
                <a:gd name="connsiteY1" fmla="*/ 455 h 1920291"/>
                <a:gd name="connsiteX2" fmla="*/ 12088629 w 12088645"/>
                <a:gd name="connsiteY2" fmla="*/ 1907935 h 1920291"/>
                <a:gd name="connsiteX3" fmla="*/ 3 w 12088645"/>
                <a:gd name="connsiteY3" fmla="*/ 1919495 h 1920291"/>
                <a:gd name="connsiteX0" fmla="*/ 3 w 12088645"/>
                <a:gd name="connsiteY0" fmla="*/ 1919495 h 1920290"/>
                <a:gd name="connsiteX1" fmla="*/ 12075784 w 12088645"/>
                <a:gd name="connsiteY1" fmla="*/ 455 h 1920290"/>
                <a:gd name="connsiteX2" fmla="*/ 12088629 w 12088645"/>
                <a:gd name="connsiteY2" fmla="*/ 1907935 h 1920290"/>
                <a:gd name="connsiteX3" fmla="*/ 3 w 12088645"/>
                <a:gd name="connsiteY3" fmla="*/ 1919495 h 1920290"/>
                <a:gd name="connsiteX0" fmla="*/ 3 w 12094009"/>
                <a:gd name="connsiteY0" fmla="*/ 1919495 h 1919494"/>
                <a:gd name="connsiteX1" fmla="*/ 12075784 w 12094009"/>
                <a:gd name="connsiteY1" fmla="*/ 455 h 1919494"/>
                <a:gd name="connsiteX2" fmla="*/ 12093993 w 12094009"/>
                <a:gd name="connsiteY2" fmla="*/ 1882192 h 1919494"/>
                <a:gd name="connsiteX3" fmla="*/ 3 w 12094009"/>
                <a:gd name="connsiteY3" fmla="*/ 1919495 h 1919494"/>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75784"/>
                <a:gd name="connsiteY0" fmla="*/ 1919495 h 1919494"/>
                <a:gd name="connsiteX1" fmla="*/ 12075784 w 12075784"/>
                <a:gd name="connsiteY1" fmla="*/ 455 h 1919494"/>
                <a:gd name="connsiteX2" fmla="*/ 11874101 w 12075784"/>
                <a:gd name="connsiteY2" fmla="*/ 1901500 h 1919494"/>
                <a:gd name="connsiteX3" fmla="*/ 3 w 12075784"/>
                <a:gd name="connsiteY3" fmla="*/ 1919495 h 1919494"/>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1291 h 1912086"/>
                <a:gd name="connsiteX1" fmla="*/ 12075784 w 12083281"/>
                <a:gd name="connsiteY1" fmla="*/ 457 h 1912086"/>
                <a:gd name="connsiteX2" fmla="*/ 12083265 w 12083281"/>
                <a:gd name="connsiteY2" fmla="*/ 1899733 h 1912086"/>
                <a:gd name="connsiteX3" fmla="*/ 3 w 12083281"/>
                <a:gd name="connsiteY3" fmla="*/ 1911291 h 1912086"/>
              </a:gdLst>
              <a:ahLst/>
              <a:cxnLst>
                <a:cxn ang="0">
                  <a:pos x="connsiteX0" y="connsiteY0"/>
                </a:cxn>
                <a:cxn ang="0">
                  <a:pos x="connsiteX1" y="connsiteY1"/>
                </a:cxn>
                <a:cxn ang="0">
                  <a:pos x="connsiteX2" y="connsiteY2"/>
                </a:cxn>
                <a:cxn ang="0">
                  <a:pos x="connsiteX3" y="connsiteY3"/>
                </a:cxn>
              </a:cxnLst>
              <a:rect l="l" t="t" r="r" b="b"/>
              <a:pathLst>
                <a:path w="12083281" h="1912086">
                  <a:moveTo>
                    <a:pt x="3" y="1911291"/>
                  </a:moveTo>
                  <a:cubicBezTo>
                    <a:pt x="-21" y="1906968"/>
                    <a:pt x="12056353" y="-34130"/>
                    <a:pt x="12075784" y="457"/>
                  </a:cubicBezTo>
                  <a:cubicBezTo>
                    <a:pt x="12064042" y="35635"/>
                    <a:pt x="12074201" y="1918487"/>
                    <a:pt x="12083265" y="1899733"/>
                  </a:cubicBezTo>
                  <a:cubicBezTo>
                    <a:pt x="12099828" y="1916595"/>
                    <a:pt x="-6259" y="1911302"/>
                    <a:pt x="3" y="1911291"/>
                  </a:cubicBezTo>
                  <a:close/>
                </a:path>
              </a:pathLst>
            </a:custGeom>
            <a:solidFill>
              <a:srgbClr val="6ABF4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cxnSp>
          <p:nvCxnSpPr>
            <p:cNvPr id="13" name="Straight Connector 12">
              <a:extLst>
                <a:ext uri="{FF2B5EF4-FFF2-40B4-BE49-F238E27FC236}">
                  <a16:creationId xmlns:a16="http://schemas.microsoft.com/office/drawing/2014/main" id="{D1472B05-31A5-4CE0-8D14-2A6BD35ED3EF}"/>
                </a:ext>
              </a:extLst>
            </p:cNvPr>
            <p:cNvCxnSpPr>
              <a:cxnSpLocks/>
            </p:cNvCxnSpPr>
            <p:nvPr userDrawn="1"/>
          </p:nvCxnSpPr>
          <p:spPr bwMode="auto">
            <a:xfrm flipV="1">
              <a:off x="4192367" y="3757993"/>
              <a:ext cx="4951633" cy="13715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DE551C9A-B818-4CD9-A5A7-9EA07ADD7662}"/>
                </a:ext>
              </a:extLst>
            </p:cNvPr>
            <p:cNvCxnSpPr>
              <a:cxnSpLocks/>
            </p:cNvCxnSpPr>
            <p:nvPr userDrawn="1"/>
          </p:nvCxnSpPr>
          <p:spPr bwMode="auto">
            <a:xfrm flipV="1">
              <a:off x="0" y="1"/>
              <a:ext cx="2628900" cy="21716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3D7D14BF-0C62-470E-BAB8-C9E5C1339A1F}"/>
                </a:ext>
              </a:extLst>
            </p:cNvPr>
            <p:cNvCxnSpPr>
              <a:cxnSpLocks/>
            </p:cNvCxnSpPr>
            <p:nvPr userDrawn="1"/>
          </p:nvCxnSpPr>
          <p:spPr bwMode="auto">
            <a:xfrm flipV="1">
              <a:off x="5586413" y="2409541"/>
              <a:ext cx="3533703" cy="2720051"/>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grpSp>
      <p:sp>
        <p:nvSpPr>
          <p:cNvPr id="43" name="Footer Placeholder 4">
            <a:extLst>
              <a:ext uri="{FF2B5EF4-FFF2-40B4-BE49-F238E27FC236}">
                <a16:creationId xmlns:a16="http://schemas.microsoft.com/office/drawing/2014/main" id="{355A9771-9847-4DCB-AA09-66D2F8A61FFA}"/>
              </a:ext>
            </a:extLst>
          </p:cNvPr>
          <p:cNvSpPr>
            <a:spLocks noGrp="1"/>
          </p:cNvSpPr>
          <p:nvPr>
            <p:ph type="ftr" sz="quarter" idx="3"/>
          </p:nvPr>
        </p:nvSpPr>
        <p:spPr>
          <a:xfrm>
            <a:off x="426722" y="6471100"/>
            <a:ext cx="5245100" cy="172485"/>
          </a:xfrm>
          <a:prstGeom prst="rect">
            <a:avLst/>
          </a:prstGeom>
        </p:spPr>
        <p:txBody>
          <a:bodyPr/>
          <a:lstStyle>
            <a:lvl1pPr algn="r">
              <a:defRPr sz="1000" smtClean="0">
                <a:solidFill>
                  <a:srgbClr val="000000"/>
                </a:solidFill>
              </a:defRPr>
            </a:lvl1pPr>
          </a:lstStyle>
          <a:p>
            <a:pPr algn="l">
              <a:defRPr/>
            </a:pPr>
            <a:r>
              <a:rPr lang="en-US" dirty="0"/>
              <a:t>For investor use.</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4131666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41432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455153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284623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 use.</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16491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endParaRPr lang="en-US" dirty="0"/>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dirty="0"/>
              <a:t>For investor use.</a:t>
            </a:r>
          </a:p>
        </p:txBody>
      </p:sp>
    </p:spTree>
    <p:custDataLst>
      <p:tags r:id="rId14"/>
    </p:custDataLst>
  </p:cSld>
  <p:clrMap bg1="lt1" tx1="dk1" bg2="lt2" tx2="dk2" accent1="accent1" accent2="accent2" accent3="accent3" accent4="accent4" accent5="accent5" accent6="accent6" hlink="hlink" folHlink="folHlink"/>
  <p:sldLayoutIdLst>
    <p:sldLayoutId id="2147483805" r:id="rId1"/>
    <p:sldLayoutId id="2147483792" r:id="rId2"/>
    <p:sldLayoutId id="2147483781" r:id="rId3"/>
    <p:sldLayoutId id="2147483782" r:id="rId4"/>
    <p:sldLayoutId id="2147483783" r:id="rId5"/>
    <p:sldLayoutId id="2147483784" r:id="rId6"/>
    <p:sldLayoutId id="2147483785" r:id="rId7"/>
    <p:sldLayoutId id="2147483786" r:id="rId8"/>
    <p:sldLayoutId id="2147483788" r:id="rId9"/>
    <p:sldLayoutId id="2147483789" r:id="rId10"/>
    <p:sldLayoutId id="2147483790" r:id="rId11"/>
    <p:sldLayoutId id="2147483806" r:id="rId12"/>
  </p:sldLayoutIdLst>
  <p:hf hdr="0" dt="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care.gov/health-drug-plans/medigap/basics/compare-plan-benefits#single-asterisk"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valuepenguin.com/medicare-plan-g#:~:text=How%20much%20does%20Medicare%20Supplement,before%20the%20plan%20starts%20payin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www.cms.gov/data-research/statistics-trends-and-reports/national-health-expenditure-data/projected"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medicare.gov/publications/10050-medicare-and-you.pdf"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cms.gov/newsroom/fact-sheets/cms-releases-2025-medicare-part-d-bid-information-and-announces-premium-stabilization-demonstration"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1718D7-8ED1-C84D-AD82-773C155AA9BC}"/>
              </a:ext>
            </a:extLst>
          </p:cNvPr>
          <p:cNvSpPr>
            <a:spLocks noGrp="1"/>
          </p:cNvSpPr>
          <p:nvPr>
            <p:ph type="title"/>
          </p:nvPr>
        </p:nvSpPr>
        <p:spPr>
          <a:xfrm>
            <a:off x="4400955" y="4798285"/>
            <a:ext cx="7415897" cy="789969"/>
          </a:xfrm>
        </p:spPr>
        <p:txBody>
          <a:bodyPr/>
          <a:lstStyle/>
          <a:p>
            <a:r>
              <a:rPr lang="en-US" dirty="0"/>
              <a:t>Planning for health care </a:t>
            </a:r>
            <a:br>
              <a:rPr lang="en-US" dirty="0"/>
            </a:br>
            <a:r>
              <a:rPr lang="en-US" dirty="0"/>
              <a:t>in retirement</a:t>
            </a:r>
          </a:p>
        </p:txBody>
      </p:sp>
      <p:sp>
        <p:nvSpPr>
          <p:cNvPr id="6" name="Subtitle 5">
            <a:extLst>
              <a:ext uri="{FF2B5EF4-FFF2-40B4-BE49-F238E27FC236}">
                <a16:creationId xmlns:a16="http://schemas.microsoft.com/office/drawing/2014/main" id="{3BF7286A-9F4E-C449-B7DB-52CD30D38B91}"/>
              </a:ext>
            </a:extLst>
          </p:cNvPr>
          <p:cNvSpPr>
            <a:spLocks noGrp="1"/>
          </p:cNvSpPr>
          <p:nvPr>
            <p:ph type="subTitle" idx="1"/>
          </p:nvPr>
        </p:nvSpPr>
        <p:spPr>
          <a:xfrm>
            <a:off x="4400955" y="5597826"/>
            <a:ext cx="7415896" cy="563076"/>
          </a:xfrm>
        </p:spPr>
        <p:txBody>
          <a:bodyPr/>
          <a:lstStyle/>
          <a:p>
            <a:r>
              <a:rPr lang="en-US" dirty="0">
                <a:solidFill>
                  <a:srgbClr val="368727"/>
                </a:solidFill>
              </a:rPr>
              <a:t>A guide to covering your medical expenses</a:t>
            </a:r>
          </a:p>
        </p:txBody>
      </p:sp>
      <p:sp>
        <p:nvSpPr>
          <p:cNvPr id="44" name="Text Box 15">
            <a:extLst>
              <a:ext uri="{FF2B5EF4-FFF2-40B4-BE49-F238E27FC236}">
                <a16:creationId xmlns:a16="http://schemas.microsoft.com/office/drawing/2014/main" id="{3E2B1254-01EC-4041-95A6-EBAD53BB192F}"/>
              </a:ext>
            </a:extLst>
          </p:cNvPr>
          <p:cNvSpPr txBox="1">
            <a:spLocks noChangeArrowheads="1"/>
          </p:cNvSpPr>
          <p:nvPr/>
        </p:nvSpPr>
        <p:spPr bwMode="ltGray">
          <a:xfrm>
            <a:off x="559850" y="6192279"/>
            <a:ext cx="3205346" cy="198502"/>
          </a:xfrm>
          <a:prstGeom prst="rect">
            <a:avLst/>
          </a:prstGeom>
          <a:noFill/>
          <a:ln w="9525">
            <a:solidFill>
              <a:schemeClr val="tx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dirty="0">
                <a:latin typeface="Arial"/>
              </a:rPr>
              <a:t>Not FDIC Insured </a:t>
            </a:r>
            <a:r>
              <a:rPr lang="en-US" sz="900" b="1" dirty="0">
                <a:latin typeface="Arial"/>
                <a:sym typeface="Wingdings" pitchFamily="2" charset="2"/>
              </a:rPr>
              <a:t> May Lose Value  No Bank Guarantee</a:t>
            </a:r>
          </a:p>
        </p:txBody>
      </p:sp>
      <p:sp>
        <p:nvSpPr>
          <p:cNvPr id="2" name="Footer Placeholder 1">
            <a:extLst>
              <a:ext uri="{FF2B5EF4-FFF2-40B4-BE49-F238E27FC236}">
                <a16:creationId xmlns:a16="http://schemas.microsoft.com/office/drawing/2014/main" id="{4B5AA7E9-0BF4-4242-A8E0-275C0663A842}"/>
              </a:ext>
            </a:extLst>
          </p:cNvPr>
          <p:cNvSpPr>
            <a:spLocks noGrp="1"/>
          </p:cNvSpPr>
          <p:nvPr>
            <p:ph type="ftr" sz="quarter" idx="10"/>
          </p:nvPr>
        </p:nvSpPr>
        <p:spPr/>
        <p:txBody>
          <a:bodyPr/>
          <a:lstStyle/>
          <a:p>
            <a:pPr>
              <a:defRPr/>
            </a:pPr>
            <a:r>
              <a:rPr lang="en-US" dirty="0"/>
              <a:t>For investor use.</a:t>
            </a:r>
            <a:endParaRPr lang="en-US" sz="1000" b="0" dirty="0"/>
          </a:p>
        </p:txBody>
      </p:sp>
      <p:sp>
        <p:nvSpPr>
          <p:cNvPr id="3" name="TextBox 2">
            <a:extLst>
              <a:ext uri="{FF2B5EF4-FFF2-40B4-BE49-F238E27FC236}">
                <a16:creationId xmlns:a16="http://schemas.microsoft.com/office/drawing/2014/main" id="{D52F8036-66F5-694E-3C4B-7810CAC81019}"/>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pic>
        <p:nvPicPr>
          <p:cNvPr id="34" name="Picture 33" descr="Fidelity Investments logo">
            <a:extLst>
              <a:ext uri="{FF2B5EF4-FFF2-40B4-BE49-F238E27FC236}">
                <a16:creationId xmlns:a16="http://schemas.microsoft.com/office/drawing/2014/main" id="{B3B8E810-5D8C-8820-21CE-97A92662672C}"/>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1487729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839AF9E4-B1CD-4FBB-8845-210D6F129582}"/>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2" name="Title 1">
            <a:extLst>
              <a:ext uri="{FF2B5EF4-FFF2-40B4-BE49-F238E27FC236}">
                <a16:creationId xmlns:a16="http://schemas.microsoft.com/office/drawing/2014/main" id="{BD5B7646-0E57-48FD-B471-349540DF5C95}"/>
              </a:ext>
            </a:extLst>
          </p:cNvPr>
          <p:cNvSpPr>
            <a:spLocks noGrp="1"/>
          </p:cNvSpPr>
          <p:nvPr>
            <p:ph type="title"/>
          </p:nvPr>
        </p:nvSpPr>
        <p:spPr/>
        <p:txBody>
          <a:bodyPr/>
          <a:lstStyle/>
          <a:p>
            <a:r>
              <a:rPr lang="en-US" dirty="0"/>
              <a:t>Medigap (Medicare Supplement) vs. Medicare Advantage</a:t>
            </a:r>
          </a:p>
        </p:txBody>
      </p:sp>
      <p:sp>
        <p:nvSpPr>
          <p:cNvPr id="11" name="Rectangle 10">
            <a:extLst>
              <a:ext uri="{FF2B5EF4-FFF2-40B4-BE49-F238E27FC236}">
                <a16:creationId xmlns:a16="http://schemas.microsoft.com/office/drawing/2014/main" id="{57B42055-5D84-477E-9D9C-B4CCF89FA43E}"/>
              </a:ext>
            </a:extLst>
          </p:cNvPr>
          <p:cNvSpPr/>
          <p:nvPr/>
        </p:nvSpPr>
        <p:spPr>
          <a:xfrm>
            <a:off x="581025" y="1507459"/>
            <a:ext cx="5514975" cy="369332"/>
          </a:xfrm>
          <a:prstGeom prst="rect">
            <a:avLst/>
          </a:prstGeom>
        </p:spPr>
        <p:txBody>
          <a:bodyPr wrap="square">
            <a:spAutoFit/>
          </a:bodyPr>
          <a:lstStyle/>
          <a:p>
            <a:pPr algn="ctr"/>
            <a:r>
              <a:rPr lang="en-US" sz="1800" b="1" dirty="0"/>
              <a:t>ORIGINAL MEDICARE: </a:t>
            </a:r>
            <a:r>
              <a:rPr lang="en-US" sz="1800" dirty="0"/>
              <a:t>PARTS A &amp; B</a:t>
            </a:r>
            <a:endParaRPr lang="en-US" sz="1600" dirty="0"/>
          </a:p>
        </p:txBody>
      </p:sp>
      <p:grpSp>
        <p:nvGrpSpPr>
          <p:cNvPr id="60" name="Group 59">
            <a:extLst>
              <a:ext uri="{FF2B5EF4-FFF2-40B4-BE49-F238E27FC236}">
                <a16:creationId xmlns:a16="http://schemas.microsoft.com/office/drawing/2014/main" id="{3608DB0B-CE75-8DF3-706E-37E08ABB1B00}"/>
              </a:ext>
              <a:ext uri="{C183D7F6-B498-43B3-948B-1728B52AA6E4}">
                <adec:decorative xmlns:adec="http://schemas.microsoft.com/office/drawing/2017/decorative" val="1"/>
              </a:ext>
            </a:extLst>
          </p:cNvPr>
          <p:cNvGrpSpPr/>
          <p:nvPr/>
        </p:nvGrpSpPr>
        <p:grpSpPr>
          <a:xfrm>
            <a:off x="1818947" y="2077491"/>
            <a:ext cx="415925" cy="419100"/>
            <a:chOff x="1818947" y="2077491"/>
            <a:chExt cx="415925" cy="419100"/>
          </a:xfrm>
        </p:grpSpPr>
        <p:sp>
          <p:nvSpPr>
            <p:cNvPr id="8" name="Round Same Side Corner Rectangle 7">
              <a:extLst>
                <a:ext uri="{FF2B5EF4-FFF2-40B4-BE49-F238E27FC236}">
                  <a16:creationId xmlns:a16="http://schemas.microsoft.com/office/drawing/2014/main" id="{5B780C9D-042D-63A8-9BEA-A38E10D589F2}"/>
                </a:ext>
                <a:ext uri="{C183D7F6-B498-43B3-948B-1728B52AA6E4}">
                  <adec:decorative xmlns:adec="http://schemas.microsoft.com/office/drawing/2017/decorative" val="1"/>
                </a:ext>
              </a:extLst>
            </p:cNvPr>
            <p:cNvSpPr/>
            <p:nvPr/>
          </p:nvSpPr>
          <p:spPr bwMode="auto">
            <a:xfrm>
              <a:off x="1982266" y="2358929"/>
              <a:ext cx="252606" cy="137662"/>
            </a:xfrm>
            <a:prstGeom prst="round2SameRect">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Oval 8">
              <a:extLst>
                <a:ext uri="{FF2B5EF4-FFF2-40B4-BE49-F238E27FC236}">
                  <a16:creationId xmlns:a16="http://schemas.microsoft.com/office/drawing/2014/main" id="{DEE8BCDD-0516-D2B7-2C18-7AD2D8167345}"/>
                </a:ext>
                <a:ext uri="{C183D7F6-B498-43B3-948B-1728B52AA6E4}">
                  <adec:decorative xmlns:adec="http://schemas.microsoft.com/office/drawing/2017/decorative" val="1"/>
                </a:ext>
              </a:extLst>
            </p:cNvPr>
            <p:cNvSpPr/>
            <p:nvPr/>
          </p:nvSpPr>
          <p:spPr bwMode="auto">
            <a:xfrm>
              <a:off x="1876641" y="2083885"/>
              <a:ext cx="140677" cy="140677"/>
            </a:xfrm>
            <a:prstGeom prst="ellipse">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5" name="Freeform 9">
              <a:extLst>
                <a:ext uri="{FF2B5EF4-FFF2-40B4-BE49-F238E27FC236}">
                  <a16:creationId xmlns:a16="http://schemas.microsoft.com/office/drawing/2014/main" id="{9CFC4DFD-0FA3-42B7-A1AC-8AD63A8DCBFC}"/>
                </a:ext>
                <a:ext uri="{C183D7F6-B498-43B3-948B-1728B52AA6E4}">
                  <adec:decorative xmlns:adec="http://schemas.microsoft.com/office/drawing/2017/decorative" val="1"/>
                </a:ext>
              </a:extLst>
            </p:cNvPr>
            <p:cNvSpPr>
              <a:spLocks noEditPoints="1"/>
            </p:cNvSpPr>
            <p:nvPr/>
          </p:nvSpPr>
          <p:spPr bwMode="auto">
            <a:xfrm>
              <a:off x="1818947" y="2077491"/>
              <a:ext cx="415925" cy="419100"/>
            </a:xfrm>
            <a:custGeom>
              <a:avLst/>
              <a:gdLst>
                <a:gd name="T0" fmla="*/ 148 w 310"/>
                <a:gd name="T1" fmla="*/ 54 h 310"/>
                <a:gd name="T2" fmla="*/ 40 w 310"/>
                <a:gd name="T3" fmla="*/ 54 h 310"/>
                <a:gd name="T4" fmla="*/ 148 w 310"/>
                <a:gd name="T5" fmla="*/ 54 h 310"/>
                <a:gd name="T6" fmla="*/ 188 w 310"/>
                <a:gd name="T7" fmla="*/ 202 h 310"/>
                <a:gd name="T8" fmla="*/ 188 w 310"/>
                <a:gd name="T9" fmla="*/ 148 h 310"/>
                <a:gd name="T10" fmla="*/ 13 w 310"/>
                <a:gd name="T11" fmla="*/ 135 h 310"/>
                <a:gd name="T12" fmla="*/ 0 w 310"/>
                <a:gd name="T13" fmla="*/ 310 h 310"/>
                <a:gd name="T14" fmla="*/ 310 w 310"/>
                <a:gd name="T15" fmla="*/ 310 h 310"/>
                <a:gd name="T16" fmla="*/ 296 w 310"/>
                <a:gd name="T17" fmla="*/ 202 h 310"/>
                <a:gd name="T18" fmla="*/ 121 w 310"/>
                <a:gd name="T19" fmla="*/ 216 h 310"/>
                <a:gd name="T20" fmla="*/ 40 w 310"/>
                <a:gd name="T21" fmla="*/ 175 h 310"/>
                <a:gd name="T22" fmla="*/ 148 w 310"/>
                <a:gd name="T23" fmla="*/ 175 h 310"/>
                <a:gd name="T24" fmla="*/ 40 w 310"/>
                <a:gd name="T25" fmla="*/ 216 h 310"/>
                <a:gd name="T26" fmla="*/ 40 w 310"/>
                <a:gd name="T27" fmla="*/ 256 h 310"/>
                <a:gd name="T28" fmla="*/ 121 w 310"/>
                <a:gd name="T29" fmla="*/ 256 h 310"/>
                <a:gd name="T30" fmla="*/ 94 w 310"/>
                <a:gd name="T31" fmla="*/ 27 h 310"/>
                <a:gd name="T32" fmla="*/ 121 w 310"/>
                <a:gd name="T33" fmla="*/ 54 h 310"/>
                <a:gd name="T34" fmla="*/ 67 w 310"/>
                <a:gd name="T35" fmla="*/ 54 h 310"/>
                <a:gd name="T36" fmla="*/ 94 w 310"/>
                <a:gd name="T37" fmla="*/ 108 h 310"/>
                <a:gd name="T38" fmla="*/ 0 w 310"/>
                <a:gd name="T39" fmla="*/ 310 h 310"/>
                <a:gd name="T40" fmla="*/ 310 w 310"/>
                <a:gd name="T41" fmla="*/ 310 h 310"/>
                <a:gd name="T42" fmla="*/ 229 w 310"/>
                <a:gd name="T43" fmla="*/ 310 h 310"/>
                <a:gd name="T44" fmla="*/ 202 w 310"/>
                <a:gd name="T45" fmla="*/ 283 h 310"/>
                <a:gd name="T46" fmla="*/ 229 w 310"/>
                <a:gd name="T47" fmla="*/ 310 h 310"/>
                <a:gd name="T48" fmla="*/ 148 w 310"/>
                <a:gd name="T49" fmla="*/ 256 h 310"/>
                <a:gd name="T50" fmla="*/ 161 w 310"/>
                <a:gd name="T51" fmla="*/ 229 h 310"/>
                <a:gd name="T52" fmla="*/ 148 w 310"/>
                <a:gd name="T53" fmla="*/ 229 h 310"/>
                <a:gd name="T54" fmla="*/ 188 w 310"/>
                <a:gd name="T55" fmla="*/ 256 h 310"/>
                <a:gd name="T56" fmla="*/ 202 w 310"/>
                <a:gd name="T57" fmla="*/ 229 h 310"/>
                <a:gd name="T58" fmla="*/ 188 w 310"/>
                <a:gd name="T59" fmla="*/ 229 h 310"/>
                <a:gd name="T60" fmla="*/ 229 w 310"/>
                <a:gd name="T61" fmla="*/ 256 h 310"/>
                <a:gd name="T62" fmla="*/ 242 w 310"/>
                <a:gd name="T63" fmla="*/ 229 h 310"/>
                <a:gd name="T64" fmla="*/ 229 w 310"/>
                <a:gd name="T65" fmla="*/ 229 h 310"/>
                <a:gd name="T66" fmla="*/ 269 w 310"/>
                <a:gd name="T67" fmla="*/ 256 h 310"/>
                <a:gd name="T68" fmla="*/ 283 w 310"/>
                <a:gd name="T69" fmla="*/ 229 h 310"/>
                <a:gd name="T70" fmla="*/ 269 w 310"/>
                <a:gd name="T71" fmla="*/ 22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310">
                  <a:moveTo>
                    <a:pt x="148" y="54"/>
                  </a:moveTo>
                  <a:lnTo>
                    <a:pt x="148" y="54"/>
                  </a:lnTo>
                  <a:cubicBezTo>
                    <a:pt x="148" y="84"/>
                    <a:pt x="124" y="108"/>
                    <a:pt x="94" y="108"/>
                  </a:cubicBezTo>
                  <a:cubicBezTo>
                    <a:pt x="64" y="108"/>
                    <a:pt x="40" y="84"/>
                    <a:pt x="40" y="54"/>
                  </a:cubicBezTo>
                  <a:cubicBezTo>
                    <a:pt x="40" y="24"/>
                    <a:pt x="64" y="0"/>
                    <a:pt x="94" y="0"/>
                  </a:cubicBezTo>
                  <a:cubicBezTo>
                    <a:pt x="124" y="0"/>
                    <a:pt x="148" y="24"/>
                    <a:pt x="148" y="54"/>
                  </a:cubicBezTo>
                  <a:lnTo>
                    <a:pt x="148" y="54"/>
                  </a:lnTo>
                  <a:close/>
                  <a:moveTo>
                    <a:pt x="188" y="202"/>
                  </a:moveTo>
                  <a:lnTo>
                    <a:pt x="188" y="202"/>
                  </a:lnTo>
                  <a:lnTo>
                    <a:pt x="188" y="148"/>
                  </a:lnTo>
                  <a:cubicBezTo>
                    <a:pt x="188" y="141"/>
                    <a:pt x="182" y="135"/>
                    <a:pt x="175" y="135"/>
                  </a:cubicBezTo>
                  <a:lnTo>
                    <a:pt x="13" y="135"/>
                  </a:lnTo>
                  <a:cubicBezTo>
                    <a:pt x="6" y="135"/>
                    <a:pt x="0" y="141"/>
                    <a:pt x="0" y="148"/>
                  </a:cubicBezTo>
                  <a:lnTo>
                    <a:pt x="0" y="310"/>
                  </a:lnTo>
                  <a:moveTo>
                    <a:pt x="310" y="310"/>
                  </a:moveTo>
                  <a:lnTo>
                    <a:pt x="310" y="310"/>
                  </a:lnTo>
                  <a:lnTo>
                    <a:pt x="310" y="216"/>
                  </a:lnTo>
                  <a:cubicBezTo>
                    <a:pt x="310" y="208"/>
                    <a:pt x="304" y="202"/>
                    <a:pt x="296" y="202"/>
                  </a:cubicBezTo>
                  <a:lnTo>
                    <a:pt x="135" y="202"/>
                  </a:lnTo>
                  <a:cubicBezTo>
                    <a:pt x="127" y="202"/>
                    <a:pt x="121" y="208"/>
                    <a:pt x="121" y="216"/>
                  </a:cubicBezTo>
                  <a:lnTo>
                    <a:pt x="121" y="310"/>
                  </a:lnTo>
                  <a:moveTo>
                    <a:pt x="40" y="175"/>
                  </a:moveTo>
                  <a:lnTo>
                    <a:pt x="40" y="175"/>
                  </a:lnTo>
                  <a:lnTo>
                    <a:pt x="148" y="175"/>
                  </a:lnTo>
                  <a:moveTo>
                    <a:pt x="40" y="216"/>
                  </a:moveTo>
                  <a:lnTo>
                    <a:pt x="40" y="216"/>
                  </a:lnTo>
                  <a:lnTo>
                    <a:pt x="121" y="216"/>
                  </a:lnTo>
                  <a:moveTo>
                    <a:pt x="40" y="256"/>
                  </a:moveTo>
                  <a:lnTo>
                    <a:pt x="40" y="256"/>
                  </a:lnTo>
                  <a:lnTo>
                    <a:pt x="121" y="256"/>
                  </a:lnTo>
                  <a:moveTo>
                    <a:pt x="94" y="27"/>
                  </a:moveTo>
                  <a:lnTo>
                    <a:pt x="94" y="27"/>
                  </a:lnTo>
                  <a:lnTo>
                    <a:pt x="94" y="81"/>
                  </a:lnTo>
                  <a:moveTo>
                    <a:pt x="121" y="54"/>
                  </a:moveTo>
                  <a:lnTo>
                    <a:pt x="121" y="54"/>
                  </a:lnTo>
                  <a:lnTo>
                    <a:pt x="67" y="54"/>
                  </a:lnTo>
                  <a:moveTo>
                    <a:pt x="94" y="108"/>
                  </a:moveTo>
                  <a:lnTo>
                    <a:pt x="94" y="108"/>
                  </a:lnTo>
                  <a:lnTo>
                    <a:pt x="94" y="135"/>
                  </a:lnTo>
                  <a:moveTo>
                    <a:pt x="0" y="310"/>
                  </a:moveTo>
                  <a:lnTo>
                    <a:pt x="0" y="310"/>
                  </a:lnTo>
                  <a:lnTo>
                    <a:pt x="310" y="310"/>
                  </a:lnTo>
                  <a:moveTo>
                    <a:pt x="229" y="310"/>
                  </a:moveTo>
                  <a:lnTo>
                    <a:pt x="229" y="310"/>
                  </a:lnTo>
                  <a:lnTo>
                    <a:pt x="202" y="310"/>
                  </a:lnTo>
                  <a:lnTo>
                    <a:pt x="202" y="283"/>
                  </a:lnTo>
                  <a:lnTo>
                    <a:pt x="229" y="283"/>
                  </a:lnTo>
                  <a:lnTo>
                    <a:pt x="229" y="310"/>
                  </a:lnTo>
                  <a:close/>
                  <a:moveTo>
                    <a:pt x="148" y="256"/>
                  </a:moveTo>
                  <a:lnTo>
                    <a:pt x="148" y="256"/>
                  </a:lnTo>
                  <a:lnTo>
                    <a:pt x="161" y="256"/>
                  </a:lnTo>
                  <a:moveTo>
                    <a:pt x="161" y="229"/>
                  </a:moveTo>
                  <a:lnTo>
                    <a:pt x="161" y="229"/>
                  </a:lnTo>
                  <a:lnTo>
                    <a:pt x="148" y="229"/>
                  </a:lnTo>
                  <a:moveTo>
                    <a:pt x="188" y="256"/>
                  </a:moveTo>
                  <a:lnTo>
                    <a:pt x="188" y="256"/>
                  </a:lnTo>
                  <a:lnTo>
                    <a:pt x="202" y="256"/>
                  </a:lnTo>
                  <a:moveTo>
                    <a:pt x="202" y="229"/>
                  </a:moveTo>
                  <a:lnTo>
                    <a:pt x="202" y="229"/>
                  </a:lnTo>
                  <a:lnTo>
                    <a:pt x="188" y="229"/>
                  </a:lnTo>
                  <a:moveTo>
                    <a:pt x="229" y="256"/>
                  </a:moveTo>
                  <a:lnTo>
                    <a:pt x="229" y="256"/>
                  </a:lnTo>
                  <a:lnTo>
                    <a:pt x="242" y="256"/>
                  </a:lnTo>
                  <a:moveTo>
                    <a:pt x="242" y="229"/>
                  </a:moveTo>
                  <a:lnTo>
                    <a:pt x="242" y="229"/>
                  </a:lnTo>
                  <a:lnTo>
                    <a:pt x="229" y="229"/>
                  </a:lnTo>
                  <a:moveTo>
                    <a:pt x="269" y="256"/>
                  </a:moveTo>
                  <a:lnTo>
                    <a:pt x="269" y="256"/>
                  </a:lnTo>
                  <a:lnTo>
                    <a:pt x="283" y="256"/>
                  </a:lnTo>
                  <a:moveTo>
                    <a:pt x="283" y="229"/>
                  </a:moveTo>
                  <a:lnTo>
                    <a:pt x="283" y="229"/>
                  </a:lnTo>
                  <a:lnTo>
                    <a:pt x="269" y="229"/>
                  </a:ln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n w="0"/>
                <a:effectLst>
                  <a:outerShdw blurRad="38100" dist="19050" dir="2700000" algn="tl" rotWithShape="0">
                    <a:schemeClr val="dk1">
                      <a:alpha val="40000"/>
                    </a:schemeClr>
                  </a:outerShdw>
                </a:effectLst>
              </a:endParaRPr>
            </a:p>
          </p:txBody>
        </p:sp>
      </p:grpSp>
      <p:sp>
        <p:nvSpPr>
          <p:cNvPr id="36" name="TextBox 35">
            <a:extLst>
              <a:ext uri="{FF2B5EF4-FFF2-40B4-BE49-F238E27FC236}">
                <a16:creationId xmlns:a16="http://schemas.microsoft.com/office/drawing/2014/main" id="{E122FE19-C19B-4280-AA42-2B49B018162A}"/>
              </a:ext>
            </a:extLst>
          </p:cNvPr>
          <p:cNvSpPr txBox="1"/>
          <p:nvPr/>
        </p:nvSpPr>
        <p:spPr>
          <a:xfrm>
            <a:off x="838189" y="2629407"/>
            <a:ext cx="2377440" cy="584775"/>
          </a:xfrm>
          <a:prstGeom prst="rect">
            <a:avLst/>
          </a:prstGeom>
          <a:solidFill>
            <a:srgbClr val="E4E7E9"/>
          </a:solidFill>
        </p:spPr>
        <p:txBody>
          <a:bodyPr wrap="square">
            <a:spAutoFit/>
          </a:bodyPr>
          <a:lstStyle/>
          <a:p>
            <a:pPr algn="ctr"/>
            <a:r>
              <a:rPr lang="en-US" sz="1600" b="1" dirty="0">
                <a:ln w="0"/>
              </a:rPr>
              <a:t>Part A</a:t>
            </a:r>
            <a:br>
              <a:rPr lang="en-US" sz="1600" dirty="0">
                <a:ln w="0"/>
              </a:rPr>
            </a:br>
            <a:r>
              <a:rPr lang="en-US" sz="1600" dirty="0">
                <a:ln w="0"/>
              </a:rPr>
              <a:t>Hospital Coverage</a:t>
            </a:r>
          </a:p>
        </p:txBody>
      </p:sp>
      <p:grpSp>
        <p:nvGrpSpPr>
          <p:cNvPr id="61" name="Group 60">
            <a:extLst>
              <a:ext uri="{FF2B5EF4-FFF2-40B4-BE49-F238E27FC236}">
                <a16:creationId xmlns:a16="http://schemas.microsoft.com/office/drawing/2014/main" id="{5E0B8119-7C63-DE50-01E5-5877B2877927}"/>
              </a:ext>
              <a:ext uri="{C183D7F6-B498-43B3-948B-1728B52AA6E4}">
                <adec:decorative xmlns:adec="http://schemas.microsoft.com/office/drawing/2017/decorative" val="1"/>
              </a:ext>
            </a:extLst>
          </p:cNvPr>
          <p:cNvGrpSpPr/>
          <p:nvPr/>
        </p:nvGrpSpPr>
        <p:grpSpPr>
          <a:xfrm>
            <a:off x="4467236" y="2104750"/>
            <a:ext cx="365760" cy="414312"/>
            <a:chOff x="4467236" y="2104750"/>
            <a:chExt cx="365760" cy="414312"/>
          </a:xfrm>
        </p:grpSpPr>
        <p:sp>
          <p:nvSpPr>
            <p:cNvPr id="3" name="Oval 2">
              <a:extLst>
                <a:ext uri="{FF2B5EF4-FFF2-40B4-BE49-F238E27FC236}">
                  <a16:creationId xmlns:a16="http://schemas.microsoft.com/office/drawing/2014/main" id="{2D5FF61D-BDE2-3277-7740-D66E641BFE77}"/>
                </a:ext>
                <a:ext uri="{C183D7F6-B498-43B3-948B-1728B52AA6E4}">
                  <adec:decorative xmlns:adec="http://schemas.microsoft.com/office/drawing/2017/decorative" val="1"/>
                </a:ext>
              </a:extLst>
            </p:cNvPr>
            <p:cNvSpPr/>
            <p:nvPr/>
          </p:nvSpPr>
          <p:spPr bwMode="auto">
            <a:xfrm>
              <a:off x="4763146" y="2252116"/>
              <a:ext cx="69850" cy="69850"/>
            </a:xfrm>
            <a:prstGeom prst="ellipse">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2" name="Freeform 5">
              <a:extLst>
                <a:ext uri="{FF2B5EF4-FFF2-40B4-BE49-F238E27FC236}">
                  <a16:creationId xmlns:a16="http://schemas.microsoft.com/office/drawing/2014/main" id="{EE0FB255-2502-2444-2523-9BA46FCAED80}"/>
                </a:ext>
                <a:ext uri="{C183D7F6-B498-43B3-948B-1728B52AA6E4}">
                  <adec:decorative xmlns:adec="http://schemas.microsoft.com/office/drawing/2017/decorative" val="1"/>
                </a:ext>
              </a:extLst>
            </p:cNvPr>
            <p:cNvSpPr>
              <a:spLocks noChangeAspect="1" noEditPoints="1"/>
            </p:cNvSpPr>
            <p:nvPr/>
          </p:nvSpPr>
          <p:spPr bwMode="auto">
            <a:xfrm>
              <a:off x="4467236" y="2104750"/>
              <a:ext cx="365760" cy="414312"/>
            </a:xfrm>
            <a:custGeom>
              <a:avLst/>
              <a:gdLst>
                <a:gd name="T0" fmla="*/ 80 w 80"/>
                <a:gd name="T1" fmla="*/ 40 h 92"/>
                <a:gd name="T2" fmla="*/ 72 w 80"/>
                <a:gd name="T3" fmla="*/ 48 h 92"/>
                <a:gd name="T4" fmla="*/ 64 w 80"/>
                <a:gd name="T5" fmla="*/ 40 h 92"/>
                <a:gd name="T6" fmla="*/ 72 w 80"/>
                <a:gd name="T7" fmla="*/ 32 h 92"/>
                <a:gd name="T8" fmla="*/ 80 w 80"/>
                <a:gd name="T9" fmla="*/ 40 h 92"/>
                <a:gd name="T10" fmla="*/ 8 w 80"/>
                <a:gd name="T11" fmla="*/ 6 h 92"/>
                <a:gd name="T12" fmla="*/ 0 w 80"/>
                <a:gd name="T13" fmla="*/ 14 h 92"/>
                <a:gd name="T14" fmla="*/ 0 w 80"/>
                <a:gd name="T15" fmla="*/ 34 h 92"/>
                <a:gd name="T16" fmla="*/ 0 w 80"/>
                <a:gd name="T17" fmla="*/ 34 h 92"/>
                <a:gd name="T18" fmla="*/ 20 w 80"/>
                <a:gd name="T19" fmla="*/ 54 h 92"/>
                <a:gd name="T20" fmla="*/ 40 w 80"/>
                <a:gd name="T21" fmla="*/ 34 h 92"/>
                <a:gd name="T22" fmla="*/ 40 w 80"/>
                <a:gd name="T23" fmla="*/ 14 h 92"/>
                <a:gd name="T24" fmla="*/ 32 w 80"/>
                <a:gd name="T25" fmla="*/ 6 h 92"/>
                <a:gd name="T26" fmla="*/ 20 w 80"/>
                <a:gd name="T27" fmla="*/ 54 h 92"/>
                <a:gd name="T28" fmla="*/ 20 w 80"/>
                <a:gd name="T29" fmla="*/ 84 h 92"/>
                <a:gd name="T30" fmla="*/ 28 w 80"/>
                <a:gd name="T31" fmla="*/ 92 h 92"/>
                <a:gd name="T32" fmla="*/ 36 w 80"/>
                <a:gd name="T33" fmla="*/ 84 h 92"/>
                <a:gd name="T34" fmla="*/ 36 w 80"/>
                <a:gd name="T35" fmla="*/ 64 h 92"/>
                <a:gd name="T36" fmla="*/ 46 w 80"/>
                <a:gd name="T37" fmla="*/ 54 h 92"/>
                <a:gd name="T38" fmla="*/ 56 w 80"/>
                <a:gd name="T39" fmla="*/ 64 h 92"/>
                <a:gd name="T40" fmla="*/ 56 w 80"/>
                <a:gd name="T41" fmla="*/ 76 h 92"/>
                <a:gd name="T42" fmla="*/ 64 w 80"/>
                <a:gd name="T43" fmla="*/ 84 h 92"/>
                <a:gd name="T44" fmla="*/ 72 w 80"/>
                <a:gd name="T45" fmla="*/ 76 h 92"/>
                <a:gd name="T46" fmla="*/ 72 w 80"/>
                <a:gd name="T47" fmla="*/ 48 h 92"/>
                <a:gd name="T48" fmla="*/ 8 w 80"/>
                <a:gd name="T49" fmla="*/ 0 h 92"/>
                <a:gd name="T50" fmla="*/ 8 w 80"/>
                <a:gd name="T51" fmla="*/ 12 h 92"/>
                <a:gd name="T52" fmla="*/ 14 w 80"/>
                <a:gd name="T53" fmla="*/ 6 h 92"/>
                <a:gd name="T54" fmla="*/ 8 w 80"/>
                <a:gd name="T55" fmla="*/ 0 h 92"/>
                <a:gd name="T56" fmla="*/ 32 w 80"/>
                <a:gd name="T57" fmla="*/ 12 h 92"/>
                <a:gd name="T58" fmla="*/ 32 w 80"/>
                <a:gd name="T59" fmla="*/ 0 h 92"/>
                <a:gd name="T60" fmla="*/ 26 w 80"/>
                <a:gd name="T61" fmla="*/ 6 h 92"/>
                <a:gd name="T62" fmla="*/ 32 w 80"/>
                <a:gd name="T63"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92">
                  <a:moveTo>
                    <a:pt x="80" y="40"/>
                  </a:moveTo>
                  <a:cubicBezTo>
                    <a:pt x="80" y="44"/>
                    <a:pt x="76" y="48"/>
                    <a:pt x="72" y="48"/>
                  </a:cubicBezTo>
                  <a:cubicBezTo>
                    <a:pt x="68" y="48"/>
                    <a:pt x="64" y="44"/>
                    <a:pt x="64" y="40"/>
                  </a:cubicBezTo>
                  <a:cubicBezTo>
                    <a:pt x="64" y="36"/>
                    <a:pt x="68" y="32"/>
                    <a:pt x="72" y="32"/>
                  </a:cubicBezTo>
                  <a:cubicBezTo>
                    <a:pt x="76" y="32"/>
                    <a:pt x="80" y="36"/>
                    <a:pt x="80" y="40"/>
                  </a:cubicBezTo>
                  <a:close/>
                  <a:moveTo>
                    <a:pt x="8" y="6"/>
                  </a:moveTo>
                  <a:cubicBezTo>
                    <a:pt x="4" y="6"/>
                    <a:pt x="0" y="10"/>
                    <a:pt x="0" y="14"/>
                  </a:cubicBezTo>
                  <a:cubicBezTo>
                    <a:pt x="0" y="34"/>
                    <a:pt x="0" y="34"/>
                    <a:pt x="0" y="34"/>
                  </a:cubicBezTo>
                  <a:cubicBezTo>
                    <a:pt x="0" y="34"/>
                    <a:pt x="0" y="34"/>
                    <a:pt x="0" y="34"/>
                  </a:cubicBezTo>
                  <a:cubicBezTo>
                    <a:pt x="0" y="45"/>
                    <a:pt x="9" y="54"/>
                    <a:pt x="20" y="54"/>
                  </a:cubicBezTo>
                  <a:cubicBezTo>
                    <a:pt x="31" y="54"/>
                    <a:pt x="40" y="45"/>
                    <a:pt x="40" y="34"/>
                  </a:cubicBezTo>
                  <a:cubicBezTo>
                    <a:pt x="40" y="14"/>
                    <a:pt x="40" y="14"/>
                    <a:pt x="40" y="14"/>
                  </a:cubicBezTo>
                  <a:cubicBezTo>
                    <a:pt x="40" y="10"/>
                    <a:pt x="36" y="6"/>
                    <a:pt x="32" y="6"/>
                  </a:cubicBezTo>
                  <a:moveTo>
                    <a:pt x="20" y="54"/>
                  </a:moveTo>
                  <a:cubicBezTo>
                    <a:pt x="20" y="84"/>
                    <a:pt x="20" y="84"/>
                    <a:pt x="20" y="84"/>
                  </a:cubicBezTo>
                  <a:cubicBezTo>
                    <a:pt x="20" y="88"/>
                    <a:pt x="24" y="92"/>
                    <a:pt x="28" y="92"/>
                  </a:cubicBezTo>
                  <a:cubicBezTo>
                    <a:pt x="32" y="92"/>
                    <a:pt x="36" y="88"/>
                    <a:pt x="36" y="84"/>
                  </a:cubicBezTo>
                  <a:cubicBezTo>
                    <a:pt x="36" y="64"/>
                    <a:pt x="36" y="64"/>
                    <a:pt x="36" y="64"/>
                  </a:cubicBezTo>
                  <a:cubicBezTo>
                    <a:pt x="36" y="58"/>
                    <a:pt x="40" y="54"/>
                    <a:pt x="46" y="54"/>
                  </a:cubicBezTo>
                  <a:cubicBezTo>
                    <a:pt x="52" y="54"/>
                    <a:pt x="56" y="58"/>
                    <a:pt x="56" y="64"/>
                  </a:cubicBezTo>
                  <a:cubicBezTo>
                    <a:pt x="56" y="76"/>
                    <a:pt x="56" y="76"/>
                    <a:pt x="56" y="76"/>
                  </a:cubicBezTo>
                  <a:cubicBezTo>
                    <a:pt x="56" y="80"/>
                    <a:pt x="60" y="84"/>
                    <a:pt x="64" y="84"/>
                  </a:cubicBezTo>
                  <a:cubicBezTo>
                    <a:pt x="68" y="84"/>
                    <a:pt x="72" y="80"/>
                    <a:pt x="72" y="76"/>
                  </a:cubicBezTo>
                  <a:cubicBezTo>
                    <a:pt x="72" y="48"/>
                    <a:pt x="72" y="48"/>
                    <a:pt x="72" y="48"/>
                  </a:cubicBezTo>
                  <a:moveTo>
                    <a:pt x="8" y="0"/>
                  </a:moveTo>
                  <a:cubicBezTo>
                    <a:pt x="8" y="12"/>
                    <a:pt x="8" y="12"/>
                    <a:pt x="8" y="12"/>
                  </a:cubicBezTo>
                  <a:cubicBezTo>
                    <a:pt x="8" y="12"/>
                    <a:pt x="14" y="12"/>
                    <a:pt x="14" y="6"/>
                  </a:cubicBezTo>
                  <a:cubicBezTo>
                    <a:pt x="14" y="0"/>
                    <a:pt x="8" y="0"/>
                    <a:pt x="8" y="0"/>
                  </a:cubicBezTo>
                  <a:close/>
                  <a:moveTo>
                    <a:pt x="32" y="12"/>
                  </a:moveTo>
                  <a:cubicBezTo>
                    <a:pt x="32" y="0"/>
                    <a:pt x="32" y="0"/>
                    <a:pt x="32" y="0"/>
                  </a:cubicBezTo>
                  <a:cubicBezTo>
                    <a:pt x="32" y="0"/>
                    <a:pt x="26" y="0"/>
                    <a:pt x="26" y="6"/>
                  </a:cubicBezTo>
                  <a:cubicBezTo>
                    <a:pt x="26" y="12"/>
                    <a:pt x="32" y="12"/>
                    <a:pt x="32" y="12"/>
                  </a:cubicBezTo>
                  <a:close/>
                </a:path>
              </a:pathLst>
            </a:custGeom>
            <a:noFill/>
            <a:ln w="19050"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34" name="TextBox 33">
            <a:extLst>
              <a:ext uri="{FF2B5EF4-FFF2-40B4-BE49-F238E27FC236}">
                <a16:creationId xmlns:a16="http://schemas.microsoft.com/office/drawing/2014/main" id="{E71AD004-B6CE-478E-9B58-ACA9D19A9D8D}"/>
              </a:ext>
            </a:extLst>
          </p:cNvPr>
          <p:cNvSpPr txBox="1"/>
          <p:nvPr/>
        </p:nvSpPr>
        <p:spPr>
          <a:xfrm>
            <a:off x="3461396" y="2629407"/>
            <a:ext cx="2377440" cy="584775"/>
          </a:xfrm>
          <a:prstGeom prst="rect">
            <a:avLst/>
          </a:prstGeom>
          <a:solidFill>
            <a:srgbClr val="E4E7E9"/>
          </a:solidFill>
        </p:spPr>
        <p:txBody>
          <a:bodyPr wrap="square">
            <a:spAutoFit/>
          </a:bodyPr>
          <a:lstStyle/>
          <a:p>
            <a:pPr algn="ctr"/>
            <a:r>
              <a:rPr lang="en-US" sz="1600" b="1" dirty="0"/>
              <a:t>Part B</a:t>
            </a:r>
            <a:br>
              <a:rPr lang="en-US" sz="1600" dirty="0"/>
            </a:br>
            <a:r>
              <a:rPr lang="en-US" sz="1600" dirty="0"/>
              <a:t>Outpatient</a:t>
            </a:r>
          </a:p>
        </p:txBody>
      </p:sp>
      <p:grpSp>
        <p:nvGrpSpPr>
          <p:cNvPr id="62" name="Group 61">
            <a:extLst>
              <a:ext uri="{FF2B5EF4-FFF2-40B4-BE49-F238E27FC236}">
                <a16:creationId xmlns:a16="http://schemas.microsoft.com/office/drawing/2014/main" id="{45A8689E-37B4-0E43-1D84-9766EC0B2AE4}"/>
              </a:ext>
              <a:ext uri="{C183D7F6-B498-43B3-948B-1728B52AA6E4}">
                <adec:decorative xmlns:adec="http://schemas.microsoft.com/office/drawing/2017/decorative" val="1"/>
              </a:ext>
            </a:extLst>
          </p:cNvPr>
          <p:cNvGrpSpPr/>
          <p:nvPr/>
        </p:nvGrpSpPr>
        <p:grpSpPr>
          <a:xfrm>
            <a:off x="1810215" y="3451145"/>
            <a:ext cx="433388" cy="455613"/>
            <a:chOff x="1810215" y="3451145"/>
            <a:chExt cx="433388" cy="455613"/>
          </a:xfrm>
        </p:grpSpPr>
        <p:sp>
          <p:nvSpPr>
            <p:cNvPr id="7" name="Heart 6">
              <a:extLst>
                <a:ext uri="{FF2B5EF4-FFF2-40B4-BE49-F238E27FC236}">
                  <a16:creationId xmlns:a16="http://schemas.microsoft.com/office/drawing/2014/main" id="{2102CE9F-36B5-49FF-AD9A-00DC3DA8BB0B}"/>
                </a:ext>
                <a:ext uri="{C183D7F6-B498-43B3-948B-1728B52AA6E4}">
                  <adec:decorative xmlns:adec="http://schemas.microsoft.com/office/drawing/2017/decorative" val="1"/>
                </a:ext>
              </a:extLst>
            </p:cNvPr>
            <p:cNvSpPr/>
            <p:nvPr/>
          </p:nvSpPr>
          <p:spPr bwMode="auto">
            <a:xfrm>
              <a:off x="1838711" y="3489108"/>
              <a:ext cx="377472" cy="417650"/>
            </a:xfrm>
            <a:prstGeom prst="heart">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2" name="Freeform 5">
              <a:extLst>
                <a:ext uri="{FF2B5EF4-FFF2-40B4-BE49-F238E27FC236}">
                  <a16:creationId xmlns:a16="http://schemas.microsoft.com/office/drawing/2014/main" id="{82F28B33-98DB-67AB-3F9F-F486B5F04A3B}"/>
                </a:ext>
                <a:ext uri="{C183D7F6-B498-43B3-948B-1728B52AA6E4}">
                  <adec:decorative xmlns:adec="http://schemas.microsoft.com/office/drawing/2017/decorative" val="1"/>
                </a:ext>
              </a:extLst>
            </p:cNvPr>
            <p:cNvSpPr>
              <a:spLocks noEditPoints="1"/>
            </p:cNvSpPr>
            <p:nvPr/>
          </p:nvSpPr>
          <p:spPr bwMode="auto">
            <a:xfrm>
              <a:off x="1810215" y="3451145"/>
              <a:ext cx="433388" cy="455613"/>
            </a:xfrm>
            <a:custGeom>
              <a:avLst/>
              <a:gdLst>
                <a:gd name="T0" fmla="*/ 0 w 322"/>
                <a:gd name="T1" fmla="*/ 212 h 337"/>
                <a:gd name="T2" fmla="*/ 0 w 322"/>
                <a:gd name="T3" fmla="*/ 212 h 337"/>
                <a:gd name="T4" fmla="*/ 84 w 322"/>
                <a:gd name="T5" fmla="*/ 212 h 337"/>
                <a:gd name="T6" fmla="*/ 105 w 322"/>
                <a:gd name="T7" fmla="*/ 184 h 337"/>
                <a:gd name="T8" fmla="*/ 133 w 322"/>
                <a:gd name="T9" fmla="*/ 226 h 337"/>
                <a:gd name="T10" fmla="*/ 168 w 322"/>
                <a:gd name="T11" fmla="*/ 156 h 337"/>
                <a:gd name="T12" fmla="*/ 196 w 322"/>
                <a:gd name="T13" fmla="*/ 254 h 337"/>
                <a:gd name="T14" fmla="*/ 217 w 322"/>
                <a:gd name="T15" fmla="*/ 212 h 337"/>
                <a:gd name="T16" fmla="*/ 322 w 322"/>
                <a:gd name="T17" fmla="*/ 212 h 337"/>
                <a:gd name="T18" fmla="*/ 291 w 322"/>
                <a:gd name="T19" fmla="*/ 184 h 337"/>
                <a:gd name="T20" fmla="*/ 291 w 322"/>
                <a:gd name="T21" fmla="*/ 184 h 337"/>
                <a:gd name="T22" fmla="*/ 308 w 322"/>
                <a:gd name="T23" fmla="*/ 115 h 337"/>
                <a:gd name="T24" fmla="*/ 161 w 322"/>
                <a:gd name="T25" fmla="*/ 107 h 337"/>
                <a:gd name="T26" fmla="*/ 14 w 322"/>
                <a:gd name="T27" fmla="*/ 123 h 337"/>
                <a:gd name="T28" fmla="*/ 27 w 322"/>
                <a:gd name="T29" fmla="*/ 184 h 337"/>
                <a:gd name="T30" fmla="*/ 59 w 322"/>
                <a:gd name="T31" fmla="*/ 240 h 337"/>
                <a:gd name="T32" fmla="*/ 59 w 322"/>
                <a:gd name="T33" fmla="*/ 240 h 337"/>
                <a:gd name="T34" fmla="*/ 161 w 322"/>
                <a:gd name="T35" fmla="*/ 337 h 337"/>
                <a:gd name="T36" fmla="*/ 256 w 322"/>
                <a:gd name="T37" fmla="*/ 24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337">
                  <a:moveTo>
                    <a:pt x="0" y="212"/>
                  </a:moveTo>
                  <a:lnTo>
                    <a:pt x="0" y="212"/>
                  </a:lnTo>
                  <a:lnTo>
                    <a:pt x="84" y="212"/>
                  </a:lnTo>
                  <a:lnTo>
                    <a:pt x="105" y="184"/>
                  </a:lnTo>
                  <a:lnTo>
                    <a:pt x="133" y="226"/>
                  </a:lnTo>
                  <a:lnTo>
                    <a:pt x="168" y="156"/>
                  </a:lnTo>
                  <a:lnTo>
                    <a:pt x="196" y="254"/>
                  </a:lnTo>
                  <a:lnTo>
                    <a:pt x="217" y="212"/>
                  </a:lnTo>
                  <a:lnTo>
                    <a:pt x="322" y="212"/>
                  </a:lnTo>
                  <a:moveTo>
                    <a:pt x="291" y="184"/>
                  </a:moveTo>
                  <a:lnTo>
                    <a:pt x="291" y="184"/>
                  </a:lnTo>
                  <a:cubicBezTo>
                    <a:pt x="302" y="162"/>
                    <a:pt x="308" y="138"/>
                    <a:pt x="308" y="115"/>
                  </a:cubicBezTo>
                  <a:cubicBezTo>
                    <a:pt x="308" y="8"/>
                    <a:pt x="178" y="0"/>
                    <a:pt x="161" y="107"/>
                  </a:cubicBezTo>
                  <a:cubicBezTo>
                    <a:pt x="145" y="0"/>
                    <a:pt x="14" y="8"/>
                    <a:pt x="14" y="123"/>
                  </a:cubicBezTo>
                  <a:cubicBezTo>
                    <a:pt x="14" y="144"/>
                    <a:pt x="19" y="165"/>
                    <a:pt x="27" y="184"/>
                  </a:cubicBezTo>
                  <a:moveTo>
                    <a:pt x="59" y="240"/>
                  </a:moveTo>
                  <a:lnTo>
                    <a:pt x="59" y="240"/>
                  </a:lnTo>
                  <a:cubicBezTo>
                    <a:pt x="103" y="298"/>
                    <a:pt x="161" y="337"/>
                    <a:pt x="161" y="337"/>
                  </a:cubicBezTo>
                  <a:cubicBezTo>
                    <a:pt x="161" y="337"/>
                    <a:pt x="214" y="296"/>
                    <a:pt x="256" y="240"/>
                  </a:cubicBez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n w="0"/>
                <a:effectLst>
                  <a:outerShdw blurRad="38100" dist="19050" dir="2700000" algn="tl" rotWithShape="0">
                    <a:schemeClr val="dk1">
                      <a:alpha val="40000"/>
                    </a:schemeClr>
                  </a:outerShdw>
                </a:effectLst>
              </a:endParaRPr>
            </a:p>
          </p:txBody>
        </p:sp>
      </p:grpSp>
      <p:sp>
        <p:nvSpPr>
          <p:cNvPr id="26" name="TextBox 25">
            <a:extLst>
              <a:ext uri="{FF2B5EF4-FFF2-40B4-BE49-F238E27FC236}">
                <a16:creationId xmlns:a16="http://schemas.microsoft.com/office/drawing/2014/main" id="{986DFD60-820B-446A-8B9B-65DE07DD664C}"/>
              </a:ext>
            </a:extLst>
          </p:cNvPr>
          <p:cNvSpPr txBox="1"/>
          <p:nvPr/>
        </p:nvSpPr>
        <p:spPr>
          <a:xfrm>
            <a:off x="838189" y="4063822"/>
            <a:ext cx="2377440" cy="584775"/>
          </a:xfrm>
          <a:prstGeom prst="rect">
            <a:avLst/>
          </a:prstGeom>
          <a:solidFill>
            <a:srgbClr val="E4E7E9"/>
          </a:solidFill>
        </p:spPr>
        <p:txBody>
          <a:bodyPr wrap="square">
            <a:spAutoFit/>
          </a:bodyPr>
          <a:lstStyle/>
          <a:p>
            <a:pPr algn="ctr"/>
            <a:r>
              <a:rPr lang="en-US" sz="1600" b="1" dirty="0">
                <a:ln w="0"/>
              </a:rPr>
              <a:t>Medicare Supplement </a:t>
            </a:r>
            <a:r>
              <a:rPr lang="en-US" sz="1600" dirty="0">
                <a:ln w="0"/>
              </a:rPr>
              <a:t>(Medigap)</a:t>
            </a:r>
          </a:p>
        </p:txBody>
      </p:sp>
      <p:grpSp>
        <p:nvGrpSpPr>
          <p:cNvPr id="66" name="Group 65">
            <a:extLst>
              <a:ext uri="{FF2B5EF4-FFF2-40B4-BE49-F238E27FC236}">
                <a16:creationId xmlns:a16="http://schemas.microsoft.com/office/drawing/2014/main" id="{03DC7991-4BD6-64C7-8E06-EDA09A9B6758}"/>
              </a:ext>
              <a:ext uri="{C183D7F6-B498-43B3-948B-1728B52AA6E4}">
                <adec:decorative xmlns:adec="http://schemas.microsoft.com/office/drawing/2017/decorative" val="1"/>
              </a:ext>
            </a:extLst>
          </p:cNvPr>
          <p:cNvGrpSpPr/>
          <p:nvPr/>
        </p:nvGrpSpPr>
        <p:grpSpPr>
          <a:xfrm>
            <a:off x="4428660" y="3513369"/>
            <a:ext cx="442913" cy="442913"/>
            <a:chOff x="4428660" y="3513369"/>
            <a:chExt cx="442913" cy="442913"/>
          </a:xfrm>
        </p:grpSpPr>
        <p:sp>
          <p:nvSpPr>
            <p:cNvPr id="5" name="Oval 4">
              <a:extLst>
                <a:ext uri="{FF2B5EF4-FFF2-40B4-BE49-F238E27FC236}">
                  <a16:creationId xmlns:a16="http://schemas.microsoft.com/office/drawing/2014/main" id="{EF0276F8-0730-DAEA-0EBB-484C058F4875}"/>
                </a:ext>
                <a:ext uri="{C183D7F6-B498-43B3-948B-1728B52AA6E4}">
                  <adec:decorative xmlns:adec="http://schemas.microsoft.com/office/drawing/2017/decorative" val="1"/>
                </a:ext>
              </a:extLst>
            </p:cNvPr>
            <p:cNvSpPr/>
            <p:nvPr/>
          </p:nvSpPr>
          <p:spPr bwMode="auto">
            <a:xfrm>
              <a:off x="4428872" y="3513369"/>
              <a:ext cx="249739" cy="249739"/>
            </a:xfrm>
            <a:prstGeom prst="ellipse">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5" name="Freeform 6">
              <a:extLst>
                <a:ext uri="{FF2B5EF4-FFF2-40B4-BE49-F238E27FC236}">
                  <a16:creationId xmlns:a16="http://schemas.microsoft.com/office/drawing/2014/main" id="{416BDC63-1827-389F-C874-68797846E24D}"/>
                </a:ext>
                <a:ext uri="{C183D7F6-B498-43B3-948B-1728B52AA6E4}">
                  <adec:decorative xmlns:adec="http://schemas.microsoft.com/office/drawing/2017/decorative" val="1"/>
                </a:ext>
              </a:extLst>
            </p:cNvPr>
            <p:cNvSpPr>
              <a:spLocks noEditPoints="1"/>
            </p:cNvSpPr>
            <p:nvPr/>
          </p:nvSpPr>
          <p:spPr bwMode="auto">
            <a:xfrm>
              <a:off x="4428660" y="3513369"/>
              <a:ext cx="442913" cy="442913"/>
            </a:xfrm>
            <a:custGeom>
              <a:avLst/>
              <a:gdLst>
                <a:gd name="T0" fmla="*/ 182 w 329"/>
                <a:gd name="T1" fmla="*/ 90 h 328"/>
                <a:gd name="T2" fmla="*/ 182 w 329"/>
                <a:gd name="T3" fmla="*/ 90 h 328"/>
                <a:gd name="T4" fmla="*/ 91 w 329"/>
                <a:gd name="T5" fmla="*/ 181 h 328"/>
                <a:gd name="T6" fmla="*/ 0 w 329"/>
                <a:gd name="T7" fmla="*/ 90 h 328"/>
                <a:gd name="T8" fmla="*/ 91 w 329"/>
                <a:gd name="T9" fmla="*/ 0 h 328"/>
                <a:gd name="T10" fmla="*/ 182 w 329"/>
                <a:gd name="T11" fmla="*/ 90 h 328"/>
                <a:gd name="T12" fmla="*/ 182 w 329"/>
                <a:gd name="T13" fmla="*/ 90 h 328"/>
                <a:gd name="T14" fmla="*/ 235 w 329"/>
                <a:gd name="T15" fmla="*/ 303 h 328"/>
                <a:gd name="T16" fmla="*/ 235 w 329"/>
                <a:gd name="T17" fmla="*/ 303 h 328"/>
                <a:gd name="T18" fmla="*/ 145 w 329"/>
                <a:gd name="T19" fmla="*/ 303 h 328"/>
                <a:gd name="T20" fmla="*/ 145 w 329"/>
                <a:gd name="T21" fmla="*/ 214 h 328"/>
                <a:gd name="T22" fmla="*/ 215 w 329"/>
                <a:gd name="T23" fmla="*/ 145 h 328"/>
                <a:gd name="T24" fmla="*/ 304 w 329"/>
                <a:gd name="T25" fmla="*/ 145 h 328"/>
                <a:gd name="T26" fmla="*/ 304 w 329"/>
                <a:gd name="T27" fmla="*/ 234 h 328"/>
                <a:gd name="T28" fmla="*/ 235 w 329"/>
                <a:gd name="T29" fmla="*/ 303 h 328"/>
                <a:gd name="T30" fmla="*/ 235 w 329"/>
                <a:gd name="T31" fmla="*/ 303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 h="328">
                  <a:moveTo>
                    <a:pt x="182" y="90"/>
                  </a:moveTo>
                  <a:lnTo>
                    <a:pt x="182" y="90"/>
                  </a:lnTo>
                  <a:cubicBezTo>
                    <a:pt x="182" y="141"/>
                    <a:pt x="142" y="181"/>
                    <a:pt x="91" y="181"/>
                  </a:cubicBezTo>
                  <a:cubicBezTo>
                    <a:pt x="41" y="181"/>
                    <a:pt x="0" y="141"/>
                    <a:pt x="0" y="90"/>
                  </a:cubicBezTo>
                  <a:cubicBezTo>
                    <a:pt x="0" y="40"/>
                    <a:pt x="41" y="0"/>
                    <a:pt x="91" y="0"/>
                  </a:cubicBezTo>
                  <a:cubicBezTo>
                    <a:pt x="142" y="0"/>
                    <a:pt x="182" y="40"/>
                    <a:pt x="182" y="90"/>
                  </a:cubicBezTo>
                  <a:lnTo>
                    <a:pt x="182" y="90"/>
                  </a:lnTo>
                  <a:close/>
                  <a:moveTo>
                    <a:pt x="235" y="303"/>
                  </a:moveTo>
                  <a:lnTo>
                    <a:pt x="235" y="303"/>
                  </a:lnTo>
                  <a:cubicBezTo>
                    <a:pt x="210" y="328"/>
                    <a:pt x="170" y="328"/>
                    <a:pt x="145" y="303"/>
                  </a:cubicBezTo>
                  <a:cubicBezTo>
                    <a:pt x="121" y="278"/>
                    <a:pt x="121" y="239"/>
                    <a:pt x="145" y="214"/>
                  </a:cubicBezTo>
                  <a:lnTo>
                    <a:pt x="215" y="145"/>
                  </a:lnTo>
                  <a:cubicBezTo>
                    <a:pt x="239" y="120"/>
                    <a:pt x="279" y="120"/>
                    <a:pt x="304" y="145"/>
                  </a:cubicBezTo>
                  <a:cubicBezTo>
                    <a:pt x="329" y="169"/>
                    <a:pt x="329" y="209"/>
                    <a:pt x="304" y="234"/>
                  </a:cubicBezTo>
                  <a:lnTo>
                    <a:pt x="235" y="303"/>
                  </a:lnTo>
                  <a:lnTo>
                    <a:pt x="235" y="303"/>
                  </a:lnTo>
                  <a:close/>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7">
              <a:extLst>
                <a:ext uri="{FF2B5EF4-FFF2-40B4-BE49-F238E27FC236}">
                  <a16:creationId xmlns:a16="http://schemas.microsoft.com/office/drawing/2014/main" id="{34A10DBB-70E5-D2CD-2FC4-9986C25746D0}"/>
                </a:ext>
                <a:ext uri="{C183D7F6-B498-43B3-948B-1728B52AA6E4}">
                  <adec:decorative xmlns:adec="http://schemas.microsoft.com/office/drawing/2017/decorative" val="1"/>
                </a:ext>
              </a:extLst>
            </p:cNvPr>
            <p:cNvSpPr>
              <a:spLocks noEditPoints="1"/>
            </p:cNvSpPr>
            <p:nvPr/>
          </p:nvSpPr>
          <p:spPr bwMode="auto">
            <a:xfrm>
              <a:off x="4435010" y="3605444"/>
              <a:ext cx="230188" cy="57150"/>
            </a:xfrm>
            <a:custGeom>
              <a:avLst/>
              <a:gdLst>
                <a:gd name="T0" fmla="*/ 0 w 171"/>
                <a:gd name="T1" fmla="*/ 0 h 42"/>
                <a:gd name="T2" fmla="*/ 0 w 171"/>
                <a:gd name="T3" fmla="*/ 0 h 42"/>
                <a:gd name="T4" fmla="*/ 171 w 171"/>
                <a:gd name="T5" fmla="*/ 0 h 42"/>
                <a:gd name="T6" fmla="*/ 2 w 171"/>
                <a:gd name="T7" fmla="*/ 42 h 42"/>
                <a:gd name="T8" fmla="*/ 2 w 171"/>
                <a:gd name="T9" fmla="*/ 42 h 42"/>
                <a:gd name="T10" fmla="*/ 168 w 171"/>
                <a:gd name="T11" fmla="*/ 42 h 42"/>
              </a:gdLst>
              <a:ahLst/>
              <a:cxnLst>
                <a:cxn ang="0">
                  <a:pos x="T0" y="T1"/>
                </a:cxn>
                <a:cxn ang="0">
                  <a:pos x="T2" y="T3"/>
                </a:cxn>
                <a:cxn ang="0">
                  <a:pos x="T4" y="T5"/>
                </a:cxn>
                <a:cxn ang="0">
                  <a:pos x="T6" y="T7"/>
                </a:cxn>
                <a:cxn ang="0">
                  <a:pos x="T8" y="T9"/>
                </a:cxn>
                <a:cxn ang="0">
                  <a:pos x="T10" y="T11"/>
                </a:cxn>
              </a:cxnLst>
              <a:rect l="0" t="0" r="r" b="b"/>
              <a:pathLst>
                <a:path w="171" h="42">
                  <a:moveTo>
                    <a:pt x="0" y="0"/>
                  </a:moveTo>
                  <a:lnTo>
                    <a:pt x="0" y="0"/>
                  </a:lnTo>
                  <a:lnTo>
                    <a:pt x="171" y="0"/>
                  </a:lnTo>
                  <a:moveTo>
                    <a:pt x="2" y="42"/>
                  </a:moveTo>
                  <a:lnTo>
                    <a:pt x="2" y="42"/>
                  </a:lnTo>
                  <a:lnTo>
                    <a:pt x="168" y="42"/>
                  </a:ln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8">
              <a:extLst>
                <a:ext uri="{FF2B5EF4-FFF2-40B4-BE49-F238E27FC236}">
                  <a16:creationId xmlns:a16="http://schemas.microsoft.com/office/drawing/2014/main" id="{C91EACDE-D402-C614-9312-4C1F703668F9}"/>
                </a:ext>
                <a:ext uri="{C183D7F6-B498-43B3-948B-1728B52AA6E4}">
                  <adec:decorative xmlns:adec="http://schemas.microsoft.com/office/drawing/2017/decorative" val="1"/>
                </a:ext>
              </a:extLst>
            </p:cNvPr>
            <p:cNvSpPr>
              <a:spLocks noEditPoints="1"/>
            </p:cNvSpPr>
            <p:nvPr/>
          </p:nvSpPr>
          <p:spPr bwMode="auto">
            <a:xfrm>
              <a:off x="4669960" y="3716569"/>
              <a:ext cx="139700" cy="158750"/>
            </a:xfrm>
            <a:custGeom>
              <a:avLst/>
              <a:gdLst>
                <a:gd name="T0" fmla="*/ 0 w 104"/>
                <a:gd name="T1" fmla="*/ 28 h 117"/>
                <a:gd name="T2" fmla="*/ 0 w 104"/>
                <a:gd name="T3" fmla="*/ 28 h 117"/>
                <a:gd name="T4" fmla="*/ 89 w 104"/>
                <a:gd name="T5" fmla="*/ 117 h 117"/>
                <a:gd name="T6" fmla="*/ 50 w 104"/>
                <a:gd name="T7" fmla="*/ 18 h 117"/>
                <a:gd name="T8" fmla="*/ 50 w 104"/>
                <a:gd name="T9" fmla="*/ 18 h 117"/>
                <a:gd name="T10" fmla="*/ 55 w 104"/>
                <a:gd name="T11" fmla="*/ 13 h 117"/>
                <a:gd name="T12" fmla="*/ 104 w 104"/>
                <a:gd name="T13" fmla="*/ 13 h 117"/>
              </a:gdLst>
              <a:ahLst/>
              <a:cxnLst>
                <a:cxn ang="0">
                  <a:pos x="T0" y="T1"/>
                </a:cxn>
                <a:cxn ang="0">
                  <a:pos x="T2" y="T3"/>
                </a:cxn>
                <a:cxn ang="0">
                  <a:pos x="T4" y="T5"/>
                </a:cxn>
                <a:cxn ang="0">
                  <a:pos x="T6" y="T7"/>
                </a:cxn>
                <a:cxn ang="0">
                  <a:pos x="T8" y="T9"/>
                </a:cxn>
                <a:cxn ang="0">
                  <a:pos x="T10" y="T11"/>
                </a:cxn>
                <a:cxn ang="0">
                  <a:pos x="T12" y="T13"/>
                </a:cxn>
              </a:cxnLst>
              <a:rect l="0" t="0" r="r" b="b"/>
              <a:pathLst>
                <a:path w="104" h="117">
                  <a:moveTo>
                    <a:pt x="0" y="28"/>
                  </a:moveTo>
                  <a:lnTo>
                    <a:pt x="0" y="28"/>
                  </a:lnTo>
                  <a:lnTo>
                    <a:pt x="89" y="117"/>
                  </a:lnTo>
                  <a:moveTo>
                    <a:pt x="50" y="18"/>
                  </a:moveTo>
                  <a:lnTo>
                    <a:pt x="50" y="18"/>
                  </a:lnTo>
                  <a:lnTo>
                    <a:pt x="55" y="13"/>
                  </a:lnTo>
                  <a:cubicBezTo>
                    <a:pt x="68" y="0"/>
                    <a:pt x="90" y="0"/>
                    <a:pt x="104" y="13"/>
                  </a:cubicBez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4" name="TextBox 23">
            <a:extLst>
              <a:ext uri="{FF2B5EF4-FFF2-40B4-BE49-F238E27FC236}">
                <a16:creationId xmlns:a16="http://schemas.microsoft.com/office/drawing/2014/main" id="{3DC12494-CAD1-4D8B-82B0-F9E7D8A5BEE5}"/>
              </a:ext>
            </a:extLst>
          </p:cNvPr>
          <p:cNvSpPr txBox="1"/>
          <p:nvPr/>
        </p:nvSpPr>
        <p:spPr>
          <a:xfrm>
            <a:off x="3461396" y="4063822"/>
            <a:ext cx="2377440" cy="830997"/>
          </a:xfrm>
          <a:prstGeom prst="rect">
            <a:avLst/>
          </a:prstGeom>
          <a:solidFill>
            <a:srgbClr val="E4E7E9"/>
          </a:solidFill>
        </p:spPr>
        <p:txBody>
          <a:bodyPr wrap="square">
            <a:spAutoFit/>
          </a:bodyPr>
          <a:lstStyle/>
          <a:p>
            <a:pPr algn="ctr"/>
            <a:r>
              <a:rPr lang="en-US" sz="1600" b="1" dirty="0"/>
              <a:t>Part D</a:t>
            </a:r>
            <a:br>
              <a:rPr lang="en-US" sz="1600" b="1" dirty="0"/>
            </a:br>
            <a:r>
              <a:rPr lang="en-US" sz="1600" dirty="0"/>
              <a:t>Prescription Drug </a:t>
            </a:r>
            <a:br>
              <a:rPr lang="en-US" sz="1600" dirty="0"/>
            </a:br>
            <a:r>
              <a:rPr lang="en-US" sz="1600" dirty="0"/>
              <a:t>Coverage</a:t>
            </a:r>
          </a:p>
        </p:txBody>
      </p:sp>
      <p:cxnSp>
        <p:nvCxnSpPr>
          <p:cNvPr id="14" name="Straight Connector 13">
            <a:extLst>
              <a:ext uri="{FF2B5EF4-FFF2-40B4-BE49-F238E27FC236}">
                <a16:creationId xmlns:a16="http://schemas.microsoft.com/office/drawing/2014/main" id="{9B7EEBFA-7E94-4A1F-9F59-1949E57155A9}"/>
              </a:ext>
              <a:ext uri="{C183D7F6-B498-43B3-948B-1728B52AA6E4}">
                <adec:decorative xmlns:adec="http://schemas.microsoft.com/office/drawing/2017/decorative" val="1"/>
              </a:ext>
            </a:extLst>
          </p:cNvPr>
          <p:cNvCxnSpPr>
            <a:cxnSpLocks/>
          </p:cNvCxnSpPr>
          <p:nvPr/>
        </p:nvCxnSpPr>
        <p:spPr bwMode="auto">
          <a:xfrm>
            <a:off x="6096000" y="1615924"/>
            <a:ext cx="0" cy="3297945"/>
          </a:xfrm>
          <a:prstGeom prst="line">
            <a:avLst/>
          </a:prstGeom>
          <a:solidFill>
            <a:schemeClr val="hlink"/>
          </a:solidFill>
          <a:ln w="38100" cap="rnd" cmpd="sng" algn="ctr">
            <a:solidFill>
              <a:srgbClr val="ADB2B6"/>
            </a:solidFill>
            <a:prstDash val="sysDot"/>
            <a:round/>
            <a:headEnd type="none" w="med" len="med"/>
            <a:tailEnd type="none" w="med" len="med"/>
          </a:ln>
          <a:effectLst/>
        </p:spPr>
      </p:cxnSp>
      <p:sp>
        <p:nvSpPr>
          <p:cNvPr id="43" name="Rectangle 42">
            <a:extLst>
              <a:ext uri="{FF2B5EF4-FFF2-40B4-BE49-F238E27FC236}">
                <a16:creationId xmlns:a16="http://schemas.microsoft.com/office/drawing/2014/main" id="{24F19194-E55B-4287-A80B-3EE991FE0488}"/>
              </a:ext>
            </a:extLst>
          </p:cNvPr>
          <p:cNvSpPr/>
          <p:nvPr/>
        </p:nvSpPr>
        <p:spPr>
          <a:xfrm>
            <a:off x="6105592" y="1507892"/>
            <a:ext cx="5514975" cy="369332"/>
          </a:xfrm>
          <a:prstGeom prst="rect">
            <a:avLst/>
          </a:prstGeom>
        </p:spPr>
        <p:txBody>
          <a:bodyPr wrap="square">
            <a:spAutoFit/>
          </a:bodyPr>
          <a:lstStyle/>
          <a:p>
            <a:pPr algn="ctr"/>
            <a:r>
              <a:rPr lang="en-US" sz="1800" b="1" dirty="0"/>
              <a:t>MEDICARE ADVANTAGE: </a:t>
            </a:r>
            <a:r>
              <a:rPr lang="en-US" sz="1800" dirty="0"/>
              <a:t>PART C</a:t>
            </a:r>
            <a:endParaRPr lang="en-US" sz="1600" dirty="0"/>
          </a:p>
        </p:txBody>
      </p:sp>
      <p:grpSp>
        <p:nvGrpSpPr>
          <p:cNvPr id="64" name="Group 63">
            <a:extLst>
              <a:ext uri="{FF2B5EF4-FFF2-40B4-BE49-F238E27FC236}">
                <a16:creationId xmlns:a16="http://schemas.microsoft.com/office/drawing/2014/main" id="{F4E345DE-776A-3354-AC43-DFDC6D758612}"/>
              </a:ext>
              <a:ext uri="{C183D7F6-B498-43B3-948B-1728B52AA6E4}">
                <adec:decorative xmlns:adec="http://schemas.microsoft.com/office/drawing/2017/decorative" val="1"/>
              </a:ext>
            </a:extLst>
          </p:cNvPr>
          <p:cNvGrpSpPr/>
          <p:nvPr/>
        </p:nvGrpSpPr>
        <p:grpSpPr>
          <a:xfrm>
            <a:off x="7301310" y="2077491"/>
            <a:ext cx="415925" cy="419100"/>
            <a:chOff x="7301310" y="2077491"/>
            <a:chExt cx="415925" cy="419100"/>
          </a:xfrm>
        </p:grpSpPr>
        <p:sp>
          <p:nvSpPr>
            <p:cNvPr id="27" name="Round Same Side Corner Rectangle 26">
              <a:extLst>
                <a:ext uri="{FF2B5EF4-FFF2-40B4-BE49-F238E27FC236}">
                  <a16:creationId xmlns:a16="http://schemas.microsoft.com/office/drawing/2014/main" id="{0C531CE0-6C21-D48D-2192-0575FF389775}"/>
                </a:ext>
                <a:ext uri="{C183D7F6-B498-43B3-948B-1728B52AA6E4}">
                  <adec:decorative xmlns:adec="http://schemas.microsoft.com/office/drawing/2017/decorative" val="1"/>
                </a:ext>
              </a:extLst>
            </p:cNvPr>
            <p:cNvSpPr/>
            <p:nvPr/>
          </p:nvSpPr>
          <p:spPr bwMode="auto">
            <a:xfrm>
              <a:off x="7464629" y="2358929"/>
              <a:ext cx="252606" cy="137662"/>
            </a:xfrm>
            <a:prstGeom prst="round2SameRect">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9" name="Oval 28">
              <a:extLst>
                <a:ext uri="{FF2B5EF4-FFF2-40B4-BE49-F238E27FC236}">
                  <a16:creationId xmlns:a16="http://schemas.microsoft.com/office/drawing/2014/main" id="{C1559883-39B0-534E-478B-E2861A8BC7A9}"/>
                </a:ext>
                <a:ext uri="{C183D7F6-B498-43B3-948B-1728B52AA6E4}">
                  <adec:decorative xmlns:adec="http://schemas.microsoft.com/office/drawing/2017/decorative" val="1"/>
                </a:ext>
              </a:extLst>
            </p:cNvPr>
            <p:cNvSpPr/>
            <p:nvPr/>
          </p:nvSpPr>
          <p:spPr bwMode="auto">
            <a:xfrm>
              <a:off x="7359004" y="2083885"/>
              <a:ext cx="140677" cy="140677"/>
            </a:xfrm>
            <a:prstGeom prst="ellipse">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1" name="Freeform 9">
              <a:extLst>
                <a:ext uri="{FF2B5EF4-FFF2-40B4-BE49-F238E27FC236}">
                  <a16:creationId xmlns:a16="http://schemas.microsoft.com/office/drawing/2014/main" id="{170534AF-F1C9-A016-93EC-E77A6D0A0894}"/>
                </a:ext>
                <a:ext uri="{C183D7F6-B498-43B3-948B-1728B52AA6E4}">
                  <adec:decorative xmlns:adec="http://schemas.microsoft.com/office/drawing/2017/decorative" val="1"/>
                </a:ext>
              </a:extLst>
            </p:cNvPr>
            <p:cNvSpPr>
              <a:spLocks noEditPoints="1"/>
            </p:cNvSpPr>
            <p:nvPr/>
          </p:nvSpPr>
          <p:spPr bwMode="auto">
            <a:xfrm>
              <a:off x="7301310" y="2077491"/>
              <a:ext cx="415925" cy="419100"/>
            </a:xfrm>
            <a:custGeom>
              <a:avLst/>
              <a:gdLst>
                <a:gd name="T0" fmla="*/ 148 w 310"/>
                <a:gd name="T1" fmla="*/ 54 h 310"/>
                <a:gd name="T2" fmla="*/ 40 w 310"/>
                <a:gd name="T3" fmla="*/ 54 h 310"/>
                <a:gd name="T4" fmla="*/ 148 w 310"/>
                <a:gd name="T5" fmla="*/ 54 h 310"/>
                <a:gd name="T6" fmla="*/ 188 w 310"/>
                <a:gd name="T7" fmla="*/ 202 h 310"/>
                <a:gd name="T8" fmla="*/ 188 w 310"/>
                <a:gd name="T9" fmla="*/ 148 h 310"/>
                <a:gd name="T10" fmla="*/ 13 w 310"/>
                <a:gd name="T11" fmla="*/ 135 h 310"/>
                <a:gd name="T12" fmla="*/ 0 w 310"/>
                <a:gd name="T13" fmla="*/ 310 h 310"/>
                <a:gd name="T14" fmla="*/ 310 w 310"/>
                <a:gd name="T15" fmla="*/ 310 h 310"/>
                <a:gd name="T16" fmla="*/ 296 w 310"/>
                <a:gd name="T17" fmla="*/ 202 h 310"/>
                <a:gd name="T18" fmla="*/ 121 w 310"/>
                <a:gd name="T19" fmla="*/ 216 h 310"/>
                <a:gd name="T20" fmla="*/ 40 w 310"/>
                <a:gd name="T21" fmla="*/ 175 h 310"/>
                <a:gd name="T22" fmla="*/ 148 w 310"/>
                <a:gd name="T23" fmla="*/ 175 h 310"/>
                <a:gd name="T24" fmla="*/ 40 w 310"/>
                <a:gd name="T25" fmla="*/ 216 h 310"/>
                <a:gd name="T26" fmla="*/ 40 w 310"/>
                <a:gd name="T27" fmla="*/ 256 h 310"/>
                <a:gd name="T28" fmla="*/ 121 w 310"/>
                <a:gd name="T29" fmla="*/ 256 h 310"/>
                <a:gd name="T30" fmla="*/ 94 w 310"/>
                <a:gd name="T31" fmla="*/ 27 h 310"/>
                <a:gd name="T32" fmla="*/ 121 w 310"/>
                <a:gd name="T33" fmla="*/ 54 h 310"/>
                <a:gd name="T34" fmla="*/ 67 w 310"/>
                <a:gd name="T35" fmla="*/ 54 h 310"/>
                <a:gd name="T36" fmla="*/ 94 w 310"/>
                <a:gd name="T37" fmla="*/ 108 h 310"/>
                <a:gd name="T38" fmla="*/ 0 w 310"/>
                <a:gd name="T39" fmla="*/ 310 h 310"/>
                <a:gd name="T40" fmla="*/ 310 w 310"/>
                <a:gd name="T41" fmla="*/ 310 h 310"/>
                <a:gd name="T42" fmla="*/ 229 w 310"/>
                <a:gd name="T43" fmla="*/ 310 h 310"/>
                <a:gd name="T44" fmla="*/ 202 w 310"/>
                <a:gd name="T45" fmla="*/ 283 h 310"/>
                <a:gd name="T46" fmla="*/ 229 w 310"/>
                <a:gd name="T47" fmla="*/ 310 h 310"/>
                <a:gd name="T48" fmla="*/ 148 w 310"/>
                <a:gd name="T49" fmla="*/ 256 h 310"/>
                <a:gd name="T50" fmla="*/ 161 w 310"/>
                <a:gd name="T51" fmla="*/ 229 h 310"/>
                <a:gd name="T52" fmla="*/ 148 w 310"/>
                <a:gd name="T53" fmla="*/ 229 h 310"/>
                <a:gd name="T54" fmla="*/ 188 w 310"/>
                <a:gd name="T55" fmla="*/ 256 h 310"/>
                <a:gd name="T56" fmla="*/ 202 w 310"/>
                <a:gd name="T57" fmla="*/ 229 h 310"/>
                <a:gd name="T58" fmla="*/ 188 w 310"/>
                <a:gd name="T59" fmla="*/ 229 h 310"/>
                <a:gd name="T60" fmla="*/ 229 w 310"/>
                <a:gd name="T61" fmla="*/ 256 h 310"/>
                <a:gd name="T62" fmla="*/ 242 w 310"/>
                <a:gd name="T63" fmla="*/ 229 h 310"/>
                <a:gd name="T64" fmla="*/ 229 w 310"/>
                <a:gd name="T65" fmla="*/ 229 h 310"/>
                <a:gd name="T66" fmla="*/ 269 w 310"/>
                <a:gd name="T67" fmla="*/ 256 h 310"/>
                <a:gd name="T68" fmla="*/ 283 w 310"/>
                <a:gd name="T69" fmla="*/ 229 h 310"/>
                <a:gd name="T70" fmla="*/ 269 w 310"/>
                <a:gd name="T71" fmla="*/ 22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310">
                  <a:moveTo>
                    <a:pt x="148" y="54"/>
                  </a:moveTo>
                  <a:lnTo>
                    <a:pt x="148" y="54"/>
                  </a:lnTo>
                  <a:cubicBezTo>
                    <a:pt x="148" y="84"/>
                    <a:pt x="124" y="108"/>
                    <a:pt x="94" y="108"/>
                  </a:cubicBezTo>
                  <a:cubicBezTo>
                    <a:pt x="64" y="108"/>
                    <a:pt x="40" y="84"/>
                    <a:pt x="40" y="54"/>
                  </a:cubicBezTo>
                  <a:cubicBezTo>
                    <a:pt x="40" y="24"/>
                    <a:pt x="64" y="0"/>
                    <a:pt x="94" y="0"/>
                  </a:cubicBezTo>
                  <a:cubicBezTo>
                    <a:pt x="124" y="0"/>
                    <a:pt x="148" y="24"/>
                    <a:pt x="148" y="54"/>
                  </a:cubicBezTo>
                  <a:lnTo>
                    <a:pt x="148" y="54"/>
                  </a:lnTo>
                  <a:close/>
                  <a:moveTo>
                    <a:pt x="188" y="202"/>
                  </a:moveTo>
                  <a:lnTo>
                    <a:pt x="188" y="202"/>
                  </a:lnTo>
                  <a:lnTo>
                    <a:pt x="188" y="148"/>
                  </a:lnTo>
                  <a:cubicBezTo>
                    <a:pt x="188" y="141"/>
                    <a:pt x="182" y="135"/>
                    <a:pt x="175" y="135"/>
                  </a:cubicBezTo>
                  <a:lnTo>
                    <a:pt x="13" y="135"/>
                  </a:lnTo>
                  <a:cubicBezTo>
                    <a:pt x="6" y="135"/>
                    <a:pt x="0" y="141"/>
                    <a:pt x="0" y="148"/>
                  </a:cubicBezTo>
                  <a:lnTo>
                    <a:pt x="0" y="310"/>
                  </a:lnTo>
                  <a:moveTo>
                    <a:pt x="310" y="310"/>
                  </a:moveTo>
                  <a:lnTo>
                    <a:pt x="310" y="310"/>
                  </a:lnTo>
                  <a:lnTo>
                    <a:pt x="310" y="216"/>
                  </a:lnTo>
                  <a:cubicBezTo>
                    <a:pt x="310" y="208"/>
                    <a:pt x="304" y="202"/>
                    <a:pt x="296" y="202"/>
                  </a:cubicBezTo>
                  <a:lnTo>
                    <a:pt x="135" y="202"/>
                  </a:lnTo>
                  <a:cubicBezTo>
                    <a:pt x="127" y="202"/>
                    <a:pt x="121" y="208"/>
                    <a:pt x="121" y="216"/>
                  </a:cubicBezTo>
                  <a:lnTo>
                    <a:pt x="121" y="310"/>
                  </a:lnTo>
                  <a:moveTo>
                    <a:pt x="40" y="175"/>
                  </a:moveTo>
                  <a:lnTo>
                    <a:pt x="40" y="175"/>
                  </a:lnTo>
                  <a:lnTo>
                    <a:pt x="148" y="175"/>
                  </a:lnTo>
                  <a:moveTo>
                    <a:pt x="40" y="216"/>
                  </a:moveTo>
                  <a:lnTo>
                    <a:pt x="40" y="216"/>
                  </a:lnTo>
                  <a:lnTo>
                    <a:pt x="121" y="216"/>
                  </a:lnTo>
                  <a:moveTo>
                    <a:pt x="40" y="256"/>
                  </a:moveTo>
                  <a:lnTo>
                    <a:pt x="40" y="256"/>
                  </a:lnTo>
                  <a:lnTo>
                    <a:pt x="121" y="256"/>
                  </a:lnTo>
                  <a:moveTo>
                    <a:pt x="94" y="27"/>
                  </a:moveTo>
                  <a:lnTo>
                    <a:pt x="94" y="27"/>
                  </a:lnTo>
                  <a:lnTo>
                    <a:pt x="94" y="81"/>
                  </a:lnTo>
                  <a:moveTo>
                    <a:pt x="121" y="54"/>
                  </a:moveTo>
                  <a:lnTo>
                    <a:pt x="121" y="54"/>
                  </a:lnTo>
                  <a:lnTo>
                    <a:pt x="67" y="54"/>
                  </a:lnTo>
                  <a:moveTo>
                    <a:pt x="94" y="108"/>
                  </a:moveTo>
                  <a:lnTo>
                    <a:pt x="94" y="108"/>
                  </a:lnTo>
                  <a:lnTo>
                    <a:pt x="94" y="135"/>
                  </a:lnTo>
                  <a:moveTo>
                    <a:pt x="0" y="310"/>
                  </a:moveTo>
                  <a:lnTo>
                    <a:pt x="0" y="310"/>
                  </a:lnTo>
                  <a:lnTo>
                    <a:pt x="310" y="310"/>
                  </a:lnTo>
                  <a:moveTo>
                    <a:pt x="229" y="310"/>
                  </a:moveTo>
                  <a:lnTo>
                    <a:pt x="229" y="310"/>
                  </a:lnTo>
                  <a:lnTo>
                    <a:pt x="202" y="310"/>
                  </a:lnTo>
                  <a:lnTo>
                    <a:pt x="202" y="283"/>
                  </a:lnTo>
                  <a:lnTo>
                    <a:pt x="229" y="283"/>
                  </a:lnTo>
                  <a:lnTo>
                    <a:pt x="229" y="310"/>
                  </a:lnTo>
                  <a:close/>
                  <a:moveTo>
                    <a:pt x="148" y="256"/>
                  </a:moveTo>
                  <a:lnTo>
                    <a:pt x="148" y="256"/>
                  </a:lnTo>
                  <a:lnTo>
                    <a:pt x="161" y="256"/>
                  </a:lnTo>
                  <a:moveTo>
                    <a:pt x="161" y="229"/>
                  </a:moveTo>
                  <a:lnTo>
                    <a:pt x="161" y="229"/>
                  </a:lnTo>
                  <a:lnTo>
                    <a:pt x="148" y="229"/>
                  </a:lnTo>
                  <a:moveTo>
                    <a:pt x="188" y="256"/>
                  </a:moveTo>
                  <a:lnTo>
                    <a:pt x="188" y="256"/>
                  </a:lnTo>
                  <a:lnTo>
                    <a:pt x="202" y="256"/>
                  </a:lnTo>
                  <a:moveTo>
                    <a:pt x="202" y="229"/>
                  </a:moveTo>
                  <a:lnTo>
                    <a:pt x="202" y="229"/>
                  </a:lnTo>
                  <a:lnTo>
                    <a:pt x="188" y="229"/>
                  </a:lnTo>
                  <a:moveTo>
                    <a:pt x="229" y="256"/>
                  </a:moveTo>
                  <a:lnTo>
                    <a:pt x="229" y="256"/>
                  </a:lnTo>
                  <a:lnTo>
                    <a:pt x="242" y="256"/>
                  </a:lnTo>
                  <a:moveTo>
                    <a:pt x="242" y="229"/>
                  </a:moveTo>
                  <a:lnTo>
                    <a:pt x="242" y="229"/>
                  </a:lnTo>
                  <a:lnTo>
                    <a:pt x="229" y="229"/>
                  </a:lnTo>
                  <a:moveTo>
                    <a:pt x="269" y="256"/>
                  </a:moveTo>
                  <a:lnTo>
                    <a:pt x="269" y="256"/>
                  </a:lnTo>
                  <a:lnTo>
                    <a:pt x="283" y="256"/>
                  </a:lnTo>
                  <a:moveTo>
                    <a:pt x="283" y="229"/>
                  </a:moveTo>
                  <a:lnTo>
                    <a:pt x="283" y="229"/>
                  </a:lnTo>
                  <a:lnTo>
                    <a:pt x="269" y="229"/>
                  </a:ln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n w="0"/>
                <a:effectLst>
                  <a:outerShdw blurRad="38100" dist="19050" dir="2700000" algn="tl" rotWithShape="0">
                    <a:schemeClr val="dk1">
                      <a:alpha val="40000"/>
                    </a:schemeClr>
                  </a:outerShdw>
                </a:effectLst>
              </a:endParaRPr>
            </a:p>
          </p:txBody>
        </p:sp>
      </p:grpSp>
      <p:sp>
        <p:nvSpPr>
          <p:cNvPr id="44" name="TextBox 43">
            <a:extLst>
              <a:ext uri="{FF2B5EF4-FFF2-40B4-BE49-F238E27FC236}">
                <a16:creationId xmlns:a16="http://schemas.microsoft.com/office/drawing/2014/main" id="{2457C0BD-713A-4C36-8050-C9FEB09C1C97}"/>
              </a:ext>
            </a:extLst>
          </p:cNvPr>
          <p:cNvSpPr txBox="1"/>
          <p:nvPr/>
        </p:nvSpPr>
        <p:spPr>
          <a:xfrm>
            <a:off x="6362756" y="2629407"/>
            <a:ext cx="2377440" cy="584775"/>
          </a:xfrm>
          <a:prstGeom prst="rect">
            <a:avLst/>
          </a:prstGeom>
          <a:solidFill>
            <a:srgbClr val="E4E7E9"/>
          </a:solidFill>
        </p:spPr>
        <p:txBody>
          <a:bodyPr wrap="square">
            <a:spAutoFit/>
          </a:bodyPr>
          <a:lstStyle/>
          <a:p>
            <a:pPr algn="ctr"/>
            <a:r>
              <a:rPr lang="en-US" sz="1600" b="1" dirty="0">
                <a:ln w="0"/>
              </a:rPr>
              <a:t>Part A</a:t>
            </a:r>
            <a:br>
              <a:rPr lang="en-US" sz="1600" dirty="0">
                <a:ln w="0"/>
              </a:rPr>
            </a:br>
            <a:r>
              <a:rPr lang="en-US" sz="1600" dirty="0">
                <a:ln w="0"/>
              </a:rPr>
              <a:t>Hospital Coverage</a:t>
            </a:r>
          </a:p>
        </p:txBody>
      </p:sp>
      <p:grpSp>
        <p:nvGrpSpPr>
          <p:cNvPr id="65" name="Group 64">
            <a:extLst>
              <a:ext uri="{FF2B5EF4-FFF2-40B4-BE49-F238E27FC236}">
                <a16:creationId xmlns:a16="http://schemas.microsoft.com/office/drawing/2014/main" id="{93828944-637E-D392-1C49-07FB5FF0B0D8}"/>
              </a:ext>
              <a:ext uri="{C183D7F6-B498-43B3-948B-1728B52AA6E4}">
                <adec:decorative xmlns:adec="http://schemas.microsoft.com/office/drawing/2017/decorative" val="1"/>
              </a:ext>
            </a:extLst>
          </p:cNvPr>
          <p:cNvGrpSpPr/>
          <p:nvPr/>
        </p:nvGrpSpPr>
        <p:grpSpPr>
          <a:xfrm>
            <a:off x="9949599" y="2104750"/>
            <a:ext cx="365760" cy="414312"/>
            <a:chOff x="9949599" y="2104750"/>
            <a:chExt cx="365760" cy="414312"/>
          </a:xfrm>
        </p:grpSpPr>
        <p:sp>
          <p:nvSpPr>
            <p:cNvPr id="4" name="Oval 3">
              <a:extLst>
                <a:ext uri="{FF2B5EF4-FFF2-40B4-BE49-F238E27FC236}">
                  <a16:creationId xmlns:a16="http://schemas.microsoft.com/office/drawing/2014/main" id="{C0A553E6-B9C1-99E5-8394-0FDD1C9C1489}"/>
                </a:ext>
                <a:ext uri="{C183D7F6-B498-43B3-948B-1728B52AA6E4}">
                  <adec:decorative xmlns:adec="http://schemas.microsoft.com/office/drawing/2017/decorative" val="1"/>
                </a:ext>
              </a:extLst>
            </p:cNvPr>
            <p:cNvSpPr/>
            <p:nvPr/>
          </p:nvSpPr>
          <p:spPr bwMode="auto">
            <a:xfrm>
              <a:off x="10245509" y="2252116"/>
              <a:ext cx="69850" cy="69850"/>
            </a:xfrm>
            <a:prstGeom prst="ellipse">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0" name="Freeform 5">
              <a:extLst>
                <a:ext uri="{FF2B5EF4-FFF2-40B4-BE49-F238E27FC236}">
                  <a16:creationId xmlns:a16="http://schemas.microsoft.com/office/drawing/2014/main" id="{8CF38C89-27E5-C275-EBFB-621D6FF8C7F5}"/>
                </a:ext>
                <a:ext uri="{C183D7F6-B498-43B3-948B-1728B52AA6E4}">
                  <adec:decorative xmlns:adec="http://schemas.microsoft.com/office/drawing/2017/decorative" val="1"/>
                </a:ext>
              </a:extLst>
            </p:cNvPr>
            <p:cNvSpPr>
              <a:spLocks noChangeAspect="1" noEditPoints="1"/>
            </p:cNvSpPr>
            <p:nvPr/>
          </p:nvSpPr>
          <p:spPr bwMode="auto">
            <a:xfrm>
              <a:off x="9949599" y="2104750"/>
              <a:ext cx="365760" cy="414312"/>
            </a:xfrm>
            <a:custGeom>
              <a:avLst/>
              <a:gdLst>
                <a:gd name="T0" fmla="*/ 80 w 80"/>
                <a:gd name="T1" fmla="*/ 40 h 92"/>
                <a:gd name="T2" fmla="*/ 72 w 80"/>
                <a:gd name="T3" fmla="*/ 48 h 92"/>
                <a:gd name="T4" fmla="*/ 64 w 80"/>
                <a:gd name="T5" fmla="*/ 40 h 92"/>
                <a:gd name="T6" fmla="*/ 72 w 80"/>
                <a:gd name="T7" fmla="*/ 32 h 92"/>
                <a:gd name="T8" fmla="*/ 80 w 80"/>
                <a:gd name="T9" fmla="*/ 40 h 92"/>
                <a:gd name="T10" fmla="*/ 8 w 80"/>
                <a:gd name="T11" fmla="*/ 6 h 92"/>
                <a:gd name="T12" fmla="*/ 0 w 80"/>
                <a:gd name="T13" fmla="*/ 14 h 92"/>
                <a:gd name="T14" fmla="*/ 0 w 80"/>
                <a:gd name="T15" fmla="*/ 34 h 92"/>
                <a:gd name="T16" fmla="*/ 0 w 80"/>
                <a:gd name="T17" fmla="*/ 34 h 92"/>
                <a:gd name="T18" fmla="*/ 20 w 80"/>
                <a:gd name="T19" fmla="*/ 54 h 92"/>
                <a:gd name="T20" fmla="*/ 40 w 80"/>
                <a:gd name="T21" fmla="*/ 34 h 92"/>
                <a:gd name="T22" fmla="*/ 40 w 80"/>
                <a:gd name="T23" fmla="*/ 14 h 92"/>
                <a:gd name="T24" fmla="*/ 32 w 80"/>
                <a:gd name="T25" fmla="*/ 6 h 92"/>
                <a:gd name="T26" fmla="*/ 20 w 80"/>
                <a:gd name="T27" fmla="*/ 54 h 92"/>
                <a:gd name="T28" fmla="*/ 20 w 80"/>
                <a:gd name="T29" fmla="*/ 84 h 92"/>
                <a:gd name="T30" fmla="*/ 28 w 80"/>
                <a:gd name="T31" fmla="*/ 92 h 92"/>
                <a:gd name="T32" fmla="*/ 36 w 80"/>
                <a:gd name="T33" fmla="*/ 84 h 92"/>
                <a:gd name="T34" fmla="*/ 36 w 80"/>
                <a:gd name="T35" fmla="*/ 64 h 92"/>
                <a:gd name="T36" fmla="*/ 46 w 80"/>
                <a:gd name="T37" fmla="*/ 54 h 92"/>
                <a:gd name="T38" fmla="*/ 56 w 80"/>
                <a:gd name="T39" fmla="*/ 64 h 92"/>
                <a:gd name="T40" fmla="*/ 56 w 80"/>
                <a:gd name="T41" fmla="*/ 76 h 92"/>
                <a:gd name="T42" fmla="*/ 64 w 80"/>
                <a:gd name="T43" fmla="*/ 84 h 92"/>
                <a:gd name="T44" fmla="*/ 72 w 80"/>
                <a:gd name="T45" fmla="*/ 76 h 92"/>
                <a:gd name="T46" fmla="*/ 72 w 80"/>
                <a:gd name="T47" fmla="*/ 48 h 92"/>
                <a:gd name="T48" fmla="*/ 8 w 80"/>
                <a:gd name="T49" fmla="*/ 0 h 92"/>
                <a:gd name="T50" fmla="*/ 8 w 80"/>
                <a:gd name="T51" fmla="*/ 12 h 92"/>
                <a:gd name="T52" fmla="*/ 14 w 80"/>
                <a:gd name="T53" fmla="*/ 6 h 92"/>
                <a:gd name="T54" fmla="*/ 8 w 80"/>
                <a:gd name="T55" fmla="*/ 0 h 92"/>
                <a:gd name="T56" fmla="*/ 32 w 80"/>
                <a:gd name="T57" fmla="*/ 12 h 92"/>
                <a:gd name="T58" fmla="*/ 32 w 80"/>
                <a:gd name="T59" fmla="*/ 0 h 92"/>
                <a:gd name="T60" fmla="*/ 26 w 80"/>
                <a:gd name="T61" fmla="*/ 6 h 92"/>
                <a:gd name="T62" fmla="*/ 32 w 80"/>
                <a:gd name="T63"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92">
                  <a:moveTo>
                    <a:pt x="80" y="40"/>
                  </a:moveTo>
                  <a:cubicBezTo>
                    <a:pt x="80" y="44"/>
                    <a:pt x="76" y="48"/>
                    <a:pt x="72" y="48"/>
                  </a:cubicBezTo>
                  <a:cubicBezTo>
                    <a:pt x="68" y="48"/>
                    <a:pt x="64" y="44"/>
                    <a:pt x="64" y="40"/>
                  </a:cubicBezTo>
                  <a:cubicBezTo>
                    <a:pt x="64" y="36"/>
                    <a:pt x="68" y="32"/>
                    <a:pt x="72" y="32"/>
                  </a:cubicBezTo>
                  <a:cubicBezTo>
                    <a:pt x="76" y="32"/>
                    <a:pt x="80" y="36"/>
                    <a:pt x="80" y="40"/>
                  </a:cubicBezTo>
                  <a:close/>
                  <a:moveTo>
                    <a:pt x="8" y="6"/>
                  </a:moveTo>
                  <a:cubicBezTo>
                    <a:pt x="4" y="6"/>
                    <a:pt x="0" y="10"/>
                    <a:pt x="0" y="14"/>
                  </a:cubicBezTo>
                  <a:cubicBezTo>
                    <a:pt x="0" y="34"/>
                    <a:pt x="0" y="34"/>
                    <a:pt x="0" y="34"/>
                  </a:cubicBezTo>
                  <a:cubicBezTo>
                    <a:pt x="0" y="34"/>
                    <a:pt x="0" y="34"/>
                    <a:pt x="0" y="34"/>
                  </a:cubicBezTo>
                  <a:cubicBezTo>
                    <a:pt x="0" y="45"/>
                    <a:pt x="9" y="54"/>
                    <a:pt x="20" y="54"/>
                  </a:cubicBezTo>
                  <a:cubicBezTo>
                    <a:pt x="31" y="54"/>
                    <a:pt x="40" y="45"/>
                    <a:pt x="40" y="34"/>
                  </a:cubicBezTo>
                  <a:cubicBezTo>
                    <a:pt x="40" y="14"/>
                    <a:pt x="40" y="14"/>
                    <a:pt x="40" y="14"/>
                  </a:cubicBezTo>
                  <a:cubicBezTo>
                    <a:pt x="40" y="10"/>
                    <a:pt x="36" y="6"/>
                    <a:pt x="32" y="6"/>
                  </a:cubicBezTo>
                  <a:moveTo>
                    <a:pt x="20" y="54"/>
                  </a:moveTo>
                  <a:cubicBezTo>
                    <a:pt x="20" y="84"/>
                    <a:pt x="20" y="84"/>
                    <a:pt x="20" y="84"/>
                  </a:cubicBezTo>
                  <a:cubicBezTo>
                    <a:pt x="20" y="88"/>
                    <a:pt x="24" y="92"/>
                    <a:pt x="28" y="92"/>
                  </a:cubicBezTo>
                  <a:cubicBezTo>
                    <a:pt x="32" y="92"/>
                    <a:pt x="36" y="88"/>
                    <a:pt x="36" y="84"/>
                  </a:cubicBezTo>
                  <a:cubicBezTo>
                    <a:pt x="36" y="64"/>
                    <a:pt x="36" y="64"/>
                    <a:pt x="36" y="64"/>
                  </a:cubicBezTo>
                  <a:cubicBezTo>
                    <a:pt x="36" y="58"/>
                    <a:pt x="40" y="54"/>
                    <a:pt x="46" y="54"/>
                  </a:cubicBezTo>
                  <a:cubicBezTo>
                    <a:pt x="52" y="54"/>
                    <a:pt x="56" y="58"/>
                    <a:pt x="56" y="64"/>
                  </a:cubicBezTo>
                  <a:cubicBezTo>
                    <a:pt x="56" y="76"/>
                    <a:pt x="56" y="76"/>
                    <a:pt x="56" y="76"/>
                  </a:cubicBezTo>
                  <a:cubicBezTo>
                    <a:pt x="56" y="80"/>
                    <a:pt x="60" y="84"/>
                    <a:pt x="64" y="84"/>
                  </a:cubicBezTo>
                  <a:cubicBezTo>
                    <a:pt x="68" y="84"/>
                    <a:pt x="72" y="80"/>
                    <a:pt x="72" y="76"/>
                  </a:cubicBezTo>
                  <a:cubicBezTo>
                    <a:pt x="72" y="48"/>
                    <a:pt x="72" y="48"/>
                    <a:pt x="72" y="48"/>
                  </a:cubicBezTo>
                  <a:moveTo>
                    <a:pt x="8" y="0"/>
                  </a:moveTo>
                  <a:cubicBezTo>
                    <a:pt x="8" y="12"/>
                    <a:pt x="8" y="12"/>
                    <a:pt x="8" y="12"/>
                  </a:cubicBezTo>
                  <a:cubicBezTo>
                    <a:pt x="8" y="12"/>
                    <a:pt x="14" y="12"/>
                    <a:pt x="14" y="6"/>
                  </a:cubicBezTo>
                  <a:cubicBezTo>
                    <a:pt x="14" y="0"/>
                    <a:pt x="8" y="0"/>
                    <a:pt x="8" y="0"/>
                  </a:cubicBezTo>
                  <a:close/>
                  <a:moveTo>
                    <a:pt x="32" y="12"/>
                  </a:moveTo>
                  <a:cubicBezTo>
                    <a:pt x="32" y="0"/>
                    <a:pt x="32" y="0"/>
                    <a:pt x="32" y="0"/>
                  </a:cubicBezTo>
                  <a:cubicBezTo>
                    <a:pt x="32" y="0"/>
                    <a:pt x="26" y="0"/>
                    <a:pt x="26" y="6"/>
                  </a:cubicBezTo>
                  <a:cubicBezTo>
                    <a:pt x="26" y="12"/>
                    <a:pt x="32" y="12"/>
                    <a:pt x="32" y="12"/>
                  </a:cubicBezTo>
                  <a:close/>
                </a:path>
              </a:pathLst>
            </a:custGeom>
            <a:noFill/>
            <a:ln w="19050"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45" name="TextBox 44">
            <a:extLst>
              <a:ext uri="{FF2B5EF4-FFF2-40B4-BE49-F238E27FC236}">
                <a16:creationId xmlns:a16="http://schemas.microsoft.com/office/drawing/2014/main" id="{1203A395-695B-4D20-BEE4-B9E292CAA5E0}"/>
              </a:ext>
            </a:extLst>
          </p:cNvPr>
          <p:cNvSpPr txBox="1"/>
          <p:nvPr/>
        </p:nvSpPr>
        <p:spPr>
          <a:xfrm>
            <a:off x="8985963" y="2629407"/>
            <a:ext cx="2377440" cy="584775"/>
          </a:xfrm>
          <a:prstGeom prst="rect">
            <a:avLst/>
          </a:prstGeom>
          <a:solidFill>
            <a:srgbClr val="E4E7E9"/>
          </a:solidFill>
        </p:spPr>
        <p:txBody>
          <a:bodyPr wrap="square">
            <a:spAutoFit/>
          </a:bodyPr>
          <a:lstStyle/>
          <a:p>
            <a:pPr algn="ctr"/>
            <a:r>
              <a:rPr lang="en-US" sz="1600" b="1" dirty="0"/>
              <a:t>Part B</a:t>
            </a:r>
            <a:br>
              <a:rPr lang="en-US" sz="1600" dirty="0"/>
            </a:br>
            <a:r>
              <a:rPr lang="en-US" sz="1600" dirty="0"/>
              <a:t>Outpatient</a:t>
            </a:r>
          </a:p>
        </p:txBody>
      </p:sp>
      <p:sp>
        <p:nvSpPr>
          <p:cNvPr id="28" name="TextBox 27">
            <a:extLst>
              <a:ext uri="{FF2B5EF4-FFF2-40B4-BE49-F238E27FC236}">
                <a16:creationId xmlns:a16="http://schemas.microsoft.com/office/drawing/2014/main" id="{D267C3A4-6D2D-453F-82DD-3DAD1B092BBC}"/>
              </a:ext>
            </a:extLst>
          </p:cNvPr>
          <p:cNvSpPr txBox="1"/>
          <p:nvPr/>
        </p:nvSpPr>
        <p:spPr>
          <a:xfrm>
            <a:off x="6362755" y="4063821"/>
            <a:ext cx="5000647" cy="584775"/>
          </a:xfrm>
          <a:prstGeom prst="rect">
            <a:avLst/>
          </a:prstGeom>
          <a:noFill/>
        </p:spPr>
        <p:txBody>
          <a:bodyPr wrap="square">
            <a:spAutoFit/>
          </a:bodyPr>
          <a:lstStyle/>
          <a:p>
            <a:pPr algn="ctr"/>
            <a:r>
              <a:rPr lang="en-US" sz="1600" b="1" dirty="0">
                <a:latin typeface="+mn-lt"/>
                <a:ea typeface="+mn-ea"/>
                <a:cs typeface="+mn-cs"/>
              </a:rPr>
              <a:t>Combines Parts A &amp; B</a:t>
            </a:r>
          </a:p>
          <a:p>
            <a:pPr algn="ctr"/>
            <a:r>
              <a:rPr lang="en-US" sz="1600" dirty="0">
                <a:latin typeface="+mn-lt"/>
                <a:ea typeface="+mn-ea"/>
                <a:cs typeface="+mn-cs"/>
              </a:rPr>
              <a:t>Available with or without prescription drug coverage</a:t>
            </a:r>
          </a:p>
        </p:txBody>
      </p:sp>
      <p:sp>
        <p:nvSpPr>
          <p:cNvPr id="6" name="Footer Placeholder 5">
            <a:extLst>
              <a:ext uri="{FF2B5EF4-FFF2-40B4-BE49-F238E27FC236}">
                <a16:creationId xmlns:a16="http://schemas.microsoft.com/office/drawing/2014/main" id="{26C36EBB-8D2D-48C7-95D6-8BDC7533445F}"/>
              </a:ext>
            </a:extLst>
          </p:cNvPr>
          <p:cNvSpPr>
            <a:spLocks noGrp="1"/>
          </p:cNvSpPr>
          <p:nvPr>
            <p:ph type="ftr" sz="quarter" idx="15"/>
          </p:nvPr>
        </p:nvSpPr>
        <p:spPr/>
        <p:txBody>
          <a:bodyPr/>
          <a:lstStyle/>
          <a:p>
            <a:pPr algn="l">
              <a:defRPr/>
            </a:pPr>
            <a:r>
              <a:rPr lang="en-US" dirty="0"/>
              <a:t>For investor use.</a:t>
            </a:r>
          </a:p>
        </p:txBody>
      </p:sp>
      <p:sp>
        <p:nvSpPr>
          <p:cNvPr id="16" name="TextBox 15">
            <a:extLst>
              <a:ext uri="{FF2B5EF4-FFF2-40B4-BE49-F238E27FC236}">
                <a16:creationId xmlns:a16="http://schemas.microsoft.com/office/drawing/2014/main" id="{10203FC1-D9CC-940C-1739-78108849205B}"/>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10" name="Slide Number Placeholder 9">
            <a:extLst>
              <a:ext uri="{FF2B5EF4-FFF2-40B4-BE49-F238E27FC236}">
                <a16:creationId xmlns:a16="http://schemas.microsoft.com/office/drawing/2014/main" id="{37D12165-BC32-4E6E-B169-8886900C4653}"/>
              </a:ext>
            </a:extLst>
          </p:cNvPr>
          <p:cNvSpPr>
            <a:spLocks noGrp="1"/>
          </p:cNvSpPr>
          <p:nvPr>
            <p:ph type="sldNum" sz="quarter" idx="14"/>
          </p:nvPr>
        </p:nvSpPr>
        <p:spPr/>
        <p:txBody>
          <a:bodyPr/>
          <a:lstStyle/>
          <a:p>
            <a:pPr>
              <a:defRPr/>
            </a:pPr>
            <a:fld id="{E6474CC2-1230-4213-AD1A-4B2FEEABA7A1}" type="slidenum">
              <a:rPr lang="en-US" smtClean="0"/>
              <a:pPr>
                <a:defRPr/>
              </a:pPr>
              <a:t>10</a:t>
            </a:fld>
            <a:endParaRPr lang="en-US" dirty="0"/>
          </a:p>
        </p:txBody>
      </p:sp>
      <p:pic>
        <p:nvPicPr>
          <p:cNvPr id="13" name="Picture 12" descr="Fidelity Investments logo">
            <a:extLst>
              <a:ext uri="{FF2B5EF4-FFF2-40B4-BE49-F238E27FC236}">
                <a16:creationId xmlns:a16="http://schemas.microsoft.com/office/drawing/2014/main" id="{E0341047-2762-93CC-B0E0-3B20E3BAE695}"/>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229273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0757DE1-5CFD-4BFE-990C-5F242B44BA56}"/>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7" name="Title 6"/>
          <p:cNvSpPr>
            <a:spLocks noGrp="1"/>
          </p:cNvSpPr>
          <p:nvPr>
            <p:ph type="title"/>
          </p:nvPr>
        </p:nvSpPr>
        <p:spPr/>
        <p:txBody>
          <a:bodyPr/>
          <a:lstStyle/>
          <a:p>
            <a:r>
              <a:rPr lang="en-US" dirty="0"/>
              <a:t>Medigap: Supplemental Medicare Insurance</a:t>
            </a:r>
            <a:br>
              <a:rPr lang="en-US" dirty="0"/>
            </a:br>
            <a:r>
              <a:rPr lang="en-US" sz="2000" b="1" dirty="0">
                <a:solidFill>
                  <a:srgbClr val="368727"/>
                </a:solidFill>
              </a:rPr>
              <a:t>Ten</a:t>
            </a:r>
            <a:r>
              <a:rPr lang="en-US" altLang="en-US" sz="2000" b="1" dirty="0">
                <a:solidFill>
                  <a:srgbClr val="368727"/>
                </a:solidFill>
              </a:rPr>
              <a:t> standard plans offering different levels of coverage</a:t>
            </a:r>
            <a:endParaRPr lang="en-US" sz="2000" b="1" dirty="0">
              <a:solidFill>
                <a:srgbClr val="368727"/>
              </a:solidFill>
            </a:endParaRPr>
          </a:p>
        </p:txBody>
      </p:sp>
      <p:sp>
        <p:nvSpPr>
          <p:cNvPr id="3" name="Rectangle 2">
            <a:extLst>
              <a:ext uri="{FF2B5EF4-FFF2-40B4-BE49-F238E27FC236}">
                <a16:creationId xmlns:a16="http://schemas.microsoft.com/office/drawing/2014/main" id="{0787DADE-7A33-E1B0-DAE3-9B94BE7D299A}"/>
              </a:ext>
            </a:extLst>
          </p:cNvPr>
          <p:cNvSpPr/>
          <p:nvPr/>
        </p:nvSpPr>
        <p:spPr bwMode="auto">
          <a:xfrm>
            <a:off x="571500" y="1617452"/>
            <a:ext cx="4660257"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Premium cost varies by insurance company and state</a:t>
            </a:r>
          </a:p>
        </p:txBody>
      </p:sp>
      <p:sp>
        <p:nvSpPr>
          <p:cNvPr id="6" name="Rectangle 5">
            <a:extLst>
              <a:ext uri="{FF2B5EF4-FFF2-40B4-BE49-F238E27FC236}">
                <a16:creationId xmlns:a16="http://schemas.microsoft.com/office/drawing/2014/main" id="{018AC5EC-49EF-DFF1-B6AE-122AD0940C85}"/>
              </a:ext>
            </a:extLst>
          </p:cNvPr>
          <p:cNvSpPr/>
          <p:nvPr/>
        </p:nvSpPr>
        <p:spPr bwMode="auto">
          <a:xfrm>
            <a:off x="5245740" y="1617452"/>
            <a:ext cx="4660257"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No coverage</a:t>
            </a:r>
            <a:r>
              <a:rPr kumimoji="0" lang="en-US" sz="1200" b="0" i="0" u="none" strike="noStrike" cap="none" normalizeH="0" dirty="0">
                <a:ln>
                  <a:noFill/>
                </a:ln>
                <a:solidFill>
                  <a:schemeClr val="tx1"/>
                </a:solidFill>
                <a:effectLst/>
                <a:latin typeface="Arial" charset="0"/>
                <a:ea typeface="ＭＳ Ｐゴシック" charset="-128"/>
              </a:rPr>
              <a:t> for dental, hearing, or vision</a:t>
            </a: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8" name="Rectangle 7">
            <a:extLst>
              <a:ext uri="{FF2B5EF4-FFF2-40B4-BE49-F238E27FC236}">
                <a16:creationId xmlns:a16="http://schemas.microsoft.com/office/drawing/2014/main" id="{FFF6C0C2-0B03-C8FB-C7C6-E3507CF54D6D}"/>
              </a:ext>
            </a:extLst>
          </p:cNvPr>
          <p:cNvSpPr/>
          <p:nvPr/>
        </p:nvSpPr>
        <p:spPr bwMode="auto">
          <a:xfrm>
            <a:off x="571500" y="1992945"/>
            <a:ext cx="4660257"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Flexibility to</a:t>
            </a:r>
            <a:r>
              <a:rPr kumimoji="0" lang="en-US" sz="1200" b="0" i="0" u="none" strike="noStrike" cap="none" normalizeH="0" dirty="0">
                <a:ln>
                  <a:noFill/>
                </a:ln>
                <a:solidFill>
                  <a:schemeClr val="tx1"/>
                </a:solidFill>
                <a:effectLst/>
                <a:latin typeface="Arial" charset="0"/>
                <a:ea typeface="ＭＳ Ｐゴシック" charset="-128"/>
              </a:rPr>
              <a:t> see any doctor who accepts Medicare</a:t>
            </a: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Rectangle 8">
            <a:extLst>
              <a:ext uri="{FF2B5EF4-FFF2-40B4-BE49-F238E27FC236}">
                <a16:creationId xmlns:a16="http://schemas.microsoft.com/office/drawing/2014/main" id="{10F47630-542F-9D34-45B3-FD9376887DBE}"/>
              </a:ext>
            </a:extLst>
          </p:cNvPr>
          <p:cNvSpPr/>
          <p:nvPr/>
        </p:nvSpPr>
        <p:spPr bwMode="auto">
          <a:xfrm>
            <a:off x="5245740" y="1992945"/>
            <a:ext cx="4660257"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No prescription</a:t>
            </a:r>
            <a:r>
              <a:rPr kumimoji="0" lang="en-US" sz="1200" b="0" i="0" u="none" strike="noStrike" cap="none" normalizeH="0" dirty="0">
                <a:ln>
                  <a:noFill/>
                </a:ln>
                <a:solidFill>
                  <a:schemeClr val="tx1"/>
                </a:solidFill>
                <a:effectLst/>
                <a:latin typeface="Arial" charset="0"/>
                <a:ea typeface="ＭＳ Ｐゴシック" charset="-128"/>
              </a:rPr>
              <a:t> drug coverage</a:t>
            </a:r>
            <a:endParaRPr kumimoji="0" lang="en-US" sz="1200" b="0" i="0" u="none" strike="noStrike" cap="none" normalizeH="0" baseline="0" dirty="0">
              <a:ln>
                <a:noFill/>
              </a:ln>
              <a:solidFill>
                <a:schemeClr val="tx1"/>
              </a:solidFill>
              <a:effectLst/>
              <a:latin typeface="Arial" charset="0"/>
              <a:ea typeface="ＭＳ Ｐゴシック" charset="-128"/>
            </a:endParaRPr>
          </a:p>
        </p:txBody>
      </p:sp>
      <p:graphicFrame>
        <p:nvGraphicFramePr>
          <p:cNvPr id="15" name="Table 14"/>
          <p:cNvGraphicFramePr>
            <a:graphicFrameLocks noGrp="1"/>
          </p:cNvGraphicFramePr>
          <p:nvPr>
            <p:extLst>
              <p:ext uri="{D42A27DB-BD31-4B8C-83A1-F6EECF244321}">
                <p14:modId xmlns:p14="http://schemas.microsoft.com/office/powerpoint/2010/main" val="3076318527"/>
              </p:ext>
            </p:extLst>
          </p:nvPr>
        </p:nvGraphicFramePr>
        <p:xfrm>
          <a:off x="581549" y="2479530"/>
          <a:ext cx="9324448" cy="3235471"/>
        </p:xfrm>
        <a:graphic>
          <a:graphicData uri="http://schemas.openxmlformats.org/drawingml/2006/table">
            <a:tbl>
              <a:tblPr firstRow="1" firstCol="1" bandRow="1">
                <a:tableStyleId>{5C22544A-7EE6-4342-B048-85BDC9FD1C3A}</a:tableStyleId>
              </a:tblPr>
              <a:tblGrid>
                <a:gridCol w="3598958">
                  <a:extLst>
                    <a:ext uri="{9D8B030D-6E8A-4147-A177-3AD203B41FA5}">
                      <a16:colId xmlns:a16="http://schemas.microsoft.com/office/drawing/2014/main" val="20000"/>
                    </a:ext>
                  </a:extLst>
                </a:gridCol>
                <a:gridCol w="572549">
                  <a:extLst>
                    <a:ext uri="{9D8B030D-6E8A-4147-A177-3AD203B41FA5}">
                      <a16:colId xmlns:a16="http://schemas.microsoft.com/office/drawing/2014/main" val="20001"/>
                    </a:ext>
                  </a:extLst>
                </a:gridCol>
                <a:gridCol w="572549">
                  <a:extLst>
                    <a:ext uri="{9D8B030D-6E8A-4147-A177-3AD203B41FA5}">
                      <a16:colId xmlns:a16="http://schemas.microsoft.com/office/drawing/2014/main" val="20002"/>
                    </a:ext>
                  </a:extLst>
                </a:gridCol>
                <a:gridCol w="572549">
                  <a:extLst>
                    <a:ext uri="{9D8B030D-6E8A-4147-A177-3AD203B41FA5}">
                      <a16:colId xmlns:a16="http://schemas.microsoft.com/office/drawing/2014/main" val="20003"/>
                    </a:ext>
                  </a:extLst>
                </a:gridCol>
                <a:gridCol w="572549">
                  <a:extLst>
                    <a:ext uri="{9D8B030D-6E8A-4147-A177-3AD203B41FA5}">
                      <a16:colId xmlns:a16="http://schemas.microsoft.com/office/drawing/2014/main" val="20004"/>
                    </a:ext>
                  </a:extLst>
                </a:gridCol>
                <a:gridCol w="572549">
                  <a:extLst>
                    <a:ext uri="{9D8B030D-6E8A-4147-A177-3AD203B41FA5}">
                      <a16:colId xmlns:a16="http://schemas.microsoft.com/office/drawing/2014/main" val="20005"/>
                    </a:ext>
                  </a:extLst>
                </a:gridCol>
                <a:gridCol w="572549">
                  <a:extLst>
                    <a:ext uri="{9D8B030D-6E8A-4147-A177-3AD203B41FA5}">
                      <a16:colId xmlns:a16="http://schemas.microsoft.com/office/drawing/2014/main" val="20006"/>
                    </a:ext>
                  </a:extLst>
                </a:gridCol>
                <a:gridCol w="572549">
                  <a:extLst>
                    <a:ext uri="{9D8B030D-6E8A-4147-A177-3AD203B41FA5}">
                      <a16:colId xmlns:a16="http://schemas.microsoft.com/office/drawing/2014/main" val="20007"/>
                    </a:ext>
                  </a:extLst>
                </a:gridCol>
                <a:gridCol w="572549">
                  <a:extLst>
                    <a:ext uri="{9D8B030D-6E8A-4147-A177-3AD203B41FA5}">
                      <a16:colId xmlns:a16="http://schemas.microsoft.com/office/drawing/2014/main" val="20008"/>
                    </a:ext>
                  </a:extLst>
                </a:gridCol>
                <a:gridCol w="572549">
                  <a:extLst>
                    <a:ext uri="{9D8B030D-6E8A-4147-A177-3AD203B41FA5}">
                      <a16:colId xmlns:a16="http://schemas.microsoft.com/office/drawing/2014/main" val="20009"/>
                    </a:ext>
                  </a:extLst>
                </a:gridCol>
                <a:gridCol w="572549">
                  <a:extLst>
                    <a:ext uri="{9D8B030D-6E8A-4147-A177-3AD203B41FA5}">
                      <a16:colId xmlns:a16="http://schemas.microsoft.com/office/drawing/2014/main" val="20010"/>
                    </a:ext>
                  </a:extLst>
                </a:gridCol>
              </a:tblGrid>
              <a:tr h="264463">
                <a:tc>
                  <a:txBody>
                    <a:bodyPr/>
                    <a:lstStyle/>
                    <a:p>
                      <a:pPr marL="0" marR="0">
                        <a:lnSpc>
                          <a:spcPct val="115000"/>
                        </a:lnSpc>
                        <a:spcBef>
                          <a:spcPts val="0"/>
                        </a:spcBef>
                        <a:spcAft>
                          <a:spcPts val="1125"/>
                        </a:spcAft>
                      </a:pPr>
                      <a:endParaRPr lang="en-US" sz="1100" b="1" dirty="0">
                        <a:solidFill>
                          <a:schemeClr val="tx1"/>
                        </a:solidFill>
                        <a:effectLst/>
                        <a:latin typeface="Calibri"/>
                        <a:ea typeface="Calibri"/>
                        <a:cs typeface="Times New Roman"/>
                      </a:endParaRPr>
                    </a:p>
                  </a:txBody>
                  <a:tcPr marL="0" marR="0" marT="18288" marB="18288"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10">
                  <a:txBody>
                    <a:bodyPr/>
                    <a:lstStyle/>
                    <a:p>
                      <a:pPr marL="0" marR="0" algn="ctr">
                        <a:lnSpc>
                          <a:spcPct val="115000"/>
                        </a:lnSpc>
                        <a:spcBef>
                          <a:spcPts val="0"/>
                        </a:spcBef>
                        <a:spcAft>
                          <a:spcPts val="1125"/>
                        </a:spcAft>
                      </a:pPr>
                      <a:r>
                        <a:rPr lang="en-US" sz="1100" b="1" dirty="0">
                          <a:solidFill>
                            <a:schemeClr val="bg1"/>
                          </a:solidFill>
                          <a:effectLst/>
                        </a:rPr>
                        <a:t>Medigap Plans</a:t>
                      </a:r>
                      <a:endParaRPr lang="en-US" sz="1100" b="1" dirty="0">
                        <a:solidFill>
                          <a:schemeClr val="bg1"/>
                        </a:solidFill>
                        <a:effectLst/>
                        <a:latin typeface="Calibri"/>
                        <a:ea typeface="Calibri"/>
                        <a:cs typeface="Times New Roman"/>
                      </a:endParaRPr>
                    </a:p>
                  </a:txBody>
                  <a:tcPr marL="0" marR="0" marT="18288" marB="18288"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D656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4463">
                <a:tc>
                  <a:txBody>
                    <a:bodyPr/>
                    <a:lstStyle/>
                    <a:p>
                      <a:pPr marL="0" marR="0" lvl="0" indent="0" algn="l" defTabSz="1132076" rtl="0" eaLnBrk="1" fontAlgn="auto" latinLnBrk="0" hangingPunct="1">
                        <a:lnSpc>
                          <a:spcPct val="115000"/>
                        </a:lnSpc>
                        <a:spcBef>
                          <a:spcPts val="0"/>
                        </a:spcBef>
                        <a:spcAft>
                          <a:spcPts val="1125"/>
                        </a:spcAft>
                        <a:buClrTx/>
                        <a:buSzTx/>
                        <a:buFontTx/>
                        <a:buNone/>
                        <a:tabLst/>
                        <a:defRPr/>
                      </a:pPr>
                      <a:r>
                        <a:rPr lang="en-US" sz="1100" b="1" dirty="0">
                          <a:solidFill>
                            <a:schemeClr val="tx1"/>
                          </a:solidFill>
                          <a:effectLst/>
                        </a:rPr>
                        <a:t>Medigap Benefits</a:t>
                      </a:r>
                      <a:endParaRPr lang="en-US" sz="1100" b="1" dirty="0">
                        <a:solidFill>
                          <a:schemeClr val="tx1"/>
                        </a:solidFill>
                        <a:effectLst/>
                        <a:latin typeface="Calibri"/>
                        <a:ea typeface="Calibri"/>
                        <a:cs typeface="Times New Roman"/>
                      </a:endParaRPr>
                    </a:p>
                  </a:txBody>
                  <a:tcPr marL="0" marR="0" marT="18288" marB="18288"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125"/>
                        </a:spcAft>
                      </a:pPr>
                      <a:r>
                        <a:rPr lang="en-US" sz="1100" b="1" dirty="0">
                          <a:solidFill>
                            <a:schemeClr val="tx1"/>
                          </a:solidFill>
                          <a:effectLst/>
                        </a:rPr>
                        <a:t>A</a:t>
                      </a:r>
                      <a:endParaRPr lang="en-US" sz="1100" b="1" dirty="0">
                        <a:solidFill>
                          <a:schemeClr val="tx1"/>
                        </a:solidFill>
                        <a:effectLst/>
                        <a:latin typeface="Calibri"/>
                        <a:ea typeface="Calibri"/>
                        <a:cs typeface="Times New Roman"/>
                      </a:endParaRPr>
                    </a:p>
                  </a:txBody>
                  <a:tcPr marL="0" marR="0" marT="18288" marB="18288"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B</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C</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D</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F*</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G*</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K</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L</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M</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N</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r h="458030">
                <a:tc>
                  <a:txBody>
                    <a:bodyPr/>
                    <a:lstStyle/>
                    <a:p>
                      <a:pPr marL="0" marR="0">
                        <a:lnSpc>
                          <a:spcPct val="115000"/>
                        </a:lnSpc>
                        <a:spcBef>
                          <a:spcPts val="0"/>
                        </a:spcBef>
                        <a:spcAft>
                          <a:spcPts val="1125"/>
                        </a:spcAft>
                      </a:pPr>
                      <a:r>
                        <a:rPr lang="en-US" sz="1000" b="0" dirty="0">
                          <a:solidFill>
                            <a:schemeClr val="tx1"/>
                          </a:solidFill>
                          <a:effectLst/>
                        </a:rPr>
                        <a:t>Part A coinsurance and hospital costs up to an additional </a:t>
                      </a:r>
                      <a:br>
                        <a:rPr lang="en-US" sz="1000" b="0" dirty="0">
                          <a:solidFill>
                            <a:schemeClr val="tx1"/>
                          </a:solidFill>
                          <a:effectLst/>
                        </a:rPr>
                      </a:br>
                      <a:r>
                        <a:rPr lang="en-US" sz="1000" b="0" dirty="0">
                          <a:solidFill>
                            <a:schemeClr val="tx1"/>
                          </a:solidFill>
                          <a:effectLst/>
                        </a:rPr>
                        <a:t>365 days after Medicare benefits are used up</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9835">
                <a:tc>
                  <a:txBody>
                    <a:bodyPr/>
                    <a:lstStyle/>
                    <a:p>
                      <a:pPr marL="0" marR="0">
                        <a:lnSpc>
                          <a:spcPct val="115000"/>
                        </a:lnSpc>
                        <a:spcBef>
                          <a:spcPts val="0"/>
                        </a:spcBef>
                        <a:spcAft>
                          <a:spcPts val="1125"/>
                        </a:spcAft>
                      </a:pPr>
                      <a:r>
                        <a:rPr lang="en-US" sz="1000" b="0" dirty="0">
                          <a:solidFill>
                            <a:schemeClr val="tx1"/>
                          </a:solidFill>
                          <a:effectLst/>
                        </a:rPr>
                        <a:t>Part B coinsurance or copayment</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9835">
                <a:tc>
                  <a:txBody>
                    <a:bodyPr/>
                    <a:lstStyle/>
                    <a:p>
                      <a:pPr marL="0" marR="0">
                        <a:lnSpc>
                          <a:spcPct val="115000"/>
                        </a:lnSpc>
                        <a:spcBef>
                          <a:spcPts val="0"/>
                        </a:spcBef>
                        <a:spcAft>
                          <a:spcPts val="1125"/>
                        </a:spcAft>
                      </a:pPr>
                      <a:r>
                        <a:rPr lang="en-US" sz="1000" b="0" dirty="0">
                          <a:solidFill>
                            <a:schemeClr val="tx1"/>
                          </a:solidFill>
                          <a:effectLst/>
                        </a:rPr>
                        <a:t>Blood (first 3 pints)</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9835">
                <a:tc>
                  <a:txBody>
                    <a:bodyPr/>
                    <a:lstStyle/>
                    <a:p>
                      <a:pPr marL="0" marR="0">
                        <a:lnSpc>
                          <a:spcPct val="115000"/>
                        </a:lnSpc>
                        <a:spcBef>
                          <a:spcPts val="0"/>
                        </a:spcBef>
                        <a:spcAft>
                          <a:spcPts val="1125"/>
                        </a:spcAft>
                      </a:pPr>
                      <a:r>
                        <a:rPr lang="en-US" sz="1000" b="0" dirty="0">
                          <a:solidFill>
                            <a:schemeClr val="tx1"/>
                          </a:solidFill>
                          <a:effectLst/>
                        </a:rPr>
                        <a:t>Part A hospice care coinsurance or copayment</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49835">
                <a:tc>
                  <a:txBody>
                    <a:bodyPr/>
                    <a:lstStyle/>
                    <a:p>
                      <a:pPr marL="0" marR="0">
                        <a:lnSpc>
                          <a:spcPct val="115000"/>
                        </a:lnSpc>
                        <a:spcBef>
                          <a:spcPts val="0"/>
                        </a:spcBef>
                        <a:spcAft>
                          <a:spcPts val="1125"/>
                        </a:spcAft>
                      </a:pPr>
                      <a:r>
                        <a:rPr lang="en-US" sz="1000" b="0" dirty="0">
                          <a:solidFill>
                            <a:schemeClr val="tx1"/>
                          </a:solidFill>
                          <a:effectLst/>
                        </a:rPr>
                        <a:t>Skilled nursing facility care coinsurance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49835">
                <a:tc>
                  <a:txBody>
                    <a:bodyPr/>
                    <a:lstStyle/>
                    <a:p>
                      <a:pPr marL="0" marR="0">
                        <a:lnSpc>
                          <a:spcPct val="115000"/>
                        </a:lnSpc>
                        <a:spcBef>
                          <a:spcPts val="0"/>
                        </a:spcBef>
                        <a:spcAft>
                          <a:spcPts val="1125"/>
                        </a:spcAft>
                      </a:pPr>
                      <a:r>
                        <a:rPr lang="en-US" sz="1000" b="0" dirty="0">
                          <a:solidFill>
                            <a:schemeClr val="tx1"/>
                          </a:solidFill>
                          <a:effectLst/>
                        </a:rPr>
                        <a:t>Part A deductible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49835">
                <a:tc>
                  <a:txBody>
                    <a:bodyPr/>
                    <a:lstStyle/>
                    <a:p>
                      <a:pPr marL="0" marR="0">
                        <a:lnSpc>
                          <a:spcPct val="115000"/>
                        </a:lnSpc>
                        <a:spcBef>
                          <a:spcPts val="0"/>
                        </a:spcBef>
                        <a:spcAft>
                          <a:spcPts val="1125"/>
                        </a:spcAft>
                      </a:pPr>
                      <a:r>
                        <a:rPr lang="en-US" sz="1000" b="0" dirty="0">
                          <a:solidFill>
                            <a:schemeClr val="tx1"/>
                          </a:solidFill>
                          <a:effectLst/>
                        </a:rPr>
                        <a:t>Part B deductible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49835">
                <a:tc>
                  <a:txBody>
                    <a:bodyPr/>
                    <a:lstStyle/>
                    <a:p>
                      <a:pPr marL="0" marR="0">
                        <a:lnSpc>
                          <a:spcPct val="115000"/>
                        </a:lnSpc>
                        <a:spcBef>
                          <a:spcPts val="0"/>
                        </a:spcBef>
                        <a:spcAft>
                          <a:spcPts val="1125"/>
                        </a:spcAft>
                      </a:pPr>
                      <a:r>
                        <a:rPr lang="en-US" sz="1000" b="0" dirty="0">
                          <a:solidFill>
                            <a:schemeClr val="tx1"/>
                          </a:solidFill>
                          <a:effectLst/>
                        </a:rPr>
                        <a:t>Part B excess charge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49835">
                <a:tc>
                  <a:txBody>
                    <a:bodyPr/>
                    <a:lstStyle/>
                    <a:p>
                      <a:pPr marL="0" marR="0">
                        <a:lnSpc>
                          <a:spcPct val="115000"/>
                        </a:lnSpc>
                        <a:spcBef>
                          <a:spcPts val="0"/>
                        </a:spcBef>
                        <a:spcAft>
                          <a:spcPts val="1125"/>
                        </a:spcAft>
                      </a:pPr>
                      <a:r>
                        <a:rPr lang="en-US" sz="1000" b="0" dirty="0">
                          <a:solidFill>
                            <a:schemeClr val="tx1"/>
                          </a:solidFill>
                          <a:effectLst/>
                        </a:rPr>
                        <a:t>Foreign travel exchange (up to plan limits)</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49835">
                <a:tc>
                  <a:txBody>
                    <a:bodyPr/>
                    <a:lstStyle/>
                    <a:p>
                      <a:pPr marL="0" marR="0">
                        <a:lnSpc>
                          <a:spcPct val="115000"/>
                        </a:lnSpc>
                        <a:spcBef>
                          <a:spcPts val="0"/>
                        </a:spcBef>
                        <a:spcAft>
                          <a:spcPts val="1125"/>
                        </a:spcAft>
                      </a:pPr>
                      <a:r>
                        <a:rPr lang="en-US" sz="1000" b="0" dirty="0">
                          <a:solidFill>
                            <a:schemeClr val="tx1"/>
                          </a:solidFill>
                          <a:effectLst/>
                        </a:rPr>
                        <a:t>Out-of-pocket limit</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$7,220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$3,610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bl>
          </a:graphicData>
        </a:graphic>
      </p:graphicFrame>
      <p:sp>
        <p:nvSpPr>
          <p:cNvPr id="13" name="Footer Placeholder 4">
            <a:extLst>
              <a:ext uri="{FF2B5EF4-FFF2-40B4-BE49-F238E27FC236}">
                <a16:creationId xmlns:a16="http://schemas.microsoft.com/office/drawing/2014/main" id="{ACC4579C-48AB-4913-9596-9F897C14CAB6}"/>
              </a:ext>
            </a:extLst>
          </p:cNvPr>
          <p:cNvSpPr txBox="1">
            <a:spLocks/>
          </p:cNvSpPr>
          <p:nvPr/>
        </p:nvSpPr>
        <p:spPr bwMode="auto">
          <a:xfrm>
            <a:off x="474274" y="6293264"/>
            <a:ext cx="9450775"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marL="0" indent="0" algn="r" rtl="0" eaLnBrk="0" fontAlgn="base" hangingPunct="0">
              <a:spcBef>
                <a:spcPct val="0"/>
              </a:spcBef>
              <a:spcAft>
                <a:spcPct val="0"/>
              </a:spcAft>
              <a:buSzPct val="40000"/>
              <a:defRPr lang="en-US" sz="800" b="1" kern="1200" smtClean="0">
                <a:solidFill>
                  <a:srgbClr val="000000"/>
                </a:solidFill>
                <a:latin typeface="Arial" charset="0"/>
                <a:ea typeface="ＭＳ Ｐゴシック" charset="-128"/>
                <a:cs typeface="+mn-cs"/>
              </a:defRPr>
            </a:lvl1pPr>
            <a:lvl2pPr marL="457200" indent="0" algn="l" rtl="0" eaLnBrk="1" fontAlgn="base" hangingPunct="1">
              <a:spcBef>
                <a:spcPct val="0"/>
              </a:spcBef>
              <a:spcAft>
                <a:spcPct val="0"/>
              </a:spcAft>
              <a:buClr>
                <a:srgbClr val="7A9B3D"/>
              </a:buClr>
              <a:buNone/>
              <a:defRPr sz="1200" b="0" i="1" kern="1200">
                <a:solidFill>
                  <a:schemeClr val="tx1"/>
                </a:solidFill>
                <a:latin typeface="Arial" pitchFamily="34" charset="0"/>
                <a:ea typeface="ＭＳ Ｐゴシック"/>
                <a:cs typeface="ＭＳ Ｐゴシック"/>
              </a:defRPr>
            </a:lvl2pPr>
            <a:lvl3pPr marL="914400" indent="-114300" algn="l" rtl="0" eaLnBrk="1" fontAlgn="base" hangingPunct="1">
              <a:spcBef>
                <a:spcPct val="0"/>
              </a:spcBef>
              <a:spcAft>
                <a:spcPct val="0"/>
              </a:spcAft>
              <a:buClr>
                <a:srgbClr val="7A9A3D"/>
              </a:buClr>
              <a:buFont typeface="Arial" pitchFamily="34" charset="0"/>
              <a:buChar char="–"/>
              <a:defRPr sz="1200" kern="1200">
                <a:solidFill>
                  <a:schemeClr val="tx1"/>
                </a:solidFill>
                <a:latin typeface="Arial" pitchFamily="34" charset="0"/>
                <a:ea typeface="ＭＳ Ｐゴシック"/>
                <a:cs typeface="ＭＳ Ｐゴシック"/>
              </a:defRPr>
            </a:lvl3pPr>
            <a:lvl4pPr marL="1371600" indent="-114300" algn="l" rtl="0" eaLnBrk="1" fontAlgn="base" hangingPunct="1">
              <a:spcBef>
                <a:spcPct val="0"/>
              </a:spcBef>
              <a:spcAft>
                <a:spcPct val="0"/>
              </a:spcAft>
              <a:buClr>
                <a:srgbClr val="7A9A3D"/>
              </a:buClr>
              <a:buFont typeface="Arial" pitchFamily="34" charset="0"/>
              <a:buChar char="•"/>
              <a:defRPr sz="1200" kern="1200">
                <a:solidFill>
                  <a:schemeClr val="tx1"/>
                </a:solidFill>
                <a:latin typeface="Arial" pitchFamily="34" charset="0"/>
                <a:ea typeface="ＭＳ Ｐゴシック"/>
                <a:cs typeface="ＭＳ Ｐゴシック"/>
              </a:defRPr>
            </a:lvl4pPr>
            <a:lvl5pPr marL="1828800" indent="-228600" algn="l" rtl="0" eaLnBrk="1" fontAlgn="base"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5pPr>
            <a:lvl6pPr marL="22860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6pPr>
            <a:lvl7pPr marL="27432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7pPr>
            <a:lvl8pPr marL="32004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8pPr>
            <a:lvl9pPr marL="36576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9pPr>
          </a:lstStyle>
          <a:p>
            <a:pPr algn="l"/>
            <a:r>
              <a:rPr lang="en-US" sz="1000" b="0" dirty="0"/>
              <a:t>* Plans F and G also offer a high-deductible plan in some states. With this option, you must pay for Medicare-covered costs (coinsurance, copayments, and deductibles) up to the deductible amount of $2,800 in 2024 before your policy pays anything. (Plans C and F aren’t available to people who were newly eligible for Medicare on or after January 1, 2020.)</a:t>
            </a:r>
          </a:p>
          <a:p>
            <a:pPr algn="l"/>
            <a:r>
              <a:rPr lang="en-US" sz="1000" b="0" dirty="0">
                <a:solidFill>
                  <a:srgbClr val="000000"/>
                </a:solidFill>
              </a:rPr>
              <a:t>Source: </a:t>
            </a:r>
            <a:r>
              <a:rPr lang="en-US" sz="1000" b="0" dirty="0">
                <a:solidFill>
                  <a:srgbClr val="000000"/>
                </a:solidFill>
                <a:hlinkClick r:id="rId3"/>
              </a:rPr>
              <a:t>Medicare.gov</a:t>
            </a:r>
            <a:endParaRPr lang="en-US" sz="1000" b="0" dirty="0">
              <a:solidFill>
                <a:srgbClr val="000000"/>
              </a:solidFill>
            </a:endParaRPr>
          </a:p>
        </p:txBody>
      </p:sp>
      <p:sp>
        <p:nvSpPr>
          <p:cNvPr id="2" name="Footer Placeholder 1">
            <a:extLst>
              <a:ext uri="{FF2B5EF4-FFF2-40B4-BE49-F238E27FC236}">
                <a16:creationId xmlns:a16="http://schemas.microsoft.com/office/drawing/2014/main" id="{1C5A245C-242E-4BB9-A8CB-CB7DC9187283}"/>
              </a:ext>
            </a:extLst>
          </p:cNvPr>
          <p:cNvSpPr>
            <a:spLocks noGrp="1"/>
          </p:cNvSpPr>
          <p:nvPr>
            <p:ph type="ftr" sz="quarter" idx="15"/>
          </p:nvPr>
        </p:nvSpPr>
        <p:spPr/>
        <p:txBody>
          <a:bodyPr/>
          <a:lstStyle/>
          <a:p>
            <a:pPr algn="l">
              <a:defRPr/>
            </a:pPr>
            <a:r>
              <a:rPr lang="en-US" dirty="0"/>
              <a:t>For investor use.</a:t>
            </a:r>
          </a:p>
        </p:txBody>
      </p:sp>
      <p:sp>
        <p:nvSpPr>
          <p:cNvPr id="5" name="TextBox 4">
            <a:extLst>
              <a:ext uri="{FF2B5EF4-FFF2-40B4-BE49-F238E27FC236}">
                <a16:creationId xmlns:a16="http://schemas.microsoft.com/office/drawing/2014/main" id="{023860B7-BC5D-5D20-E980-ACBE429D8DBE}"/>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010FCE4D-0552-456C-BBAC-CE84853B78DC}"/>
              </a:ext>
            </a:extLst>
          </p:cNvPr>
          <p:cNvSpPr>
            <a:spLocks noGrp="1"/>
          </p:cNvSpPr>
          <p:nvPr>
            <p:ph type="sldNum" sz="quarter" idx="14"/>
          </p:nvPr>
        </p:nvSpPr>
        <p:spPr/>
        <p:txBody>
          <a:bodyPr/>
          <a:lstStyle/>
          <a:p>
            <a:pPr>
              <a:defRPr/>
            </a:pPr>
            <a:fld id="{E6474CC2-1230-4213-AD1A-4B2FEEABA7A1}" type="slidenum">
              <a:rPr lang="en-US" smtClean="0"/>
              <a:pPr>
                <a:defRPr/>
              </a:pPr>
              <a:t>11</a:t>
            </a:fld>
            <a:endParaRPr lang="en-US" dirty="0"/>
          </a:p>
        </p:txBody>
      </p:sp>
      <p:pic>
        <p:nvPicPr>
          <p:cNvPr id="39" name="Picture 38" descr="Fidelity Investments logo">
            <a:extLst>
              <a:ext uri="{FF2B5EF4-FFF2-40B4-BE49-F238E27FC236}">
                <a16:creationId xmlns:a16="http://schemas.microsoft.com/office/drawing/2014/main" id="{D3D5638A-1287-0DD7-DA46-A2A66E4B5052}"/>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55863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0E4108A-3944-4EE0-A2D2-271336D1DB0C}"/>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7" name="Title 6"/>
          <p:cNvSpPr>
            <a:spLocks noGrp="1"/>
          </p:cNvSpPr>
          <p:nvPr>
            <p:ph type="title"/>
          </p:nvPr>
        </p:nvSpPr>
        <p:spPr/>
        <p:txBody>
          <a:bodyPr/>
          <a:lstStyle/>
          <a:p>
            <a:r>
              <a:rPr lang="en-US" altLang="en-US" dirty="0">
                <a:solidFill>
                  <a:schemeClr val="bg2"/>
                </a:solidFill>
              </a:rPr>
              <a:t>Medicare Part C: Medicare Advantage </a:t>
            </a:r>
            <a:endParaRPr lang="en-US" dirty="0">
              <a:solidFill>
                <a:srgbClr val="768692"/>
              </a:solidFill>
            </a:endParaRPr>
          </a:p>
        </p:txBody>
      </p:sp>
      <p:sp>
        <p:nvSpPr>
          <p:cNvPr id="20" name="Text Box 10"/>
          <p:cNvSpPr txBox="1">
            <a:spLocks noChangeArrowheads="1"/>
          </p:cNvSpPr>
          <p:nvPr/>
        </p:nvSpPr>
        <p:spPr bwMode="auto">
          <a:xfrm>
            <a:off x="1826825" y="1505273"/>
            <a:ext cx="8547100" cy="369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35" tIns="45718" rIns="91435" bIns="45718">
            <a:spAutoFit/>
          </a:bodyPr>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lgn="ctr">
              <a:spcBef>
                <a:spcPts val="400"/>
              </a:spcBef>
            </a:pPr>
            <a:r>
              <a:rPr lang="en-US" altLang="en-US" sz="1800" b="1" dirty="0"/>
              <a:t>MEDICARE ADVANTAGE PLANS</a:t>
            </a:r>
          </a:p>
        </p:txBody>
      </p:sp>
      <p:sp>
        <p:nvSpPr>
          <p:cNvPr id="3" name="Rectangle 2">
            <a:extLst>
              <a:ext uri="{FF2B5EF4-FFF2-40B4-BE49-F238E27FC236}">
                <a16:creationId xmlns:a16="http://schemas.microsoft.com/office/drawing/2014/main" id="{4C401391-B2A1-D07F-18E0-17D499059945}"/>
              </a:ext>
            </a:extLst>
          </p:cNvPr>
          <p:cNvSpPr/>
          <p:nvPr/>
        </p:nvSpPr>
        <p:spPr bwMode="auto">
          <a:xfrm>
            <a:off x="1408112" y="1975380"/>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US" sz="1800" b="1" dirty="0">
                <a:solidFill>
                  <a:srgbClr val="368727"/>
                </a:solidFill>
                <a:latin typeface="+mn-lt"/>
                <a:ea typeface="+mn-ea"/>
                <a:cs typeface="+mn-cs"/>
              </a:rPr>
              <a:t>HMOs, PPOs, private fee-for-service plans, Medicare specialty plans</a:t>
            </a:r>
          </a:p>
        </p:txBody>
      </p:sp>
      <p:sp>
        <p:nvSpPr>
          <p:cNvPr id="5" name="Rectangle 4">
            <a:extLst>
              <a:ext uri="{FF2B5EF4-FFF2-40B4-BE49-F238E27FC236}">
                <a16:creationId xmlns:a16="http://schemas.microsoft.com/office/drawing/2014/main" id="{54D30E8D-4E84-DAAF-73B3-690B32023AB5}"/>
              </a:ext>
            </a:extLst>
          </p:cNvPr>
          <p:cNvSpPr/>
          <p:nvPr/>
        </p:nvSpPr>
        <p:spPr bwMode="auto">
          <a:xfrm>
            <a:off x="6096000" y="1975380"/>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Costs may increase if you use </a:t>
            </a:r>
            <a:r>
              <a:rPr lang="en-US" sz="1800" b="1" dirty="0">
                <a:solidFill>
                  <a:srgbClr val="368727"/>
                </a:solidFill>
                <a:latin typeface="+mn-lt"/>
                <a:ea typeface="+mn-ea"/>
                <a:cs typeface="+mn-cs"/>
              </a:rPr>
              <a:t>out-of-network doctors</a:t>
            </a:r>
          </a:p>
        </p:txBody>
      </p:sp>
      <p:sp>
        <p:nvSpPr>
          <p:cNvPr id="6" name="Rectangle 5">
            <a:extLst>
              <a:ext uri="{FF2B5EF4-FFF2-40B4-BE49-F238E27FC236}">
                <a16:creationId xmlns:a16="http://schemas.microsoft.com/office/drawing/2014/main" id="{1921F428-37BE-008F-42EC-EA3C32E83C9D}"/>
              </a:ext>
            </a:extLst>
          </p:cNvPr>
          <p:cNvSpPr/>
          <p:nvPr/>
        </p:nvSpPr>
        <p:spPr bwMode="auto">
          <a:xfrm>
            <a:off x="1408112" y="3591505"/>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Address Part A and Part B expenses</a:t>
            </a:r>
            <a:r>
              <a:rPr lang="en-US" sz="1800" dirty="0">
                <a:solidFill>
                  <a:schemeClr val="bg2"/>
                </a:solidFill>
                <a:latin typeface="+mn-lt"/>
                <a:ea typeface="+mn-ea"/>
                <a:cs typeface="+mn-cs"/>
              </a:rPr>
              <a:t>, and often others, such as prescription drugs</a:t>
            </a:r>
          </a:p>
        </p:txBody>
      </p:sp>
      <p:sp>
        <p:nvSpPr>
          <p:cNvPr id="8" name="Rectangle 7">
            <a:extLst>
              <a:ext uri="{FF2B5EF4-FFF2-40B4-BE49-F238E27FC236}">
                <a16:creationId xmlns:a16="http://schemas.microsoft.com/office/drawing/2014/main" id="{02A45DC7-7062-0310-00DC-028A0A68FFDB}"/>
              </a:ext>
            </a:extLst>
          </p:cNvPr>
          <p:cNvSpPr/>
          <p:nvPr/>
        </p:nvSpPr>
        <p:spPr bwMode="auto">
          <a:xfrm>
            <a:off x="6096000" y="3591505"/>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Hearing, dental, and vision </a:t>
            </a:r>
            <a:r>
              <a:rPr lang="en-US" sz="1800" dirty="0">
                <a:solidFill>
                  <a:schemeClr val="bg2"/>
                </a:solidFill>
                <a:latin typeface="+mn-lt"/>
                <a:ea typeface="+mn-ea"/>
                <a:cs typeface="+mn-cs"/>
              </a:rPr>
              <a:t>(not covered under Medicare) may be covered</a:t>
            </a:r>
          </a:p>
        </p:txBody>
      </p:sp>
      <p:sp>
        <p:nvSpPr>
          <p:cNvPr id="2" name="Footer Placeholder 1">
            <a:extLst>
              <a:ext uri="{FF2B5EF4-FFF2-40B4-BE49-F238E27FC236}">
                <a16:creationId xmlns:a16="http://schemas.microsoft.com/office/drawing/2014/main" id="{288EDC48-C0CC-4F5F-93EE-8E562A36A79F}"/>
              </a:ext>
            </a:extLst>
          </p:cNvPr>
          <p:cNvSpPr>
            <a:spLocks noGrp="1"/>
          </p:cNvSpPr>
          <p:nvPr>
            <p:ph type="ftr" sz="quarter" idx="15"/>
          </p:nvPr>
        </p:nvSpPr>
        <p:spPr/>
        <p:txBody>
          <a:bodyPr/>
          <a:lstStyle/>
          <a:p>
            <a:pPr algn="l">
              <a:defRPr/>
            </a:pPr>
            <a:r>
              <a:rPr lang="en-US" dirty="0"/>
              <a:t>For investor use.</a:t>
            </a:r>
          </a:p>
        </p:txBody>
      </p:sp>
      <p:sp>
        <p:nvSpPr>
          <p:cNvPr id="9" name="TextBox 8">
            <a:extLst>
              <a:ext uri="{FF2B5EF4-FFF2-40B4-BE49-F238E27FC236}">
                <a16:creationId xmlns:a16="http://schemas.microsoft.com/office/drawing/2014/main" id="{AB5D226C-37E3-219F-7ECC-2FAE6E593509}"/>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C1DDBCEC-FF03-400A-B433-8C99C67A6452}"/>
              </a:ext>
            </a:extLst>
          </p:cNvPr>
          <p:cNvSpPr>
            <a:spLocks noGrp="1"/>
          </p:cNvSpPr>
          <p:nvPr>
            <p:ph type="sldNum" sz="quarter" idx="14"/>
          </p:nvPr>
        </p:nvSpPr>
        <p:spPr/>
        <p:txBody>
          <a:bodyPr/>
          <a:lstStyle/>
          <a:p>
            <a:pPr>
              <a:defRPr/>
            </a:pPr>
            <a:fld id="{E6474CC2-1230-4213-AD1A-4B2FEEABA7A1}" type="slidenum">
              <a:rPr lang="en-US" smtClean="0"/>
              <a:pPr>
                <a:defRPr/>
              </a:pPr>
              <a:t>12</a:t>
            </a:fld>
            <a:endParaRPr lang="en-US" dirty="0"/>
          </a:p>
        </p:txBody>
      </p:sp>
      <p:pic>
        <p:nvPicPr>
          <p:cNvPr id="38" name="Picture 37" descr="Fidelity Investments logo">
            <a:extLst>
              <a:ext uri="{FF2B5EF4-FFF2-40B4-BE49-F238E27FC236}">
                <a16:creationId xmlns:a16="http://schemas.microsoft.com/office/drawing/2014/main" id="{9080253A-10A6-DAD3-6355-567D08F9A882}"/>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953777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68C5316-FFC8-444D-B6D6-FB6FC66A7F45}"/>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10" name="Title 9">
            <a:extLst>
              <a:ext uri="{FF2B5EF4-FFF2-40B4-BE49-F238E27FC236}">
                <a16:creationId xmlns:a16="http://schemas.microsoft.com/office/drawing/2014/main" id="{9A8F0F7C-9A76-4EE7-995E-A81AB17983FE}"/>
              </a:ext>
            </a:extLst>
          </p:cNvPr>
          <p:cNvSpPr>
            <a:spLocks noGrp="1"/>
          </p:cNvSpPr>
          <p:nvPr>
            <p:ph type="title"/>
          </p:nvPr>
        </p:nvSpPr>
        <p:spPr/>
        <p:txBody>
          <a:bodyPr/>
          <a:lstStyle/>
          <a:p>
            <a:r>
              <a:rPr lang="en-US" dirty="0"/>
              <a:t>Which one is right for you? </a:t>
            </a:r>
          </a:p>
        </p:txBody>
      </p:sp>
      <p:sp>
        <p:nvSpPr>
          <p:cNvPr id="4" name="Rectangle 3">
            <a:extLst>
              <a:ext uri="{FF2B5EF4-FFF2-40B4-BE49-F238E27FC236}">
                <a16:creationId xmlns:a16="http://schemas.microsoft.com/office/drawing/2014/main" id="{99E29BD2-D404-11A5-DF47-0DCE5B394478}"/>
              </a:ext>
            </a:extLst>
          </p:cNvPr>
          <p:cNvSpPr/>
          <p:nvPr/>
        </p:nvSpPr>
        <p:spPr bwMode="auto">
          <a:xfrm>
            <a:off x="634909" y="1647825"/>
            <a:ext cx="5245100" cy="11090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b="1" dirty="0">
                <a:solidFill>
                  <a:srgbClr val="368727"/>
                </a:solidFill>
                <a:latin typeface="+mn-lt"/>
                <a:ea typeface="+mn-ea"/>
                <a:cs typeface="+mn-cs"/>
              </a:rPr>
              <a:t>Medigap</a:t>
            </a:r>
          </a:p>
          <a:p>
            <a:pPr marL="0" marR="0" indent="0" defTabSz="914400" rtl="0" eaLnBrk="0" fontAlgn="base" latinLnBrk="0" hangingPunct="0">
              <a:lnSpc>
                <a:spcPct val="100000"/>
              </a:lnSpc>
              <a:spcBef>
                <a:spcPct val="0"/>
              </a:spcBef>
              <a:spcAft>
                <a:spcPct val="0"/>
              </a:spcAft>
              <a:buClrTx/>
              <a:buSzTx/>
              <a:buFontTx/>
              <a:buNone/>
              <a:tabLst/>
            </a:pPr>
            <a:r>
              <a:rPr lang="en-US" sz="1800" dirty="0">
                <a:cs typeface="+mn-cs"/>
              </a:rPr>
              <a:t>Original Medicare + Medigap Supplement</a:t>
            </a:r>
          </a:p>
        </p:txBody>
      </p:sp>
      <p:sp>
        <p:nvSpPr>
          <p:cNvPr id="5" name="Rectangle 4">
            <a:extLst>
              <a:ext uri="{FF2B5EF4-FFF2-40B4-BE49-F238E27FC236}">
                <a16:creationId xmlns:a16="http://schemas.microsoft.com/office/drawing/2014/main" id="{9048921A-E0B2-A17D-85B4-43180D5EB73F}"/>
              </a:ext>
            </a:extLst>
          </p:cNvPr>
          <p:cNvSpPr/>
          <p:nvPr/>
        </p:nvSpPr>
        <p:spPr bwMode="auto">
          <a:xfrm>
            <a:off x="634909" y="2756848"/>
            <a:ext cx="5245100" cy="24044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lvl="1" indent="-171450">
              <a:spcAft>
                <a:spcPts val="600"/>
              </a:spcAft>
              <a:buClr>
                <a:srgbClr val="368727"/>
              </a:buClr>
              <a:buFont typeface="Arial" panose="020B0604020202020204" pitchFamily="34" charset="0"/>
              <a:buChar char="•"/>
            </a:pPr>
            <a:r>
              <a:rPr lang="en-US" sz="1600" dirty="0"/>
              <a:t>May have higher premiums, but typically lower or no copays</a:t>
            </a:r>
          </a:p>
          <a:p>
            <a:pPr marL="171450" lvl="1" indent="-171450">
              <a:spcAft>
                <a:spcPts val="600"/>
              </a:spcAft>
              <a:buClr>
                <a:srgbClr val="368727"/>
              </a:buClr>
              <a:buFont typeface="Arial" panose="020B0604020202020204" pitchFamily="34" charset="0"/>
              <a:buChar char="•"/>
            </a:pPr>
            <a:r>
              <a:rPr lang="en-US" sz="1600" dirty="0"/>
              <a:t>Freedom to choose doctors </a:t>
            </a:r>
          </a:p>
          <a:p>
            <a:pPr marL="171450" lvl="1" indent="-171450">
              <a:spcAft>
                <a:spcPts val="600"/>
              </a:spcAft>
              <a:buClr>
                <a:srgbClr val="368727"/>
              </a:buClr>
              <a:buFont typeface="Arial" panose="020B0604020202020204" pitchFamily="34" charset="0"/>
              <a:buChar char="•"/>
            </a:pPr>
            <a:r>
              <a:rPr lang="en-US" sz="1600" dirty="0"/>
              <a:t>No referrals necessary </a:t>
            </a:r>
          </a:p>
          <a:p>
            <a:pPr marL="171450" lvl="1" indent="-171450">
              <a:spcAft>
                <a:spcPts val="600"/>
              </a:spcAft>
              <a:buClr>
                <a:srgbClr val="368727"/>
              </a:buClr>
              <a:buFont typeface="Arial" panose="020B0604020202020204" pitchFamily="34" charset="0"/>
              <a:buChar char="•"/>
            </a:pPr>
            <a:r>
              <a:rPr lang="en-US" sz="1600" dirty="0"/>
              <a:t>Some routine services are not covered, such as vision and hearing </a:t>
            </a:r>
          </a:p>
          <a:p>
            <a:pPr marL="171450" lvl="1" indent="-171450">
              <a:spcAft>
                <a:spcPts val="600"/>
              </a:spcAft>
              <a:buClr>
                <a:srgbClr val="368727"/>
              </a:buClr>
              <a:buFont typeface="Arial" panose="020B0604020202020204" pitchFamily="34" charset="0"/>
              <a:buChar char="•"/>
            </a:pPr>
            <a:r>
              <a:rPr lang="en-US" sz="1600" dirty="0"/>
              <a:t>Covered anywhere in the United States</a:t>
            </a:r>
            <a:endParaRPr lang="en-US" sz="1800" dirty="0">
              <a:cs typeface="+mn-cs"/>
            </a:endParaRPr>
          </a:p>
        </p:txBody>
      </p:sp>
      <p:sp>
        <p:nvSpPr>
          <p:cNvPr id="6" name="Rectangle 5">
            <a:extLst>
              <a:ext uri="{FF2B5EF4-FFF2-40B4-BE49-F238E27FC236}">
                <a16:creationId xmlns:a16="http://schemas.microsoft.com/office/drawing/2014/main" id="{42821F82-7D12-E15B-A7C9-D6AE28E82AD4}"/>
              </a:ext>
            </a:extLst>
          </p:cNvPr>
          <p:cNvSpPr/>
          <p:nvPr/>
        </p:nvSpPr>
        <p:spPr bwMode="auto">
          <a:xfrm>
            <a:off x="6376880" y="1647825"/>
            <a:ext cx="5245100" cy="11090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b="1" dirty="0">
                <a:solidFill>
                  <a:srgbClr val="298FC2"/>
                </a:solidFill>
                <a:latin typeface="+mn-lt"/>
                <a:ea typeface="+mn-ea"/>
                <a:cs typeface="+mn-cs"/>
              </a:rPr>
              <a:t>Medicare Advantage</a:t>
            </a:r>
          </a:p>
          <a:p>
            <a:pPr marL="0" marR="0" indent="0" defTabSz="914400" rtl="0" eaLnBrk="0" fontAlgn="base" latinLnBrk="0" hangingPunct="0">
              <a:lnSpc>
                <a:spcPct val="100000"/>
              </a:lnSpc>
              <a:spcBef>
                <a:spcPct val="0"/>
              </a:spcBef>
              <a:spcAft>
                <a:spcPct val="0"/>
              </a:spcAft>
              <a:buClrTx/>
              <a:buSzTx/>
              <a:buFontTx/>
              <a:buNone/>
              <a:tabLst/>
            </a:pPr>
            <a:r>
              <a:rPr lang="en-US" sz="1800" dirty="0">
                <a:cs typeface="+mn-cs"/>
              </a:rPr>
              <a:t>Medicare Advantage Plan</a:t>
            </a:r>
          </a:p>
        </p:txBody>
      </p:sp>
      <p:sp>
        <p:nvSpPr>
          <p:cNvPr id="7" name="Rectangle 6">
            <a:extLst>
              <a:ext uri="{FF2B5EF4-FFF2-40B4-BE49-F238E27FC236}">
                <a16:creationId xmlns:a16="http://schemas.microsoft.com/office/drawing/2014/main" id="{1E87737F-5EC6-12DB-B9B7-EC17643581E4}"/>
              </a:ext>
            </a:extLst>
          </p:cNvPr>
          <p:cNvSpPr/>
          <p:nvPr/>
        </p:nvSpPr>
        <p:spPr bwMode="auto">
          <a:xfrm>
            <a:off x="6376880" y="2756848"/>
            <a:ext cx="5245100" cy="24044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lvl="1" indent="-171450">
              <a:spcAft>
                <a:spcPts val="600"/>
              </a:spcAft>
              <a:buClr>
                <a:srgbClr val="247CA8"/>
              </a:buClr>
              <a:buFont typeface="Arial" panose="020B0604020202020204" pitchFamily="34" charset="0"/>
              <a:buChar char="•"/>
            </a:pPr>
            <a:r>
              <a:rPr lang="en-US" sz="1600" dirty="0"/>
              <a:t>Generally lower premiums, but has copays</a:t>
            </a:r>
          </a:p>
          <a:p>
            <a:pPr marL="171450" lvl="1" indent="-171450">
              <a:spcAft>
                <a:spcPts val="600"/>
              </a:spcAft>
              <a:buClr>
                <a:srgbClr val="247CA8"/>
              </a:buClr>
              <a:buFont typeface="Arial" panose="020B0604020202020204" pitchFamily="34" charset="0"/>
              <a:buChar char="•"/>
            </a:pPr>
            <a:r>
              <a:rPr lang="en-US" sz="1600" dirty="0"/>
              <a:t>Usually includes prescription drug benefits</a:t>
            </a:r>
          </a:p>
          <a:p>
            <a:pPr marL="171450" lvl="1" indent="-171450">
              <a:spcAft>
                <a:spcPts val="600"/>
              </a:spcAft>
              <a:buClr>
                <a:srgbClr val="247CA8"/>
              </a:buClr>
              <a:buFont typeface="Arial" panose="020B0604020202020204" pitchFamily="34" charset="0"/>
              <a:buChar char="•"/>
            </a:pPr>
            <a:r>
              <a:rPr lang="en-US" sz="1600" dirty="0"/>
              <a:t>May be restricted to network</a:t>
            </a:r>
          </a:p>
          <a:p>
            <a:pPr marL="171450" lvl="1" indent="-171450">
              <a:spcAft>
                <a:spcPts val="600"/>
              </a:spcAft>
              <a:buClr>
                <a:srgbClr val="247CA8"/>
              </a:buClr>
              <a:buFont typeface="Arial" panose="020B0604020202020204" pitchFamily="34" charset="0"/>
              <a:buChar char="•"/>
            </a:pPr>
            <a:r>
              <a:rPr lang="en-US" sz="1600" dirty="0"/>
              <a:t>May need referrals for specialists </a:t>
            </a:r>
          </a:p>
          <a:p>
            <a:pPr marL="171450" lvl="1" indent="-171450" fontAlgn="auto">
              <a:spcBef>
                <a:spcPts val="0"/>
              </a:spcBef>
              <a:spcAft>
                <a:spcPts val="600"/>
              </a:spcAft>
              <a:buClr>
                <a:srgbClr val="247CA8"/>
              </a:buClr>
              <a:buFont typeface="Arial" panose="020B0604020202020204" pitchFamily="34" charset="0"/>
              <a:buChar char="•"/>
              <a:defRPr/>
            </a:pPr>
            <a:r>
              <a:rPr lang="en-US" sz="1600" dirty="0"/>
              <a:t>May include extra benefits, such as vision, hearing, </a:t>
            </a:r>
            <a:br>
              <a:rPr lang="en-US" sz="1600" dirty="0"/>
            </a:br>
            <a:r>
              <a:rPr lang="en-US" sz="1600" dirty="0"/>
              <a:t>or fitness</a:t>
            </a:r>
          </a:p>
          <a:p>
            <a:pPr marL="171450" lvl="1" indent="-171450" fontAlgn="auto">
              <a:spcBef>
                <a:spcPts val="0"/>
              </a:spcBef>
              <a:spcAft>
                <a:spcPts val="600"/>
              </a:spcAft>
              <a:buClr>
                <a:srgbClr val="247CA8"/>
              </a:buClr>
              <a:buFont typeface="Arial" panose="020B0604020202020204" pitchFamily="34" charset="0"/>
              <a:buChar char="•"/>
              <a:defRPr/>
            </a:pPr>
            <a:r>
              <a:rPr lang="en-US" sz="1600" dirty="0"/>
              <a:t>Emergency services only outside service area </a:t>
            </a:r>
            <a:endParaRPr lang="en-US" sz="1400" dirty="0"/>
          </a:p>
        </p:txBody>
      </p:sp>
      <p:sp>
        <p:nvSpPr>
          <p:cNvPr id="8" name="Rectangle 7">
            <a:extLst>
              <a:ext uri="{FF2B5EF4-FFF2-40B4-BE49-F238E27FC236}">
                <a16:creationId xmlns:a16="http://schemas.microsoft.com/office/drawing/2014/main" id="{70614196-1673-8801-56D2-06E7CAF893D9}"/>
              </a:ext>
            </a:extLst>
          </p:cNvPr>
          <p:cNvSpPr/>
          <p:nvPr/>
        </p:nvSpPr>
        <p:spPr bwMode="auto">
          <a:xfrm>
            <a:off x="604843" y="5142684"/>
            <a:ext cx="11017137" cy="623882"/>
          </a:xfrm>
          <a:prstGeom prst="rect">
            <a:avLst/>
          </a:prstGeom>
          <a:solidFill>
            <a:schemeClr val="bg1">
              <a:lumMod val="95000"/>
            </a:schemeClr>
          </a:solidFill>
          <a:ln w="5715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a:latin typeface="+mn-lt"/>
                <a:ea typeface="+mn-ea"/>
                <a:cs typeface="+mn-cs"/>
              </a:rPr>
              <a:t>It’s not always easy to choose.</a:t>
            </a:r>
          </a:p>
        </p:txBody>
      </p:sp>
      <p:sp>
        <p:nvSpPr>
          <p:cNvPr id="2" name="Footer Placeholder 1">
            <a:extLst>
              <a:ext uri="{FF2B5EF4-FFF2-40B4-BE49-F238E27FC236}">
                <a16:creationId xmlns:a16="http://schemas.microsoft.com/office/drawing/2014/main" id="{0BD0600C-D613-4B4D-9254-7F0F9FBC776C}"/>
              </a:ext>
            </a:extLst>
          </p:cNvPr>
          <p:cNvSpPr>
            <a:spLocks noGrp="1"/>
          </p:cNvSpPr>
          <p:nvPr>
            <p:ph type="ftr" sz="quarter" idx="15"/>
          </p:nvPr>
        </p:nvSpPr>
        <p:spPr/>
        <p:txBody>
          <a:bodyPr/>
          <a:lstStyle/>
          <a:p>
            <a:pPr algn="l">
              <a:defRPr/>
            </a:pPr>
            <a:r>
              <a:rPr lang="en-US" dirty="0"/>
              <a:t>For investor use.</a:t>
            </a:r>
          </a:p>
        </p:txBody>
      </p:sp>
      <p:sp>
        <p:nvSpPr>
          <p:cNvPr id="9" name="TextBox 8">
            <a:extLst>
              <a:ext uri="{FF2B5EF4-FFF2-40B4-BE49-F238E27FC236}">
                <a16:creationId xmlns:a16="http://schemas.microsoft.com/office/drawing/2014/main" id="{BC2238D7-98C9-A92D-9D61-23DD035A78D5}"/>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3" name="Slide Number Placeholder 2">
            <a:extLst>
              <a:ext uri="{FF2B5EF4-FFF2-40B4-BE49-F238E27FC236}">
                <a16:creationId xmlns:a16="http://schemas.microsoft.com/office/drawing/2014/main" id="{84208152-9119-4C6E-B4A3-16A3D78097FC}"/>
              </a:ext>
            </a:extLst>
          </p:cNvPr>
          <p:cNvSpPr>
            <a:spLocks noGrp="1"/>
          </p:cNvSpPr>
          <p:nvPr>
            <p:ph type="sldNum" sz="quarter" idx="14"/>
          </p:nvPr>
        </p:nvSpPr>
        <p:spPr/>
        <p:txBody>
          <a:bodyPr/>
          <a:lstStyle/>
          <a:p>
            <a:pPr>
              <a:defRPr/>
            </a:pPr>
            <a:fld id="{E6474CC2-1230-4213-AD1A-4B2FEEABA7A1}" type="slidenum">
              <a:rPr lang="en-US" smtClean="0"/>
              <a:pPr>
                <a:defRPr/>
              </a:pPr>
              <a:t>13</a:t>
            </a:fld>
            <a:endParaRPr lang="en-US" dirty="0"/>
          </a:p>
        </p:txBody>
      </p:sp>
      <p:pic>
        <p:nvPicPr>
          <p:cNvPr id="38" name="Picture 37" descr="Fidelity Investments logo">
            <a:extLst>
              <a:ext uri="{FF2B5EF4-FFF2-40B4-BE49-F238E27FC236}">
                <a16:creationId xmlns:a16="http://schemas.microsoft.com/office/drawing/2014/main" id="{01052413-1D29-0C05-F502-2E600A32528F}"/>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763718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1391FE9-2D4B-4ABC-A987-4C70474DD03B}"/>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2</a:t>
            </a:r>
          </a:p>
        </p:txBody>
      </p:sp>
      <p:sp>
        <p:nvSpPr>
          <p:cNvPr id="7" name="Title 6"/>
          <p:cNvSpPr>
            <a:spLocks noGrp="1"/>
          </p:cNvSpPr>
          <p:nvPr>
            <p:ph type="title"/>
          </p:nvPr>
        </p:nvSpPr>
        <p:spPr/>
        <p:txBody>
          <a:bodyPr/>
          <a:lstStyle/>
          <a:p>
            <a:r>
              <a:rPr lang="en-US" altLang="en-US" dirty="0"/>
              <a:t>Questions to weigh when considering plan options</a:t>
            </a:r>
          </a:p>
        </p:txBody>
      </p:sp>
      <p:sp>
        <p:nvSpPr>
          <p:cNvPr id="3" name="Rectangle 2">
            <a:extLst>
              <a:ext uri="{FF2B5EF4-FFF2-40B4-BE49-F238E27FC236}">
                <a16:creationId xmlns:a16="http://schemas.microsoft.com/office/drawing/2014/main" id="{E07455F0-B43A-41D6-7C3E-6FF30136E48C}"/>
              </a:ext>
            </a:extLst>
          </p:cNvPr>
          <p:cNvSpPr/>
          <p:nvPr/>
        </p:nvSpPr>
        <p:spPr bwMode="auto">
          <a:xfrm>
            <a:off x="571500" y="1507156"/>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Do you have coverage for dental, hearing, and vision care—</a:t>
            </a:r>
            <a:r>
              <a:rPr lang="en-US" sz="1800" b="1" dirty="0">
                <a:solidFill>
                  <a:srgbClr val="368727"/>
                </a:solidFill>
                <a:latin typeface="+mn-lt"/>
                <a:ea typeface="+mn-ea"/>
                <a:cs typeface="+mn-cs"/>
              </a:rPr>
              <a:t>services not covered by Medicare?</a:t>
            </a:r>
          </a:p>
        </p:txBody>
      </p:sp>
      <p:sp>
        <p:nvSpPr>
          <p:cNvPr id="5" name="Rectangle 4">
            <a:extLst>
              <a:ext uri="{FF2B5EF4-FFF2-40B4-BE49-F238E27FC236}">
                <a16:creationId xmlns:a16="http://schemas.microsoft.com/office/drawing/2014/main" id="{4A3EF8EC-8A4C-CC71-44D1-B80BC57C943B}"/>
              </a:ext>
            </a:extLst>
          </p:cNvPr>
          <p:cNvSpPr/>
          <p:nvPr/>
        </p:nvSpPr>
        <p:spPr bwMode="auto">
          <a:xfrm>
            <a:off x="571500" y="2290843"/>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Is it important for you to </a:t>
            </a:r>
            <a:r>
              <a:rPr lang="en-US" sz="1800" b="1" dirty="0">
                <a:solidFill>
                  <a:srgbClr val="368727"/>
                </a:solidFill>
                <a:latin typeface="+mn-lt"/>
                <a:ea typeface="+mn-ea"/>
                <a:cs typeface="+mn-cs"/>
              </a:rPr>
              <a:t>continue seeing your current physicians?</a:t>
            </a:r>
          </a:p>
        </p:txBody>
      </p:sp>
      <p:sp>
        <p:nvSpPr>
          <p:cNvPr id="6" name="Rectangle 5">
            <a:extLst>
              <a:ext uri="{FF2B5EF4-FFF2-40B4-BE49-F238E27FC236}">
                <a16:creationId xmlns:a16="http://schemas.microsoft.com/office/drawing/2014/main" id="{FA2D95A7-F988-39AB-689E-D490AF1F171E}"/>
              </a:ext>
            </a:extLst>
          </p:cNvPr>
          <p:cNvSpPr/>
          <p:nvPr/>
        </p:nvSpPr>
        <p:spPr bwMode="auto">
          <a:xfrm>
            <a:off x="571500" y="3074530"/>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Have you estimated the total </a:t>
            </a:r>
            <a:r>
              <a:rPr lang="en-US" sz="1800" b="1" dirty="0">
                <a:solidFill>
                  <a:srgbClr val="368727"/>
                </a:solidFill>
                <a:latin typeface="+mn-lt"/>
                <a:ea typeface="+mn-ea"/>
                <a:cs typeface="+mn-cs"/>
              </a:rPr>
              <a:t>out-of-pocket costs for prescription drugs?</a:t>
            </a:r>
          </a:p>
        </p:txBody>
      </p:sp>
      <p:sp>
        <p:nvSpPr>
          <p:cNvPr id="8" name="Rectangle 7">
            <a:extLst>
              <a:ext uri="{FF2B5EF4-FFF2-40B4-BE49-F238E27FC236}">
                <a16:creationId xmlns:a16="http://schemas.microsoft.com/office/drawing/2014/main" id="{120ED6CA-1B2C-A512-3FDE-9D78A804A6C6}"/>
              </a:ext>
            </a:extLst>
          </p:cNvPr>
          <p:cNvSpPr/>
          <p:nvPr/>
        </p:nvSpPr>
        <p:spPr bwMode="auto">
          <a:xfrm>
            <a:off x="571500" y="3858217"/>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Do you want </a:t>
            </a:r>
            <a:r>
              <a:rPr lang="en-US" sz="1800" b="1" dirty="0">
                <a:solidFill>
                  <a:srgbClr val="368727"/>
                </a:solidFill>
                <a:latin typeface="+mn-lt"/>
                <a:ea typeface="+mn-ea"/>
                <a:cs typeface="+mn-cs"/>
              </a:rPr>
              <a:t>flexibility to choose providers</a:t>
            </a:r>
            <a:r>
              <a:rPr lang="en-US" sz="1800" dirty="0">
                <a:solidFill>
                  <a:schemeClr val="bg2"/>
                </a:solidFill>
                <a:latin typeface="+mn-lt"/>
                <a:ea typeface="+mn-ea"/>
                <a:cs typeface="+mn-cs"/>
              </a:rPr>
              <a:t>—particularly specialists?</a:t>
            </a:r>
          </a:p>
        </p:txBody>
      </p:sp>
      <p:sp>
        <p:nvSpPr>
          <p:cNvPr id="9" name="Rectangle 8">
            <a:extLst>
              <a:ext uri="{FF2B5EF4-FFF2-40B4-BE49-F238E27FC236}">
                <a16:creationId xmlns:a16="http://schemas.microsoft.com/office/drawing/2014/main" id="{7AFE51A0-CAFE-5723-E262-A685055064DD}"/>
              </a:ext>
            </a:extLst>
          </p:cNvPr>
          <p:cNvSpPr/>
          <p:nvPr/>
        </p:nvSpPr>
        <p:spPr bwMode="auto">
          <a:xfrm>
            <a:off x="571500" y="4641905"/>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Do you have </a:t>
            </a:r>
            <a:r>
              <a:rPr lang="en-US" sz="1800" b="1" dirty="0">
                <a:solidFill>
                  <a:srgbClr val="368727"/>
                </a:solidFill>
                <a:latin typeface="+mn-lt"/>
                <a:ea typeface="+mn-ea"/>
                <a:cs typeface="+mn-cs"/>
              </a:rPr>
              <a:t>protection from catastrophic illness?</a:t>
            </a:r>
          </a:p>
        </p:txBody>
      </p:sp>
      <p:sp>
        <p:nvSpPr>
          <p:cNvPr id="2" name="Footer Placeholder 1">
            <a:extLst>
              <a:ext uri="{FF2B5EF4-FFF2-40B4-BE49-F238E27FC236}">
                <a16:creationId xmlns:a16="http://schemas.microsoft.com/office/drawing/2014/main" id="{BC339BC6-A768-4036-8777-1CCDCD61BA13}"/>
              </a:ext>
            </a:extLst>
          </p:cNvPr>
          <p:cNvSpPr>
            <a:spLocks noGrp="1"/>
          </p:cNvSpPr>
          <p:nvPr>
            <p:ph type="ftr" sz="quarter" idx="15"/>
          </p:nvPr>
        </p:nvSpPr>
        <p:spPr/>
        <p:txBody>
          <a:bodyPr/>
          <a:lstStyle/>
          <a:p>
            <a:pPr algn="l">
              <a:defRPr/>
            </a:pPr>
            <a:r>
              <a:rPr lang="en-US" dirty="0"/>
              <a:t>For investor use.</a:t>
            </a:r>
          </a:p>
        </p:txBody>
      </p:sp>
      <p:sp>
        <p:nvSpPr>
          <p:cNvPr id="10" name="TextBox 9">
            <a:extLst>
              <a:ext uri="{FF2B5EF4-FFF2-40B4-BE49-F238E27FC236}">
                <a16:creationId xmlns:a16="http://schemas.microsoft.com/office/drawing/2014/main" id="{B66A92F7-69D4-FAFE-9EB0-AC8BBE69E5DE}"/>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36CE9A84-B973-4EEE-8344-5B3E07722DC5}"/>
              </a:ext>
            </a:extLst>
          </p:cNvPr>
          <p:cNvSpPr>
            <a:spLocks noGrp="1"/>
          </p:cNvSpPr>
          <p:nvPr>
            <p:ph type="sldNum" sz="quarter" idx="14"/>
          </p:nvPr>
        </p:nvSpPr>
        <p:spPr/>
        <p:txBody>
          <a:bodyPr/>
          <a:lstStyle/>
          <a:p>
            <a:pPr>
              <a:defRPr/>
            </a:pPr>
            <a:fld id="{E6474CC2-1230-4213-AD1A-4B2FEEABA7A1}" type="slidenum">
              <a:rPr lang="en-US" smtClean="0"/>
              <a:pPr>
                <a:defRPr/>
              </a:pPr>
              <a:t>14</a:t>
            </a:fld>
            <a:endParaRPr lang="en-US" dirty="0"/>
          </a:p>
        </p:txBody>
      </p:sp>
      <p:pic>
        <p:nvPicPr>
          <p:cNvPr id="38" name="Picture 37" descr="Fidelity Investments logo">
            <a:extLst>
              <a:ext uri="{FF2B5EF4-FFF2-40B4-BE49-F238E27FC236}">
                <a16:creationId xmlns:a16="http://schemas.microsoft.com/office/drawing/2014/main" id="{1C4EF454-58F2-5FEC-7789-C9EF91F1362C}"/>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3929231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B15089E-19B0-4724-9769-CC0B5553F09A}"/>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2</a:t>
            </a:r>
          </a:p>
        </p:txBody>
      </p:sp>
      <p:sp>
        <p:nvSpPr>
          <p:cNvPr id="4" name="Title 3"/>
          <p:cNvSpPr>
            <a:spLocks noGrp="1"/>
          </p:cNvSpPr>
          <p:nvPr>
            <p:ph type="title"/>
          </p:nvPr>
        </p:nvSpPr>
        <p:spPr/>
        <p:txBody>
          <a:bodyPr/>
          <a:lstStyle/>
          <a:p>
            <a:r>
              <a:rPr lang="en-US" dirty="0"/>
              <a:t>Create a health care coverage plan</a:t>
            </a:r>
            <a:br>
              <a:rPr lang="en-US" dirty="0"/>
            </a:br>
            <a:r>
              <a:rPr lang="en-US" sz="2000" b="1" dirty="0">
                <a:solidFill>
                  <a:srgbClr val="368727"/>
                </a:solidFill>
              </a:rPr>
              <a:t>Hypothetical example of Medicare costs for 65-year-old couple with income &lt;$212,000</a:t>
            </a:r>
            <a:endParaRPr lang="en-US" b="1" dirty="0">
              <a:solidFill>
                <a:srgbClr val="368727"/>
              </a:solidFill>
            </a:endParaRPr>
          </a:p>
        </p:txBody>
      </p:sp>
      <p:sp>
        <p:nvSpPr>
          <p:cNvPr id="5" name="Rectangle 4">
            <a:extLst>
              <a:ext uri="{FF2B5EF4-FFF2-40B4-BE49-F238E27FC236}">
                <a16:creationId xmlns:a16="http://schemas.microsoft.com/office/drawing/2014/main" id="{E4E46159-D017-22CF-8424-167E8A8DBB16}"/>
              </a:ext>
            </a:extLst>
          </p:cNvPr>
          <p:cNvSpPr/>
          <p:nvPr/>
        </p:nvSpPr>
        <p:spPr bwMode="auto">
          <a:xfrm>
            <a:off x="484188" y="1501849"/>
            <a:ext cx="2390064"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Medicare Part A</a:t>
            </a:r>
          </a:p>
        </p:txBody>
      </p:sp>
      <p:sp>
        <p:nvSpPr>
          <p:cNvPr id="6" name="Rectangle 5">
            <a:extLst>
              <a:ext uri="{FF2B5EF4-FFF2-40B4-BE49-F238E27FC236}">
                <a16:creationId xmlns:a16="http://schemas.microsoft.com/office/drawing/2014/main" id="{B139A494-D821-A751-892C-E4322E1A1966}"/>
              </a:ext>
            </a:extLst>
          </p:cNvPr>
          <p:cNvSpPr/>
          <p:nvPr/>
        </p:nvSpPr>
        <p:spPr bwMode="auto">
          <a:xfrm>
            <a:off x="2921016" y="1501849"/>
            <a:ext cx="6856728"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spcBef>
                <a:spcPct val="20000"/>
              </a:spcBef>
            </a:pPr>
            <a:r>
              <a:rPr lang="en-US" sz="1800" dirty="0">
                <a:solidFill>
                  <a:schemeClr val="bg2"/>
                </a:solidFill>
                <a:latin typeface="Arial"/>
              </a:rPr>
              <a:t>$0</a:t>
            </a:r>
            <a:br>
              <a:rPr lang="en-US" sz="1800" dirty="0">
                <a:latin typeface="Arial"/>
              </a:rPr>
            </a:br>
            <a:r>
              <a:rPr lang="en-US" sz="1800" dirty="0">
                <a:solidFill>
                  <a:srgbClr val="5D656D"/>
                </a:solidFill>
                <a:latin typeface="Arial"/>
              </a:rPr>
              <a:t>D</a:t>
            </a:r>
            <a:r>
              <a:rPr lang="en-US" sz="1800" dirty="0">
                <a:solidFill>
                  <a:srgbClr val="5D656D"/>
                </a:solidFill>
              </a:rPr>
              <a:t>eductible and copayments covered by Medigap Plan G</a:t>
            </a:r>
            <a:endParaRPr lang="en-US" sz="1800" dirty="0">
              <a:solidFill>
                <a:srgbClr val="5D656D"/>
              </a:solidFill>
              <a:latin typeface="Arial"/>
            </a:endParaRPr>
          </a:p>
        </p:txBody>
      </p:sp>
      <p:sp>
        <p:nvSpPr>
          <p:cNvPr id="7" name="Rectangle 6">
            <a:extLst>
              <a:ext uri="{FF2B5EF4-FFF2-40B4-BE49-F238E27FC236}">
                <a16:creationId xmlns:a16="http://schemas.microsoft.com/office/drawing/2014/main" id="{EA164E30-FBFA-A40D-B293-1E85449E1030}"/>
              </a:ext>
            </a:extLst>
          </p:cNvPr>
          <p:cNvSpPr/>
          <p:nvPr/>
        </p:nvSpPr>
        <p:spPr bwMode="auto">
          <a:xfrm>
            <a:off x="484188" y="2314748"/>
            <a:ext cx="2390064"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Medicare Part B</a:t>
            </a:r>
          </a:p>
        </p:txBody>
      </p:sp>
      <p:sp>
        <p:nvSpPr>
          <p:cNvPr id="8" name="Rectangle 7">
            <a:extLst>
              <a:ext uri="{FF2B5EF4-FFF2-40B4-BE49-F238E27FC236}">
                <a16:creationId xmlns:a16="http://schemas.microsoft.com/office/drawing/2014/main" id="{86014AE8-559C-A791-1219-F80F4A87BB5B}"/>
              </a:ext>
            </a:extLst>
          </p:cNvPr>
          <p:cNvSpPr/>
          <p:nvPr/>
        </p:nvSpPr>
        <p:spPr bwMode="auto">
          <a:xfrm>
            <a:off x="2921016" y="2314748"/>
            <a:ext cx="6856728"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rtl="0" eaLnBrk="1" fontAlgn="base" latinLnBrk="0" hangingPunct="1">
              <a:lnSpc>
                <a:spcPct val="100000"/>
              </a:lnSpc>
              <a:spcBef>
                <a:spcPct val="20000"/>
              </a:spcBef>
              <a:spcAft>
                <a:spcPct val="0"/>
              </a:spcAft>
              <a:buFontTx/>
              <a:buNone/>
            </a:pPr>
            <a:r>
              <a:rPr kumimoji="0" lang="en-US" sz="1800" b="0" i="0" u="none" strike="noStrike" cap="none" normalizeH="0" baseline="0" dirty="0">
                <a:ln>
                  <a:noFill/>
                </a:ln>
                <a:solidFill>
                  <a:schemeClr val="bg2"/>
                </a:solidFill>
                <a:effectLst/>
                <a:latin typeface="Arial"/>
              </a:rPr>
              <a:t>$2,477 for premium</a:t>
            </a:r>
            <a:br>
              <a:rPr kumimoji="0" lang="en-US" sz="1800" b="0" i="0" u="none" strike="noStrike" cap="none" normalizeH="0" baseline="0" dirty="0">
                <a:ln>
                  <a:noFill/>
                </a:ln>
                <a:solidFill>
                  <a:schemeClr val="tx1"/>
                </a:solidFill>
                <a:effectLst/>
                <a:highlight>
                  <a:srgbClr val="FFFF00"/>
                </a:highlight>
                <a:latin typeface="Arial"/>
              </a:rPr>
            </a:br>
            <a:r>
              <a:rPr kumimoji="0" lang="en-US" sz="1800" b="0" i="0" u="none" strike="noStrike" cap="none" normalizeH="0" baseline="0" dirty="0">
                <a:ln>
                  <a:noFill/>
                </a:ln>
                <a:solidFill>
                  <a:srgbClr val="5D656D"/>
                </a:solidFill>
                <a:effectLst/>
                <a:latin typeface="Arial"/>
              </a:rPr>
              <a:t>Coinsurance covered by Medigap</a:t>
            </a:r>
            <a:r>
              <a:rPr lang="en-US" sz="1800" b="0" i="0" u="none" strike="noStrike" cap="none" normalizeH="0" baseline="0" dirty="0">
                <a:ln>
                  <a:noFill/>
                </a:ln>
                <a:solidFill>
                  <a:srgbClr val="5D656D"/>
                </a:solidFill>
                <a:effectLst/>
                <a:latin typeface="Arial"/>
              </a:rPr>
              <a:t> Plan G</a:t>
            </a:r>
            <a:endParaRPr kumimoji="0" lang="en-US" sz="1800" b="0" i="0" u="none" strike="noStrike" cap="none" normalizeH="0" baseline="0" dirty="0">
              <a:ln>
                <a:noFill/>
              </a:ln>
              <a:solidFill>
                <a:srgbClr val="5D656D"/>
              </a:solidFill>
              <a:effectLst/>
              <a:latin typeface="Arial"/>
            </a:endParaRPr>
          </a:p>
        </p:txBody>
      </p:sp>
      <p:sp>
        <p:nvSpPr>
          <p:cNvPr id="9" name="Rectangle 8">
            <a:extLst>
              <a:ext uri="{FF2B5EF4-FFF2-40B4-BE49-F238E27FC236}">
                <a16:creationId xmlns:a16="http://schemas.microsoft.com/office/drawing/2014/main" id="{9B9A6EA0-3773-8C2C-4511-06BFA875F3BB}"/>
              </a:ext>
            </a:extLst>
          </p:cNvPr>
          <p:cNvSpPr/>
          <p:nvPr/>
        </p:nvSpPr>
        <p:spPr bwMode="auto">
          <a:xfrm>
            <a:off x="484188" y="3133614"/>
            <a:ext cx="2390064"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Medicare Part D</a:t>
            </a:r>
          </a:p>
        </p:txBody>
      </p:sp>
      <p:sp>
        <p:nvSpPr>
          <p:cNvPr id="10" name="Rectangle 9">
            <a:extLst>
              <a:ext uri="{FF2B5EF4-FFF2-40B4-BE49-F238E27FC236}">
                <a16:creationId xmlns:a16="http://schemas.microsoft.com/office/drawing/2014/main" id="{446AF629-65BE-F950-0080-00BC49214041}"/>
              </a:ext>
            </a:extLst>
          </p:cNvPr>
          <p:cNvSpPr/>
          <p:nvPr/>
        </p:nvSpPr>
        <p:spPr bwMode="auto">
          <a:xfrm>
            <a:off x="2921016" y="3133614"/>
            <a:ext cx="6856728"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ct val="20000"/>
              </a:spcBef>
              <a:buClr>
                <a:schemeClr val="bg1"/>
              </a:buClr>
              <a:tabLst>
                <a:tab pos="120650" algn="l"/>
                <a:tab pos="457200" algn="l"/>
                <a:tab pos="1035050" algn="l"/>
              </a:tabLst>
            </a:pPr>
            <a:r>
              <a:rPr kumimoji="0" lang="en-US" sz="1800" b="0" i="0" u="none" strike="noStrike" cap="none" normalizeH="0" baseline="0" dirty="0">
                <a:ln>
                  <a:noFill/>
                </a:ln>
                <a:solidFill>
                  <a:schemeClr val="bg2"/>
                </a:solidFill>
                <a:effectLst/>
                <a:latin typeface="Arial" charset="0"/>
              </a:rPr>
              <a:t>$2,000 for out-of-pocket max</a:t>
            </a:r>
            <a:r>
              <a:rPr kumimoji="0" lang="en-US" sz="1800" b="0" i="0" u="none" strike="noStrike" cap="none" normalizeH="0" baseline="30000" dirty="0">
                <a:ln>
                  <a:noFill/>
                </a:ln>
                <a:solidFill>
                  <a:schemeClr val="bg2"/>
                </a:solidFill>
                <a:effectLst/>
                <a:latin typeface="Arial" charset="0"/>
              </a:rPr>
              <a:t>1</a:t>
            </a:r>
          </a:p>
        </p:txBody>
      </p:sp>
      <p:sp>
        <p:nvSpPr>
          <p:cNvPr id="11" name="Rectangle 10">
            <a:extLst>
              <a:ext uri="{FF2B5EF4-FFF2-40B4-BE49-F238E27FC236}">
                <a16:creationId xmlns:a16="http://schemas.microsoft.com/office/drawing/2014/main" id="{BB452BC0-1A49-198E-D0A0-F05816B211DA}"/>
              </a:ext>
            </a:extLst>
          </p:cNvPr>
          <p:cNvSpPr/>
          <p:nvPr/>
        </p:nvSpPr>
        <p:spPr bwMode="auto">
          <a:xfrm>
            <a:off x="484188" y="3936603"/>
            <a:ext cx="2390064"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Medigap Plan G</a:t>
            </a:r>
          </a:p>
        </p:txBody>
      </p:sp>
      <p:sp>
        <p:nvSpPr>
          <p:cNvPr id="12" name="Rectangle 11">
            <a:extLst>
              <a:ext uri="{FF2B5EF4-FFF2-40B4-BE49-F238E27FC236}">
                <a16:creationId xmlns:a16="http://schemas.microsoft.com/office/drawing/2014/main" id="{B3D0422F-E08A-9FD9-842F-1DE05E6AADE6}"/>
              </a:ext>
            </a:extLst>
          </p:cNvPr>
          <p:cNvSpPr/>
          <p:nvPr/>
        </p:nvSpPr>
        <p:spPr bwMode="auto">
          <a:xfrm>
            <a:off x="2921016" y="3936603"/>
            <a:ext cx="6856728"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tab pos="120650" algn="l"/>
                <a:tab pos="457200" algn="l"/>
                <a:tab pos="1035050" algn="l"/>
              </a:tabLst>
            </a:pPr>
            <a:r>
              <a:rPr kumimoji="0" lang="en-US" sz="1800" b="0" i="0" u="none" strike="noStrike" cap="none" normalizeH="0" baseline="0" dirty="0">
                <a:ln>
                  <a:noFill/>
                </a:ln>
                <a:solidFill>
                  <a:schemeClr val="bg2"/>
                </a:solidFill>
                <a:effectLst/>
                <a:latin typeface="Arial" charset="0"/>
              </a:rPr>
              <a:t>$1,776 for premium</a:t>
            </a:r>
            <a:r>
              <a:rPr kumimoji="0" lang="en-US" sz="1800" b="0" i="0" u="none" strike="noStrike" cap="none" normalizeH="0" baseline="30000" dirty="0">
                <a:ln>
                  <a:noFill/>
                </a:ln>
                <a:solidFill>
                  <a:schemeClr val="bg2"/>
                </a:solidFill>
                <a:effectLst/>
                <a:latin typeface="Arial" charset="0"/>
              </a:rPr>
              <a:t>2</a:t>
            </a:r>
          </a:p>
        </p:txBody>
      </p:sp>
      <p:sp>
        <p:nvSpPr>
          <p:cNvPr id="13" name="Rectangle 12">
            <a:extLst>
              <a:ext uri="{FF2B5EF4-FFF2-40B4-BE49-F238E27FC236}">
                <a16:creationId xmlns:a16="http://schemas.microsoft.com/office/drawing/2014/main" id="{BE3865D8-70E9-DDC1-675C-596765821334}"/>
              </a:ext>
            </a:extLst>
          </p:cNvPr>
          <p:cNvSpPr/>
          <p:nvPr/>
        </p:nvSpPr>
        <p:spPr bwMode="auto">
          <a:xfrm>
            <a:off x="484188" y="4755469"/>
            <a:ext cx="2390064"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Annual total</a:t>
            </a:r>
          </a:p>
        </p:txBody>
      </p:sp>
      <p:sp>
        <p:nvSpPr>
          <p:cNvPr id="15" name="Rectangle 14">
            <a:extLst>
              <a:ext uri="{FF2B5EF4-FFF2-40B4-BE49-F238E27FC236}">
                <a16:creationId xmlns:a16="http://schemas.microsoft.com/office/drawing/2014/main" id="{7092ACEA-344E-0A6E-E2B1-ED7E16FAF16E}"/>
              </a:ext>
            </a:extLst>
          </p:cNvPr>
          <p:cNvSpPr/>
          <p:nvPr/>
        </p:nvSpPr>
        <p:spPr bwMode="auto">
          <a:xfrm>
            <a:off x="2921016" y="4755469"/>
            <a:ext cx="6856728"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rgbClr val="9BC8ED"/>
              </a:buClr>
              <a:buSzTx/>
              <a:buFontTx/>
              <a:buNone/>
              <a:tabLst>
                <a:tab pos="120650" algn="l"/>
                <a:tab pos="457200" algn="l"/>
                <a:tab pos="1035050" algn="l"/>
              </a:tabLst>
            </a:pPr>
            <a:r>
              <a:rPr kumimoji="0" lang="en-US" sz="1800" b="0" i="0" u="none" strike="noStrike" cap="none" normalizeH="0" baseline="0" dirty="0">
                <a:ln>
                  <a:noFill/>
                </a:ln>
                <a:solidFill>
                  <a:schemeClr val="bg2"/>
                </a:solidFill>
                <a:effectLst/>
                <a:latin typeface="Arial" charset="0"/>
              </a:rPr>
              <a:t>$</a:t>
            </a:r>
            <a:r>
              <a:rPr lang="en-US" sz="1800" dirty="0">
                <a:solidFill>
                  <a:schemeClr val="bg2"/>
                </a:solidFill>
                <a:latin typeface="Arial" charset="0"/>
              </a:rPr>
              <a:t>6,253</a:t>
            </a:r>
            <a:r>
              <a:rPr kumimoji="0" lang="en-US" sz="1800" b="0" i="0" u="none" strike="noStrike" cap="none" normalizeH="0" baseline="0" dirty="0">
                <a:ln>
                  <a:noFill/>
                </a:ln>
                <a:solidFill>
                  <a:schemeClr val="bg2"/>
                </a:solidFill>
                <a:effectLst/>
                <a:latin typeface="Arial" charset="0"/>
              </a:rPr>
              <a:t> per person or $</a:t>
            </a:r>
            <a:r>
              <a:rPr lang="en-US" sz="1800" dirty="0">
                <a:solidFill>
                  <a:schemeClr val="bg2"/>
                </a:solidFill>
                <a:latin typeface="Arial" charset="0"/>
              </a:rPr>
              <a:t>12,506</a:t>
            </a:r>
            <a:r>
              <a:rPr kumimoji="0" lang="en-US" sz="1800" b="0" i="0" u="none" strike="noStrike" cap="none" normalizeH="0" baseline="0" dirty="0">
                <a:ln>
                  <a:noFill/>
                </a:ln>
                <a:solidFill>
                  <a:schemeClr val="bg2"/>
                </a:solidFill>
                <a:effectLst/>
                <a:latin typeface="Arial" charset="0"/>
              </a:rPr>
              <a:t> per couple</a:t>
            </a:r>
          </a:p>
        </p:txBody>
      </p:sp>
      <p:sp>
        <p:nvSpPr>
          <p:cNvPr id="14" name="Text Box 21">
            <a:extLst>
              <a:ext uri="{FF2B5EF4-FFF2-40B4-BE49-F238E27FC236}">
                <a16:creationId xmlns:a16="http://schemas.microsoft.com/office/drawing/2014/main" id="{9A4ECFB1-0C13-4F5F-B92C-19AF38514CB0}"/>
              </a:ext>
            </a:extLst>
          </p:cNvPr>
          <p:cNvSpPr txBox="1">
            <a:spLocks noChangeArrowheads="1"/>
          </p:cNvSpPr>
          <p:nvPr/>
        </p:nvSpPr>
        <p:spPr bwMode="auto">
          <a:xfrm>
            <a:off x="474664" y="5658712"/>
            <a:ext cx="9431336" cy="8079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0"/>
              </a:spcBef>
              <a:spcAft>
                <a:spcPts val="300"/>
              </a:spcAft>
              <a:buClrTx/>
              <a:buSzTx/>
              <a:buNone/>
            </a:pPr>
            <a:r>
              <a:rPr lang="en-US" sz="1000" baseline="30000" dirty="0">
                <a:solidFill>
                  <a:srgbClr val="000000"/>
                </a:solidFill>
              </a:rPr>
              <a:t>1</a:t>
            </a:r>
            <a:r>
              <a:rPr lang="en-US" sz="1000" dirty="0">
                <a:solidFill>
                  <a:srgbClr val="000000"/>
                </a:solidFill>
              </a:rPr>
              <a:t> Actual monthly premiums paid by Part D enrollees vary considerably. In 2024, PDP monthly premiums range from $0 (or less than $1) for a PDP available nationwide to nearly $200 for a PDP available in Pennsylvania and West Virginia (unweighted by plan enrollment). In addition to the monthly premium, Part D enrollees with higher incomes ($103,000/individual; $206,000/couple) pay an income-related premium surcharge, ranging from $12.90 to $81.00 per month in 2024 (depending on income). </a:t>
            </a:r>
            <a:r>
              <a:rPr lang="en-US" altLang="en-US" sz="1000" dirty="0">
                <a:solidFill>
                  <a:srgbClr val="000000"/>
                </a:solidFill>
              </a:rPr>
              <a:t>Source: An Overview of the Medicare Part D Prescription Drug Benefit, KFF.org. </a:t>
            </a:r>
          </a:p>
          <a:p>
            <a:pPr eaLnBrk="1" hangingPunct="1">
              <a:spcBef>
                <a:spcPts val="0"/>
              </a:spcBef>
              <a:spcAft>
                <a:spcPts val="300"/>
              </a:spcAft>
              <a:buClrTx/>
              <a:buSzTx/>
              <a:buNone/>
            </a:pPr>
            <a:r>
              <a:rPr lang="en-US" altLang="en-US" sz="1000" baseline="30000" dirty="0">
                <a:solidFill>
                  <a:srgbClr val="000000"/>
                </a:solidFill>
              </a:rPr>
              <a:t>2</a:t>
            </a:r>
            <a:r>
              <a:rPr lang="en-US" altLang="en-US" sz="1000" dirty="0">
                <a:solidFill>
                  <a:srgbClr val="000000"/>
                </a:solidFill>
              </a:rPr>
              <a:t> </a:t>
            </a:r>
            <a:r>
              <a:rPr lang="en-US" altLang="en-US" sz="1000" dirty="0">
                <a:solidFill>
                  <a:srgbClr val="000000"/>
                </a:solidFill>
                <a:hlinkClick r:id="rId3"/>
              </a:rPr>
              <a:t>“What Is Medicare Supplement Plan G?,” ValuePenguin.</a:t>
            </a:r>
            <a:endParaRPr lang="en-US" altLang="en-US" sz="1000" dirty="0">
              <a:solidFill>
                <a:srgbClr val="000000"/>
              </a:solidFill>
            </a:endParaRPr>
          </a:p>
        </p:txBody>
      </p:sp>
      <p:sp>
        <p:nvSpPr>
          <p:cNvPr id="2" name="Footer Placeholder 1">
            <a:extLst>
              <a:ext uri="{FF2B5EF4-FFF2-40B4-BE49-F238E27FC236}">
                <a16:creationId xmlns:a16="http://schemas.microsoft.com/office/drawing/2014/main" id="{3A356115-D8B8-4B99-A8F6-D670BE6DB68B}"/>
              </a:ext>
            </a:extLst>
          </p:cNvPr>
          <p:cNvSpPr>
            <a:spLocks noGrp="1"/>
          </p:cNvSpPr>
          <p:nvPr>
            <p:ph type="ftr" sz="quarter" idx="15"/>
          </p:nvPr>
        </p:nvSpPr>
        <p:spPr/>
        <p:txBody>
          <a:bodyPr/>
          <a:lstStyle/>
          <a:p>
            <a:pPr algn="l">
              <a:defRPr/>
            </a:pPr>
            <a:r>
              <a:rPr lang="en-US" dirty="0"/>
              <a:t>For investor use.</a:t>
            </a:r>
          </a:p>
        </p:txBody>
      </p:sp>
      <p:sp>
        <p:nvSpPr>
          <p:cNvPr id="16" name="TextBox 15">
            <a:extLst>
              <a:ext uri="{FF2B5EF4-FFF2-40B4-BE49-F238E27FC236}">
                <a16:creationId xmlns:a16="http://schemas.microsoft.com/office/drawing/2014/main" id="{F70CDF3C-42DB-3A2A-7F80-99527C8C3DC3}"/>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3" name="Slide Number Placeholder 2">
            <a:extLst>
              <a:ext uri="{FF2B5EF4-FFF2-40B4-BE49-F238E27FC236}">
                <a16:creationId xmlns:a16="http://schemas.microsoft.com/office/drawing/2014/main" id="{44163B8B-EA1F-4C68-8485-B30EE0BF959A}"/>
              </a:ext>
            </a:extLst>
          </p:cNvPr>
          <p:cNvSpPr>
            <a:spLocks noGrp="1"/>
          </p:cNvSpPr>
          <p:nvPr>
            <p:ph type="sldNum" sz="quarter" idx="14"/>
          </p:nvPr>
        </p:nvSpPr>
        <p:spPr/>
        <p:txBody>
          <a:bodyPr/>
          <a:lstStyle/>
          <a:p>
            <a:pPr>
              <a:defRPr/>
            </a:pPr>
            <a:fld id="{E6474CC2-1230-4213-AD1A-4B2FEEABA7A1}" type="slidenum">
              <a:rPr lang="en-US" smtClean="0"/>
              <a:pPr>
                <a:defRPr/>
              </a:pPr>
              <a:t>15</a:t>
            </a:fld>
            <a:endParaRPr lang="en-US" dirty="0"/>
          </a:p>
        </p:txBody>
      </p:sp>
      <p:pic>
        <p:nvPicPr>
          <p:cNvPr id="44" name="Picture 43" descr="Fidelity Investments logo">
            <a:extLst>
              <a:ext uri="{FF2B5EF4-FFF2-40B4-BE49-F238E27FC236}">
                <a16:creationId xmlns:a16="http://schemas.microsoft.com/office/drawing/2014/main" id="{F755DC73-4C82-631D-1915-28EE716AAE2E}"/>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821184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FC5F64D4-56BA-4E71-9211-3CE3F774C608}"/>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3</a:t>
            </a:r>
          </a:p>
        </p:txBody>
      </p:sp>
      <p:sp>
        <p:nvSpPr>
          <p:cNvPr id="7" name="Title 6"/>
          <p:cNvSpPr>
            <a:spLocks noGrp="1"/>
          </p:cNvSpPr>
          <p:nvPr>
            <p:ph type="title"/>
          </p:nvPr>
        </p:nvSpPr>
        <p:spPr>
          <a:xfrm>
            <a:off x="422820" y="228600"/>
            <a:ext cx="11311980" cy="838200"/>
          </a:xfrm>
        </p:spPr>
        <p:txBody>
          <a:bodyPr/>
          <a:lstStyle/>
          <a:p>
            <a:r>
              <a:rPr lang="en-US" altLang="en-US" dirty="0"/>
              <a:t>Take stock of your funding sources</a:t>
            </a:r>
            <a:br>
              <a:rPr lang="en-US" altLang="en-US" dirty="0"/>
            </a:br>
            <a:r>
              <a:rPr lang="en-US" sz="2000" b="1" dirty="0">
                <a:solidFill>
                  <a:srgbClr val="368727"/>
                </a:solidFill>
              </a:rPr>
              <a:t>Use your sources of dependable income to cover health care and other essential expenses</a:t>
            </a:r>
            <a:endParaRPr lang="en-US" altLang="en-US" b="1" dirty="0">
              <a:solidFill>
                <a:srgbClr val="368727"/>
              </a:solidFill>
            </a:endParaRPr>
          </a:p>
        </p:txBody>
      </p:sp>
      <p:grpSp>
        <p:nvGrpSpPr>
          <p:cNvPr id="61" name="Group 60" descr="Reliable income sources (e.g., pension plan, Social Security, annuities) cover essential expenses (food, clothing, shelter, health care).&#10;Other income sources (e.g., mutual funds, stocks/bonds, CDs, IRAs, 401ks) first cover the gaps in funding for essential expenses left after reliable income sources; then fund discretionary expenses (travel, entertainment, memberships)">
            <a:extLst>
              <a:ext uri="{FF2B5EF4-FFF2-40B4-BE49-F238E27FC236}">
                <a16:creationId xmlns:a16="http://schemas.microsoft.com/office/drawing/2014/main" id="{F155E593-28DE-4CE4-86E6-D8E6AD091CFB}"/>
              </a:ext>
            </a:extLst>
          </p:cNvPr>
          <p:cNvGrpSpPr/>
          <p:nvPr/>
        </p:nvGrpSpPr>
        <p:grpSpPr>
          <a:xfrm>
            <a:off x="584309" y="1962152"/>
            <a:ext cx="9344551" cy="2942646"/>
            <a:chOff x="584309" y="1962152"/>
            <a:chExt cx="9344551" cy="2942646"/>
          </a:xfrm>
        </p:grpSpPr>
        <p:cxnSp>
          <p:nvCxnSpPr>
            <p:cNvPr id="3" name="Straight Arrow Connector 2">
              <a:extLst>
                <a:ext uri="{FF2B5EF4-FFF2-40B4-BE49-F238E27FC236}">
                  <a16:creationId xmlns:a16="http://schemas.microsoft.com/office/drawing/2014/main" id="{DA253D4D-6C9A-D397-7AFC-36F740B7328A}"/>
                </a:ext>
                <a:ext uri="{C183D7F6-B498-43B3-948B-1728B52AA6E4}">
                  <adec:decorative xmlns:adec="http://schemas.microsoft.com/office/drawing/2017/decorative" val="1"/>
                </a:ext>
              </a:extLst>
            </p:cNvPr>
            <p:cNvCxnSpPr>
              <a:cxnSpLocks/>
            </p:cNvCxnSpPr>
            <p:nvPr/>
          </p:nvCxnSpPr>
          <p:spPr bwMode="auto">
            <a:xfrm>
              <a:off x="2846897" y="4456853"/>
              <a:ext cx="3305809"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cxnSp>
          <p:nvCxnSpPr>
            <p:cNvPr id="9" name="Straight Arrow Connector 8">
              <a:extLst>
                <a:ext uri="{FF2B5EF4-FFF2-40B4-BE49-F238E27FC236}">
                  <a16:creationId xmlns:a16="http://schemas.microsoft.com/office/drawing/2014/main" id="{0F9DE61B-FA4D-B425-6114-0852BA5E992E}"/>
                </a:ext>
                <a:ext uri="{C183D7F6-B498-43B3-948B-1728B52AA6E4}">
                  <adec:decorative xmlns:adec="http://schemas.microsoft.com/office/drawing/2017/decorative" val="1"/>
                </a:ext>
              </a:extLst>
            </p:cNvPr>
            <p:cNvCxnSpPr/>
            <p:nvPr/>
          </p:nvCxnSpPr>
          <p:spPr bwMode="auto">
            <a:xfrm>
              <a:off x="3183850" y="2623404"/>
              <a:ext cx="2968856"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cxnSp>
          <p:nvCxnSpPr>
            <p:cNvPr id="10" name="Connector: Elbow 5">
              <a:extLst>
                <a:ext uri="{FF2B5EF4-FFF2-40B4-BE49-F238E27FC236}">
                  <a16:creationId xmlns:a16="http://schemas.microsoft.com/office/drawing/2014/main" id="{96B48164-4117-E21F-CC82-D7A3C67CAE7E}"/>
                </a:ext>
                <a:ext uri="{C183D7F6-B498-43B3-948B-1728B52AA6E4}">
                  <adec:decorative xmlns:adec="http://schemas.microsoft.com/office/drawing/2017/decorative" val="1"/>
                </a:ext>
              </a:extLst>
            </p:cNvPr>
            <p:cNvCxnSpPr>
              <a:cxnSpLocks/>
            </p:cNvCxnSpPr>
            <p:nvPr/>
          </p:nvCxnSpPr>
          <p:spPr bwMode="auto">
            <a:xfrm rot="10800000" flipV="1">
              <a:off x="3354046" y="3234983"/>
              <a:ext cx="3135613" cy="739109"/>
            </a:xfrm>
            <a:prstGeom prst="bentConnector3">
              <a:avLst>
                <a:gd name="adj1" fmla="val -17"/>
              </a:avLst>
            </a:prstGeom>
            <a:solidFill>
              <a:schemeClr val="hlink"/>
            </a:solidFill>
            <a:ln w="15875" cap="rnd" cmpd="sng" algn="ctr">
              <a:solidFill>
                <a:schemeClr val="bg1">
                  <a:lumMod val="65000"/>
                </a:schemeClr>
              </a:solidFill>
              <a:prstDash val="sysDot"/>
              <a:round/>
              <a:headEnd type="triangle" w="med" len="med"/>
              <a:tailEnd type="none"/>
            </a:ln>
            <a:effectLst/>
          </p:spPr>
        </p:cxnSp>
        <p:sp>
          <p:nvSpPr>
            <p:cNvPr id="12" name="Freeform: Shape 16">
              <a:extLst>
                <a:ext uri="{FF2B5EF4-FFF2-40B4-BE49-F238E27FC236}">
                  <a16:creationId xmlns:a16="http://schemas.microsoft.com/office/drawing/2014/main" id="{DDB531D9-1639-6775-44E8-41AE08D959B8}"/>
                </a:ext>
                <a:ext uri="{C183D7F6-B498-43B3-948B-1728B52AA6E4}">
                  <adec:decorative xmlns:adec="http://schemas.microsoft.com/office/drawing/2017/decorative" val="1"/>
                </a:ext>
              </a:extLst>
            </p:cNvPr>
            <p:cNvSpPr/>
            <p:nvPr/>
          </p:nvSpPr>
          <p:spPr>
            <a:xfrm>
              <a:off x="6356540" y="2453719"/>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13" name="Freeform: Shape 17">
              <a:extLst>
                <a:ext uri="{FF2B5EF4-FFF2-40B4-BE49-F238E27FC236}">
                  <a16:creationId xmlns:a16="http://schemas.microsoft.com/office/drawing/2014/main" id="{F2F32C43-6CAF-7A2C-7760-ABCD5388ABD5}"/>
                </a:ext>
                <a:ext uri="{C183D7F6-B498-43B3-948B-1728B52AA6E4}">
                  <adec:decorative xmlns:adec="http://schemas.microsoft.com/office/drawing/2017/decorative" val="1"/>
                </a:ext>
              </a:extLst>
            </p:cNvPr>
            <p:cNvSpPr/>
            <p:nvPr/>
          </p:nvSpPr>
          <p:spPr>
            <a:xfrm>
              <a:off x="6401488" y="2633247"/>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14" name="Freeform: Shape 18">
              <a:extLst>
                <a:ext uri="{FF2B5EF4-FFF2-40B4-BE49-F238E27FC236}">
                  <a16:creationId xmlns:a16="http://schemas.microsoft.com/office/drawing/2014/main" id="{EA0EF867-742B-0E41-CF4A-829510F92492}"/>
                </a:ext>
                <a:ext uri="{C183D7F6-B498-43B3-948B-1728B52AA6E4}">
                  <adec:decorative xmlns:adec="http://schemas.microsoft.com/office/drawing/2017/decorative" val="1"/>
                </a:ext>
              </a:extLst>
            </p:cNvPr>
            <p:cNvSpPr/>
            <p:nvPr/>
          </p:nvSpPr>
          <p:spPr>
            <a:xfrm>
              <a:off x="6401488" y="2423931"/>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32" name="Freeform: Shape 21">
              <a:extLst>
                <a:ext uri="{FF2B5EF4-FFF2-40B4-BE49-F238E27FC236}">
                  <a16:creationId xmlns:a16="http://schemas.microsoft.com/office/drawing/2014/main" id="{8F92FFF6-72AF-8F43-F46D-6D766DCBB915}"/>
                </a:ext>
                <a:ext uri="{C183D7F6-B498-43B3-948B-1728B52AA6E4}">
                  <adec:decorative xmlns:adec="http://schemas.microsoft.com/office/drawing/2017/decorative" val="1"/>
                </a:ext>
              </a:extLst>
            </p:cNvPr>
            <p:cNvSpPr/>
            <p:nvPr/>
          </p:nvSpPr>
          <p:spPr>
            <a:xfrm>
              <a:off x="6268505" y="2317544"/>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33" name="Freeform: Shape 28">
              <a:extLst>
                <a:ext uri="{FF2B5EF4-FFF2-40B4-BE49-F238E27FC236}">
                  <a16:creationId xmlns:a16="http://schemas.microsoft.com/office/drawing/2014/main" id="{7F1C1F0D-6634-5CE7-458D-7E5517D0072D}"/>
                </a:ext>
                <a:ext uri="{C183D7F6-B498-43B3-948B-1728B52AA6E4}">
                  <adec:decorative xmlns:adec="http://schemas.microsoft.com/office/drawing/2017/decorative" val="1"/>
                </a:ext>
              </a:extLst>
            </p:cNvPr>
            <p:cNvSpPr/>
            <p:nvPr/>
          </p:nvSpPr>
          <p:spPr>
            <a:xfrm>
              <a:off x="6561069" y="2317544"/>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21" name="Freeform: Shape 38">
              <a:extLst>
                <a:ext uri="{FF2B5EF4-FFF2-40B4-BE49-F238E27FC236}">
                  <a16:creationId xmlns:a16="http://schemas.microsoft.com/office/drawing/2014/main" id="{E4B3994E-D39D-8E2E-4E95-CE1DA48B93CE}"/>
                </a:ext>
                <a:ext uri="{C183D7F6-B498-43B3-948B-1728B52AA6E4}">
                  <adec:decorative xmlns:adec="http://schemas.microsoft.com/office/drawing/2017/decorative" val="1"/>
                </a:ext>
              </a:extLst>
            </p:cNvPr>
            <p:cNvSpPr/>
            <p:nvPr/>
          </p:nvSpPr>
          <p:spPr>
            <a:xfrm>
              <a:off x="6350423" y="2743091"/>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23" name="Freeform: Shape 39">
              <a:extLst>
                <a:ext uri="{FF2B5EF4-FFF2-40B4-BE49-F238E27FC236}">
                  <a16:creationId xmlns:a16="http://schemas.microsoft.com/office/drawing/2014/main" id="{19E30F15-8D3E-AD52-305E-08BF65D84362}"/>
                </a:ext>
                <a:ext uri="{C183D7F6-B498-43B3-948B-1728B52AA6E4}">
                  <adec:decorative xmlns:adec="http://schemas.microsoft.com/office/drawing/2017/decorative" val="1"/>
                </a:ext>
              </a:extLst>
            </p:cNvPr>
            <p:cNvSpPr/>
            <p:nvPr/>
          </p:nvSpPr>
          <p:spPr>
            <a:xfrm>
              <a:off x="6508407" y="2689898"/>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24" name="Freeform: Shape 40">
              <a:extLst>
                <a:ext uri="{FF2B5EF4-FFF2-40B4-BE49-F238E27FC236}">
                  <a16:creationId xmlns:a16="http://schemas.microsoft.com/office/drawing/2014/main" id="{337B5BE0-41DD-2C18-B896-5748D2404419}"/>
                </a:ext>
                <a:ext uri="{C183D7F6-B498-43B3-948B-1728B52AA6E4}">
                  <adec:decorative xmlns:adec="http://schemas.microsoft.com/office/drawing/2017/decorative" val="1"/>
                </a:ext>
              </a:extLst>
            </p:cNvPr>
            <p:cNvSpPr/>
            <p:nvPr/>
          </p:nvSpPr>
          <p:spPr>
            <a:xfrm>
              <a:off x="6561069" y="2636705"/>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25" name="Freeform: Shape 41">
              <a:extLst>
                <a:ext uri="{FF2B5EF4-FFF2-40B4-BE49-F238E27FC236}">
                  <a16:creationId xmlns:a16="http://schemas.microsoft.com/office/drawing/2014/main" id="{CE17D1DA-3B9C-FACF-0D6F-6A8752A4B010}"/>
                </a:ext>
                <a:ext uri="{C183D7F6-B498-43B3-948B-1728B52AA6E4}">
                  <adec:decorative xmlns:adec="http://schemas.microsoft.com/office/drawing/2017/decorative" val="1"/>
                </a:ext>
              </a:extLst>
            </p:cNvPr>
            <p:cNvSpPr/>
            <p:nvPr/>
          </p:nvSpPr>
          <p:spPr>
            <a:xfrm>
              <a:off x="6561069" y="2583511"/>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27" name="Freeform: Shape 44">
              <a:extLst>
                <a:ext uri="{FF2B5EF4-FFF2-40B4-BE49-F238E27FC236}">
                  <a16:creationId xmlns:a16="http://schemas.microsoft.com/office/drawing/2014/main" id="{759DF1A0-39D1-3084-2FD9-4CAAD53BEDED}"/>
                </a:ext>
                <a:ext uri="{C183D7F6-B498-43B3-948B-1728B52AA6E4}">
                  <adec:decorative xmlns:adec="http://schemas.microsoft.com/office/drawing/2017/decorative" val="1"/>
                </a:ext>
              </a:extLst>
            </p:cNvPr>
            <p:cNvSpPr/>
            <p:nvPr/>
          </p:nvSpPr>
          <p:spPr>
            <a:xfrm>
              <a:off x="6350423" y="2796285"/>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30" name="Freeform: Shape 57">
              <a:extLst>
                <a:ext uri="{FF2B5EF4-FFF2-40B4-BE49-F238E27FC236}">
                  <a16:creationId xmlns:a16="http://schemas.microsoft.com/office/drawing/2014/main" id="{4FCBBB0C-F5ED-ED39-6350-E7A20240C358}"/>
                </a:ext>
                <a:ext uri="{C183D7F6-B498-43B3-948B-1728B52AA6E4}">
                  <adec:decorative xmlns:adec="http://schemas.microsoft.com/office/drawing/2017/decorative" val="1"/>
                </a:ext>
              </a:extLst>
            </p:cNvPr>
            <p:cNvSpPr/>
            <p:nvPr/>
          </p:nvSpPr>
          <p:spPr>
            <a:xfrm>
              <a:off x="6350423" y="2849478"/>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36" name="Freeform: Shape 59">
              <a:extLst>
                <a:ext uri="{FF2B5EF4-FFF2-40B4-BE49-F238E27FC236}">
                  <a16:creationId xmlns:a16="http://schemas.microsoft.com/office/drawing/2014/main" id="{B434EE09-038E-BFC2-4754-5CD2085B089B}"/>
                </a:ext>
                <a:ext uri="{C183D7F6-B498-43B3-948B-1728B52AA6E4}">
                  <adec:decorative xmlns:adec="http://schemas.microsoft.com/office/drawing/2017/decorative" val="1"/>
                </a:ext>
              </a:extLst>
            </p:cNvPr>
            <p:cNvSpPr/>
            <p:nvPr/>
          </p:nvSpPr>
          <p:spPr>
            <a:xfrm>
              <a:off x="6356540" y="4287168"/>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37" name="Freeform: Shape 60">
              <a:extLst>
                <a:ext uri="{FF2B5EF4-FFF2-40B4-BE49-F238E27FC236}">
                  <a16:creationId xmlns:a16="http://schemas.microsoft.com/office/drawing/2014/main" id="{934FEE2C-E2B8-B152-D109-44C48658FC53}"/>
                </a:ext>
                <a:ext uri="{C183D7F6-B498-43B3-948B-1728B52AA6E4}">
                  <adec:decorative xmlns:adec="http://schemas.microsoft.com/office/drawing/2017/decorative" val="1"/>
                </a:ext>
              </a:extLst>
            </p:cNvPr>
            <p:cNvSpPr/>
            <p:nvPr/>
          </p:nvSpPr>
          <p:spPr>
            <a:xfrm>
              <a:off x="6401488" y="4466696"/>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38" name="Freeform: Shape 61">
              <a:extLst>
                <a:ext uri="{FF2B5EF4-FFF2-40B4-BE49-F238E27FC236}">
                  <a16:creationId xmlns:a16="http://schemas.microsoft.com/office/drawing/2014/main" id="{59E20F76-2095-4C2C-E772-C30BF18C46F2}"/>
                </a:ext>
                <a:ext uri="{C183D7F6-B498-43B3-948B-1728B52AA6E4}">
                  <adec:decorative xmlns:adec="http://schemas.microsoft.com/office/drawing/2017/decorative" val="1"/>
                </a:ext>
              </a:extLst>
            </p:cNvPr>
            <p:cNvSpPr/>
            <p:nvPr/>
          </p:nvSpPr>
          <p:spPr>
            <a:xfrm>
              <a:off x="6401488" y="4257380"/>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73" name="Freeform: Shape 69">
              <a:extLst>
                <a:ext uri="{FF2B5EF4-FFF2-40B4-BE49-F238E27FC236}">
                  <a16:creationId xmlns:a16="http://schemas.microsoft.com/office/drawing/2014/main" id="{8DE67654-2D92-CE37-5E1C-1AFC9FD07F3C}"/>
                </a:ext>
                <a:ext uri="{C183D7F6-B498-43B3-948B-1728B52AA6E4}">
                  <adec:decorative xmlns:adec="http://schemas.microsoft.com/office/drawing/2017/decorative" val="1"/>
                </a:ext>
              </a:extLst>
            </p:cNvPr>
            <p:cNvSpPr/>
            <p:nvPr/>
          </p:nvSpPr>
          <p:spPr>
            <a:xfrm>
              <a:off x="6268505" y="4150993"/>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74" name="Freeform: Shape 70">
              <a:extLst>
                <a:ext uri="{FF2B5EF4-FFF2-40B4-BE49-F238E27FC236}">
                  <a16:creationId xmlns:a16="http://schemas.microsoft.com/office/drawing/2014/main" id="{D3A169F5-FC35-B069-D5F2-16E1F01AC398}"/>
                </a:ext>
                <a:ext uri="{C183D7F6-B498-43B3-948B-1728B52AA6E4}">
                  <adec:decorative xmlns:adec="http://schemas.microsoft.com/office/drawing/2017/decorative" val="1"/>
                </a:ext>
              </a:extLst>
            </p:cNvPr>
            <p:cNvSpPr/>
            <p:nvPr/>
          </p:nvSpPr>
          <p:spPr>
            <a:xfrm>
              <a:off x="6561069" y="4150993"/>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44" name="Freeform: Shape 63">
              <a:extLst>
                <a:ext uri="{FF2B5EF4-FFF2-40B4-BE49-F238E27FC236}">
                  <a16:creationId xmlns:a16="http://schemas.microsoft.com/office/drawing/2014/main" id="{5E41468C-1C7D-0093-71E0-57B8E9DA7D4E}"/>
                </a:ext>
                <a:ext uri="{C183D7F6-B498-43B3-948B-1728B52AA6E4}">
                  <adec:decorative xmlns:adec="http://schemas.microsoft.com/office/drawing/2017/decorative" val="1"/>
                </a:ext>
              </a:extLst>
            </p:cNvPr>
            <p:cNvSpPr/>
            <p:nvPr/>
          </p:nvSpPr>
          <p:spPr>
            <a:xfrm>
              <a:off x="6350423" y="4576540"/>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46" name="Freeform: Shape 64">
              <a:extLst>
                <a:ext uri="{FF2B5EF4-FFF2-40B4-BE49-F238E27FC236}">
                  <a16:creationId xmlns:a16="http://schemas.microsoft.com/office/drawing/2014/main" id="{279A1B4B-B18C-96E7-8467-C93071041827}"/>
                </a:ext>
                <a:ext uri="{C183D7F6-B498-43B3-948B-1728B52AA6E4}">
                  <adec:decorative xmlns:adec="http://schemas.microsoft.com/office/drawing/2017/decorative" val="1"/>
                </a:ext>
              </a:extLst>
            </p:cNvPr>
            <p:cNvSpPr/>
            <p:nvPr/>
          </p:nvSpPr>
          <p:spPr>
            <a:xfrm>
              <a:off x="6508407" y="4523347"/>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47" name="Freeform: Shape 65">
              <a:extLst>
                <a:ext uri="{FF2B5EF4-FFF2-40B4-BE49-F238E27FC236}">
                  <a16:creationId xmlns:a16="http://schemas.microsoft.com/office/drawing/2014/main" id="{2F20F450-21C2-ACF0-3321-BF229785719B}"/>
                </a:ext>
                <a:ext uri="{C183D7F6-B498-43B3-948B-1728B52AA6E4}">
                  <adec:decorative xmlns:adec="http://schemas.microsoft.com/office/drawing/2017/decorative" val="1"/>
                </a:ext>
              </a:extLst>
            </p:cNvPr>
            <p:cNvSpPr/>
            <p:nvPr/>
          </p:nvSpPr>
          <p:spPr>
            <a:xfrm>
              <a:off x="6561069" y="4470154"/>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51" name="Freeform: Shape 66">
              <a:extLst>
                <a:ext uri="{FF2B5EF4-FFF2-40B4-BE49-F238E27FC236}">
                  <a16:creationId xmlns:a16="http://schemas.microsoft.com/office/drawing/2014/main" id="{C4E4CBB3-B26F-FE95-3CDB-F26362D72C4B}"/>
                </a:ext>
                <a:ext uri="{C183D7F6-B498-43B3-948B-1728B52AA6E4}">
                  <adec:decorative xmlns:adec="http://schemas.microsoft.com/office/drawing/2017/decorative" val="1"/>
                </a:ext>
              </a:extLst>
            </p:cNvPr>
            <p:cNvSpPr/>
            <p:nvPr/>
          </p:nvSpPr>
          <p:spPr>
            <a:xfrm>
              <a:off x="6561069" y="4416960"/>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55" name="Freeform: Shape 67">
              <a:extLst>
                <a:ext uri="{FF2B5EF4-FFF2-40B4-BE49-F238E27FC236}">
                  <a16:creationId xmlns:a16="http://schemas.microsoft.com/office/drawing/2014/main" id="{0E7F74ED-4FD2-12FB-D9E8-1BB0E63DBB29}"/>
                </a:ext>
                <a:ext uri="{C183D7F6-B498-43B3-948B-1728B52AA6E4}">
                  <adec:decorative xmlns:adec="http://schemas.microsoft.com/office/drawing/2017/decorative" val="1"/>
                </a:ext>
              </a:extLst>
            </p:cNvPr>
            <p:cNvSpPr/>
            <p:nvPr/>
          </p:nvSpPr>
          <p:spPr>
            <a:xfrm>
              <a:off x="6350423" y="4629734"/>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72" name="Freeform: Shape 68">
              <a:extLst>
                <a:ext uri="{FF2B5EF4-FFF2-40B4-BE49-F238E27FC236}">
                  <a16:creationId xmlns:a16="http://schemas.microsoft.com/office/drawing/2014/main" id="{1C7D3CA2-4580-BC9D-B179-E580DCBCF79C}"/>
                </a:ext>
                <a:ext uri="{C183D7F6-B498-43B3-948B-1728B52AA6E4}">
                  <adec:decorative xmlns:adec="http://schemas.microsoft.com/office/drawing/2017/decorative" val="1"/>
                </a:ext>
              </a:extLst>
            </p:cNvPr>
            <p:cNvSpPr/>
            <p:nvPr/>
          </p:nvSpPr>
          <p:spPr>
            <a:xfrm>
              <a:off x="6350423" y="4682927"/>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75" name="Text Box 65">
              <a:extLst>
                <a:ext uri="{FF2B5EF4-FFF2-40B4-BE49-F238E27FC236}">
                  <a16:creationId xmlns:a16="http://schemas.microsoft.com/office/drawing/2014/main" id="{C5D0C993-C6E9-9484-E061-857D1C6BE657}"/>
                </a:ext>
                <a:ext uri="{C183D7F6-B498-43B3-948B-1728B52AA6E4}">
                  <adec:decorative xmlns:adec="http://schemas.microsoft.com/office/drawing/2017/decorative" val="1"/>
                </a:ext>
              </a:extLst>
            </p:cNvPr>
            <p:cNvSpPr txBox="1">
              <a:spLocks noChangeArrowheads="1"/>
            </p:cNvSpPr>
            <p:nvPr/>
          </p:nvSpPr>
          <p:spPr bwMode="auto">
            <a:xfrm>
              <a:off x="584309" y="1962152"/>
              <a:ext cx="3116125" cy="1344775"/>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368727"/>
                  </a:solidFill>
                  <a:ea typeface="ヒラギノ角ゴ Pro W3" pitchFamily="-111" charset="-128"/>
                </a:rPr>
                <a:t>Reliable income sources</a:t>
              </a:r>
            </a:p>
            <a:p>
              <a:pPr eaLnBrk="1" hangingPunct="1">
                <a:spcBef>
                  <a:spcPct val="20000"/>
                </a:spcBef>
              </a:pPr>
              <a:r>
                <a:rPr lang="en-US" altLang="en-US" dirty="0">
                  <a:solidFill>
                    <a:srgbClr val="333F48"/>
                  </a:solidFill>
                  <a:ea typeface="ヒラギノ角ゴ Pro W3" pitchFamily="-111" charset="-128"/>
                </a:rPr>
                <a:t>e.g., pension plan, Social Security, annuities</a:t>
              </a:r>
            </a:p>
          </p:txBody>
        </p:sp>
        <p:sp>
          <p:nvSpPr>
            <p:cNvPr id="76" name="Text Box 83">
              <a:extLst>
                <a:ext uri="{FF2B5EF4-FFF2-40B4-BE49-F238E27FC236}">
                  <a16:creationId xmlns:a16="http://schemas.microsoft.com/office/drawing/2014/main" id="{3B7B0BFA-19E1-3052-8FD5-C53D88B58FF8}"/>
                </a:ext>
                <a:ext uri="{C183D7F6-B498-43B3-948B-1728B52AA6E4}">
                  <adec:decorative xmlns:adec="http://schemas.microsoft.com/office/drawing/2017/decorative" val="1"/>
                </a:ext>
              </a:extLst>
            </p:cNvPr>
            <p:cNvSpPr txBox="1">
              <a:spLocks noChangeArrowheads="1"/>
            </p:cNvSpPr>
            <p:nvPr/>
          </p:nvSpPr>
          <p:spPr bwMode="auto">
            <a:xfrm>
              <a:off x="3851890" y="2386521"/>
              <a:ext cx="13434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a:t>
              </a:r>
            </a:p>
          </p:txBody>
        </p:sp>
        <p:sp>
          <p:nvSpPr>
            <p:cNvPr id="77" name="Rectangle 14">
              <a:extLst>
                <a:ext uri="{FF2B5EF4-FFF2-40B4-BE49-F238E27FC236}">
                  <a16:creationId xmlns:a16="http://schemas.microsoft.com/office/drawing/2014/main" id="{85AB64F7-E063-E0CB-F926-A9665B9EEE86}"/>
                </a:ext>
                <a:ext uri="{C183D7F6-B498-43B3-948B-1728B52AA6E4}">
                  <adec:decorative xmlns:adec="http://schemas.microsoft.com/office/drawing/2017/decorative" val="1"/>
                </a:ext>
              </a:extLst>
            </p:cNvPr>
            <p:cNvSpPr>
              <a:spLocks noChangeArrowheads="1"/>
            </p:cNvSpPr>
            <p:nvPr/>
          </p:nvSpPr>
          <p:spPr bwMode="auto">
            <a:xfrm>
              <a:off x="6793247" y="2240818"/>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ea typeface="ヒラギノ角ゴ Pro W3" pitchFamily="-111" charset="-128"/>
                </a:rPr>
                <a:t>Essential expenses</a:t>
              </a:r>
            </a:p>
            <a:p>
              <a:pPr eaLnBrk="1" hangingPunct="1">
                <a:spcBef>
                  <a:spcPct val="20000"/>
                </a:spcBef>
              </a:pPr>
              <a:r>
                <a:rPr lang="en-US" altLang="en-US" dirty="0">
                  <a:ea typeface="ヒラギノ角ゴ Pro W3" pitchFamily="-111" charset="-128"/>
                </a:rPr>
                <a:t>Food, clothing, shelter, health care</a:t>
              </a:r>
            </a:p>
          </p:txBody>
        </p:sp>
        <p:sp>
          <p:nvSpPr>
            <p:cNvPr id="78" name="Text Box 65">
              <a:extLst>
                <a:ext uri="{FF2B5EF4-FFF2-40B4-BE49-F238E27FC236}">
                  <a16:creationId xmlns:a16="http://schemas.microsoft.com/office/drawing/2014/main" id="{D7A3B8C3-BD18-7E07-CDF6-376752F49430}"/>
                </a:ext>
                <a:ext uri="{C183D7F6-B498-43B3-948B-1728B52AA6E4}">
                  <adec:decorative xmlns:adec="http://schemas.microsoft.com/office/drawing/2017/decorative" val="1"/>
                </a:ext>
              </a:extLst>
            </p:cNvPr>
            <p:cNvSpPr txBox="1">
              <a:spLocks noChangeArrowheads="1"/>
            </p:cNvSpPr>
            <p:nvPr/>
          </p:nvSpPr>
          <p:spPr bwMode="auto">
            <a:xfrm>
              <a:off x="584309" y="3560964"/>
              <a:ext cx="3116125" cy="1343834"/>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004F6B"/>
                  </a:solidFill>
                  <a:ea typeface="ヒラギノ角ゴ Pro W3" pitchFamily="-111" charset="-128"/>
                </a:rPr>
                <a:t>Other income sources</a:t>
              </a:r>
            </a:p>
            <a:p>
              <a:pPr eaLnBrk="1" hangingPunct="1">
                <a:spcBef>
                  <a:spcPct val="20000"/>
                </a:spcBef>
              </a:pPr>
              <a:r>
                <a:rPr lang="en-US" altLang="en-US" dirty="0">
                  <a:solidFill>
                    <a:srgbClr val="333F48"/>
                  </a:solidFill>
                  <a:ea typeface="ヒラギノ角ゴ Pro W3" pitchFamily="-111" charset="-128"/>
                </a:rPr>
                <a:t>e.g., mutual funds, stocks/bonds, CDs, IRAs, 401(k)s</a:t>
              </a:r>
            </a:p>
          </p:txBody>
        </p:sp>
        <p:sp>
          <p:nvSpPr>
            <p:cNvPr id="79" name="Text Box 48">
              <a:extLst>
                <a:ext uri="{FF2B5EF4-FFF2-40B4-BE49-F238E27FC236}">
                  <a16:creationId xmlns:a16="http://schemas.microsoft.com/office/drawing/2014/main" id="{B7078926-6006-115D-A0F6-96DDFE8A6F7E}"/>
                </a:ext>
                <a:ext uri="{C183D7F6-B498-43B3-948B-1728B52AA6E4}">
                  <adec:decorative xmlns:adec="http://schemas.microsoft.com/office/drawing/2017/decorative" val="1"/>
                </a:ext>
              </a:extLst>
            </p:cNvPr>
            <p:cNvSpPr txBox="1">
              <a:spLocks noChangeArrowheads="1"/>
            </p:cNvSpPr>
            <p:nvPr/>
          </p:nvSpPr>
          <p:spPr bwMode="auto">
            <a:xfrm>
              <a:off x="3851889" y="3726224"/>
              <a:ext cx="17776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 gaps first</a:t>
              </a:r>
            </a:p>
          </p:txBody>
        </p:sp>
        <p:sp>
          <p:nvSpPr>
            <p:cNvPr id="80" name="Rectangle 41">
              <a:extLst>
                <a:ext uri="{FF2B5EF4-FFF2-40B4-BE49-F238E27FC236}">
                  <a16:creationId xmlns:a16="http://schemas.microsoft.com/office/drawing/2014/main" id="{2D7A6676-61EC-E269-2AE6-AACBB10F2C91}"/>
                </a:ext>
                <a:ext uri="{C183D7F6-B498-43B3-948B-1728B52AA6E4}">
                  <adec:decorative xmlns:adec="http://schemas.microsoft.com/office/drawing/2017/decorative" val="1"/>
                </a:ext>
              </a:extLst>
            </p:cNvPr>
            <p:cNvSpPr>
              <a:spLocks noChangeArrowheads="1"/>
            </p:cNvSpPr>
            <p:nvPr/>
          </p:nvSpPr>
          <p:spPr bwMode="auto">
            <a:xfrm>
              <a:off x="3851889" y="4219155"/>
              <a:ext cx="20939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Then fund</a:t>
              </a:r>
            </a:p>
          </p:txBody>
        </p:sp>
        <p:sp>
          <p:nvSpPr>
            <p:cNvPr id="81" name="Rectangle 17">
              <a:extLst>
                <a:ext uri="{FF2B5EF4-FFF2-40B4-BE49-F238E27FC236}">
                  <a16:creationId xmlns:a16="http://schemas.microsoft.com/office/drawing/2014/main" id="{4EADE860-86CD-3B47-CFEB-68448946381E}"/>
                </a:ext>
                <a:ext uri="{C183D7F6-B498-43B3-948B-1728B52AA6E4}">
                  <adec:decorative xmlns:adec="http://schemas.microsoft.com/office/drawing/2017/decorative" val="1"/>
                </a:ext>
              </a:extLst>
            </p:cNvPr>
            <p:cNvSpPr>
              <a:spLocks noChangeArrowheads="1"/>
            </p:cNvSpPr>
            <p:nvPr/>
          </p:nvSpPr>
          <p:spPr bwMode="auto">
            <a:xfrm>
              <a:off x="6793247" y="4079923"/>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rIns="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ea typeface="ヒラギノ角ゴ Pro W3" pitchFamily="-111" charset="-128"/>
                </a:rPr>
                <a:t>Discretionary expenses</a:t>
              </a:r>
            </a:p>
            <a:p>
              <a:pPr eaLnBrk="1" hangingPunct="1">
                <a:spcBef>
                  <a:spcPct val="20000"/>
                </a:spcBef>
              </a:pPr>
              <a:r>
                <a:rPr lang="en-US" altLang="en-US" dirty="0">
                  <a:ea typeface="ヒラギノ角ゴ Pro W3" pitchFamily="-111" charset="-128"/>
                </a:rPr>
                <a:t>Travel, entertainment, memberships </a:t>
              </a:r>
            </a:p>
          </p:txBody>
        </p:sp>
      </p:grpSp>
      <p:sp>
        <p:nvSpPr>
          <p:cNvPr id="53" name="Text Box 21">
            <a:extLst>
              <a:ext uri="{FF2B5EF4-FFF2-40B4-BE49-F238E27FC236}">
                <a16:creationId xmlns:a16="http://schemas.microsoft.com/office/drawing/2014/main" id="{CE9EB20F-3422-424D-BAB9-85747BD3C102}"/>
              </a:ext>
            </a:extLst>
          </p:cNvPr>
          <p:cNvSpPr txBox="1">
            <a:spLocks noChangeArrowheads="1"/>
          </p:cNvSpPr>
          <p:nvPr/>
        </p:nvSpPr>
        <p:spPr bwMode="auto">
          <a:xfrm>
            <a:off x="473867" y="6312785"/>
            <a:ext cx="6784582"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For illustrative purposes only.</a:t>
            </a:r>
          </a:p>
        </p:txBody>
      </p:sp>
      <p:sp>
        <p:nvSpPr>
          <p:cNvPr id="2" name="Footer Placeholder 1">
            <a:extLst>
              <a:ext uri="{FF2B5EF4-FFF2-40B4-BE49-F238E27FC236}">
                <a16:creationId xmlns:a16="http://schemas.microsoft.com/office/drawing/2014/main" id="{B5ACE046-1782-408D-B4A6-6D0258FBC01C}"/>
              </a:ext>
            </a:extLst>
          </p:cNvPr>
          <p:cNvSpPr>
            <a:spLocks noGrp="1"/>
          </p:cNvSpPr>
          <p:nvPr>
            <p:ph type="ftr" sz="quarter" idx="15"/>
          </p:nvPr>
        </p:nvSpPr>
        <p:spPr/>
        <p:txBody>
          <a:bodyPr/>
          <a:lstStyle/>
          <a:p>
            <a:pPr algn="l">
              <a:defRPr/>
            </a:pPr>
            <a:r>
              <a:rPr lang="en-US" dirty="0"/>
              <a:t>For investor use.</a:t>
            </a:r>
          </a:p>
        </p:txBody>
      </p:sp>
      <p:sp>
        <p:nvSpPr>
          <p:cNvPr id="4" name="TextBox 3">
            <a:extLst>
              <a:ext uri="{FF2B5EF4-FFF2-40B4-BE49-F238E27FC236}">
                <a16:creationId xmlns:a16="http://schemas.microsoft.com/office/drawing/2014/main" id="{D61D36E0-6605-170A-14B5-4268C06DA29A}"/>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5" name="Slide Number Placeholder 4">
            <a:extLst>
              <a:ext uri="{FF2B5EF4-FFF2-40B4-BE49-F238E27FC236}">
                <a16:creationId xmlns:a16="http://schemas.microsoft.com/office/drawing/2014/main" id="{4673E500-36DA-4D0D-9F84-BA1429F06EFD}"/>
              </a:ext>
            </a:extLst>
          </p:cNvPr>
          <p:cNvSpPr>
            <a:spLocks noGrp="1"/>
          </p:cNvSpPr>
          <p:nvPr>
            <p:ph type="sldNum" sz="quarter" idx="14"/>
          </p:nvPr>
        </p:nvSpPr>
        <p:spPr/>
        <p:txBody>
          <a:bodyPr/>
          <a:lstStyle/>
          <a:p>
            <a:pPr>
              <a:defRPr/>
            </a:pPr>
            <a:fld id="{E6474CC2-1230-4213-AD1A-4B2FEEABA7A1}" type="slidenum">
              <a:rPr lang="en-US" smtClean="0"/>
              <a:pPr>
                <a:defRPr/>
              </a:pPr>
              <a:t>16</a:t>
            </a:fld>
            <a:endParaRPr lang="en-US" dirty="0"/>
          </a:p>
        </p:txBody>
      </p:sp>
      <p:pic>
        <p:nvPicPr>
          <p:cNvPr id="11" name="Picture 10" descr="Fidelity Investments logo">
            <a:extLst>
              <a:ext uri="{FF2B5EF4-FFF2-40B4-BE49-F238E27FC236}">
                <a16:creationId xmlns:a16="http://schemas.microsoft.com/office/drawing/2014/main" id="{6DF8AF4B-BD96-59DB-AAE1-AAAF1C361710}"/>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499664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144523E-E15F-4428-8730-0ED452DB2D17}"/>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4</a:t>
            </a:r>
          </a:p>
        </p:txBody>
      </p:sp>
      <p:sp>
        <p:nvSpPr>
          <p:cNvPr id="7" name="Title 6"/>
          <p:cNvSpPr>
            <a:spLocks noGrp="1"/>
          </p:cNvSpPr>
          <p:nvPr>
            <p:ph type="title"/>
          </p:nvPr>
        </p:nvSpPr>
        <p:spPr/>
        <p:txBody>
          <a:bodyPr/>
          <a:lstStyle/>
          <a:p>
            <a:r>
              <a:rPr lang="en-US" altLang="en-US" dirty="0">
                <a:solidFill>
                  <a:schemeClr val="bg2"/>
                </a:solidFill>
              </a:rPr>
              <a:t>Create a health care plan with your financial representative</a:t>
            </a:r>
          </a:p>
        </p:txBody>
      </p:sp>
      <p:sp>
        <p:nvSpPr>
          <p:cNvPr id="3" name="Rectangle 2">
            <a:extLst>
              <a:ext uri="{FF2B5EF4-FFF2-40B4-BE49-F238E27FC236}">
                <a16:creationId xmlns:a16="http://schemas.microsoft.com/office/drawing/2014/main" id="{317F36B8-94F5-87E8-4385-0A381AC262F2}"/>
              </a:ext>
            </a:extLst>
          </p:cNvPr>
          <p:cNvSpPr/>
          <p:nvPr/>
        </p:nvSpPr>
        <p:spPr bwMode="auto">
          <a:xfrm>
            <a:off x="585147" y="1266579"/>
            <a:ext cx="9334499" cy="674442"/>
          </a:xfrm>
          <a:prstGeom prst="rect">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chemeClr val="bg1"/>
                </a:solidFill>
                <a:latin typeface="+mn-lt"/>
                <a:ea typeface="+mn-ea"/>
                <a:cs typeface="+mn-cs"/>
              </a:rPr>
              <a:t>Your representative can help you:</a:t>
            </a:r>
          </a:p>
        </p:txBody>
      </p:sp>
      <p:sp>
        <p:nvSpPr>
          <p:cNvPr id="5" name="Rectangle 4">
            <a:extLst>
              <a:ext uri="{FF2B5EF4-FFF2-40B4-BE49-F238E27FC236}">
                <a16:creationId xmlns:a16="http://schemas.microsoft.com/office/drawing/2014/main" id="{9462C21E-1C4C-CD85-D41C-F58D21DA2476}"/>
              </a:ext>
            </a:extLst>
          </p:cNvPr>
          <p:cNvSpPr/>
          <p:nvPr/>
        </p:nvSpPr>
        <p:spPr bwMode="auto">
          <a:xfrm>
            <a:off x="585147" y="1974223"/>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Check</a:t>
            </a:r>
            <a:r>
              <a:rPr lang="en-US" sz="1800" dirty="0"/>
              <a:t> health care expense estimates</a:t>
            </a:r>
          </a:p>
        </p:txBody>
      </p:sp>
      <p:cxnSp>
        <p:nvCxnSpPr>
          <p:cNvPr id="6" name="Straight Connector 5">
            <a:extLst>
              <a:ext uri="{FF2B5EF4-FFF2-40B4-BE49-F238E27FC236}">
                <a16:creationId xmlns:a16="http://schemas.microsoft.com/office/drawing/2014/main" id="{F63A5857-7032-AE0E-83ED-F538766C887A}"/>
              </a:ext>
              <a:ext uri="{C183D7F6-B498-43B3-948B-1728B52AA6E4}">
                <adec:decorative xmlns:adec="http://schemas.microsoft.com/office/drawing/2017/decorative" val="1"/>
              </a:ext>
            </a:extLst>
          </p:cNvPr>
          <p:cNvCxnSpPr/>
          <p:nvPr/>
        </p:nvCxnSpPr>
        <p:spPr bwMode="auto">
          <a:xfrm>
            <a:off x="585147" y="2678810"/>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8" name="Rectangle 7">
            <a:extLst>
              <a:ext uri="{FF2B5EF4-FFF2-40B4-BE49-F238E27FC236}">
                <a16:creationId xmlns:a16="http://schemas.microsoft.com/office/drawing/2014/main" id="{981CD8A1-72B7-648B-C0A0-512D9B3EB3BC}"/>
              </a:ext>
            </a:extLst>
          </p:cNvPr>
          <p:cNvSpPr/>
          <p:nvPr/>
        </p:nvSpPr>
        <p:spPr bwMode="auto">
          <a:xfrm>
            <a:off x="585147" y="2713566"/>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Categorize</a:t>
            </a:r>
            <a:r>
              <a:rPr lang="en-US" sz="1800" dirty="0"/>
              <a:t> essential and discretionary expenses</a:t>
            </a:r>
          </a:p>
        </p:txBody>
      </p:sp>
      <p:cxnSp>
        <p:nvCxnSpPr>
          <p:cNvPr id="9" name="Straight Connector 8">
            <a:extLst>
              <a:ext uri="{FF2B5EF4-FFF2-40B4-BE49-F238E27FC236}">
                <a16:creationId xmlns:a16="http://schemas.microsoft.com/office/drawing/2014/main" id="{EC78A1C3-33F7-2836-8DAC-F1547F4B092D}"/>
              </a:ext>
              <a:ext uri="{C183D7F6-B498-43B3-948B-1728B52AA6E4}">
                <adec:decorative xmlns:adec="http://schemas.microsoft.com/office/drawing/2017/decorative" val="1"/>
              </a:ext>
            </a:extLst>
          </p:cNvPr>
          <p:cNvCxnSpPr/>
          <p:nvPr/>
        </p:nvCxnSpPr>
        <p:spPr bwMode="auto">
          <a:xfrm>
            <a:off x="585147" y="3418153"/>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10" name="Rectangle 9">
            <a:extLst>
              <a:ext uri="{FF2B5EF4-FFF2-40B4-BE49-F238E27FC236}">
                <a16:creationId xmlns:a16="http://schemas.microsoft.com/office/drawing/2014/main" id="{D93A87EF-CBA7-5ABD-B61F-0411EA2647F4}"/>
              </a:ext>
            </a:extLst>
          </p:cNvPr>
          <p:cNvSpPr/>
          <p:nvPr/>
        </p:nvSpPr>
        <p:spPr bwMode="auto">
          <a:xfrm>
            <a:off x="585147" y="3481339"/>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tabLst>
                <a:tab pos="400050" algn="l"/>
              </a:tabLst>
              <a:defRPr/>
            </a:pPr>
            <a:r>
              <a:rPr lang="en-US" sz="1800" b="1" dirty="0">
                <a:solidFill>
                  <a:srgbClr val="368727"/>
                </a:solidFill>
              </a:rPr>
              <a:t>Review</a:t>
            </a:r>
            <a:r>
              <a:rPr lang="en-US" sz="1800" dirty="0"/>
              <a:t> sources of income</a:t>
            </a:r>
          </a:p>
        </p:txBody>
      </p:sp>
      <p:cxnSp>
        <p:nvCxnSpPr>
          <p:cNvPr id="11" name="Straight Connector 10">
            <a:extLst>
              <a:ext uri="{FF2B5EF4-FFF2-40B4-BE49-F238E27FC236}">
                <a16:creationId xmlns:a16="http://schemas.microsoft.com/office/drawing/2014/main" id="{FCD623E5-BFD6-3DBD-9D55-05387BCCA0B7}"/>
              </a:ext>
              <a:ext uri="{C183D7F6-B498-43B3-948B-1728B52AA6E4}">
                <adec:decorative xmlns:adec="http://schemas.microsoft.com/office/drawing/2017/decorative" val="1"/>
              </a:ext>
            </a:extLst>
          </p:cNvPr>
          <p:cNvCxnSpPr/>
          <p:nvPr/>
        </p:nvCxnSpPr>
        <p:spPr bwMode="auto">
          <a:xfrm>
            <a:off x="585147" y="4185926"/>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12" name="Rectangle 11">
            <a:extLst>
              <a:ext uri="{FF2B5EF4-FFF2-40B4-BE49-F238E27FC236}">
                <a16:creationId xmlns:a16="http://schemas.microsoft.com/office/drawing/2014/main" id="{5B71AB13-33D7-A1CE-A956-5EA7A7428F46}"/>
              </a:ext>
            </a:extLst>
          </p:cNvPr>
          <p:cNvSpPr/>
          <p:nvPr/>
        </p:nvSpPr>
        <p:spPr bwMode="auto">
          <a:xfrm>
            <a:off x="585147" y="4220682"/>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Create</a:t>
            </a:r>
            <a:r>
              <a:rPr lang="en-US" sz="1800" dirty="0"/>
              <a:t> a plan to ensure that health care and other essential expenses are covered</a:t>
            </a:r>
          </a:p>
        </p:txBody>
      </p:sp>
      <p:cxnSp>
        <p:nvCxnSpPr>
          <p:cNvPr id="13" name="Straight Connector 12">
            <a:extLst>
              <a:ext uri="{FF2B5EF4-FFF2-40B4-BE49-F238E27FC236}">
                <a16:creationId xmlns:a16="http://schemas.microsoft.com/office/drawing/2014/main" id="{F53A80EE-ACC5-2855-4833-3976C2BD0937}"/>
              </a:ext>
              <a:ext uri="{C183D7F6-B498-43B3-948B-1728B52AA6E4}">
                <adec:decorative xmlns:adec="http://schemas.microsoft.com/office/drawing/2017/decorative" val="1"/>
              </a:ext>
            </a:extLst>
          </p:cNvPr>
          <p:cNvCxnSpPr/>
          <p:nvPr/>
        </p:nvCxnSpPr>
        <p:spPr bwMode="auto">
          <a:xfrm>
            <a:off x="585147" y="4925269"/>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14" name="Rectangle 13">
            <a:extLst>
              <a:ext uri="{FF2B5EF4-FFF2-40B4-BE49-F238E27FC236}">
                <a16:creationId xmlns:a16="http://schemas.microsoft.com/office/drawing/2014/main" id="{1EFE55B1-4CB2-F463-D4E9-AF94D65ECBBA}"/>
              </a:ext>
            </a:extLst>
          </p:cNvPr>
          <p:cNvSpPr/>
          <p:nvPr/>
        </p:nvSpPr>
        <p:spPr bwMode="auto">
          <a:xfrm>
            <a:off x="585147" y="4934629"/>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Develop</a:t>
            </a:r>
            <a:r>
              <a:rPr lang="en-US" sz="1800" dirty="0">
                <a:solidFill>
                  <a:srgbClr val="7A9A3D"/>
                </a:solidFill>
              </a:rPr>
              <a:t> </a:t>
            </a:r>
            <a:r>
              <a:rPr lang="en-US" sz="1800" dirty="0"/>
              <a:t>a financial strategy for discretionary spending</a:t>
            </a:r>
          </a:p>
        </p:txBody>
      </p:sp>
      <p:cxnSp>
        <p:nvCxnSpPr>
          <p:cNvPr id="15" name="Straight Connector 14">
            <a:extLst>
              <a:ext uri="{FF2B5EF4-FFF2-40B4-BE49-F238E27FC236}">
                <a16:creationId xmlns:a16="http://schemas.microsoft.com/office/drawing/2014/main" id="{98CC293D-D8B4-7416-C2CB-861254FB80B9}"/>
              </a:ext>
              <a:ext uri="{C183D7F6-B498-43B3-948B-1728B52AA6E4}">
                <adec:decorative xmlns:adec="http://schemas.microsoft.com/office/drawing/2017/decorative" val="1"/>
              </a:ext>
            </a:extLst>
          </p:cNvPr>
          <p:cNvCxnSpPr/>
          <p:nvPr/>
        </p:nvCxnSpPr>
        <p:spPr bwMode="auto">
          <a:xfrm>
            <a:off x="585147" y="5639216"/>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2" name="Footer Placeholder 1">
            <a:extLst>
              <a:ext uri="{FF2B5EF4-FFF2-40B4-BE49-F238E27FC236}">
                <a16:creationId xmlns:a16="http://schemas.microsoft.com/office/drawing/2014/main" id="{D069CDB2-9609-45D3-B83A-F5D959F2059C}"/>
              </a:ext>
            </a:extLst>
          </p:cNvPr>
          <p:cNvSpPr>
            <a:spLocks noGrp="1"/>
          </p:cNvSpPr>
          <p:nvPr>
            <p:ph type="ftr" sz="quarter" idx="15"/>
          </p:nvPr>
        </p:nvSpPr>
        <p:spPr/>
        <p:txBody>
          <a:bodyPr/>
          <a:lstStyle/>
          <a:p>
            <a:pPr algn="l">
              <a:defRPr/>
            </a:pPr>
            <a:r>
              <a:rPr lang="en-US" dirty="0"/>
              <a:t>For investor use.</a:t>
            </a:r>
          </a:p>
        </p:txBody>
      </p:sp>
      <p:sp>
        <p:nvSpPr>
          <p:cNvPr id="17" name="TextBox 16">
            <a:extLst>
              <a:ext uri="{FF2B5EF4-FFF2-40B4-BE49-F238E27FC236}">
                <a16:creationId xmlns:a16="http://schemas.microsoft.com/office/drawing/2014/main" id="{B22617AD-337F-23B5-3CFD-9AC92FBE925E}"/>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EC372A40-EC53-4A9C-9738-A4277E8E5581}"/>
              </a:ext>
            </a:extLst>
          </p:cNvPr>
          <p:cNvSpPr>
            <a:spLocks noGrp="1"/>
          </p:cNvSpPr>
          <p:nvPr>
            <p:ph type="sldNum" sz="quarter" idx="14"/>
          </p:nvPr>
        </p:nvSpPr>
        <p:spPr/>
        <p:txBody>
          <a:bodyPr/>
          <a:lstStyle/>
          <a:p>
            <a:pPr>
              <a:defRPr/>
            </a:pPr>
            <a:fld id="{E6474CC2-1230-4213-AD1A-4B2FEEABA7A1}" type="slidenum">
              <a:rPr lang="en-US" smtClean="0"/>
              <a:pPr>
                <a:defRPr/>
              </a:pPr>
              <a:t>17</a:t>
            </a:fld>
            <a:endParaRPr lang="en-US" dirty="0"/>
          </a:p>
        </p:txBody>
      </p:sp>
      <p:pic>
        <p:nvPicPr>
          <p:cNvPr id="44" name="Picture 43" descr="Fidelity Investments logo">
            <a:extLst>
              <a:ext uri="{FF2B5EF4-FFF2-40B4-BE49-F238E27FC236}">
                <a16:creationId xmlns:a16="http://schemas.microsoft.com/office/drawing/2014/main" id="{DE7D0290-57E8-6837-E0B9-D600FBC8F7A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4219854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9079B-7091-8143-94F5-F60A82C59363}"/>
              </a:ext>
            </a:extLst>
          </p:cNvPr>
          <p:cNvSpPr>
            <a:spLocks noGrp="1"/>
          </p:cNvSpPr>
          <p:nvPr>
            <p:ph type="ctrTitle"/>
          </p:nvPr>
        </p:nvSpPr>
        <p:spPr/>
        <p:txBody>
          <a:bodyPr/>
          <a:lstStyle/>
          <a:p>
            <a:r>
              <a:rPr lang="en-US" dirty="0"/>
              <a:t>Appendix</a:t>
            </a:r>
          </a:p>
        </p:txBody>
      </p:sp>
      <p:sp>
        <p:nvSpPr>
          <p:cNvPr id="3" name="Subtitle 2">
            <a:extLst>
              <a:ext uri="{FF2B5EF4-FFF2-40B4-BE49-F238E27FC236}">
                <a16:creationId xmlns:a16="http://schemas.microsoft.com/office/drawing/2014/main" id="{5EA93A5C-CAFB-264A-A7E8-A592083DB0A9}"/>
              </a:ext>
            </a:extLst>
          </p:cNvPr>
          <p:cNvSpPr>
            <a:spLocks noGrp="1"/>
          </p:cNvSpPr>
          <p:nvPr>
            <p:ph type="subTitle" idx="1"/>
          </p:nvPr>
        </p:nvSpPr>
        <p:spPr/>
        <p:txBody>
          <a:bodyPr/>
          <a:lstStyle/>
          <a:p>
            <a:r>
              <a:rPr lang="en-US" b="1" dirty="0">
                <a:solidFill>
                  <a:srgbClr val="368727"/>
                </a:solidFill>
              </a:rPr>
              <a:t>Additional health care topics</a:t>
            </a:r>
          </a:p>
        </p:txBody>
      </p:sp>
      <p:sp>
        <p:nvSpPr>
          <p:cNvPr id="5" name="Footer Placeholder 4">
            <a:extLst>
              <a:ext uri="{FF2B5EF4-FFF2-40B4-BE49-F238E27FC236}">
                <a16:creationId xmlns:a16="http://schemas.microsoft.com/office/drawing/2014/main" id="{B306349C-C495-4516-9857-CA9EEA306EBA}"/>
              </a:ext>
            </a:extLst>
          </p:cNvPr>
          <p:cNvSpPr>
            <a:spLocks noGrp="1"/>
          </p:cNvSpPr>
          <p:nvPr>
            <p:ph type="ftr" sz="quarter" idx="3"/>
          </p:nvPr>
        </p:nvSpPr>
        <p:spPr/>
        <p:txBody>
          <a:bodyPr/>
          <a:lstStyle/>
          <a:p>
            <a:pPr algn="l">
              <a:defRPr/>
            </a:pPr>
            <a:r>
              <a:rPr lang="en-US" dirty="0"/>
              <a:t>For investor use.</a:t>
            </a:r>
          </a:p>
        </p:txBody>
      </p:sp>
      <p:sp>
        <p:nvSpPr>
          <p:cNvPr id="4" name="TextBox 3">
            <a:extLst>
              <a:ext uri="{FF2B5EF4-FFF2-40B4-BE49-F238E27FC236}">
                <a16:creationId xmlns:a16="http://schemas.microsoft.com/office/drawing/2014/main" id="{3841EB50-7AF9-B2FF-6A49-BE345CC00D62}"/>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pic>
        <p:nvPicPr>
          <p:cNvPr id="33" name="Picture 32" descr="Fidelity Investments logo">
            <a:extLst>
              <a:ext uri="{FF2B5EF4-FFF2-40B4-BE49-F238E27FC236}">
                <a16:creationId xmlns:a16="http://schemas.microsoft.com/office/drawing/2014/main" id="{F24A3BE2-397F-0599-DB41-19CFFB1EE35F}"/>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676678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Key dates for Medicare</a:t>
            </a:r>
            <a:endParaRPr lang="en-US" sz="1600" b="1" dirty="0">
              <a:solidFill>
                <a:srgbClr val="768692"/>
              </a:solidFill>
            </a:endParaRPr>
          </a:p>
        </p:txBody>
      </p:sp>
      <p:sp>
        <p:nvSpPr>
          <p:cNvPr id="3" name="Rectangle 2">
            <a:extLst>
              <a:ext uri="{FF2B5EF4-FFF2-40B4-BE49-F238E27FC236}">
                <a16:creationId xmlns:a16="http://schemas.microsoft.com/office/drawing/2014/main" id="{9A41331A-2096-027F-F7DE-10F457FFBE44}"/>
              </a:ext>
            </a:extLst>
          </p:cNvPr>
          <p:cNvSpPr/>
          <p:nvPr/>
        </p:nvSpPr>
        <p:spPr bwMode="auto">
          <a:xfrm>
            <a:off x="630617" y="1601193"/>
            <a:ext cx="3571372" cy="931602"/>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91440" marR="0" indent="0" defTabSz="914400" rtl="0" eaLnBrk="0" fontAlgn="base" latinLnBrk="0" hangingPunct="0">
              <a:lnSpc>
                <a:spcPct val="100000"/>
              </a:lnSpc>
              <a:spcBef>
                <a:spcPct val="0"/>
              </a:spcBef>
              <a:spcAft>
                <a:spcPct val="0"/>
              </a:spcAft>
              <a:buClrTx/>
              <a:buSzTx/>
              <a:buFontTx/>
              <a:buNone/>
              <a:tabLst/>
            </a:pPr>
            <a:r>
              <a:rPr lang="en-US" sz="2000" b="1" dirty="0">
                <a:solidFill>
                  <a:srgbClr val="368727"/>
                </a:solidFill>
                <a:latin typeface="+mn-lt"/>
                <a:ea typeface="+mn-ea"/>
                <a:cs typeface="+mn-cs"/>
              </a:rPr>
              <a:t>Parts A &amp; B</a:t>
            </a:r>
          </a:p>
          <a:p>
            <a:pPr marL="91440" marR="0" indent="0" defTabSz="914400" rtl="0" eaLnBrk="0" fontAlgn="base" latinLnBrk="0" hangingPunct="0">
              <a:lnSpc>
                <a:spcPct val="100000"/>
              </a:lnSpc>
              <a:spcBef>
                <a:spcPct val="0"/>
              </a:spcBef>
              <a:spcAft>
                <a:spcPct val="0"/>
              </a:spcAft>
              <a:buClrTx/>
              <a:buSzTx/>
              <a:buFontTx/>
              <a:buNone/>
              <a:tabLst/>
            </a:pPr>
            <a:r>
              <a:rPr lang="en-US" sz="1800" dirty="0">
                <a:solidFill>
                  <a:srgbClr val="368727"/>
                </a:solidFill>
                <a:cs typeface="+mn-cs"/>
              </a:rPr>
              <a:t>Regular Medicare</a:t>
            </a:r>
          </a:p>
        </p:txBody>
      </p:sp>
      <p:cxnSp>
        <p:nvCxnSpPr>
          <p:cNvPr id="13" name="Straight Connector 12">
            <a:extLst>
              <a:ext uri="{FF2B5EF4-FFF2-40B4-BE49-F238E27FC236}">
                <a16:creationId xmlns:a16="http://schemas.microsoft.com/office/drawing/2014/main" id="{00D2E036-8B17-F586-8C15-67F18F5097A4}"/>
              </a:ext>
              <a:ext uri="{C183D7F6-B498-43B3-948B-1728B52AA6E4}">
                <adec:decorative xmlns:adec="http://schemas.microsoft.com/office/drawing/2017/decorative" val="1"/>
              </a:ext>
            </a:extLst>
          </p:cNvPr>
          <p:cNvCxnSpPr/>
          <p:nvPr/>
        </p:nvCxnSpPr>
        <p:spPr>
          <a:xfrm>
            <a:off x="834858" y="1604923"/>
            <a:ext cx="722376" cy="0"/>
          </a:xfrm>
          <a:prstGeom prst="line">
            <a:avLst/>
          </a:prstGeom>
          <a:ln w="57150">
            <a:solidFill>
              <a:srgbClr val="368727"/>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06FECECA-9AEC-72A9-71FD-31F1214B1253}"/>
              </a:ext>
            </a:extLst>
          </p:cNvPr>
          <p:cNvSpPr/>
          <p:nvPr/>
        </p:nvSpPr>
        <p:spPr bwMode="auto">
          <a:xfrm>
            <a:off x="630617" y="2532796"/>
            <a:ext cx="3571372" cy="2980898"/>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9063" lvl="0" indent="-119063" eaLnBrk="0" hangingPunct="0">
              <a:spcBef>
                <a:spcPct val="20000"/>
              </a:spcBef>
              <a:buClr>
                <a:srgbClr val="368727"/>
              </a:buClr>
              <a:buFontTx/>
              <a:buChar char="•"/>
            </a:pPr>
            <a:r>
              <a:rPr lang="en-US" sz="1600" dirty="0">
                <a:latin typeface="Arial" charset="0"/>
                <a:ea typeface="ヒラギノ角ゴ Pro W3" pitchFamily="-111" charset="-128"/>
              </a:rPr>
              <a:t>Three months before reaching age 65 (seven-month enrollment window)</a:t>
            </a:r>
          </a:p>
          <a:p>
            <a:pPr marL="119063" lvl="0" indent="-119063" eaLnBrk="0" hangingPunct="0">
              <a:spcBef>
                <a:spcPct val="20000"/>
              </a:spcBef>
              <a:buClr>
                <a:srgbClr val="368727"/>
              </a:buClr>
              <a:buFontTx/>
              <a:buChar char="•"/>
            </a:pPr>
            <a:r>
              <a:rPr lang="en-US" sz="1600" dirty="0">
                <a:latin typeface="Arial" charset="0"/>
                <a:ea typeface="ヒラギノ角ゴ Pro W3" pitchFamily="-111" charset="-128"/>
              </a:rPr>
              <a:t>Late enrollment penalty (some exceptions apply)</a:t>
            </a:r>
          </a:p>
        </p:txBody>
      </p:sp>
      <p:sp>
        <p:nvSpPr>
          <p:cNvPr id="7" name="Rectangle 6">
            <a:extLst>
              <a:ext uri="{FF2B5EF4-FFF2-40B4-BE49-F238E27FC236}">
                <a16:creationId xmlns:a16="http://schemas.microsoft.com/office/drawing/2014/main" id="{D117304B-AA8C-8CD7-B482-278BA8F5EA7B}"/>
              </a:ext>
            </a:extLst>
          </p:cNvPr>
          <p:cNvSpPr/>
          <p:nvPr/>
        </p:nvSpPr>
        <p:spPr bwMode="auto">
          <a:xfrm>
            <a:off x="4356453" y="1601193"/>
            <a:ext cx="3571372" cy="931602"/>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91440" marR="0" indent="0" defTabSz="914400" rtl="0" eaLnBrk="0" fontAlgn="base" latinLnBrk="0" hangingPunct="0">
              <a:lnSpc>
                <a:spcPct val="100000"/>
              </a:lnSpc>
              <a:spcBef>
                <a:spcPct val="0"/>
              </a:spcBef>
              <a:spcAft>
                <a:spcPct val="0"/>
              </a:spcAft>
              <a:buClrTx/>
              <a:buSzTx/>
              <a:buFontTx/>
              <a:buNone/>
              <a:tabLst/>
            </a:pPr>
            <a:r>
              <a:rPr lang="en-US" sz="2000" b="1" dirty="0">
                <a:solidFill>
                  <a:srgbClr val="004F6B"/>
                </a:solidFill>
                <a:latin typeface="+mn-lt"/>
                <a:ea typeface="+mn-ea"/>
                <a:cs typeface="+mn-cs"/>
              </a:rPr>
              <a:t>Part D</a:t>
            </a:r>
          </a:p>
          <a:p>
            <a:pPr marL="91440" marR="0" indent="0" defTabSz="914400" rtl="0" eaLnBrk="0" fontAlgn="base" latinLnBrk="0" hangingPunct="0">
              <a:lnSpc>
                <a:spcPct val="100000"/>
              </a:lnSpc>
              <a:spcBef>
                <a:spcPct val="0"/>
              </a:spcBef>
              <a:spcAft>
                <a:spcPct val="0"/>
              </a:spcAft>
              <a:buClrTx/>
              <a:buSzTx/>
              <a:buFontTx/>
              <a:buNone/>
              <a:tabLst/>
            </a:pPr>
            <a:r>
              <a:rPr lang="en-US" sz="1800" dirty="0">
                <a:solidFill>
                  <a:srgbClr val="004F6B"/>
                </a:solidFill>
                <a:cs typeface="+mn-cs"/>
              </a:rPr>
              <a:t>Prescription drug coverage</a:t>
            </a:r>
          </a:p>
        </p:txBody>
      </p:sp>
      <p:cxnSp>
        <p:nvCxnSpPr>
          <p:cNvPr id="16" name="Straight Connector 15">
            <a:extLst>
              <a:ext uri="{FF2B5EF4-FFF2-40B4-BE49-F238E27FC236}">
                <a16:creationId xmlns:a16="http://schemas.microsoft.com/office/drawing/2014/main" id="{A34FD6F2-8E8C-28BF-F6B5-02E734754720}"/>
              </a:ext>
              <a:ext uri="{C183D7F6-B498-43B3-948B-1728B52AA6E4}">
                <adec:decorative xmlns:adec="http://schemas.microsoft.com/office/drawing/2017/decorative" val="1"/>
              </a:ext>
            </a:extLst>
          </p:cNvPr>
          <p:cNvCxnSpPr/>
          <p:nvPr/>
        </p:nvCxnSpPr>
        <p:spPr>
          <a:xfrm>
            <a:off x="4574821" y="1604923"/>
            <a:ext cx="722376" cy="0"/>
          </a:xfrm>
          <a:prstGeom prst="line">
            <a:avLst/>
          </a:prstGeom>
          <a:ln w="57150">
            <a:solidFill>
              <a:srgbClr val="004F6B"/>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8D45720-C678-7295-ADD4-D7D32293C6C4}"/>
              </a:ext>
            </a:extLst>
          </p:cNvPr>
          <p:cNvSpPr/>
          <p:nvPr/>
        </p:nvSpPr>
        <p:spPr bwMode="auto">
          <a:xfrm>
            <a:off x="4356453" y="2532796"/>
            <a:ext cx="3571372" cy="2980898"/>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9063" lvl="0" indent="-119063" eaLnBrk="0" hangingPunct="0">
              <a:spcBef>
                <a:spcPct val="20000"/>
              </a:spcBef>
              <a:buClr>
                <a:srgbClr val="004F6B"/>
              </a:buClr>
              <a:buFontTx/>
              <a:buChar char="•"/>
            </a:pPr>
            <a:r>
              <a:rPr lang="en-US" sz="1600" dirty="0">
                <a:ea typeface="ヒラギノ角ゴ Pro W3" pitchFamily="-111" charset="-128"/>
              </a:rPr>
              <a:t>Initial enrollment deadline is the same as Parts A &amp; B</a:t>
            </a:r>
          </a:p>
          <a:p>
            <a:pPr marL="119063" lvl="0" indent="-119063" eaLnBrk="0" hangingPunct="0">
              <a:spcBef>
                <a:spcPct val="20000"/>
              </a:spcBef>
              <a:buClr>
                <a:srgbClr val="004F6B"/>
              </a:buClr>
              <a:buFontTx/>
              <a:buChar char="•"/>
            </a:pPr>
            <a:r>
              <a:rPr lang="en-US" sz="1600" dirty="0">
                <a:ea typeface="ヒラギノ角ゴ Pro W3" pitchFamily="-111" charset="-128"/>
              </a:rPr>
              <a:t>Annual enrollment window for changes: </a:t>
            </a:r>
            <a:br>
              <a:rPr lang="en-US" sz="1600" dirty="0">
                <a:ea typeface="ヒラギノ角ゴ Pro W3" pitchFamily="-111" charset="-128"/>
              </a:rPr>
            </a:br>
            <a:r>
              <a:rPr lang="en-US" sz="1600" b="1" dirty="0">
                <a:ea typeface="ヒラギノ角ゴ Pro W3" pitchFamily="-111" charset="-128"/>
              </a:rPr>
              <a:t>October 15–December 7</a:t>
            </a:r>
            <a:endParaRPr lang="en-US" sz="1600" b="1" dirty="0">
              <a:latin typeface="Arial" charset="0"/>
            </a:endParaRPr>
          </a:p>
        </p:txBody>
      </p:sp>
      <p:sp>
        <p:nvSpPr>
          <p:cNvPr id="9" name="Rectangle 8">
            <a:extLst>
              <a:ext uri="{FF2B5EF4-FFF2-40B4-BE49-F238E27FC236}">
                <a16:creationId xmlns:a16="http://schemas.microsoft.com/office/drawing/2014/main" id="{F219A4A1-5595-97B6-DB0C-405798AF41AD}"/>
              </a:ext>
            </a:extLst>
          </p:cNvPr>
          <p:cNvSpPr/>
          <p:nvPr/>
        </p:nvSpPr>
        <p:spPr bwMode="auto">
          <a:xfrm>
            <a:off x="8095941" y="1601193"/>
            <a:ext cx="3571372" cy="931602"/>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91440" marR="0" indent="0" defTabSz="914400" rtl="0" eaLnBrk="0" fontAlgn="base" latinLnBrk="0" hangingPunct="0">
              <a:lnSpc>
                <a:spcPct val="100000"/>
              </a:lnSpc>
              <a:spcBef>
                <a:spcPct val="0"/>
              </a:spcBef>
              <a:spcAft>
                <a:spcPct val="0"/>
              </a:spcAft>
              <a:buClrTx/>
              <a:buSzTx/>
              <a:buFontTx/>
              <a:buNone/>
              <a:tabLst/>
            </a:pPr>
            <a:r>
              <a:rPr lang="en-US" sz="2000" b="1" dirty="0">
                <a:solidFill>
                  <a:srgbClr val="333F48"/>
                </a:solidFill>
                <a:latin typeface="+mn-lt"/>
                <a:ea typeface="+mn-ea"/>
                <a:cs typeface="+mn-cs"/>
              </a:rPr>
              <a:t>Part C</a:t>
            </a:r>
          </a:p>
          <a:p>
            <a:pPr marL="91440" marR="0" indent="0" defTabSz="914400" rtl="0" eaLnBrk="0" fontAlgn="base" latinLnBrk="0" hangingPunct="0">
              <a:lnSpc>
                <a:spcPct val="100000"/>
              </a:lnSpc>
              <a:spcBef>
                <a:spcPct val="0"/>
              </a:spcBef>
              <a:spcAft>
                <a:spcPct val="0"/>
              </a:spcAft>
              <a:buClrTx/>
              <a:buSzTx/>
              <a:buFontTx/>
              <a:buNone/>
              <a:tabLst/>
            </a:pPr>
            <a:r>
              <a:rPr lang="en-US" sz="1800" dirty="0">
                <a:solidFill>
                  <a:srgbClr val="333F48"/>
                </a:solidFill>
                <a:cs typeface="+mn-cs"/>
              </a:rPr>
              <a:t>Medicare Advantage plans</a:t>
            </a:r>
          </a:p>
        </p:txBody>
      </p:sp>
      <p:cxnSp>
        <p:nvCxnSpPr>
          <p:cNvPr id="17" name="Straight Connector 16">
            <a:extLst>
              <a:ext uri="{FF2B5EF4-FFF2-40B4-BE49-F238E27FC236}">
                <a16:creationId xmlns:a16="http://schemas.microsoft.com/office/drawing/2014/main" id="{78C9C9F4-B75F-F33F-3072-5191CF22A663}"/>
              </a:ext>
              <a:ext uri="{C183D7F6-B498-43B3-948B-1728B52AA6E4}">
                <adec:decorative xmlns:adec="http://schemas.microsoft.com/office/drawing/2017/decorative" val="1"/>
              </a:ext>
            </a:extLst>
          </p:cNvPr>
          <p:cNvCxnSpPr/>
          <p:nvPr/>
        </p:nvCxnSpPr>
        <p:spPr>
          <a:xfrm>
            <a:off x="8297974" y="1604923"/>
            <a:ext cx="722376" cy="0"/>
          </a:xfrm>
          <a:prstGeom prst="line">
            <a:avLst/>
          </a:prstGeom>
          <a:ln w="57150">
            <a:solidFill>
              <a:srgbClr val="333F48"/>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D3226BB0-A145-CD9B-3C6A-65EE3BCF9F43}"/>
              </a:ext>
            </a:extLst>
          </p:cNvPr>
          <p:cNvSpPr/>
          <p:nvPr/>
        </p:nvSpPr>
        <p:spPr bwMode="auto">
          <a:xfrm>
            <a:off x="8095941" y="2532796"/>
            <a:ext cx="3571372" cy="2980898"/>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7475" lvl="0" indent="-117475">
              <a:spcBef>
                <a:spcPts val="600"/>
              </a:spcBef>
              <a:buClr>
                <a:srgbClr val="333F48"/>
              </a:buClr>
              <a:buFont typeface="Arial" panose="020B0604020202020204" pitchFamily="34" charset="0"/>
              <a:buChar char="•"/>
            </a:pPr>
            <a:r>
              <a:rPr lang="en-US" sz="1600" dirty="0">
                <a:latin typeface="Arial" charset="0"/>
              </a:rPr>
              <a:t>Similar to regular Medicare </a:t>
            </a:r>
            <a:br>
              <a:rPr lang="en-US" sz="1600" dirty="0">
                <a:latin typeface="Arial" charset="0"/>
              </a:rPr>
            </a:br>
            <a:r>
              <a:rPr lang="en-US" sz="1600" dirty="0">
                <a:latin typeface="Arial" charset="0"/>
              </a:rPr>
              <a:t>(Parts A &amp; B)</a:t>
            </a:r>
          </a:p>
          <a:p>
            <a:pPr marL="117475" lvl="0" indent="-117475">
              <a:spcBef>
                <a:spcPts val="600"/>
              </a:spcBef>
              <a:buClr>
                <a:srgbClr val="333F48"/>
              </a:buClr>
              <a:buFont typeface="Arial" panose="020B0604020202020204" pitchFamily="34" charset="0"/>
              <a:buChar char="•"/>
            </a:pPr>
            <a:r>
              <a:rPr lang="en-US" sz="1600" dirty="0">
                <a:latin typeface="Arial" charset="0"/>
              </a:rPr>
              <a:t>Window to add, drop, or change: </a:t>
            </a:r>
            <a:br>
              <a:rPr lang="en-US" sz="1600" dirty="0">
                <a:latin typeface="Arial" charset="0"/>
              </a:rPr>
            </a:br>
            <a:r>
              <a:rPr lang="en-US" sz="1600" b="1" dirty="0">
                <a:latin typeface="Arial" charset="0"/>
              </a:rPr>
              <a:t>October 15–December 7</a:t>
            </a:r>
          </a:p>
          <a:p>
            <a:pPr marL="117475" lvl="0" indent="-117475">
              <a:spcBef>
                <a:spcPts val="600"/>
              </a:spcBef>
              <a:buClr>
                <a:srgbClr val="333F48"/>
              </a:buClr>
              <a:buFont typeface="Arial" panose="020B0604020202020204" pitchFamily="34" charset="0"/>
              <a:buChar char="•"/>
            </a:pPr>
            <a:r>
              <a:rPr lang="en-US" sz="1600" dirty="0">
                <a:latin typeface="Arial" charset="0"/>
              </a:rPr>
              <a:t>Window to drop existing plan and switch to regular Medicare if plan is non-renewing: </a:t>
            </a:r>
            <a:br>
              <a:rPr lang="en-US" sz="1600" dirty="0">
                <a:latin typeface="Arial" charset="0"/>
              </a:rPr>
            </a:br>
            <a:r>
              <a:rPr lang="en-US" sz="1600" b="1" dirty="0">
                <a:latin typeface="Arial" charset="0"/>
              </a:rPr>
              <a:t>January 1–March 31</a:t>
            </a:r>
          </a:p>
          <a:p>
            <a:pPr marL="117475" lvl="0" indent="-117475">
              <a:spcBef>
                <a:spcPts val="600"/>
              </a:spcBef>
              <a:buClr>
                <a:srgbClr val="333F48"/>
              </a:buClr>
              <a:buFont typeface="Arial" panose="020B0604020202020204" pitchFamily="34" charset="0"/>
              <a:buChar char="•"/>
            </a:pPr>
            <a:r>
              <a:rPr lang="en-US" sz="1600" dirty="0">
                <a:latin typeface="Arial" charset="0"/>
              </a:rPr>
              <a:t>Calendar-year enrollment</a:t>
            </a:r>
          </a:p>
          <a:p>
            <a:pPr marL="117475" lvl="0" indent="-117475">
              <a:spcBef>
                <a:spcPts val="600"/>
              </a:spcBef>
              <a:buClr>
                <a:srgbClr val="333F48"/>
              </a:buClr>
              <a:buFont typeface="Arial" panose="020B0604020202020204" pitchFamily="34" charset="0"/>
              <a:buChar char="•"/>
            </a:pPr>
            <a:r>
              <a:rPr lang="en-US" sz="1600" dirty="0">
                <a:latin typeface="Arial" charset="0"/>
              </a:rPr>
              <a:t>Limited ability to make changes</a:t>
            </a:r>
          </a:p>
        </p:txBody>
      </p:sp>
      <p:sp>
        <p:nvSpPr>
          <p:cNvPr id="2" name="Footer Placeholder 1">
            <a:extLst>
              <a:ext uri="{FF2B5EF4-FFF2-40B4-BE49-F238E27FC236}">
                <a16:creationId xmlns:a16="http://schemas.microsoft.com/office/drawing/2014/main" id="{422C7295-8511-46BE-A55B-6F785D629FC2}"/>
              </a:ext>
            </a:extLst>
          </p:cNvPr>
          <p:cNvSpPr>
            <a:spLocks noGrp="1"/>
          </p:cNvSpPr>
          <p:nvPr>
            <p:ph type="ftr" sz="quarter" idx="15"/>
          </p:nvPr>
        </p:nvSpPr>
        <p:spPr/>
        <p:txBody>
          <a:bodyPr/>
          <a:lstStyle/>
          <a:p>
            <a:pPr algn="l">
              <a:defRPr/>
            </a:pPr>
            <a:r>
              <a:rPr lang="en-US" dirty="0"/>
              <a:t>For investor use.</a:t>
            </a:r>
          </a:p>
        </p:txBody>
      </p:sp>
      <p:sp>
        <p:nvSpPr>
          <p:cNvPr id="11" name="TextBox 10">
            <a:extLst>
              <a:ext uri="{FF2B5EF4-FFF2-40B4-BE49-F238E27FC236}">
                <a16:creationId xmlns:a16="http://schemas.microsoft.com/office/drawing/2014/main" id="{97500E88-0741-C454-B34D-300DFF4D6C93}"/>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96A3FFA8-8E2A-4888-9022-AC1110218A9A}"/>
              </a:ext>
            </a:extLst>
          </p:cNvPr>
          <p:cNvSpPr>
            <a:spLocks noGrp="1"/>
          </p:cNvSpPr>
          <p:nvPr>
            <p:ph type="sldNum" sz="quarter" idx="14"/>
          </p:nvPr>
        </p:nvSpPr>
        <p:spPr/>
        <p:txBody>
          <a:bodyPr/>
          <a:lstStyle/>
          <a:p>
            <a:pPr>
              <a:defRPr/>
            </a:pPr>
            <a:fld id="{E6474CC2-1230-4213-AD1A-4B2FEEABA7A1}" type="slidenum">
              <a:rPr lang="en-US" smtClean="0"/>
              <a:pPr>
                <a:defRPr/>
              </a:pPr>
              <a:t>19</a:t>
            </a:fld>
            <a:endParaRPr lang="en-US" dirty="0"/>
          </a:p>
        </p:txBody>
      </p:sp>
      <p:pic>
        <p:nvPicPr>
          <p:cNvPr id="41" name="Picture 40" descr="Fidelity Investments logo">
            <a:extLst>
              <a:ext uri="{FF2B5EF4-FFF2-40B4-BE49-F238E27FC236}">
                <a16:creationId xmlns:a16="http://schemas.microsoft.com/office/drawing/2014/main" id="{429B2692-CD33-BE9C-3A4D-B26C92EAAEF9}"/>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405437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 name="Title 4"/>
          <p:cNvSpPr>
            <a:spLocks noGrp="1"/>
          </p:cNvSpPr>
          <p:nvPr>
            <p:ph type="title"/>
          </p:nvPr>
        </p:nvSpPr>
        <p:spPr/>
        <p:txBody>
          <a:bodyPr/>
          <a:lstStyle/>
          <a:p>
            <a:r>
              <a:rPr lang="en-US" dirty="0"/>
              <a:t>Health care continues to be a concern</a:t>
            </a:r>
          </a:p>
        </p:txBody>
      </p:sp>
      <p:sp>
        <p:nvSpPr>
          <p:cNvPr id="2" name="TextBox 1">
            <a:extLst>
              <a:ext uri="{FF2B5EF4-FFF2-40B4-BE49-F238E27FC236}">
                <a16:creationId xmlns:a16="http://schemas.microsoft.com/office/drawing/2014/main" id="{575B86DF-2D9D-7F06-E233-0178C6E99325}"/>
              </a:ext>
            </a:extLst>
          </p:cNvPr>
          <p:cNvSpPr txBox="1"/>
          <p:nvPr/>
        </p:nvSpPr>
        <p:spPr>
          <a:xfrm>
            <a:off x="581448" y="1841724"/>
            <a:ext cx="3688528" cy="646331"/>
          </a:xfrm>
          <a:prstGeom prst="rect">
            <a:avLst/>
          </a:prstGeom>
          <a:noFill/>
        </p:spPr>
        <p:txBody>
          <a:bodyPr wrap="square">
            <a:spAutoFit/>
          </a:bodyPr>
          <a:lstStyle/>
          <a:p>
            <a:pPr algn="ctr"/>
            <a:r>
              <a:rPr lang="en-US" sz="3600" b="1" dirty="0">
                <a:solidFill>
                  <a:srgbClr val="368727"/>
                </a:solidFill>
              </a:rPr>
              <a:t>40%</a:t>
            </a:r>
          </a:p>
        </p:txBody>
      </p:sp>
      <p:sp>
        <p:nvSpPr>
          <p:cNvPr id="6" name="Rectangle 5">
            <a:extLst>
              <a:ext uri="{FF2B5EF4-FFF2-40B4-BE49-F238E27FC236}">
                <a16:creationId xmlns:a16="http://schemas.microsoft.com/office/drawing/2014/main" id="{B9C76FCE-4A67-7689-6217-E6F5F093A2B9}"/>
              </a:ext>
            </a:extLst>
          </p:cNvPr>
          <p:cNvSpPr/>
          <p:nvPr/>
        </p:nvSpPr>
        <p:spPr bwMode="auto">
          <a:xfrm>
            <a:off x="582568" y="2488056"/>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en-US" sz="1800" b="0" dirty="0">
                <a:solidFill>
                  <a:schemeClr val="bg2"/>
                </a:solidFill>
              </a:rPr>
              <a:t>of investors are concerned about not having enough savings to meet unexpected health care and long-term care costs for themselves or their family.</a:t>
            </a:r>
            <a:r>
              <a:rPr lang="en-US" altLang="en-US" sz="1800" b="0" baseline="30000" dirty="0">
                <a:solidFill>
                  <a:schemeClr val="bg2"/>
                </a:solidFill>
              </a:rPr>
              <a:t>1 </a:t>
            </a:r>
            <a:endParaRPr lang="en-US" sz="1800" b="0" baseline="30000" dirty="0">
              <a:solidFill>
                <a:schemeClr val="bg2"/>
              </a:solidFill>
            </a:endParaRPr>
          </a:p>
        </p:txBody>
      </p:sp>
      <p:cxnSp>
        <p:nvCxnSpPr>
          <p:cNvPr id="11" name="Straight Connector 10">
            <a:extLst>
              <a:ext uri="{FF2B5EF4-FFF2-40B4-BE49-F238E27FC236}">
                <a16:creationId xmlns:a16="http://schemas.microsoft.com/office/drawing/2014/main" id="{AB0EF6C0-CEC4-4C70-099F-EA6B29B6FA04}"/>
              </a:ext>
              <a:ext uri="{C183D7F6-B498-43B3-948B-1728B52AA6E4}">
                <adec:decorative xmlns:adec="http://schemas.microsoft.com/office/drawing/2017/decorative" val="1"/>
              </a:ext>
            </a:extLst>
          </p:cNvPr>
          <p:cNvCxnSpPr/>
          <p:nvPr/>
        </p:nvCxnSpPr>
        <p:spPr bwMode="auto">
          <a:xfrm>
            <a:off x="1911075" y="2496071"/>
            <a:ext cx="1118013"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7" name="TextBox 6">
            <a:extLst>
              <a:ext uri="{FF2B5EF4-FFF2-40B4-BE49-F238E27FC236}">
                <a16:creationId xmlns:a16="http://schemas.microsoft.com/office/drawing/2014/main" id="{21AF16CE-1813-B599-5ACB-A2FEAC04B1E6}"/>
              </a:ext>
            </a:extLst>
          </p:cNvPr>
          <p:cNvSpPr txBox="1"/>
          <p:nvPr/>
        </p:nvSpPr>
        <p:spPr>
          <a:xfrm>
            <a:off x="4249806" y="1841724"/>
            <a:ext cx="3688528" cy="646331"/>
          </a:xfrm>
          <a:prstGeom prst="rect">
            <a:avLst/>
          </a:prstGeom>
          <a:noFill/>
        </p:spPr>
        <p:txBody>
          <a:bodyPr wrap="square">
            <a:spAutoFit/>
          </a:bodyPr>
          <a:lstStyle/>
          <a:p>
            <a:pPr algn="ctr"/>
            <a:r>
              <a:rPr lang="en-US" sz="3600" b="1" dirty="0">
                <a:solidFill>
                  <a:srgbClr val="004F6B"/>
                </a:solidFill>
              </a:rPr>
              <a:t>24%</a:t>
            </a:r>
          </a:p>
        </p:txBody>
      </p:sp>
      <p:sp>
        <p:nvSpPr>
          <p:cNvPr id="8" name="Rectangle 7">
            <a:extLst>
              <a:ext uri="{FF2B5EF4-FFF2-40B4-BE49-F238E27FC236}">
                <a16:creationId xmlns:a16="http://schemas.microsoft.com/office/drawing/2014/main" id="{DA2F524E-8390-6DDD-3975-0A59FEF3831A}"/>
              </a:ext>
            </a:extLst>
          </p:cNvPr>
          <p:cNvSpPr/>
          <p:nvPr/>
        </p:nvSpPr>
        <p:spPr bwMode="auto">
          <a:xfrm>
            <a:off x="4261684" y="2488056"/>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800" dirty="0">
                <a:solidFill>
                  <a:schemeClr val="bg2"/>
                </a:solidFill>
              </a:rPr>
              <a:t>of investors need, but are not receiving, health care planning help from their advisor.</a:t>
            </a:r>
            <a:r>
              <a:rPr lang="en-US" altLang="en-US" sz="1800" baseline="30000" dirty="0">
                <a:solidFill>
                  <a:schemeClr val="bg2"/>
                </a:solidFill>
              </a:rPr>
              <a:t>2</a:t>
            </a:r>
            <a:endParaRPr lang="en-US" altLang="en-US" sz="1800" b="0" baseline="30000" dirty="0">
              <a:solidFill>
                <a:schemeClr val="bg2"/>
              </a:solidFill>
            </a:endParaRPr>
          </a:p>
        </p:txBody>
      </p:sp>
      <p:cxnSp>
        <p:nvCxnSpPr>
          <p:cNvPr id="13" name="Straight Connector 12">
            <a:extLst>
              <a:ext uri="{FF2B5EF4-FFF2-40B4-BE49-F238E27FC236}">
                <a16:creationId xmlns:a16="http://schemas.microsoft.com/office/drawing/2014/main" id="{3A516DD5-A0C6-C453-F6D2-D84B3D03EC03}"/>
              </a:ext>
              <a:ext uri="{C183D7F6-B498-43B3-948B-1728B52AA6E4}">
                <adec:decorative xmlns:adec="http://schemas.microsoft.com/office/drawing/2017/decorative" val="1"/>
              </a:ext>
            </a:extLst>
          </p:cNvPr>
          <p:cNvCxnSpPr/>
          <p:nvPr/>
        </p:nvCxnSpPr>
        <p:spPr bwMode="auto">
          <a:xfrm>
            <a:off x="5459841" y="2496071"/>
            <a:ext cx="1118013"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9" name="TextBox 8">
            <a:extLst>
              <a:ext uri="{FF2B5EF4-FFF2-40B4-BE49-F238E27FC236}">
                <a16:creationId xmlns:a16="http://schemas.microsoft.com/office/drawing/2014/main" id="{8F967F97-C014-81CD-1FB1-5B2DC03F9F34}"/>
              </a:ext>
            </a:extLst>
          </p:cNvPr>
          <p:cNvSpPr txBox="1"/>
          <p:nvPr/>
        </p:nvSpPr>
        <p:spPr>
          <a:xfrm>
            <a:off x="7939679" y="1841724"/>
            <a:ext cx="3688528" cy="646331"/>
          </a:xfrm>
          <a:prstGeom prst="rect">
            <a:avLst/>
          </a:prstGeom>
          <a:noFill/>
        </p:spPr>
        <p:txBody>
          <a:bodyPr wrap="square">
            <a:spAutoFit/>
          </a:bodyPr>
          <a:lstStyle/>
          <a:p>
            <a:pPr algn="ctr"/>
            <a:r>
              <a:rPr lang="en-US" sz="3600" b="1" dirty="0">
                <a:solidFill>
                  <a:srgbClr val="333F48"/>
                </a:solidFill>
              </a:rPr>
              <a:t>5.6%</a:t>
            </a:r>
          </a:p>
        </p:txBody>
      </p:sp>
      <p:sp>
        <p:nvSpPr>
          <p:cNvPr id="10" name="Rectangle 9">
            <a:extLst>
              <a:ext uri="{FF2B5EF4-FFF2-40B4-BE49-F238E27FC236}">
                <a16:creationId xmlns:a16="http://schemas.microsoft.com/office/drawing/2014/main" id="{CF48FF19-7BA3-0C7A-A433-D2B688304237}"/>
              </a:ext>
            </a:extLst>
          </p:cNvPr>
          <p:cNvSpPr/>
          <p:nvPr/>
        </p:nvSpPr>
        <p:spPr bwMode="auto">
          <a:xfrm>
            <a:off x="7940800" y="2488056"/>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800" b="0" dirty="0">
                <a:solidFill>
                  <a:schemeClr val="bg2"/>
                </a:solidFill>
              </a:rPr>
              <a:t>Projected annual growth</a:t>
            </a:r>
            <a:br>
              <a:rPr lang="en-US" altLang="en-US" sz="1800" b="0" dirty="0">
                <a:solidFill>
                  <a:schemeClr val="bg2"/>
                </a:solidFill>
              </a:rPr>
            </a:br>
            <a:r>
              <a:rPr lang="en-US" altLang="en-US" sz="1800" b="0" dirty="0">
                <a:solidFill>
                  <a:schemeClr val="bg2"/>
                </a:solidFill>
              </a:rPr>
              <a:t>in health care spending</a:t>
            </a:r>
            <a:br>
              <a:rPr lang="en-US" altLang="en-US" sz="1800" b="0" dirty="0">
                <a:solidFill>
                  <a:schemeClr val="bg2"/>
                </a:solidFill>
              </a:rPr>
            </a:br>
            <a:r>
              <a:rPr lang="en-US" altLang="en-US" sz="1800" b="0" dirty="0">
                <a:solidFill>
                  <a:schemeClr val="bg2"/>
                </a:solidFill>
              </a:rPr>
              <a:t>through 2032.</a:t>
            </a:r>
            <a:r>
              <a:rPr lang="en-US" altLang="en-US" sz="1800" b="0" baseline="30000" dirty="0">
                <a:solidFill>
                  <a:schemeClr val="bg2"/>
                </a:solidFill>
              </a:rPr>
              <a:t>3</a:t>
            </a:r>
          </a:p>
        </p:txBody>
      </p:sp>
      <p:cxnSp>
        <p:nvCxnSpPr>
          <p:cNvPr id="14" name="Straight Connector 13">
            <a:extLst>
              <a:ext uri="{FF2B5EF4-FFF2-40B4-BE49-F238E27FC236}">
                <a16:creationId xmlns:a16="http://schemas.microsoft.com/office/drawing/2014/main" id="{72B8F9AC-059D-F86C-9DB8-4CEF5A3E9360}"/>
              </a:ext>
              <a:ext uri="{C183D7F6-B498-43B3-948B-1728B52AA6E4}">
                <adec:decorative xmlns:adec="http://schemas.microsoft.com/office/drawing/2017/decorative" val="1"/>
              </a:ext>
            </a:extLst>
          </p:cNvPr>
          <p:cNvCxnSpPr/>
          <p:nvPr/>
        </p:nvCxnSpPr>
        <p:spPr bwMode="auto">
          <a:xfrm>
            <a:off x="9150198" y="2496071"/>
            <a:ext cx="1118013" cy="0"/>
          </a:xfrm>
          <a:prstGeom prst="line">
            <a:avLst/>
          </a:prstGeom>
          <a:solidFill>
            <a:schemeClr val="hlink"/>
          </a:solidFill>
          <a:ln w="38100" cap="flat" cmpd="sng" algn="ctr">
            <a:solidFill>
              <a:srgbClr val="333F48"/>
            </a:solidFill>
            <a:prstDash val="solid"/>
            <a:round/>
            <a:headEnd type="none" w="med" len="med"/>
            <a:tailEnd type="none" w="med" len="med"/>
          </a:ln>
          <a:effectLst/>
        </p:spPr>
      </p:cxnSp>
      <p:sp>
        <p:nvSpPr>
          <p:cNvPr id="12" name="Text Box 21">
            <a:extLst>
              <a:ext uri="{FF2B5EF4-FFF2-40B4-BE49-F238E27FC236}">
                <a16:creationId xmlns:a16="http://schemas.microsoft.com/office/drawing/2014/main" id="{172CC9AC-AA16-4132-BCA6-87AF65EAF2C6}"/>
              </a:ext>
            </a:extLst>
          </p:cNvPr>
          <p:cNvSpPr txBox="1">
            <a:spLocks noChangeArrowheads="1"/>
          </p:cNvSpPr>
          <p:nvPr/>
        </p:nvSpPr>
        <p:spPr bwMode="auto">
          <a:xfrm>
            <a:off x="473872" y="5120923"/>
            <a:ext cx="9655770" cy="134652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eaLnBrk="1" hangingPunct="1">
              <a:spcBef>
                <a:spcPct val="0"/>
              </a:spcBef>
              <a:spcAft>
                <a:spcPts val="300"/>
              </a:spcAft>
              <a:buClrTx/>
              <a:buSzTx/>
              <a:buNone/>
            </a:pPr>
            <a:r>
              <a:rPr lang="en-US" sz="1000" baseline="30000" dirty="0">
                <a:solidFill>
                  <a:srgbClr val="000000"/>
                </a:solidFill>
              </a:rPr>
              <a:t>1</a:t>
            </a:r>
            <a:r>
              <a:rPr lang="en-US" sz="1000" dirty="0">
                <a:solidFill>
                  <a:srgbClr val="000000"/>
                </a:solidFill>
              </a:rPr>
              <a:t> </a:t>
            </a:r>
            <a:r>
              <a:rPr lang="en-US" altLang="en-US" sz="1000" dirty="0">
                <a:solidFill>
                  <a:srgbClr val="000000"/>
                </a:solidFill>
              </a:rPr>
              <a:t>The 2024 Fidelity Investor Insights Study: The study was conducted November 7, 2023, through December 19, 2023. It surveyed a total of 2,100 investors, including 696 millionaires. The study was conducted via an online survey with the sample provided by an independent firm not affiliated with Fidelity Investments. Respondents had to have at least $50K or more in total household investable assets (excluding employer-sponsored plan assets and primary residences), and to meet quotas by age and affluence. Respondents had sole or shared financial planning decision-making responsibility for household. Gen Y/Z includes those aged 21–42. Gen X includes those aged 43–58. Boomers+ includes those aged 59+. The results of the study are weighted to reflect the target populations of age and assets based on the Federal Reserve Survey of Consumer Finances (SCF).</a:t>
            </a:r>
          </a:p>
          <a:p>
            <a:pPr lvl="0" eaLnBrk="1" hangingPunct="1">
              <a:spcBef>
                <a:spcPct val="0"/>
              </a:spcBef>
              <a:spcAft>
                <a:spcPts val="300"/>
              </a:spcAft>
              <a:buClrTx/>
              <a:buSzTx/>
              <a:buNone/>
            </a:pPr>
            <a:r>
              <a:rPr lang="en-US" sz="1000" baseline="30000" dirty="0">
                <a:solidFill>
                  <a:srgbClr val="000000"/>
                </a:solidFill>
              </a:rPr>
              <a:t>2</a:t>
            </a:r>
            <a:r>
              <a:rPr lang="en-US" sz="1000" dirty="0">
                <a:solidFill>
                  <a:srgbClr val="000000"/>
                </a:solidFill>
              </a:rPr>
              <a:t> </a:t>
            </a:r>
            <a:r>
              <a:rPr lang="en-US" altLang="en-US" sz="1000" dirty="0">
                <a:solidFill>
                  <a:srgbClr val="000000"/>
                </a:solidFill>
              </a:rPr>
              <a:t>Ibid.</a:t>
            </a:r>
          </a:p>
          <a:p>
            <a:pPr lvl="0" eaLnBrk="1" hangingPunct="1">
              <a:spcBef>
                <a:spcPct val="0"/>
              </a:spcBef>
              <a:spcAft>
                <a:spcPts val="300"/>
              </a:spcAft>
              <a:buClrTx/>
              <a:buSzTx/>
              <a:buNone/>
            </a:pPr>
            <a:r>
              <a:rPr lang="en-US" sz="1000" baseline="30000" dirty="0">
                <a:solidFill>
                  <a:srgbClr val="000000"/>
                </a:solidFill>
              </a:rPr>
              <a:t>3</a:t>
            </a:r>
            <a:r>
              <a:rPr lang="en-US" sz="1000" dirty="0">
                <a:solidFill>
                  <a:srgbClr val="000000"/>
                </a:solidFill>
              </a:rPr>
              <a:t> </a:t>
            </a:r>
            <a:r>
              <a:rPr lang="en-US" altLang="en-US" sz="1000" dirty="0">
                <a:solidFill>
                  <a:srgbClr val="000000"/>
                </a:solidFill>
                <a:hlinkClick r:id="rId3"/>
              </a:rPr>
              <a:t>Centers for Medicare and Medicaid Studies, National Health Expenditures Projections, 2023–2032.</a:t>
            </a:r>
            <a:endParaRPr lang="en-US" altLang="en-US" sz="1000" dirty="0">
              <a:solidFill>
                <a:srgbClr val="000000"/>
              </a:solidFill>
            </a:endParaRPr>
          </a:p>
        </p:txBody>
      </p:sp>
      <p:sp>
        <p:nvSpPr>
          <p:cNvPr id="3" name="Footer Placeholder 2">
            <a:extLst>
              <a:ext uri="{FF2B5EF4-FFF2-40B4-BE49-F238E27FC236}">
                <a16:creationId xmlns:a16="http://schemas.microsoft.com/office/drawing/2014/main" id="{C533B971-E1B9-42A4-878C-69FD50629F3F}"/>
              </a:ext>
            </a:extLst>
          </p:cNvPr>
          <p:cNvSpPr>
            <a:spLocks noGrp="1"/>
          </p:cNvSpPr>
          <p:nvPr>
            <p:ph type="ftr" sz="quarter" idx="15"/>
          </p:nvPr>
        </p:nvSpPr>
        <p:spPr/>
        <p:txBody>
          <a:bodyPr/>
          <a:lstStyle/>
          <a:p>
            <a:pPr algn="l">
              <a:defRPr/>
            </a:pPr>
            <a:r>
              <a:rPr lang="en-US" dirty="0"/>
              <a:t>For investor use.</a:t>
            </a:r>
          </a:p>
        </p:txBody>
      </p:sp>
      <p:sp>
        <p:nvSpPr>
          <p:cNvPr id="5" name="TextBox 4">
            <a:extLst>
              <a:ext uri="{FF2B5EF4-FFF2-40B4-BE49-F238E27FC236}">
                <a16:creationId xmlns:a16="http://schemas.microsoft.com/office/drawing/2014/main" id="{B3D0C403-9189-DB84-16B8-4AFDF86757CC}"/>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8986EF13-7C61-4638-B19C-675E81B8053E}"/>
              </a:ext>
            </a:extLst>
          </p:cNvPr>
          <p:cNvSpPr>
            <a:spLocks noGrp="1"/>
          </p:cNvSpPr>
          <p:nvPr>
            <p:ph type="sldNum" sz="quarter" idx="14"/>
          </p:nvPr>
        </p:nvSpPr>
        <p:spPr/>
        <p:txBody>
          <a:bodyPr/>
          <a:lstStyle/>
          <a:p>
            <a:pPr>
              <a:defRPr/>
            </a:pPr>
            <a:fld id="{E6474CC2-1230-4213-AD1A-4B2FEEABA7A1}" type="slidenum">
              <a:rPr lang="en-US" smtClean="0"/>
              <a:pPr>
                <a:defRPr/>
              </a:pPr>
              <a:t>2</a:t>
            </a:fld>
            <a:endParaRPr lang="en-US" dirty="0"/>
          </a:p>
        </p:txBody>
      </p:sp>
      <p:pic>
        <p:nvPicPr>
          <p:cNvPr id="42" name="Picture 41" descr="Fidelity Investments logo">
            <a:extLst>
              <a:ext uri="{FF2B5EF4-FFF2-40B4-BE49-F238E27FC236}">
                <a16:creationId xmlns:a16="http://schemas.microsoft.com/office/drawing/2014/main" id="{390866FB-5478-ABCA-695F-BEF4CAED4677}"/>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373007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2"/>
          <p:cNvSpPr>
            <a:spLocks noGrp="1"/>
          </p:cNvSpPr>
          <p:nvPr>
            <p:ph type="title"/>
          </p:nvPr>
        </p:nvSpPr>
        <p:spPr/>
        <p:txBody>
          <a:bodyPr/>
          <a:lstStyle/>
          <a:p>
            <a:r>
              <a:rPr lang="en-US" dirty="0"/>
              <a:t>Medicare and working beyond age 65</a:t>
            </a:r>
            <a:br>
              <a:rPr lang="en-US" dirty="0"/>
            </a:br>
            <a:r>
              <a:rPr lang="en-US" sz="2000" b="1" dirty="0">
                <a:solidFill>
                  <a:srgbClr val="368727"/>
                </a:solidFill>
              </a:rPr>
              <a:t>What you need to know</a:t>
            </a:r>
            <a:endParaRPr lang="en-US" b="1" dirty="0">
              <a:solidFill>
                <a:srgbClr val="368727"/>
              </a:solidFill>
            </a:endParaRPr>
          </a:p>
        </p:txBody>
      </p:sp>
      <p:sp>
        <p:nvSpPr>
          <p:cNvPr id="4" name="Rectangle 3">
            <a:extLst>
              <a:ext uri="{FF2B5EF4-FFF2-40B4-BE49-F238E27FC236}">
                <a16:creationId xmlns:a16="http://schemas.microsoft.com/office/drawing/2014/main" id="{F3199420-0302-9981-4A68-767C8377EFDE}"/>
              </a:ext>
            </a:extLst>
          </p:cNvPr>
          <p:cNvSpPr/>
          <p:nvPr/>
        </p:nvSpPr>
        <p:spPr bwMode="auto">
          <a:xfrm>
            <a:off x="571500" y="1581278"/>
            <a:ext cx="4328046" cy="1134626"/>
          </a:xfrm>
          <a:prstGeom prst="rect">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Aft>
                <a:spcPts val="600"/>
              </a:spcAft>
            </a:pPr>
            <a:r>
              <a:rPr lang="en-US" sz="1800" spc="-20" dirty="0">
                <a:solidFill>
                  <a:schemeClr val="bg1">
                    <a:lumMod val="95000"/>
                  </a:schemeClr>
                </a:solidFill>
                <a:latin typeface="Arial" charset="0"/>
                <a:ea typeface="ＭＳ Ｐゴシック" charset="-128"/>
              </a:rPr>
              <a:t>Working at a company with </a:t>
            </a:r>
            <a:br>
              <a:rPr lang="en-US" sz="1800" b="1" spc="-20" dirty="0">
                <a:solidFill>
                  <a:schemeClr val="bg1">
                    <a:lumMod val="95000"/>
                  </a:schemeClr>
                </a:solidFill>
                <a:latin typeface="Arial" charset="0"/>
                <a:ea typeface="ＭＳ Ｐゴシック" charset="-128"/>
              </a:rPr>
            </a:br>
            <a:r>
              <a:rPr lang="en-US" sz="1800" b="1" spc="-20" dirty="0">
                <a:solidFill>
                  <a:schemeClr val="bg1">
                    <a:lumMod val="95000"/>
                  </a:schemeClr>
                </a:solidFill>
                <a:latin typeface="Arial" charset="0"/>
                <a:ea typeface="ＭＳ Ｐゴシック" charset="-128"/>
              </a:rPr>
              <a:t>fewer than 20 employees</a:t>
            </a:r>
          </a:p>
        </p:txBody>
      </p:sp>
      <p:sp>
        <p:nvSpPr>
          <p:cNvPr id="6" name="Rectangle 5">
            <a:extLst>
              <a:ext uri="{FF2B5EF4-FFF2-40B4-BE49-F238E27FC236}">
                <a16:creationId xmlns:a16="http://schemas.microsoft.com/office/drawing/2014/main" id="{9C26F008-8B0D-39F2-0915-1A2336E9208B}"/>
              </a:ext>
            </a:extLst>
          </p:cNvPr>
          <p:cNvSpPr/>
          <p:nvPr/>
        </p:nvSpPr>
        <p:spPr bwMode="auto">
          <a:xfrm>
            <a:off x="574998" y="2696384"/>
            <a:ext cx="4328029" cy="3102788"/>
          </a:xfrm>
          <a:prstGeom prst="rect">
            <a:avLst/>
          </a:prstGeom>
          <a:no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fontAlgn="auto">
              <a:spcBef>
                <a:spcPts val="0"/>
              </a:spcBef>
              <a:spcAft>
                <a:spcPts val="600"/>
              </a:spcAft>
              <a:buClr>
                <a:srgbClr val="7A9B3D"/>
              </a:buClr>
              <a:tabLst>
                <a:tab pos="1146118" algn="l"/>
              </a:tabLst>
              <a:defRPr/>
            </a:pPr>
            <a:endParaRPr lang="en-US" sz="1400" b="1" kern="0" dirty="0">
              <a:latin typeface="+mn-lt"/>
              <a:ea typeface="+mn-ea"/>
              <a:cs typeface="+mn-cs"/>
            </a:endParaRPr>
          </a:p>
          <a:p>
            <a:pPr lvl="0" fontAlgn="auto">
              <a:spcBef>
                <a:spcPts val="0"/>
              </a:spcBef>
              <a:spcAft>
                <a:spcPts val="600"/>
              </a:spcAft>
              <a:buClr>
                <a:srgbClr val="7A9B3D"/>
              </a:buClr>
              <a:tabLst>
                <a:tab pos="1146118" algn="l"/>
              </a:tabLst>
              <a:defRPr/>
            </a:pPr>
            <a:r>
              <a:rPr lang="en-US" sz="1400" b="1" kern="0" dirty="0">
                <a:latin typeface="+mn-lt"/>
                <a:ea typeface="+mn-ea"/>
                <a:cs typeface="+mn-cs"/>
              </a:rPr>
              <a:t>Enroll in Medicare Parts A &amp; B. </a:t>
            </a:r>
          </a:p>
          <a:p>
            <a:pPr lvl="0" fontAlgn="auto">
              <a:spcBef>
                <a:spcPts val="0"/>
              </a:spcBef>
              <a:spcAft>
                <a:spcPts val="600"/>
              </a:spcAft>
              <a:buClr>
                <a:srgbClr val="7A9B3D"/>
              </a:buClr>
              <a:tabLst>
                <a:tab pos="1146118" algn="l"/>
              </a:tabLst>
              <a:defRPr/>
            </a:pPr>
            <a:r>
              <a:rPr lang="en-US" sz="1400" kern="0" dirty="0">
                <a:latin typeface="+mn-lt"/>
                <a:ea typeface="+mn-ea"/>
                <a:cs typeface="+mn-cs"/>
              </a:rPr>
              <a:t>Medicare will now be your primary coverage, and your employer-based coverage will be secondary.</a:t>
            </a:r>
          </a:p>
        </p:txBody>
      </p:sp>
      <p:sp>
        <p:nvSpPr>
          <p:cNvPr id="7" name="Rectangle 6">
            <a:extLst>
              <a:ext uri="{FF2B5EF4-FFF2-40B4-BE49-F238E27FC236}">
                <a16:creationId xmlns:a16="http://schemas.microsoft.com/office/drawing/2014/main" id="{B1D2732B-DE9B-3816-58C2-71A5DE9E7C26}"/>
              </a:ext>
            </a:extLst>
          </p:cNvPr>
          <p:cNvSpPr/>
          <p:nvPr/>
        </p:nvSpPr>
        <p:spPr bwMode="auto">
          <a:xfrm>
            <a:off x="5108054" y="1581278"/>
            <a:ext cx="6510025" cy="1134626"/>
          </a:xfrm>
          <a:prstGeom prst="rect">
            <a:avLst/>
          </a:pr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Aft>
                <a:spcPts val="600"/>
              </a:spcAft>
            </a:pPr>
            <a:r>
              <a:rPr lang="en-US" sz="1800" spc="-20" dirty="0">
                <a:solidFill>
                  <a:schemeClr val="bg1">
                    <a:lumMod val="95000"/>
                  </a:schemeClr>
                </a:solidFill>
                <a:latin typeface="Arial" charset="0"/>
                <a:ea typeface="ＭＳ Ｐゴシック" charset="-128"/>
              </a:rPr>
              <a:t>Working at a company with </a:t>
            </a:r>
            <a:br>
              <a:rPr lang="en-US" sz="1800" b="1" spc="-20" dirty="0">
                <a:solidFill>
                  <a:schemeClr val="bg1">
                    <a:lumMod val="95000"/>
                  </a:schemeClr>
                </a:solidFill>
                <a:latin typeface="Arial" charset="0"/>
                <a:ea typeface="ＭＳ Ｐゴシック" charset="-128"/>
              </a:rPr>
            </a:br>
            <a:r>
              <a:rPr lang="en-US" sz="1800" b="1" spc="-20" dirty="0">
                <a:solidFill>
                  <a:schemeClr val="bg1">
                    <a:lumMod val="95000"/>
                  </a:schemeClr>
                </a:solidFill>
                <a:latin typeface="Arial" charset="0"/>
                <a:ea typeface="ＭＳ Ｐゴシック" charset="-128"/>
              </a:rPr>
              <a:t>20 or more employees</a:t>
            </a:r>
          </a:p>
        </p:txBody>
      </p:sp>
      <p:sp>
        <p:nvSpPr>
          <p:cNvPr id="9" name="Rectangle 8">
            <a:extLst>
              <a:ext uri="{FF2B5EF4-FFF2-40B4-BE49-F238E27FC236}">
                <a16:creationId xmlns:a16="http://schemas.microsoft.com/office/drawing/2014/main" id="{59899CBD-380B-92D6-2292-49F23A0BBCD3}"/>
              </a:ext>
            </a:extLst>
          </p:cNvPr>
          <p:cNvSpPr/>
          <p:nvPr/>
        </p:nvSpPr>
        <p:spPr bwMode="auto">
          <a:xfrm>
            <a:off x="5108054" y="2696384"/>
            <a:ext cx="6510025" cy="31884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t>Are you already collecting Social Security?</a:t>
            </a:r>
          </a:p>
        </p:txBody>
      </p:sp>
      <p:sp>
        <p:nvSpPr>
          <p:cNvPr id="10" name="Rectangle 9">
            <a:extLst>
              <a:ext uri="{FF2B5EF4-FFF2-40B4-BE49-F238E27FC236}">
                <a16:creationId xmlns:a16="http://schemas.microsoft.com/office/drawing/2014/main" id="{087EC680-1415-5243-57DA-42692E3FD2E1}"/>
              </a:ext>
            </a:extLst>
          </p:cNvPr>
          <p:cNvSpPr/>
          <p:nvPr/>
        </p:nvSpPr>
        <p:spPr bwMode="auto">
          <a:xfrm>
            <a:off x="5265114" y="3077846"/>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368727"/>
                </a:solidFill>
              </a:rPr>
              <a:t>Yes</a:t>
            </a:r>
          </a:p>
        </p:txBody>
      </p:sp>
      <p:sp>
        <p:nvSpPr>
          <p:cNvPr id="11" name="Rectangle 10">
            <a:extLst>
              <a:ext uri="{FF2B5EF4-FFF2-40B4-BE49-F238E27FC236}">
                <a16:creationId xmlns:a16="http://schemas.microsoft.com/office/drawing/2014/main" id="{D1F9079A-969B-3766-6381-4931789F23E3}"/>
              </a:ext>
            </a:extLst>
          </p:cNvPr>
          <p:cNvSpPr/>
          <p:nvPr/>
        </p:nvSpPr>
        <p:spPr bwMode="auto">
          <a:xfrm>
            <a:off x="5949622" y="3077846"/>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You will be automatically enrolled in Medicare Parts A &amp; B upon reaching age 65, but can opt out of part B.</a:t>
            </a:r>
          </a:p>
        </p:txBody>
      </p:sp>
      <p:sp>
        <p:nvSpPr>
          <p:cNvPr id="12" name="Rectangle 11">
            <a:extLst>
              <a:ext uri="{FF2B5EF4-FFF2-40B4-BE49-F238E27FC236}">
                <a16:creationId xmlns:a16="http://schemas.microsoft.com/office/drawing/2014/main" id="{7AB3AF4F-4271-9FF4-9888-FB9287AC595F}"/>
              </a:ext>
            </a:extLst>
          </p:cNvPr>
          <p:cNvSpPr/>
          <p:nvPr/>
        </p:nvSpPr>
        <p:spPr bwMode="auto">
          <a:xfrm>
            <a:off x="5265114" y="3673811"/>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C00000"/>
                </a:solidFill>
              </a:rPr>
              <a:t>No</a:t>
            </a:r>
          </a:p>
        </p:txBody>
      </p:sp>
      <p:sp>
        <p:nvSpPr>
          <p:cNvPr id="13" name="Rectangle 12">
            <a:extLst>
              <a:ext uri="{FF2B5EF4-FFF2-40B4-BE49-F238E27FC236}">
                <a16:creationId xmlns:a16="http://schemas.microsoft.com/office/drawing/2014/main" id="{78F46FA9-CC96-6F09-98F6-13BEF6CACE50}"/>
              </a:ext>
            </a:extLst>
          </p:cNvPr>
          <p:cNvSpPr/>
          <p:nvPr/>
        </p:nvSpPr>
        <p:spPr bwMode="auto">
          <a:xfrm>
            <a:off x="5949622" y="3673811"/>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You do not have to enroll in any parts of Medicare. You can enroll later during your special enrollment period and not be subject to late-enrollment penalties, provided you have had creditable health insurance.</a:t>
            </a:r>
          </a:p>
        </p:txBody>
      </p:sp>
      <p:sp>
        <p:nvSpPr>
          <p:cNvPr id="14" name="Rectangle 13">
            <a:extLst>
              <a:ext uri="{FF2B5EF4-FFF2-40B4-BE49-F238E27FC236}">
                <a16:creationId xmlns:a16="http://schemas.microsoft.com/office/drawing/2014/main" id="{CE449F4E-2FFE-7EF6-E5FA-035A500CD65E}"/>
              </a:ext>
            </a:extLst>
          </p:cNvPr>
          <p:cNvSpPr/>
          <p:nvPr/>
        </p:nvSpPr>
        <p:spPr bwMode="auto">
          <a:xfrm>
            <a:off x="5108054" y="4198494"/>
            <a:ext cx="6510025" cy="59325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t>If I’m not collecting Social Security and Medicare Part A is “free,” shouldn’t I go ahead and enroll in Part A?</a:t>
            </a:r>
          </a:p>
        </p:txBody>
      </p:sp>
      <p:sp>
        <p:nvSpPr>
          <p:cNvPr id="15" name="Rectangle 14">
            <a:extLst>
              <a:ext uri="{FF2B5EF4-FFF2-40B4-BE49-F238E27FC236}">
                <a16:creationId xmlns:a16="http://schemas.microsoft.com/office/drawing/2014/main" id="{E265FC63-FB99-C1BB-FA26-50933E6DFF01}"/>
              </a:ext>
            </a:extLst>
          </p:cNvPr>
          <p:cNvSpPr/>
          <p:nvPr/>
        </p:nvSpPr>
        <p:spPr bwMode="auto">
          <a:xfrm>
            <a:off x="5265114" y="4836008"/>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368727"/>
                </a:solidFill>
              </a:rPr>
              <a:t>Pro</a:t>
            </a:r>
          </a:p>
        </p:txBody>
      </p:sp>
      <p:sp>
        <p:nvSpPr>
          <p:cNvPr id="16" name="Rectangle 15">
            <a:extLst>
              <a:ext uri="{FF2B5EF4-FFF2-40B4-BE49-F238E27FC236}">
                <a16:creationId xmlns:a16="http://schemas.microsoft.com/office/drawing/2014/main" id="{4464BE3B-6A5B-21BD-A18A-EDF780BABA1F}"/>
              </a:ext>
            </a:extLst>
          </p:cNvPr>
          <p:cNvSpPr/>
          <p:nvPr/>
        </p:nvSpPr>
        <p:spPr bwMode="auto">
          <a:xfrm>
            <a:off x="5949622" y="4836008"/>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You can enroll in Medicare Part A, and Part A may pick up some hospital expenses not covered by your employer-based coverage.</a:t>
            </a:r>
          </a:p>
        </p:txBody>
      </p:sp>
      <p:sp>
        <p:nvSpPr>
          <p:cNvPr id="17" name="Rectangle 16">
            <a:extLst>
              <a:ext uri="{FF2B5EF4-FFF2-40B4-BE49-F238E27FC236}">
                <a16:creationId xmlns:a16="http://schemas.microsoft.com/office/drawing/2014/main" id="{A81BD1E1-2095-D3BA-2565-3C38929A676A}"/>
              </a:ext>
            </a:extLst>
          </p:cNvPr>
          <p:cNvSpPr/>
          <p:nvPr/>
        </p:nvSpPr>
        <p:spPr bwMode="auto">
          <a:xfrm>
            <a:off x="5265114" y="5336437"/>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C00000"/>
                </a:solidFill>
              </a:rPr>
              <a:t>Con</a:t>
            </a:r>
          </a:p>
        </p:txBody>
      </p:sp>
      <p:sp>
        <p:nvSpPr>
          <p:cNvPr id="18" name="Rectangle 17">
            <a:extLst>
              <a:ext uri="{FF2B5EF4-FFF2-40B4-BE49-F238E27FC236}">
                <a16:creationId xmlns:a16="http://schemas.microsoft.com/office/drawing/2014/main" id="{1C5D4C51-E70E-5518-ACC5-70E32ABF0106}"/>
              </a:ext>
            </a:extLst>
          </p:cNvPr>
          <p:cNvSpPr/>
          <p:nvPr/>
        </p:nvSpPr>
        <p:spPr bwMode="auto">
          <a:xfrm>
            <a:off x="5949622" y="5336437"/>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Once enrolled in Medicare Part A (and/or B), you can no longer contribute to an HSA, as Medicare is not considered high-deductible insurance.</a:t>
            </a:r>
          </a:p>
        </p:txBody>
      </p:sp>
      <p:sp>
        <p:nvSpPr>
          <p:cNvPr id="19" name="Rectangle 18">
            <a:extLst>
              <a:ext uri="{FF2B5EF4-FFF2-40B4-BE49-F238E27FC236}">
                <a16:creationId xmlns:a16="http://schemas.microsoft.com/office/drawing/2014/main" id="{8E8FD333-21D8-3206-D7A0-B8B2438E1E7F}"/>
              </a:ext>
              <a:ext uri="{C183D7F6-B498-43B3-948B-1728B52AA6E4}">
                <adec:decorative xmlns:adec="http://schemas.microsoft.com/office/drawing/2017/decorative" val="1"/>
              </a:ext>
            </a:extLst>
          </p:cNvPr>
          <p:cNvSpPr/>
          <p:nvPr/>
        </p:nvSpPr>
        <p:spPr bwMode="auto">
          <a:xfrm>
            <a:off x="5097769" y="2700449"/>
            <a:ext cx="6519232" cy="3098723"/>
          </a:xfrm>
          <a:prstGeom prst="rect">
            <a:avLst/>
          </a:prstGeom>
          <a:no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fontAlgn="auto">
              <a:spcBef>
                <a:spcPts val="0"/>
              </a:spcBef>
              <a:spcAft>
                <a:spcPts val="600"/>
              </a:spcAft>
              <a:buClr>
                <a:srgbClr val="7A9B3D"/>
              </a:buClr>
              <a:tabLst>
                <a:tab pos="1146118" algn="l"/>
              </a:tabLst>
              <a:defRPr/>
            </a:pPr>
            <a:endParaRPr lang="en-US" sz="1400" b="1" kern="0" dirty="0">
              <a:latin typeface="+mn-lt"/>
              <a:ea typeface="+mn-ea"/>
              <a:cs typeface="+mn-cs"/>
            </a:endParaRPr>
          </a:p>
        </p:txBody>
      </p:sp>
      <p:sp>
        <p:nvSpPr>
          <p:cNvPr id="26" name="Text Box 21">
            <a:extLst>
              <a:ext uri="{FF2B5EF4-FFF2-40B4-BE49-F238E27FC236}">
                <a16:creationId xmlns:a16="http://schemas.microsoft.com/office/drawing/2014/main" id="{40E93F6F-5BE6-441B-B77A-189B13649CB2}"/>
              </a:ext>
            </a:extLst>
          </p:cNvPr>
          <p:cNvSpPr txBox="1">
            <a:spLocks noChangeArrowheads="1"/>
          </p:cNvSpPr>
          <p:nvPr/>
        </p:nvSpPr>
        <p:spPr bwMode="auto">
          <a:xfrm>
            <a:off x="477202" y="6313651"/>
            <a:ext cx="6784582"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Medicare.gov.</a:t>
            </a:r>
          </a:p>
        </p:txBody>
      </p:sp>
      <p:sp>
        <p:nvSpPr>
          <p:cNvPr id="2" name="Footer Placeholder 1">
            <a:extLst>
              <a:ext uri="{FF2B5EF4-FFF2-40B4-BE49-F238E27FC236}">
                <a16:creationId xmlns:a16="http://schemas.microsoft.com/office/drawing/2014/main" id="{D53544B0-02B2-47FC-813C-5FBEA7FC850C}"/>
              </a:ext>
            </a:extLst>
          </p:cNvPr>
          <p:cNvSpPr>
            <a:spLocks noGrp="1"/>
          </p:cNvSpPr>
          <p:nvPr>
            <p:ph type="ftr" sz="quarter" idx="15"/>
          </p:nvPr>
        </p:nvSpPr>
        <p:spPr/>
        <p:txBody>
          <a:bodyPr/>
          <a:lstStyle/>
          <a:p>
            <a:pPr algn="l">
              <a:defRPr/>
            </a:pPr>
            <a:r>
              <a:rPr lang="en-US" dirty="0"/>
              <a:t>For investor use.</a:t>
            </a:r>
          </a:p>
        </p:txBody>
      </p:sp>
      <p:sp>
        <p:nvSpPr>
          <p:cNvPr id="5" name="TextBox 4">
            <a:extLst>
              <a:ext uri="{FF2B5EF4-FFF2-40B4-BE49-F238E27FC236}">
                <a16:creationId xmlns:a16="http://schemas.microsoft.com/office/drawing/2014/main" id="{6C4B2A8B-490D-952E-F291-7EB372793338}"/>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3" name="Slide Number Placeholder 2">
            <a:extLst>
              <a:ext uri="{FF2B5EF4-FFF2-40B4-BE49-F238E27FC236}">
                <a16:creationId xmlns:a16="http://schemas.microsoft.com/office/drawing/2014/main" id="{0BBF075D-ECEC-48A7-B9BF-50361D768232}"/>
              </a:ext>
            </a:extLst>
          </p:cNvPr>
          <p:cNvSpPr>
            <a:spLocks noGrp="1"/>
          </p:cNvSpPr>
          <p:nvPr>
            <p:ph type="sldNum" sz="quarter" idx="14"/>
          </p:nvPr>
        </p:nvSpPr>
        <p:spPr/>
        <p:txBody>
          <a:bodyPr/>
          <a:lstStyle/>
          <a:p>
            <a:pPr>
              <a:defRPr/>
            </a:pPr>
            <a:fld id="{E6474CC2-1230-4213-AD1A-4B2FEEABA7A1}" type="slidenum">
              <a:rPr lang="en-US" smtClean="0"/>
              <a:pPr>
                <a:defRPr/>
              </a:pPr>
              <a:t>20</a:t>
            </a:fld>
            <a:endParaRPr lang="en-US" dirty="0"/>
          </a:p>
        </p:txBody>
      </p:sp>
      <p:pic>
        <p:nvPicPr>
          <p:cNvPr id="47" name="Picture 46" descr="Fidelity Investments logo">
            <a:extLst>
              <a:ext uri="{FF2B5EF4-FFF2-40B4-BE49-F238E27FC236}">
                <a16:creationId xmlns:a16="http://schemas.microsoft.com/office/drawing/2014/main" id="{8269DF77-CE64-7C1B-22E5-6317AD1B453E}"/>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827402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BB575-34A8-4B90-8BC9-5560CC103BEB}"/>
              </a:ext>
            </a:extLst>
          </p:cNvPr>
          <p:cNvSpPr>
            <a:spLocks noGrp="1"/>
          </p:cNvSpPr>
          <p:nvPr>
            <p:ph type="title"/>
          </p:nvPr>
        </p:nvSpPr>
        <p:spPr/>
        <p:txBody>
          <a:bodyPr/>
          <a:lstStyle/>
          <a:p>
            <a:r>
              <a:rPr lang="en-US" dirty="0"/>
              <a:t>Medicare and Health Savings Accounts (HSAs)</a:t>
            </a:r>
          </a:p>
        </p:txBody>
      </p:sp>
      <p:sp>
        <p:nvSpPr>
          <p:cNvPr id="37" name="TextBox 36">
            <a:extLst>
              <a:ext uri="{FF2B5EF4-FFF2-40B4-BE49-F238E27FC236}">
                <a16:creationId xmlns:a16="http://schemas.microsoft.com/office/drawing/2014/main" id="{D51E425A-9F35-10E2-F941-852C65C471AD}"/>
              </a:ext>
            </a:extLst>
          </p:cNvPr>
          <p:cNvSpPr txBox="1"/>
          <p:nvPr/>
        </p:nvSpPr>
        <p:spPr>
          <a:xfrm>
            <a:off x="481801" y="1502464"/>
            <a:ext cx="11710227" cy="2585323"/>
          </a:xfrm>
          <a:prstGeom prst="rect">
            <a:avLst/>
          </a:prstGeom>
          <a:noFill/>
        </p:spPr>
        <p:txBody>
          <a:bodyPr wrap="square">
            <a:spAutoFit/>
          </a:bodyPr>
          <a:lstStyle/>
          <a:p>
            <a:pPr marL="141510" marR="0" lvl="1" indent="-141510" algn="l" defTabSz="914400" rtl="0" eaLnBrk="1" fontAlgn="base" latinLnBrk="0" hangingPunct="1">
              <a:lnSpc>
                <a:spcPct val="100000"/>
              </a:lnSpc>
              <a:spcBef>
                <a:spcPts val="0"/>
              </a:spcBef>
              <a:spcAft>
                <a:spcPts val="6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No contributions to HSA after enrollment in Medicare</a:t>
            </a:r>
          </a:p>
          <a:p>
            <a:pPr marL="141510" marR="0" lvl="1" indent="-141510" algn="l" defTabSz="914400" rtl="0" eaLnBrk="1" fontAlgn="base" latinLnBrk="0" hangingPunct="1">
              <a:lnSpc>
                <a:spcPct val="100000"/>
              </a:lnSpc>
              <a:spcBef>
                <a:spcPts val="0"/>
              </a:spcBef>
              <a:spcAft>
                <a:spcPts val="6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Once Social Security starts, Medicare (Part A) enrollment is automatic and HSA contributions must stop</a:t>
            </a:r>
          </a:p>
          <a:p>
            <a:pPr marL="141510" marR="0" lvl="1" indent="-141510" algn="l" defTabSz="914400" rtl="0" eaLnBrk="1" fontAlgn="base" latinLnBrk="0" hangingPunct="1">
              <a:lnSpc>
                <a:spcPct val="100000"/>
              </a:lnSpc>
              <a:spcBef>
                <a:spcPts val="0"/>
              </a:spcBef>
              <a:spcAft>
                <a:spcPts val="6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When you receive Social Security retirement benefits, your Part A coverage is backdated six months (but no earlier than the first month you’re eligible for Medicare) to give you six months of backdated benefits. If you contribute to your HSA during those six months, you may face a 6% excise tax and an income tax for those contributions.</a:t>
            </a:r>
          </a:p>
          <a:p>
            <a:pPr marL="141510" marR="0" lvl="1" indent="-141510" algn="l" defTabSz="914400" rtl="0" eaLnBrk="1" fontAlgn="base" latinLnBrk="0" hangingPunct="1">
              <a:lnSpc>
                <a:spcPct val="100000"/>
              </a:lnSpc>
              <a:spcBef>
                <a:spcPts val="0"/>
              </a:spcBef>
              <a:spcAft>
                <a:spcPts val="6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If not receiving Social Security, you can defer Medicare to keep HSA </a:t>
            </a:r>
          </a:p>
          <a:p>
            <a:pPr marL="283018" marR="0" lvl="2" indent="-141510" algn="l" defTabSz="914400" rtl="0" eaLnBrk="1" fontAlgn="base" latinLnBrk="0" hangingPunct="1">
              <a:lnSpc>
                <a:spcPct val="100000"/>
              </a:lnSpc>
              <a:spcBef>
                <a:spcPts val="0"/>
              </a:spcBef>
              <a:spcAft>
                <a:spcPts val="600"/>
              </a:spcAft>
              <a:buClr>
                <a:schemeClr val="accent5">
                  <a:lumMod val="75000"/>
                </a:schemeClr>
              </a:buClr>
              <a:buSzTx/>
              <a:buFont typeface="Arial"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Compare HSA/High-Deductible Health Plan to Medicare (benefits and costs)</a:t>
            </a:r>
          </a:p>
        </p:txBody>
      </p:sp>
      <p:sp>
        <p:nvSpPr>
          <p:cNvPr id="8" name="Text Box 21">
            <a:extLst>
              <a:ext uri="{FF2B5EF4-FFF2-40B4-BE49-F238E27FC236}">
                <a16:creationId xmlns:a16="http://schemas.microsoft.com/office/drawing/2014/main" id="{28A2341F-EC4C-49F2-B010-B8992503820F}"/>
              </a:ext>
            </a:extLst>
          </p:cNvPr>
          <p:cNvSpPr txBox="1">
            <a:spLocks noChangeArrowheads="1"/>
          </p:cNvSpPr>
          <p:nvPr/>
        </p:nvSpPr>
        <p:spPr bwMode="auto">
          <a:xfrm>
            <a:off x="477200" y="6313918"/>
            <a:ext cx="6784582"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Medicare.gov, SSA.gov.</a:t>
            </a:r>
          </a:p>
        </p:txBody>
      </p:sp>
      <p:sp>
        <p:nvSpPr>
          <p:cNvPr id="5" name="Footer Placeholder 4">
            <a:extLst>
              <a:ext uri="{FF2B5EF4-FFF2-40B4-BE49-F238E27FC236}">
                <a16:creationId xmlns:a16="http://schemas.microsoft.com/office/drawing/2014/main" id="{59642D92-C454-4882-B878-88AE073A8AC2}"/>
              </a:ext>
            </a:extLst>
          </p:cNvPr>
          <p:cNvSpPr>
            <a:spLocks noGrp="1"/>
          </p:cNvSpPr>
          <p:nvPr>
            <p:ph type="ftr" sz="quarter" idx="15"/>
          </p:nvPr>
        </p:nvSpPr>
        <p:spPr/>
        <p:txBody>
          <a:bodyPr/>
          <a:lstStyle/>
          <a:p>
            <a:pPr algn="l">
              <a:defRPr/>
            </a:pPr>
            <a:r>
              <a:rPr lang="en-US" dirty="0"/>
              <a:t>For investor use.</a:t>
            </a:r>
          </a:p>
        </p:txBody>
      </p:sp>
      <p:sp>
        <p:nvSpPr>
          <p:cNvPr id="4" name="TextBox 3">
            <a:extLst>
              <a:ext uri="{FF2B5EF4-FFF2-40B4-BE49-F238E27FC236}">
                <a16:creationId xmlns:a16="http://schemas.microsoft.com/office/drawing/2014/main" id="{32C45F55-C35E-FFE4-6863-26BD3E2D42F9}"/>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9" name="Slide Number Placeholder 8">
            <a:extLst>
              <a:ext uri="{FF2B5EF4-FFF2-40B4-BE49-F238E27FC236}">
                <a16:creationId xmlns:a16="http://schemas.microsoft.com/office/drawing/2014/main" id="{D3401EAA-61EA-43DD-87E9-C4AD098F92C2}"/>
              </a:ext>
            </a:extLst>
          </p:cNvPr>
          <p:cNvSpPr>
            <a:spLocks noGrp="1"/>
          </p:cNvSpPr>
          <p:nvPr>
            <p:ph type="sldNum" sz="quarter" idx="14"/>
          </p:nvPr>
        </p:nvSpPr>
        <p:spPr/>
        <p:txBody>
          <a:bodyPr/>
          <a:lstStyle/>
          <a:p>
            <a:pPr>
              <a:defRPr/>
            </a:pPr>
            <a:fld id="{E6474CC2-1230-4213-AD1A-4B2FEEABA7A1}" type="slidenum">
              <a:rPr lang="en-US" smtClean="0"/>
              <a:pPr>
                <a:defRPr/>
              </a:pPr>
              <a:t>21</a:t>
            </a:fld>
            <a:endParaRPr lang="en-US" dirty="0"/>
          </a:p>
        </p:txBody>
      </p:sp>
      <p:pic>
        <p:nvPicPr>
          <p:cNvPr id="3" name="Picture 2" descr="Fidelity Investments logo">
            <a:extLst>
              <a:ext uri="{FF2B5EF4-FFF2-40B4-BE49-F238E27FC236}">
                <a16:creationId xmlns:a16="http://schemas.microsoft.com/office/drawing/2014/main" id="{09E92531-2BFB-E949-62C3-BF7A2718A398}"/>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676264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idelity Investments logo">
            <a:extLst>
              <a:ext uri="{FF2B5EF4-FFF2-40B4-BE49-F238E27FC236}">
                <a16:creationId xmlns:a16="http://schemas.microsoft.com/office/drawing/2014/main" id="{C6AE5EF4-3405-9EAC-DE83-4AAFE94C50A9}"/>
              </a:ext>
            </a:extLst>
          </p:cNvPr>
          <p:cNvPicPr>
            <a:picLocks noChangeAspect="1"/>
          </p:cNvPicPr>
          <p:nvPr/>
        </p:nvPicPr>
        <p:blipFill>
          <a:blip r:embed="rId3"/>
          <a:stretch>
            <a:fillRect/>
          </a:stretch>
        </p:blipFill>
        <p:spPr>
          <a:xfrm>
            <a:off x="532156" y="664710"/>
            <a:ext cx="1553526" cy="382313"/>
          </a:xfrm>
          <a:prstGeom prst="rect">
            <a:avLst/>
          </a:prstGeom>
        </p:spPr>
      </p:pic>
      <p:sp>
        <p:nvSpPr>
          <p:cNvPr id="2" name="Title 1">
            <a:extLst>
              <a:ext uri="{FF2B5EF4-FFF2-40B4-BE49-F238E27FC236}">
                <a16:creationId xmlns:a16="http://schemas.microsoft.com/office/drawing/2014/main" id="{A515C9AC-27A5-FD70-658F-77B7D721722B}"/>
              </a:ext>
            </a:extLst>
          </p:cNvPr>
          <p:cNvSpPr>
            <a:spLocks noGrp="1"/>
          </p:cNvSpPr>
          <p:nvPr>
            <p:ph type="title" idx="4294967295"/>
          </p:nvPr>
        </p:nvSpPr>
        <p:spPr>
          <a:xfrm>
            <a:off x="463012" y="1145444"/>
            <a:ext cx="10972800" cy="267987"/>
          </a:xfrm>
        </p:spPr>
        <p:txBody>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a:ea typeface="ＭＳ Ｐゴシック"/>
              </a:rPr>
              <a:t>For investor use.</a:t>
            </a:r>
          </a:p>
        </p:txBody>
      </p:sp>
      <p:sp>
        <p:nvSpPr>
          <p:cNvPr id="36" name="Text Box 21"/>
          <p:cNvSpPr txBox="1">
            <a:spLocks noChangeArrowheads="1"/>
          </p:cNvSpPr>
          <p:nvPr/>
        </p:nvSpPr>
        <p:spPr bwMode="auto">
          <a:xfrm>
            <a:off x="495300" y="1387363"/>
            <a:ext cx="11201400" cy="510909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657" tIns="0" rIns="108657"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72"/>
              </a:spcBef>
              <a:buClrTx/>
              <a:buSzTx/>
              <a:buNone/>
            </a:pPr>
            <a:r>
              <a:rPr lang="en-US" sz="1200" b="1" dirty="0">
                <a:latin typeface="+mj-lt"/>
              </a:rPr>
              <a:t>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 </a:t>
            </a:r>
          </a:p>
          <a:p>
            <a:pPr eaLnBrk="1" hangingPunct="1">
              <a:spcBef>
                <a:spcPts val="372"/>
              </a:spcBef>
              <a:buClrTx/>
              <a:buSzTx/>
              <a:buNone/>
            </a:pPr>
            <a:r>
              <a:rPr lang="en-US" sz="1200" dirty="0">
                <a:latin typeface="+mj-lt"/>
              </a:rPr>
              <a:t>Before making any investment decisions, you should consult with your own professional advisers and take into account all of the particular facts and circumstances of your individual situation. Fidelity and its representatives may have a conflict of interest in the products or services mentioned in these materials because they have a financial interest in them, and receive compensation, directly or indirectly, in connection with the management, distribution, and/or servicing of these products or services, including Fidelity funds, certain third-party funds and products, and certain investment services. </a:t>
            </a:r>
          </a:p>
          <a:p>
            <a:pPr eaLnBrk="1" hangingPunct="1">
              <a:spcBef>
                <a:spcPts val="372"/>
              </a:spcBef>
              <a:buClrTx/>
              <a:buSzTx/>
              <a:buNone/>
            </a:pPr>
            <a:r>
              <a:rPr lang="en-US" sz="1200" dirty="0">
                <a:latin typeface="+mj-lt"/>
              </a:rPr>
              <a:t>Not NCUA or NCUSIF insured. May lose value. No credit union guarantee.</a:t>
            </a:r>
          </a:p>
          <a:p>
            <a:pPr eaLnBrk="1" hangingPunct="1">
              <a:spcBef>
                <a:spcPts val="372"/>
              </a:spcBef>
              <a:buClrTx/>
              <a:buSzTx/>
              <a:buNone/>
            </a:pPr>
            <a:r>
              <a:rPr lang="en-US" sz="1200" dirty="0">
                <a:latin typeface="+mj-lt"/>
              </a:rPr>
              <a:t>The 2024 Retiree Health Care Cost estimate is based on a single person retiring in 2024, 65-years-old, with life expectancies that align with Society of Actuaries’ RP-2014 Healthy Annuitant rates projected with Mortality Improvements Scale MP-2021 as of 2022. Actual assets needed may be more or less depending on actual health status, area of residence, and longevity. Estimate is net of taxes. The Fidelity Retiree Health Care Cost Estimate assumes individuals do not have employer-provided retiree health care coverage, but do qualify for the federal government’s insurance program, original Medicare. This calculation takes into account Medicare Part B base premiums and cost-sharing provisions (such as deductibles and coinsurance) associated with Medicare Part A and Part B (inpatient and outpatient medical insurance). It also considers Medicare Part D (prescription drug coverage) premiums and out-of-pocket costs, as well as certain services excluded by original Medicare. This estimate does not include other health-related expenses, such as over-the-counter medications, most dental services and long-term care. </a:t>
            </a:r>
          </a:p>
          <a:p>
            <a:pPr eaLnBrk="1" hangingPunct="1">
              <a:spcBef>
                <a:spcPts val="372"/>
              </a:spcBef>
              <a:buClrTx/>
              <a:buSzTx/>
              <a:buNone/>
            </a:pPr>
            <a:r>
              <a:rPr lang="en-US" sz="1200" dirty="0">
                <a:latin typeface="+mj-lt"/>
              </a:rPr>
              <a:t>The information contained herein is general in nature, is provided for informational purposes only, and should not be construed as legal or tax advice. Fidelity does not provide legal or tax advice. Fidelity cannot guarantee that such information is accurate, complete, or timely. Laws of a particular state or laws that may be applicable to a particular situation may have an impact on the applicability, accuracy, or completeness of such information. Federal and state laws and regulations are complex and are subject to change. Changes in such laws and regulations may have a material impact on pre- and/or after-tax investment results. Fidelity makes no warranties with regard to such information or results obtained by its use. Fidelity disclaims any liability arising out of your use of, or any tax position taken in reliance on, such information. Always consult an attorney or tax professional regarding your specific legal or tax situation.</a:t>
            </a:r>
          </a:p>
          <a:p>
            <a:pPr eaLnBrk="1" hangingPunct="1">
              <a:spcBef>
                <a:spcPts val="372"/>
              </a:spcBef>
              <a:buClrTx/>
              <a:buSzTx/>
              <a:buNone/>
            </a:pPr>
            <a:r>
              <a:rPr lang="en-US" sz="1200" dirty="0">
                <a:latin typeface="+mj-lt"/>
              </a:rPr>
              <a:t>Third-party trademarks and service marks are the property of their respective owners. All other trademarks and service marks are the property of FMR LLC or an affiliated company.</a:t>
            </a:r>
          </a:p>
          <a:p>
            <a:pPr eaLnBrk="1" hangingPunct="1">
              <a:spcBef>
                <a:spcPts val="372"/>
              </a:spcBef>
              <a:buClrTx/>
              <a:buSzTx/>
              <a:buNone/>
            </a:pPr>
            <a:r>
              <a:rPr lang="en-US" sz="1200" dirty="0">
                <a:latin typeface="+mj-lt"/>
              </a:rPr>
              <a:t>Fidelity Investments</a:t>
            </a:r>
            <a:r>
              <a:rPr lang="en-US" sz="1200" baseline="30000" dirty="0">
                <a:latin typeface="+mj-lt"/>
              </a:rPr>
              <a:t>®</a:t>
            </a:r>
            <a:r>
              <a:rPr lang="en-US" sz="1200" dirty="0">
                <a:latin typeface="+mj-lt"/>
              </a:rPr>
              <a:t> provides investment products through Fidelity Distributors Company LLC; clearing, custody, or other brokerage services through National Financial Services LLC or Fidelity Brokerage Services LLC (Members NYSE, SIPC). </a:t>
            </a:r>
          </a:p>
        </p:txBody>
      </p:sp>
      <p:sp>
        <p:nvSpPr>
          <p:cNvPr id="4" name="TextBox 3">
            <a:extLst>
              <a:ext uri="{FF2B5EF4-FFF2-40B4-BE49-F238E27FC236}">
                <a16:creationId xmlns:a16="http://schemas.microsoft.com/office/drawing/2014/main" id="{227939D6-C12A-9DBB-419D-7C74385F3135}"/>
              </a:ext>
            </a:extLst>
          </p:cNvPr>
          <p:cNvSpPr txBox="1"/>
          <p:nvPr/>
        </p:nvSpPr>
        <p:spPr>
          <a:xfrm>
            <a:off x="516063" y="6595433"/>
            <a:ext cx="948267" cy="214312"/>
          </a:xfrm>
          <a:prstGeom prst="rect">
            <a:avLst/>
          </a:prstGeom>
          <a:noFill/>
        </p:spPr>
        <p:txBody>
          <a:bodyPr wrap="square">
            <a:spAutoFit/>
          </a:bodyPr>
          <a:lstStyle/>
          <a:p>
            <a:r>
              <a:rPr lang="en-US" sz="800" dirty="0"/>
              <a:t>608971.46.0</a:t>
            </a:r>
          </a:p>
        </p:txBody>
      </p:sp>
      <p:sp>
        <p:nvSpPr>
          <p:cNvPr id="6" name="TextBox 5">
            <a:extLst>
              <a:ext uri="{FF2B5EF4-FFF2-40B4-BE49-F238E27FC236}">
                <a16:creationId xmlns:a16="http://schemas.microsoft.com/office/drawing/2014/main" id="{73A07CB4-F1E0-AA68-2F45-CEE4800BA79B}"/>
              </a:ext>
            </a:extLst>
          </p:cNvPr>
          <p:cNvSpPr txBox="1"/>
          <p:nvPr/>
        </p:nvSpPr>
        <p:spPr>
          <a:xfrm>
            <a:off x="10773147" y="6501681"/>
            <a:ext cx="948267" cy="338554"/>
          </a:xfrm>
          <a:prstGeom prst="rect">
            <a:avLst/>
          </a:prstGeom>
          <a:noFill/>
        </p:spPr>
        <p:txBody>
          <a:bodyPr wrap="square">
            <a:spAutoFit/>
          </a:bodyPr>
          <a:lstStyle/>
          <a:p>
            <a:pPr marL="141510" indent="-141510" algn="r">
              <a:spcBef>
                <a:spcPts val="0"/>
              </a:spcBef>
              <a:buSzPct val="40000"/>
            </a:pPr>
            <a:r>
              <a:rPr lang="en-US" sz="800" kern="0" dirty="0">
                <a:solidFill>
                  <a:srgbClr val="000000"/>
                </a:solidFill>
                <a:latin typeface="Arial"/>
                <a:ea typeface="+mn-ea"/>
                <a:cs typeface="+mn-cs"/>
              </a:rPr>
              <a:t>1.939776.141 </a:t>
            </a:r>
          </a:p>
          <a:p>
            <a:pPr marL="141510" lvl="0" indent="-141510" algn="r">
              <a:spcBef>
                <a:spcPts val="0"/>
              </a:spcBef>
              <a:buSzPct val="40000"/>
            </a:pPr>
            <a:r>
              <a:rPr lang="en-US" sz="800" kern="0" dirty="0">
                <a:solidFill>
                  <a:srgbClr val="000000"/>
                </a:solidFill>
                <a:latin typeface="Arial"/>
                <a:ea typeface="+mn-ea"/>
                <a:cs typeface="+mn-cs"/>
              </a:rPr>
              <a:t>1124</a:t>
            </a:r>
          </a:p>
        </p:txBody>
      </p:sp>
    </p:spTree>
    <p:extLst>
      <p:ext uri="{BB962C8B-B14F-4D97-AF65-F5344CB8AC3E}">
        <p14:creationId xmlns:p14="http://schemas.microsoft.com/office/powerpoint/2010/main" val="3620365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Where does retiree health care money go?</a:t>
            </a:r>
            <a:endParaRPr lang="en-US" dirty="0">
              <a:solidFill>
                <a:srgbClr val="768692"/>
              </a:solidFill>
            </a:endParaRPr>
          </a:p>
        </p:txBody>
      </p:sp>
      <p:grpSp>
        <p:nvGrpSpPr>
          <p:cNvPr id="39" name="Group 38" descr="Alt text: The 2023 Fidelity Retiree Health Care Cost Estimate projects health care costs can be broken down as follows: 17% attributed to generics, branded drugs, specialty drugs. 39% attributed to Medicare Part B and Part D premiums (doctor appointments and hospital visits).  44% to other medical expenses including co-payments, coinsurance, and deductibles for doctor and hospital visits.">
            <a:extLst>
              <a:ext uri="{FF2B5EF4-FFF2-40B4-BE49-F238E27FC236}">
                <a16:creationId xmlns:a16="http://schemas.microsoft.com/office/drawing/2014/main" id="{F40197B3-7B5C-9A6C-8018-7B8D2348298B}"/>
              </a:ext>
            </a:extLst>
          </p:cNvPr>
          <p:cNvGrpSpPr/>
          <p:nvPr/>
        </p:nvGrpSpPr>
        <p:grpSpPr>
          <a:xfrm>
            <a:off x="1838045" y="1709390"/>
            <a:ext cx="9448737" cy="4121773"/>
            <a:chOff x="1838045" y="1709390"/>
            <a:chExt cx="9448737" cy="4121773"/>
          </a:xfrm>
        </p:grpSpPr>
        <p:graphicFrame>
          <p:nvGraphicFramePr>
            <p:cNvPr id="4" name="Chart 3">
              <a:extLst>
                <a:ext uri="{FF2B5EF4-FFF2-40B4-BE49-F238E27FC236}">
                  <a16:creationId xmlns:a16="http://schemas.microsoft.com/office/drawing/2014/main" id="{272F2F0A-587B-B25F-F8C6-A3D4B3A0753B}"/>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425964922"/>
                </p:ext>
              </p:extLst>
            </p:nvPr>
          </p:nvGraphicFramePr>
          <p:xfrm>
            <a:off x="4021272" y="1709390"/>
            <a:ext cx="4207323" cy="3394353"/>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717CEF67-60A9-2911-A050-FF27258F4470}"/>
                </a:ext>
                <a:ext uri="{C183D7F6-B498-43B3-948B-1728B52AA6E4}">
                  <adec:decorative xmlns:adec="http://schemas.microsoft.com/office/drawing/2017/decorative" val="1"/>
                </a:ext>
              </a:extLst>
            </p:cNvPr>
            <p:cNvSpPr/>
            <p:nvPr/>
          </p:nvSpPr>
          <p:spPr>
            <a:xfrm>
              <a:off x="5024674" y="2687390"/>
              <a:ext cx="2209046" cy="1600438"/>
            </a:xfrm>
            <a:prstGeom prst="rect">
              <a:avLst/>
            </a:prstGeom>
            <a:noFill/>
          </p:spPr>
          <p:txBody>
            <a:bodyPr wrap="square" lIns="182880" tIns="182880" rIns="182880" bIns="182880">
              <a:spAutoFit/>
            </a:bodyPr>
            <a:lstStyle/>
            <a:p>
              <a:pPr algn="ctr"/>
              <a:r>
                <a:rPr lang="en-US" sz="2400" b="1" dirty="0"/>
                <a:t>$330,000 </a:t>
              </a:r>
            </a:p>
            <a:p>
              <a:pPr algn="ctr"/>
              <a:r>
                <a:rPr lang="en-US" sz="1400" dirty="0"/>
                <a:t>Out-of-pocket health care expense estimate for a 65-year-old couple</a:t>
              </a:r>
              <a:endParaRPr lang="en-US" sz="1400" baseline="30000" dirty="0"/>
            </a:p>
          </p:txBody>
        </p:sp>
        <p:sp>
          <p:nvSpPr>
            <p:cNvPr id="5" name="Rectangle 4">
              <a:extLst>
                <a:ext uri="{FF2B5EF4-FFF2-40B4-BE49-F238E27FC236}">
                  <a16:creationId xmlns:a16="http://schemas.microsoft.com/office/drawing/2014/main" id="{9801FDAC-01DF-67E7-FE57-C173E2C60885}"/>
                </a:ext>
                <a:ext uri="{C183D7F6-B498-43B3-948B-1728B52AA6E4}">
                  <adec:decorative xmlns:adec="http://schemas.microsoft.com/office/drawing/2017/decorative" val="1"/>
                </a:ext>
              </a:extLst>
            </p:cNvPr>
            <p:cNvSpPr/>
            <p:nvPr/>
          </p:nvSpPr>
          <p:spPr>
            <a:xfrm>
              <a:off x="1838045" y="2351348"/>
              <a:ext cx="2615014" cy="1754326"/>
            </a:xfrm>
            <a:prstGeom prst="rect">
              <a:avLst/>
            </a:prstGeom>
          </p:spPr>
          <p:txBody>
            <a:bodyPr wrap="square">
              <a:spAutoFit/>
            </a:bodyPr>
            <a:lstStyle/>
            <a:p>
              <a:pPr>
                <a:spcAft>
                  <a:spcPts val="1200"/>
                </a:spcAft>
              </a:pPr>
              <a:r>
                <a:rPr lang="en-US" sz="1800" b="1" dirty="0"/>
                <a:t>47% Other medical expenses</a:t>
              </a:r>
              <a:br>
                <a:rPr lang="en-US" sz="1800" b="1" dirty="0"/>
              </a:br>
              <a:r>
                <a:rPr lang="en-US" sz="1800" dirty="0"/>
                <a:t>Including</a:t>
              </a:r>
              <a:r>
                <a:rPr lang="en-US" sz="1800" b="1" dirty="0"/>
                <a:t> </a:t>
              </a:r>
              <a:r>
                <a:rPr lang="en-US" sz="1800" dirty="0"/>
                <a:t>copayments, coinsurance, and </a:t>
              </a:r>
              <a:br>
                <a:rPr lang="en-US" sz="1800" dirty="0"/>
              </a:br>
              <a:r>
                <a:rPr lang="en-US" sz="1800" dirty="0"/>
                <a:t>deductibles for doctor and hospital visits</a:t>
              </a:r>
            </a:p>
          </p:txBody>
        </p:sp>
        <p:sp>
          <p:nvSpPr>
            <p:cNvPr id="7" name="Rectangle 6">
              <a:extLst>
                <a:ext uri="{FF2B5EF4-FFF2-40B4-BE49-F238E27FC236}">
                  <a16:creationId xmlns:a16="http://schemas.microsoft.com/office/drawing/2014/main" id="{AC5BA53B-7C9C-D735-5A14-F0D19ED05E9D}"/>
                </a:ext>
                <a:ext uri="{C183D7F6-B498-43B3-948B-1728B52AA6E4}">
                  <adec:decorative xmlns:adec="http://schemas.microsoft.com/office/drawing/2017/decorative" val="1"/>
                </a:ext>
              </a:extLst>
            </p:cNvPr>
            <p:cNvSpPr/>
            <p:nvPr/>
          </p:nvSpPr>
          <p:spPr>
            <a:xfrm>
              <a:off x="7965479" y="2628347"/>
              <a:ext cx="3321303" cy="1200329"/>
            </a:xfrm>
            <a:prstGeom prst="rect">
              <a:avLst/>
            </a:prstGeom>
          </p:spPr>
          <p:txBody>
            <a:bodyPr wrap="square">
              <a:spAutoFit/>
            </a:bodyPr>
            <a:lstStyle/>
            <a:p>
              <a:pPr>
                <a:spcAft>
                  <a:spcPts val="1200"/>
                </a:spcAft>
              </a:pPr>
              <a:r>
                <a:rPr lang="en-US" sz="1800" b="1" dirty="0"/>
                <a:t>43% Medicare Part B and Part D premiums</a:t>
              </a:r>
              <a:br>
                <a:rPr lang="en-US" sz="1800" b="1" dirty="0"/>
              </a:br>
              <a:r>
                <a:rPr lang="en-US" sz="1800" dirty="0"/>
                <a:t>Doctor appointments and hospital visits</a:t>
              </a:r>
            </a:p>
          </p:txBody>
        </p:sp>
        <p:sp>
          <p:nvSpPr>
            <p:cNvPr id="9" name="Rectangle 8">
              <a:extLst>
                <a:ext uri="{FF2B5EF4-FFF2-40B4-BE49-F238E27FC236}">
                  <a16:creationId xmlns:a16="http://schemas.microsoft.com/office/drawing/2014/main" id="{BC222758-2EF6-B017-B8A9-956873E426A4}"/>
                </a:ext>
                <a:ext uri="{C183D7F6-B498-43B3-948B-1728B52AA6E4}">
                  <adec:decorative xmlns:adec="http://schemas.microsoft.com/office/drawing/2017/decorative" val="1"/>
                </a:ext>
              </a:extLst>
            </p:cNvPr>
            <p:cNvSpPr/>
            <p:nvPr/>
          </p:nvSpPr>
          <p:spPr>
            <a:xfrm>
              <a:off x="5723283" y="5184832"/>
              <a:ext cx="2728428" cy="646331"/>
            </a:xfrm>
            <a:prstGeom prst="rect">
              <a:avLst/>
            </a:prstGeom>
          </p:spPr>
          <p:txBody>
            <a:bodyPr wrap="square">
              <a:spAutoFit/>
            </a:bodyPr>
            <a:lstStyle/>
            <a:p>
              <a:pPr>
                <a:spcAft>
                  <a:spcPts val="1200"/>
                </a:spcAft>
              </a:pPr>
              <a:r>
                <a:rPr lang="en-US" sz="1800" b="1" dirty="0"/>
                <a:t>10% Generics, branded drugs, specialty drugs</a:t>
              </a:r>
            </a:p>
          </p:txBody>
        </p:sp>
      </p:grpSp>
      <p:sp>
        <p:nvSpPr>
          <p:cNvPr id="28" name="Text Box 21">
            <a:extLst>
              <a:ext uri="{FF2B5EF4-FFF2-40B4-BE49-F238E27FC236}">
                <a16:creationId xmlns:a16="http://schemas.microsoft.com/office/drawing/2014/main" id="{9708962C-38CF-45FA-9AC1-C63B9BCD6E61}"/>
              </a:ext>
            </a:extLst>
          </p:cNvPr>
          <p:cNvSpPr txBox="1">
            <a:spLocks noChangeArrowheads="1"/>
          </p:cNvSpPr>
          <p:nvPr/>
        </p:nvSpPr>
        <p:spPr bwMode="auto">
          <a:xfrm>
            <a:off x="478633" y="6314693"/>
            <a:ext cx="8500110"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eaLnBrk="1" hangingPunct="1">
              <a:spcBef>
                <a:spcPct val="0"/>
              </a:spcBef>
              <a:buClrTx/>
              <a:buSzTx/>
              <a:buNone/>
            </a:pPr>
            <a:r>
              <a:rPr lang="en-US" altLang="en-US" sz="1000" dirty="0">
                <a:solidFill>
                  <a:srgbClr val="000000"/>
                </a:solidFill>
              </a:rPr>
              <a:t>Source: 2024 Fidelity Retiree Health Care Cost Estimate and </a:t>
            </a:r>
            <a:r>
              <a:rPr lang="en-US" sz="1000" dirty="0">
                <a:solidFill>
                  <a:srgbClr val="000000"/>
                </a:solidFill>
                <a:latin typeface="+mj-lt"/>
              </a:rPr>
              <a:t>Fidelity Benefits Consulting, 2024</a:t>
            </a:r>
            <a:r>
              <a:rPr lang="en-US" altLang="en-US" sz="1000" dirty="0">
                <a:solidFill>
                  <a:srgbClr val="000000"/>
                </a:solidFill>
              </a:rPr>
              <a:t>. See last slide for methodology.</a:t>
            </a:r>
          </a:p>
        </p:txBody>
      </p:sp>
      <p:sp>
        <p:nvSpPr>
          <p:cNvPr id="2" name="Footer Placeholder 1">
            <a:extLst>
              <a:ext uri="{FF2B5EF4-FFF2-40B4-BE49-F238E27FC236}">
                <a16:creationId xmlns:a16="http://schemas.microsoft.com/office/drawing/2014/main" id="{43D74CD2-5803-4996-9BF6-E2197BC71EA5}"/>
              </a:ext>
            </a:extLst>
          </p:cNvPr>
          <p:cNvSpPr>
            <a:spLocks noGrp="1"/>
          </p:cNvSpPr>
          <p:nvPr>
            <p:ph type="ftr" sz="quarter" idx="15"/>
          </p:nvPr>
        </p:nvSpPr>
        <p:spPr/>
        <p:txBody>
          <a:bodyPr/>
          <a:lstStyle/>
          <a:p>
            <a:pPr algn="l">
              <a:defRPr/>
            </a:pPr>
            <a:r>
              <a:rPr lang="en-US" dirty="0"/>
              <a:t>For investor use.</a:t>
            </a:r>
          </a:p>
        </p:txBody>
      </p:sp>
      <p:sp>
        <p:nvSpPr>
          <p:cNvPr id="8" name="TextBox 7">
            <a:extLst>
              <a:ext uri="{FF2B5EF4-FFF2-40B4-BE49-F238E27FC236}">
                <a16:creationId xmlns:a16="http://schemas.microsoft.com/office/drawing/2014/main" id="{15CA142D-F98C-5849-CB9E-AF4E367D5C8C}"/>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3" name="Slide Number Placeholder 2">
            <a:extLst>
              <a:ext uri="{FF2B5EF4-FFF2-40B4-BE49-F238E27FC236}">
                <a16:creationId xmlns:a16="http://schemas.microsoft.com/office/drawing/2014/main" id="{35BC8663-D455-45B1-8DD4-21DB36F75684}"/>
              </a:ext>
            </a:extLst>
          </p:cNvPr>
          <p:cNvSpPr>
            <a:spLocks noGrp="1"/>
          </p:cNvSpPr>
          <p:nvPr>
            <p:ph type="sldNum" sz="quarter" idx="14"/>
          </p:nvPr>
        </p:nvSpPr>
        <p:spPr/>
        <p:txBody>
          <a:bodyPr/>
          <a:lstStyle/>
          <a:p>
            <a:pPr>
              <a:defRPr/>
            </a:pPr>
            <a:fld id="{E6474CC2-1230-4213-AD1A-4B2FEEABA7A1}" type="slidenum">
              <a:rPr lang="en-US" smtClean="0"/>
              <a:pPr>
                <a:defRPr/>
              </a:pPr>
              <a:t>3</a:t>
            </a:fld>
            <a:endParaRPr lang="en-US" dirty="0"/>
          </a:p>
        </p:txBody>
      </p:sp>
      <p:pic>
        <p:nvPicPr>
          <p:cNvPr id="40" name="Picture 39" descr="Fidelity Investments logo">
            <a:extLst>
              <a:ext uri="{FF2B5EF4-FFF2-40B4-BE49-F238E27FC236}">
                <a16:creationId xmlns:a16="http://schemas.microsoft.com/office/drawing/2014/main" id="{23EE4EE4-981E-BD62-5BE2-462FEABC37A8}"/>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009132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out-of-pocket costs may vary</a:t>
            </a:r>
            <a:endParaRPr lang="en-US" dirty="0">
              <a:solidFill>
                <a:srgbClr val="768692"/>
              </a:solidFill>
            </a:endParaRPr>
          </a:p>
        </p:txBody>
      </p:sp>
      <p:sp>
        <p:nvSpPr>
          <p:cNvPr id="5" name="Rectangle 4">
            <a:extLst>
              <a:ext uri="{FF2B5EF4-FFF2-40B4-BE49-F238E27FC236}">
                <a16:creationId xmlns:a16="http://schemas.microsoft.com/office/drawing/2014/main" id="{225E7685-30FF-44BE-B633-58EFAEFB5023}"/>
              </a:ext>
            </a:extLst>
          </p:cNvPr>
          <p:cNvSpPr/>
          <p:nvPr/>
        </p:nvSpPr>
        <p:spPr>
          <a:xfrm>
            <a:off x="4159092" y="1505293"/>
            <a:ext cx="3873816" cy="369332"/>
          </a:xfrm>
          <a:prstGeom prst="rect">
            <a:avLst/>
          </a:prstGeom>
        </p:spPr>
        <p:txBody>
          <a:bodyPr wrap="none">
            <a:spAutoFit/>
          </a:bodyPr>
          <a:lstStyle/>
          <a:p>
            <a:pPr algn="ctr"/>
            <a:r>
              <a:rPr lang="en-US" sz="1800" b="1" dirty="0"/>
              <a:t>INDIVIDUAL COSTS DEPEND ON:</a:t>
            </a:r>
          </a:p>
        </p:txBody>
      </p:sp>
      <p:cxnSp>
        <p:nvCxnSpPr>
          <p:cNvPr id="22" name="Straight Connector 21">
            <a:extLst>
              <a:ext uri="{C183D7F6-B498-43B3-948B-1728B52AA6E4}">
                <adec:decorative xmlns:adec="http://schemas.microsoft.com/office/drawing/2017/decorative" val="1"/>
              </a:ext>
            </a:extLst>
          </p:cNvPr>
          <p:cNvCxnSpPr/>
          <p:nvPr/>
        </p:nvCxnSpPr>
        <p:spPr bwMode="auto">
          <a:xfrm>
            <a:off x="0" y="2286212"/>
            <a:ext cx="12192000" cy="0"/>
          </a:xfrm>
          <a:prstGeom prst="line">
            <a:avLst/>
          </a:prstGeom>
          <a:solidFill>
            <a:schemeClr val="hlink"/>
          </a:solidFill>
          <a:ln w="9525" cap="flat" cmpd="sng" algn="ctr">
            <a:solidFill>
              <a:srgbClr val="ADB6BE"/>
            </a:solidFill>
            <a:prstDash val="solid"/>
            <a:round/>
            <a:headEnd type="none" w="med" len="med"/>
            <a:tailEnd type="none" w="med" len="med"/>
          </a:ln>
          <a:effectLst/>
        </p:spPr>
      </p:cxnSp>
      <p:sp>
        <p:nvSpPr>
          <p:cNvPr id="15" name="AutoShape 11">
            <a:extLst>
              <a:ext uri="{C183D7F6-B498-43B3-948B-1728B52AA6E4}">
                <adec:decorative xmlns:adec="http://schemas.microsoft.com/office/drawing/2017/decorative" val="1"/>
              </a:ext>
            </a:extLst>
          </p:cNvPr>
          <p:cNvSpPr>
            <a:spLocks noChangeArrowheads="1"/>
          </p:cNvSpPr>
          <p:nvPr/>
        </p:nvSpPr>
        <p:spPr bwMode="auto">
          <a:xfrm rot="5400000">
            <a:off x="3208526" y="2069355"/>
            <a:ext cx="1463040" cy="1920240"/>
          </a:xfrm>
          <a:prstGeom prst="rightArrow">
            <a:avLst>
              <a:gd name="adj1" fmla="val 55731"/>
              <a:gd name="adj2" fmla="val 62523"/>
            </a:avLst>
          </a:prstGeom>
          <a:gradFill rotWithShape="1">
            <a:gsLst>
              <a:gs pos="0">
                <a:srgbClr val="6ABF4B">
                  <a:alpha val="0"/>
                </a:srgbClr>
              </a:gs>
              <a:gs pos="67000">
                <a:srgbClr val="6ABF4B"/>
              </a:gs>
            </a:gsLst>
            <a:lin ang="0" scaled="1"/>
          </a:gradFill>
          <a:ln>
            <a:noFill/>
          </a:ln>
        </p:spPr>
        <p:txBody>
          <a:bodyPr anchor="ctr">
            <a:spAutoFit/>
          </a:bodyPr>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p:txBody>
      </p:sp>
      <p:sp>
        <p:nvSpPr>
          <p:cNvPr id="16" name="Rectangle 17"/>
          <p:cNvSpPr>
            <a:spLocks noChangeArrowheads="1"/>
          </p:cNvSpPr>
          <p:nvPr/>
        </p:nvSpPr>
        <p:spPr bwMode="auto">
          <a:xfrm>
            <a:off x="2645065" y="3848825"/>
            <a:ext cx="2584159" cy="112166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15800" dir="2571500" algn="ctr" rotWithShape="0">
                    <a:srgbClr val="000000">
                      <a:alpha val="29999"/>
                    </a:srgbClr>
                  </a:outerShdw>
                </a:effectLst>
              </a14:hiddenEffects>
            </a:ext>
          </a:extLst>
        </p:spPr>
        <p:txBody>
          <a:bodyPr lIns="84216" tIns="42108" rIns="84216" bIns="42108"/>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spcBef>
                <a:spcPct val="50000"/>
              </a:spcBef>
              <a:spcAft>
                <a:spcPts val="300"/>
              </a:spcAft>
            </a:pPr>
            <a:r>
              <a:rPr lang="en-US" altLang="en-US" sz="2000" b="1" dirty="0">
                <a:solidFill>
                  <a:srgbClr val="368727"/>
                </a:solidFill>
                <a:cs typeface="Times New Roman" pitchFamily="18" charset="0"/>
              </a:rPr>
              <a:t>Personal factors</a:t>
            </a:r>
          </a:p>
          <a:p>
            <a:pPr marL="171450" indent="-171450">
              <a:spcBef>
                <a:spcPts val="0"/>
              </a:spcBef>
              <a:spcAft>
                <a:spcPts val="300"/>
              </a:spcAft>
              <a:buClr>
                <a:srgbClr val="368727"/>
              </a:buClr>
              <a:buFont typeface="Arial" panose="020B0604020202020204" pitchFamily="34" charset="0"/>
              <a:buChar char="•"/>
            </a:pPr>
            <a:r>
              <a:rPr lang="en-US" altLang="en-US" sz="1800" dirty="0">
                <a:cs typeface="Times New Roman" pitchFamily="18" charset="0"/>
              </a:rPr>
              <a:t>Age at retirement</a:t>
            </a:r>
          </a:p>
          <a:p>
            <a:pPr marL="171450" indent="-171450">
              <a:spcBef>
                <a:spcPts val="0"/>
              </a:spcBef>
              <a:spcAft>
                <a:spcPts val="300"/>
              </a:spcAft>
              <a:buClr>
                <a:srgbClr val="368727"/>
              </a:buClr>
              <a:buFont typeface="Arial" panose="020B0604020202020204" pitchFamily="34" charset="0"/>
              <a:buChar char="•"/>
            </a:pPr>
            <a:r>
              <a:rPr lang="en-US" altLang="en-US" sz="1800" dirty="0">
                <a:cs typeface="Times New Roman" pitchFamily="18" charset="0"/>
              </a:rPr>
              <a:t>Years in retirement</a:t>
            </a:r>
          </a:p>
          <a:p>
            <a:pPr marL="171450" indent="-171450">
              <a:spcBef>
                <a:spcPts val="0"/>
              </a:spcBef>
              <a:spcAft>
                <a:spcPts val="300"/>
              </a:spcAft>
              <a:buClr>
                <a:srgbClr val="368727"/>
              </a:buClr>
              <a:buFont typeface="Arial" panose="020B0604020202020204" pitchFamily="34" charset="0"/>
              <a:buChar char="•"/>
            </a:pPr>
            <a:r>
              <a:rPr lang="en-US" altLang="en-US" sz="1800" dirty="0">
                <a:cs typeface="Times New Roman" pitchFamily="18" charset="0"/>
              </a:rPr>
              <a:t>General health</a:t>
            </a:r>
          </a:p>
        </p:txBody>
      </p:sp>
      <p:sp>
        <p:nvSpPr>
          <p:cNvPr id="18" name="AutoShape 11">
            <a:extLst>
              <a:ext uri="{C183D7F6-B498-43B3-948B-1728B52AA6E4}">
                <adec:decorative xmlns:adec="http://schemas.microsoft.com/office/drawing/2017/decorative" val="1"/>
              </a:ext>
            </a:extLst>
          </p:cNvPr>
          <p:cNvSpPr>
            <a:spLocks noChangeArrowheads="1"/>
          </p:cNvSpPr>
          <p:nvPr/>
        </p:nvSpPr>
        <p:spPr bwMode="auto">
          <a:xfrm rot="5400000">
            <a:off x="7627278" y="2070724"/>
            <a:ext cx="1463040" cy="1920240"/>
          </a:xfrm>
          <a:prstGeom prst="rightArrow">
            <a:avLst>
              <a:gd name="adj1" fmla="val 56648"/>
              <a:gd name="adj2" fmla="val 64222"/>
            </a:avLst>
          </a:prstGeom>
          <a:gradFill flip="none" rotWithShape="1">
            <a:gsLst>
              <a:gs pos="0">
                <a:srgbClr val="004F6B"/>
              </a:gs>
              <a:gs pos="67000">
                <a:srgbClr val="77A3B8"/>
              </a:gs>
            </a:gsLst>
            <a:lin ang="10800000" scaled="1"/>
            <a:tileRect/>
          </a:gradFill>
          <a:ln>
            <a:noFill/>
          </a:ln>
          <a:effectLst/>
        </p:spPr>
        <p:txBody>
          <a:bodyPr anchor="ctr">
            <a:spAutoFit/>
          </a:bodyPr>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p:txBody>
      </p:sp>
      <p:sp>
        <p:nvSpPr>
          <p:cNvPr id="17" name="Rectangle 29"/>
          <p:cNvSpPr>
            <a:spLocks noChangeArrowheads="1"/>
          </p:cNvSpPr>
          <p:nvPr/>
        </p:nvSpPr>
        <p:spPr bwMode="auto">
          <a:xfrm>
            <a:off x="6642734" y="3848825"/>
            <a:ext cx="3428605" cy="9925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18" rIns="0" bIns="45718">
            <a:spAutoFit/>
          </a:bodyPr>
          <a:lstStyle>
            <a:lvl1pPr marL="342900" indent="-342900">
              <a:defRPr sz="1400">
                <a:solidFill>
                  <a:schemeClr val="tx1"/>
                </a:solidFill>
                <a:latin typeface="Arial" charset="0"/>
                <a:ea typeface="ヒラギノ角ゴ Pro W3" pitchFamily="-111" charset="-128"/>
              </a:defRPr>
            </a:lvl1pPr>
            <a:lvl2pPr marL="11430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marL="0" lvl="1" algn="ctr">
              <a:spcAft>
                <a:spcPts val="300"/>
              </a:spcAft>
            </a:pPr>
            <a:r>
              <a:rPr lang="en-US" altLang="en-US" sz="2000" b="1" dirty="0">
                <a:solidFill>
                  <a:srgbClr val="004F6B"/>
                </a:solidFill>
                <a:cs typeface="Times New Roman" pitchFamily="18" charset="0"/>
              </a:rPr>
              <a:t>Your risk comfort level</a:t>
            </a:r>
          </a:p>
          <a:p>
            <a:pPr marL="0" lvl="1" algn="ctr"/>
            <a:r>
              <a:rPr lang="en-US" altLang="en-US" sz="1800" dirty="0">
                <a:ea typeface="ＭＳ Ｐゴシック" pitchFamily="34" charset="-128"/>
              </a:rPr>
              <a:t>How much coverage </a:t>
            </a:r>
            <a:br>
              <a:rPr lang="en-US" altLang="en-US" sz="1800" dirty="0">
                <a:ea typeface="ＭＳ Ｐゴシック" pitchFamily="34" charset="-128"/>
              </a:rPr>
            </a:br>
            <a:r>
              <a:rPr lang="en-US" altLang="en-US" sz="1800" dirty="0">
                <a:ea typeface="ＭＳ Ｐゴシック" pitchFamily="34" charset="-128"/>
              </a:rPr>
              <a:t>will you plan for?</a:t>
            </a:r>
          </a:p>
        </p:txBody>
      </p:sp>
      <p:cxnSp>
        <p:nvCxnSpPr>
          <p:cNvPr id="10" name="Straight Connector 9">
            <a:extLst>
              <a:ext uri="{C183D7F6-B498-43B3-948B-1728B52AA6E4}">
                <adec:decorative xmlns:adec="http://schemas.microsoft.com/office/drawing/2017/decorative" val="1"/>
              </a:ext>
            </a:extLst>
          </p:cNvPr>
          <p:cNvCxnSpPr>
            <a:cxnSpLocks/>
          </p:cNvCxnSpPr>
          <p:nvPr/>
        </p:nvCxnSpPr>
        <p:spPr bwMode="auto">
          <a:xfrm>
            <a:off x="0" y="5337203"/>
            <a:ext cx="12192000" cy="0"/>
          </a:xfrm>
          <a:prstGeom prst="line">
            <a:avLst/>
          </a:prstGeom>
          <a:solidFill>
            <a:schemeClr val="hlink"/>
          </a:solidFill>
          <a:ln w="9525" cap="flat" cmpd="sng" algn="ctr">
            <a:solidFill>
              <a:srgbClr val="ADB6BE"/>
            </a:solidFill>
            <a:prstDash val="solid"/>
            <a:round/>
            <a:headEnd type="none" w="med" len="med"/>
            <a:tailEnd type="none" w="med" len="med"/>
          </a:ln>
          <a:effectLst/>
        </p:spPr>
      </p:cxnSp>
      <p:sp>
        <p:nvSpPr>
          <p:cNvPr id="3" name="Footer Placeholder 2">
            <a:extLst>
              <a:ext uri="{FF2B5EF4-FFF2-40B4-BE49-F238E27FC236}">
                <a16:creationId xmlns:a16="http://schemas.microsoft.com/office/drawing/2014/main" id="{4B516C54-8683-435C-AE66-C7AF37B197CF}"/>
              </a:ext>
            </a:extLst>
          </p:cNvPr>
          <p:cNvSpPr>
            <a:spLocks noGrp="1"/>
          </p:cNvSpPr>
          <p:nvPr>
            <p:ph type="ftr" sz="quarter" idx="15"/>
          </p:nvPr>
        </p:nvSpPr>
        <p:spPr/>
        <p:txBody>
          <a:bodyPr/>
          <a:lstStyle/>
          <a:p>
            <a:pPr algn="l">
              <a:defRPr/>
            </a:pPr>
            <a:r>
              <a:rPr lang="en-US" dirty="0"/>
              <a:t>For investor use.</a:t>
            </a:r>
          </a:p>
        </p:txBody>
      </p:sp>
      <p:sp>
        <p:nvSpPr>
          <p:cNvPr id="6" name="TextBox 5">
            <a:extLst>
              <a:ext uri="{FF2B5EF4-FFF2-40B4-BE49-F238E27FC236}">
                <a16:creationId xmlns:a16="http://schemas.microsoft.com/office/drawing/2014/main" id="{8E3AEC1E-0252-5172-D6D6-990CBE6A8FDF}"/>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EFC4EF0E-2ED6-4BC4-B840-BA6BC3647443}"/>
              </a:ext>
            </a:extLst>
          </p:cNvPr>
          <p:cNvSpPr>
            <a:spLocks noGrp="1"/>
          </p:cNvSpPr>
          <p:nvPr>
            <p:ph type="sldNum" sz="quarter" idx="14"/>
          </p:nvPr>
        </p:nvSpPr>
        <p:spPr/>
        <p:txBody>
          <a:bodyPr/>
          <a:lstStyle/>
          <a:p>
            <a:pPr>
              <a:defRPr/>
            </a:pPr>
            <a:fld id="{E6474CC2-1230-4213-AD1A-4B2FEEABA7A1}" type="slidenum">
              <a:rPr lang="en-US" smtClean="0"/>
              <a:pPr>
                <a:defRPr/>
              </a:pPr>
              <a:t>4</a:t>
            </a:fld>
            <a:endParaRPr lang="en-US" dirty="0"/>
          </a:p>
        </p:txBody>
      </p:sp>
      <p:pic>
        <p:nvPicPr>
          <p:cNvPr id="39" name="Picture 38" descr="Fidelity Investments logo">
            <a:extLst>
              <a:ext uri="{FF2B5EF4-FFF2-40B4-BE49-F238E27FC236}">
                <a16:creationId xmlns:a16="http://schemas.microsoft.com/office/drawing/2014/main" id="{4D4AFA7D-A5C2-A51D-CBC4-1398CBB1F15B}"/>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3222698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What we’ll cover today</a:t>
            </a:r>
            <a:endParaRPr lang="en-US" sz="1600" b="1" dirty="0">
              <a:solidFill>
                <a:srgbClr val="768692"/>
              </a:solidFill>
            </a:endParaRPr>
          </a:p>
        </p:txBody>
      </p:sp>
      <p:sp>
        <p:nvSpPr>
          <p:cNvPr id="5" name="Rectangle 4"/>
          <p:cNvSpPr/>
          <p:nvPr/>
        </p:nvSpPr>
        <p:spPr>
          <a:xfrm>
            <a:off x="2219497" y="1507500"/>
            <a:ext cx="4151649" cy="369332"/>
          </a:xfrm>
          <a:prstGeom prst="rect">
            <a:avLst/>
          </a:prstGeom>
        </p:spPr>
        <p:txBody>
          <a:bodyPr wrap="none">
            <a:spAutoFit/>
          </a:bodyPr>
          <a:lstStyle/>
          <a:p>
            <a:r>
              <a:rPr lang="en-US" sz="1800" b="1" dirty="0"/>
              <a:t>STEPS YOU CAN TAKE RIGHT NOW</a:t>
            </a:r>
            <a:endParaRPr lang="en-US" sz="1800" dirty="0"/>
          </a:p>
        </p:txBody>
      </p:sp>
      <p:cxnSp>
        <p:nvCxnSpPr>
          <p:cNvPr id="23" name="Straight Connector 22">
            <a:extLst>
              <a:ext uri="{C183D7F6-B498-43B3-948B-1728B52AA6E4}">
                <adec:decorative xmlns:adec="http://schemas.microsoft.com/office/drawing/2017/decorative" val="1"/>
              </a:ext>
            </a:extLst>
          </p:cNvPr>
          <p:cNvCxnSpPr/>
          <p:nvPr/>
        </p:nvCxnSpPr>
        <p:spPr bwMode="auto">
          <a:xfrm>
            <a:off x="2976859" y="2057310"/>
            <a:ext cx="0" cy="2550533"/>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cxnSp>
        <p:nvCxnSpPr>
          <p:cNvPr id="22" name="Straight Connector 21">
            <a:extLst>
              <a:ext uri="{C183D7F6-B498-43B3-948B-1728B52AA6E4}">
                <adec:decorative xmlns:adec="http://schemas.microsoft.com/office/drawing/2017/decorative" val="1"/>
              </a:ext>
            </a:extLst>
          </p:cNvPr>
          <p:cNvCxnSpPr/>
          <p:nvPr/>
        </p:nvCxnSpPr>
        <p:spPr bwMode="auto">
          <a:xfrm>
            <a:off x="2319205" y="204752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4" name="TextBox 23"/>
          <p:cNvSpPr txBox="1"/>
          <p:nvPr/>
        </p:nvSpPr>
        <p:spPr>
          <a:xfrm>
            <a:off x="2473041" y="2105975"/>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1</a:t>
            </a:r>
          </a:p>
        </p:txBody>
      </p:sp>
      <p:sp>
        <p:nvSpPr>
          <p:cNvPr id="15" name="TextBox 14"/>
          <p:cNvSpPr txBox="1"/>
          <p:nvPr/>
        </p:nvSpPr>
        <p:spPr>
          <a:xfrm>
            <a:off x="3101319" y="2195367"/>
            <a:ext cx="6795814" cy="369291"/>
          </a:xfrm>
          <a:prstGeom prst="rect">
            <a:avLst/>
          </a:prstGeom>
          <a:noFill/>
        </p:spPr>
        <p:txBody>
          <a:bodyPr wrap="square" lIns="91399" tIns="45700" rIns="91399" bIns="45700" rtlCol="0" anchor="ctr">
            <a:spAutoFit/>
          </a:bodyPr>
          <a:lstStyle/>
          <a:p>
            <a:pPr marL="0" lvl="1"/>
            <a:r>
              <a:rPr lang="en-US" sz="1800" dirty="0">
                <a:solidFill>
                  <a:srgbClr val="333F48"/>
                </a:solidFill>
              </a:rPr>
              <a:t>Get to know </a:t>
            </a:r>
            <a:r>
              <a:rPr lang="en-US" sz="1800" b="1" dirty="0">
                <a:solidFill>
                  <a:srgbClr val="368727"/>
                </a:solidFill>
              </a:rPr>
              <a:t>Medicare</a:t>
            </a:r>
          </a:p>
        </p:txBody>
      </p:sp>
      <p:cxnSp>
        <p:nvCxnSpPr>
          <p:cNvPr id="19" name="Straight Connector 18">
            <a:extLst>
              <a:ext uri="{C183D7F6-B498-43B3-948B-1728B52AA6E4}">
                <adec:decorative xmlns:adec="http://schemas.microsoft.com/office/drawing/2017/decorative" val="1"/>
              </a:ext>
            </a:extLst>
          </p:cNvPr>
          <p:cNvCxnSpPr/>
          <p:nvPr/>
        </p:nvCxnSpPr>
        <p:spPr bwMode="auto">
          <a:xfrm>
            <a:off x="2319205" y="268760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5" name="TextBox 24"/>
          <p:cNvSpPr txBox="1"/>
          <p:nvPr/>
        </p:nvSpPr>
        <p:spPr>
          <a:xfrm>
            <a:off x="2463966" y="2746054"/>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2</a:t>
            </a:r>
          </a:p>
        </p:txBody>
      </p:sp>
      <p:sp>
        <p:nvSpPr>
          <p:cNvPr id="17" name="TextBox 16"/>
          <p:cNvSpPr txBox="1"/>
          <p:nvPr/>
        </p:nvSpPr>
        <p:spPr>
          <a:xfrm>
            <a:off x="3101319" y="2836768"/>
            <a:ext cx="6795814" cy="369291"/>
          </a:xfrm>
          <a:prstGeom prst="rect">
            <a:avLst/>
          </a:prstGeom>
          <a:noFill/>
        </p:spPr>
        <p:txBody>
          <a:bodyPr wrap="square" lIns="91399" tIns="45700" rIns="91399" bIns="45700" rtlCol="0" anchor="ctr">
            <a:spAutoFit/>
          </a:bodyPr>
          <a:lstStyle/>
          <a:p>
            <a:pPr marL="0" lvl="1"/>
            <a:r>
              <a:rPr lang="en-US" sz="1800" dirty="0">
                <a:solidFill>
                  <a:srgbClr val="333F48"/>
                </a:solidFill>
              </a:rPr>
              <a:t>Estimate your annual </a:t>
            </a:r>
            <a:r>
              <a:rPr lang="en-US" sz="1800" b="1" dirty="0">
                <a:solidFill>
                  <a:srgbClr val="368727"/>
                </a:solidFill>
              </a:rPr>
              <a:t>Medicare costs</a:t>
            </a:r>
          </a:p>
        </p:txBody>
      </p:sp>
      <p:cxnSp>
        <p:nvCxnSpPr>
          <p:cNvPr id="20" name="Straight Connector 19">
            <a:extLst>
              <a:ext uri="{C183D7F6-B498-43B3-948B-1728B52AA6E4}">
                <adec:decorative xmlns:adec="http://schemas.microsoft.com/office/drawing/2017/decorative" val="1"/>
              </a:ext>
            </a:extLst>
          </p:cNvPr>
          <p:cNvCxnSpPr/>
          <p:nvPr/>
        </p:nvCxnSpPr>
        <p:spPr bwMode="auto">
          <a:xfrm>
            <a:off x="2319205" y="332768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6" name="TextBox 25"/>
          <p:cNvSpPr txBox="1"/>
          <p:nvPr/>
        </p:nvSpPr>
        <p:spPr>
          <a:xfrm>
            <a:off x="2463966" y="3386134"/>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3</a:t>
            </a:r>
          </a:p>
        </p:txBody>
      </p:sp>
      <p:sp>
        <p:nvSpPr>
          <p:cNvPr id="18" name="TextBox 17"/>
          <p:cNvSpPr txBox="1"/>
          <p:nvPr/>
        </p:nvSpPr>
        <p:spPr>
          <a:xfrm>
            <a:off x="3101319" y="3478169"/>
            <a:ext cx="6795814" cy="369291"/>
          </a:xfrm>
          <a:prstGeom prst="rect">
            <a:avLst/>
          </a:prstGeom>
          <a:noFill/>
        </p:spPr>
        <p:txBody>
          <a:bodyPr wrap="square" lIns="91399" tIns="45700" rIns="91399" bIns="45700" rtlCol="0" anchor="ctr">
            <a:spAutoFit/>
          </a:bodyPr>
          <a:lstStyle/>
          <a:p>
            <a:pPr marL="0" lvl="1"/>
            <a:r>
              <a:rPr lang="en-US" sz="1800" b="1" dirty="0">
                <a:solidFill>
                  <a:srgbClr val="368727"/>
                </a:solidFill>
              </a:rPr>
              <a:t>Take stock </a:t>
            </a:r>
            <a:r>
              <a:rPr lang="en-US" sz="1800" dirty="0">
                <a:solidFill>
                  <a:srgbClr val="333F48"/>
                </a:solidFill>
              </a:rPr>
              <a:t>of your funding sources</a:t>
            </a:r>
          </a:p>
        </p:txBody>
      </p:sp>
      <p:cxnSp>
        <p:nvCxnSpPr>
          <p:cNvPr id="21" name="Straight Connector 20">
            <a:extLst>
              <a:ext uri="{C183D7F6-B498-43B3-948B-1728B52AA6E4}">
                <adec:decorative xmlns:adec="http://schemas.microsoft.com/office/drawing/2017/decorative" val="1"/>
              </a:ext>
            </a:extLst>
          </p:cNvPr>
          <p:cNvCxnSpPr/>
          <p:nvPr/>
        </p:nvCxnSpPr>
        <p:spPr bwMode="auto">
          <a:xfrm>
            <a:off x="2309631" y="3967763"/>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9" name="TextBox 28"/>
          <p:cNvSpPr txBox="1"/>
          <p:nvPr/>
        </p:nvSpPr>
        <p:spPr>
          <a:xfrm>
            <a:off x="2463966" y="4026214"/>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4</a:t>
            </a:r>
          </a:p>
        </p:txBody>
      </p:sp>
      <p:sp>
        <p:nvSpPr>
          <p:cNvPr id="27" name="TextBox 26"/>
          <p:cNvSpPr txBox="1"/>
          <p:nvPr/>
        </p:nvSpPr>
        <p:spPr>
          <a:xfrm>
            <a:off x="3101319" y="4119569"/>
            <a:ext cx="6795814" cy="369291"/>
          </a:xfrm>
          <a:prstGeom prst="rect">
            <a:avLst/>
          </a:prstGeom>
          <a:noFill/>
        </p:spPr>
        <p:txBody>
          <a:bodyPr wrap="square" lIns="91399" tIns="45700" rIns="91399" bIns="45700" rtlCol="0" anchor="ctr">
            <a:spAutoFit/>
          </a:bodyPr>
          <a:lstStyle/>
          <a:p>
            <a:pPr marL="0" lvl="1"/>
            <a:r>
              <a:rPr lang="en-US" sz="1800" b="1" dirty="0">
                <a:solidFill>
                  <a:srgbClr val="368727"/>
                </a:solidFill>
              </a:rPr>
              <a:t>Create a health care plan </a:t>
            </a:r>
            <a:r>
              <a:rPr lang="en-US" sz="1800" dirty="0">
                <a:solidFill>
                  <a:srgbClr val="333F48"/>
                </a:solidFill>
              </a:rPr>
              <a:t>with your financial representative</a:t>
            </a:r>
          </a:p>
        </p:txBody>
      </p:sp>
      <p:cxnSp>
        <p:nvCxnSpPr>
          <p:cNvPr id="28" name="Straight Connector 27">
            <a:extLst>
              <a:ext uri="{C183D7F6-B498-43B3-948B-1728B52AA6E4}">
                <adec:decorative xmlns:adec="http://schemas.microsoft.com/office/drawing/2017/decorative" val="1"/>
              </a:ext>
            </a:extLst>
          </p:cNvPr>
          <p:cNvCxnSpPr/>
          <p:nvPr/>
        </p:nvCxnSpPr>
        <p:spPr bwMode="auto">
          <a:xfrm>
            <a:off x="2309631" y="460784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30" name="TextBox 29">
            <a:extLst>
              <a:ext uri="{FF2B5EF4-FFF2-40B4-BE49-F238E27FC236}">
                <a16:creationId xmlns:a16="http://schemas.microsoft.com/office/drawing/2014/main" id="{95D6CFFB-E3AB-4C30-AC51-661F9112C3D3}"/>
              </a:ext>
            </a:extLst>
          </p:cNvPr>
          <p:cNvSpPr txBox="1"/>
          <p:nvPr/>
        </p:nvSpPr>
        <p:spPr>
          <a:xfrm>
            <a:off x="0" y="4902920"/>
            <a:ext cx="12192000" cy="814479"/>
          </a:xfrm>
          <a:prstGeom prst="rect">
            <a:avLst/>
          </a:prstGeom>
          <a:solidFill>
            <a:schemeClr val="bg1">
              <a:lumMod val="95000"/>
            </a:schemeClr>
          </a:solidFill>
          <a:ln>
            <a:noFill/>
          </a:ln>
        </p:spPr>
        <p:txBody>
          <a:bodyPr wrap="square" rtlCol="0" anchor="ctr" anchorCtr="0">
            <a:noAutofit/>
          </a:bodyPr>
          <a:lstStyle/>
          <a:p>
            <a:pPr marL="228600" algn="ctr"/>
            <a:r>
              <a:rPr lang="en-US" sz="1800" b="1" dirty="0"/>
              <a:t>The confidence of knowing your health care is covered </a:t>
            </a:r>
            <a:br>
              <a:rPr lang="en-US" sz="1800" b="1" dirty="0"/>
            </a:br>
            <a:r>
              <a:rPr lang="en-US" sz="1800" b="1" dirty="0"/>
              <a:t>is one of the most valuable things you can take into retirement.</a:t>
            </a:r>
          </a:p>
        </p:txBody>
      </p:sp>
      <p:sp>
        <p:nvSpPr>
          <p:cNvPr id="4" name="Footer Placeholder 3">
            <a:extLst>
              <a:ext uri="{FF2B5EF4-FFF2-40B4-BE49-F238E27FC236}">
                <a16:creationId xmlns:a16="http://schemas.microsoft.com/office/drawing/2014/main" id="{21E7C910-4987-4442-828D-25BC942B7418}"/>
              </a:ext>
            </a:extLst>
          </p:cNvPr>
          <p:cNvSpPr>
            <a:spLocks noGrp="1"/>
          </p:cNvSpPr>
          <p:nvPr>
            <p:ph type="ftr" sz="quarter" idx="15"/>
          </p:nvPr>
        </p:nvSpPr>
        <p:spPr/>
        <p:txBody>
          <a:bodyPr/>
          <a:lstStyle/>
          <a:p>
            <a:pPr algn="l">
              <a:defRPr/>
            </a:pPr>
            <a:r>
              <a:rPr lang="en-US" dirty="0"/>
              <a:t>For investor use.</a:t>
            </a:r>
          </a:p>
        </p:txBody>
      </p:sp>
      <p:sp>
        <p:nvSpPr>
          <p:cNvPr id="2" name="TextBox 1">
            <a:extLst>
              <a:ext uri="{FF2B5EF4-FFF2-40B4-BE49-F238E27FC236}">
                <a16:creationId xmlns:a16="http://schemas.microsoft.com/office/drawing/2014/main" id="{BD477248-6056-605B-A2A9-B4DAD095D3EE}"/>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6" name="Slide Number Placeholder 5">
            <a:extLst>
              <a:ext uri="{FF2B5EF4-FFF2-40B4-BE49-F238E27FC236}">
                <a16:creationId xmlns:a16="http://schemas.microsoft.com/office/drawing/2014/main" id="{84A41857-4020-4556-AD88-B4B4BF5DB0CB}"/>
              </a:ext>
            </a:extLst>
          </p:cNvPr>
          <p:cNvSpPr>
            <a:spLocks noGrp="1"/>
          </p:cNvSpPr>
          <p:nvPr>
            <p:ph type="sldNum" sz="quarter" idx="14"/>
          </p:nvPr>
        </p:nvSpPr>
        <p:spPr/>
        <p:txBody>
          <a:bodyPr/>
          <a:lstStyle/>
          <a:p>
            <a:pPr>
              <a:defRPr/>
            </a:pPr>
            <a:fld id="{E6474CC2-1230-4213-AD1A-4B2FEEABA7A1}" type="slidenum">
              <a:rPr lang="en-US" smtClean="0"/>
              <a:pPr>
                <a:defRPr/>
              </a:pPr>
              <a:t>5</a:t>
            </a:fld>
            <a:endParaRPr lang="en-US" dirty="0"/>
          </a:p>
        </p:txBody>
      </p:sp>
      <p:pic>
        <p:nvPicPr>
          <p:cNvPr id="48" name="Picture 47" descr="Fidelity Investments logo">
            <a:extLst>
              <a:ext uri="{FF2B5EF4-FFF2-40B4-BE49-F238E27FC236}">
                <a16:creationId xmlns:a16="http://schemas.microsoft.com/office/drawing/2014/main" id="{BF9CEC85-A7F7-788F-D36D-B928845F4FEF}"/>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217617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94DD819-444A-4F41-95E1-BC6AA94E8E24}"/>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p:txBody>
          <a:bodyPr/>
          <a:lstStyle/>
          <a:p>
            <a:r>
              <a:rPr lang="en-US" dirty="0"/>
              <a:t>Get to know Medicare</a:t>
            </a:r>
            <a:br>
              <a:rPr lang="en-US" dirty="0"/>
            </a:br>
            <a:r>
              <a:rPr lang="en-US" sz="2000" b="1" dirty="0">
                <a:solidFill>
                  <a:srgbClr val="368727"/>
                </a:solidFill>
              </a:rPr>
              <a:t>What are your Medicare options?</a:t>
            </a:r>
            <a:endParaRPr lang="en-US" sz="1600" b="1" dirty="0">
              <a:solidFill>
                <a:srgbClr val="368727"/>
              </a:solidFill>
            </a:endParaRPr>
          </a:p>
        </p:txBody>
      </p:sp>
      <p:sp>
        <p:nvSpPr>
          <p:cNvPr id="34" name="TextBox 33">
            <a:extLst>
              <a:ext uri="{FF2B5EF4-FFF2-40B4-BE49-F238E27FC236}">
                <a16:creationId xmlns:a16="http://schemas.microsoft.com/office/drawing/2014/main" id="{D0D6D119-DD28-C399-07E5-C462C141CD91}"/>
              </a:ext>
            </a:extLst>
          </p:cNvPr>
          <p:cNvSpPr txBox="1"/>
          <p:nvPr/>
        </p:nvSpPr>
        <p:spPr>
          <a:xfrm>
            <a:off x="571501" y="1600201"/>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A</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Hospital insurance</a:t>
            </a:r>
          </a:p>
        </p:txBody>
      </p:sp>
      <p:sp>
        <p:nvSpPr>
          <p:cNvPr id="35" name="TextBox 34">
            <a:extLst>
              <a:ext uri="{FF2B5EF4-FFF2-40B4-BE49-F238E27FC236}">
                <a16:creationId xmlns:a16="http://schemas.microsoft.com/office/drawing/2014/main" id="{22EE1A29-113B-DEF1-BE99-91AA66E438D4}"/>
              </a:ext>
            </a:extLst>
          </p:cNvPr>
          <p:cNvSpPr txBox="1"/>
          <p:nvPr/>
        </p:nvSpPr>
        <p:spPr>
          <a:xfrm>
            <a:off x="571501" y="2292096"/>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B</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Medical insurance</a:t>
            </a:r>
          </a:p>
        </p:txBody>
      </p:sp>
      <p:sp>
        <p:nvSpPr>
          <p:cNvPr id="36" name="TextBox 35">
            <a:extLst>
              <a:ext uri="{FF2B5EF4-FFF2-40B4-BE49-F238E27FC236}">
                <a16:creationId xmlns:a16="http://schemas.microsoft.com/office/drawing/2014/main" id="{591CAA8E-966D-A627-CE91-20D54F7749C7}"/>
              </a:ext>
            </a:extLst>
          </p:cNvPr>
          <p:cNvSpPr txBox="1"/>
          <p:nvPr/>
        </p:nvSpPr>
        <p:spPr>
          <a:xfrm>
            <a:off x="571501" y="3313622"/>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D</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Prescription drug coverage</a:t>
            </a:r>
          </a:p>
        </p:txBody>
      </p:sp>
      <p:sp>
        <p:nvSpPr>
          <p:cNvPr id="37" name="TextBox 36">
            <a:extLst>
              <a:ext uri="{FF2B5EF4-FFF2-40B4-BE49-F238E27FC236}">
                <a16:creationId xmlns:a16="http://schemas.microsoft.com/office/drawing/2014/main" id="{069695DD-8F5D-9C90-3419-9949847CD2AB}"/>
              </a:ext>
            </a:extLst>
          </p:cNvPr>
          <p:cNvSpPr txBox="1"/>
          <p:nvPr/>
        </p:nvSpPr>
        <p:spPr>
          <a:xfrm>
            <a:off x="571501" y="4330024"/>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Medigap</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Medicare supplemental insurance</a:t>
            </a:r>
          </a:p>
        </p:txBody>
      </p:sp>
      <p:sp>
        <p:nvSpPr>
          <p:cNvPr id="38" name="TextBox 37">
            <a:extLst>
              <a:ext uri="{FF2B5EF4-FFF2-40B4-BE49-F238E27FC236}">
                <a16:creationId xmlns:a16="http://schemas.microsoft.com/office/drawing/2014/main" id="{0687F744-0416-70C3-FE7E-CE5D4DC866F1}"/>
              </a:ext>
            </a:extLst>
          </p:cNvPr>
          <p:cNvSpPr txBox="1"/>
          <p:nvPr/>
        </p:nvSpPr>
        <p:spPr>
          <a:xfrm>
            <a:off x="571501" y="5021919"/>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C</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Medicare Advantage plans</a:t>
            </a:r>
          </a:p>
        </p:txBody>
      </p:sp>
      <p:cxnSp>
        <p:nvCxnSpPr>
          <p:cNvPr id="39" name="Straight Connector 38">
            <a:extLst>
              <a:ext uri="{FF2B5EF4-FFF2-40B4-BE49-F238E27FC236}">
                <a16:creationId xmlns:a16="http://schemas.microsoft.com/office/drawing/2014/main" id="{E8055319-53C8-0495-6956-331F48004884}"/>
              </a:ext>
              <a:ext uri="{C183D7F6-B498-43B3-948B-1728B52AA6E4}">
                <adec:decorative xmlns:adec="http://schemas.microsoft.com/office/drawing/2017/decorative" val="1"/>
              </a:ext>
            </a:extLst>
          </p:cNvPr>
          <p:cNvCxnSpPr/>
          <p:nvPr/>
        </p:nvCxnSpPr>
        <p:spPr bwMode="auto">
          <a:xfrm>
            <a:off x="1950720" y="1600201"/>
            <a:ext cx="0" cy="4113613"/>
          </a:xfrm>
          <a:prstGeom prst="line">
            <a:avLst/>
          </a:prstGeom>
          <a:ln w="12700">
            <a:solidFill>
              <a:schemeClr val="bg1"/>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2" name="Footer Placeholder 1">
            <a:extLst>
              <a:ext uri="{FF2B5EF4-FFF2-40B4-BE49-F238E27FC236}">
                <a16:creationId xmlns:a16="http://schemas.microsoft.com/office/drawing/2014/main" id="{C2CCABA9-4424-4EEF-BBA6-E2403E4088A8}"/>
              </a:ext>
            </a:extLst>
          </p:cNvPr>
          <p:cNvSpPr>
            <a:spLocks noGrp="1"/>
          </p:cNvSpPr>
          <p:nvPr>
            <p:ph type="ftr" sz="quarter" idx="15"/>
          </p:nvPr>
        </p:nvSpPr>
        <p:spPr/>
        <p:txBody>
          <a:bodyPr/>
          <a:lstStyle/>
          <a:p>
            <a:pPr algn="l">
              <a:defRPr/>
            </a:pPr>
            <a:r>
              <a:rPr lang="en-US" dirty="0"/>
              <a:t>For investor use.</a:t>
            </a:r>
          </a:p>
        </p:txBody>
      </p:sp>
      <p:sp>
        <p:nvSpPr>
          <p:cNvPr id="3" name="TextBox 2">
            <a:extLst>
              <a:ext uri="{FF2B5EF4-FFF2-40B4-BE49-F238E27FC236}">
                <a16:creationId xmlns:a16="http://schemas.microsoft.com/office/drawing/2014/main" id="{99902DE6-1017-CF54-4791-945D23CCB88F}"/>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E68F1D48-293B-4012-B1C0-AA228914CB42}"/>
              </a:ext>
            </a:extLst>
          </p:cNvPr>
          <p:cNvSpPr>
            <a:spLocks noGrp="1"/>
          </p:cNvSpPr>
          <p:nvPr>
            <p:ph type="sldNum" sz="quarter" idx="14"/>
          </p:nvPr>
        </p:nvSpPr>
        <p:spPr/>
        <p:txBody>
          <a:bodyPr/>
          <a:lstStyle/>
          <a:p>
            <a:pPr>
              <a:defRPr/>
            </a:pPr>
            <a:fld id="{E6474CC2-1230-4213-AD1A-4B2FEEABA7A1}" type="slidenum">
              <a:rPr lang="en-US" smtClean="0"/>
              <a:pPr>
                <a:defRPr/>
              </a:pPr>
              <a:t>6</a:t>
            </a:fld>
            <a:endParaRPr lang="en-US" dirty="0"/>
          </a:p>
        </p:txBody>
      </p:sp>
      <p:pic>
        <p:nvPicPr>
          <p:cNvPr id="10" name="Picture 9" descr="Fidelity Investments logo">
            <a:extLst>
              <a:ext uri="{FF2B5EF4-FFF2-40B4-BE49-F238E27FC236}">
                <a16:creationId xmlns:a16="http://schemas.microsoft.com/office/drawing/2014/main" id="{C25D80BA-493A-B9BD-941A-73CF9D633688}"/>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795149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840D9AC-0AA9-4D9E-A6C7-C9659C9EE82A}"/>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p:txBody>
          <a:bodyPr/>
          <a:lstStyle/>
          <a:p>
            <a:r>
              <a:rPr lang="en-US" dirty="0"/>
              <a:t>Medicare Part A: Hospital insurance</a:t>
            </a:r>
          </a:p>
        </p:txBody>
      </p:sp>
      <p:sp>
        <p:nvSpPr>
          <p:cNvPr id="5" name="TextBox 4">
            <a:extLst>
              <a:ext uri="{FF2B5EF4-FFF2-40B4-BE49-F238E27FC236}">
                <a16:creationId xmlns:a16="http://schemas.microsoft.com/office/drawing/2014/main" id="{4DACE57D-D75C-C305-371B-6683DDF7A72C}"/>
              </a:ext>
            </a:extLst>
          </p:cNvPr>
          <p:cNvSpPr txBox="1"/>
          <p:nvPr/>
        </p:nvSpPr>
        <p:spPr>
          <a:xfrm>
            <a:off x="449900" y="1594576"/>
            <a:ext cx="5527848" cy="450124"/>
          </a:xfrm>
          <a:prstGeom prst="rect">
            <a:avLst/>
          </a:prstGeom>
          <a:solidFill>
            <a:srgbClr val="5D656D"/>
          </a:solid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defRPr/>
            </a:pPr>
            <a:r>
              <a:rPr kumimoji="0" lang="en-US" sz="1600" b="1"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In-hospital stay in 2025 </a:t>
            </a:r>
            <a:r>
              <a:rPr kumimoji="0" lang="en-US" sz="1600" b="0"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(per benefit period)</a:t>
            </a:r>
          </a:p>
        </p:txBody>
      </p:sp>
      <p:sp>
        <p:nvSpPr>
          <p:cNvPr id="7" name="TextBox 6">
            <a:extLst>
              <a:ext uri="{FF2B5EF4-FFF2-40B4-BE49-F238E27FC236}">
                <a16:creationId xmlns:a16="http://schemas.microsoft.com/office/drawing/2014/main" id="{1D68CF76-88C8-D32F-C4A2-8B99F79C8D79}"/>
              </a:ext>
            </a:extLst>
          </p:cNvPr>
          <p:cNvSpPr txBox="1"/>
          <p:nvPr/>
        </p:nvSpPr>
        <p:spPr>
          <a:xfrm>
            <a:off x="449900" y="2044700"/>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1–60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$1,676 deductible</a:t>
            </a:r>
          </a:p>
        </p:txBody>
      </p:sp>
      <p:cxnSp>
        <p:nvCxnSpPr>
          <p:cNvPr id="11" name="Straight Connector 10">
            <a:extLst>
              <a:ext uri="{FF2B5EF4-FFF2-40B4-BE49-F238E27FC236}">
                <a16:creationId xmlns:a16="http://schemas.microsoft.com/office/drawing/2014/main" id="{4819AE17-7195-41F8-0E48-A91C7BB78F63}"/>
              </a:ext>
              <a:ext uri="{C183D7F6-B498-43B3-948B-1728B52AA6E4}">
                <adec:decorative xmlns:adec="http://schemas.microsoft.com/office/drawing/2017/decorative" val="1"/>
              </a:ext>
            </a:extLst>
          </p:cNvPr>
          <p:cNvCxnSpPr>
            <a:cxnSpLocks/>
          </p:cNvCxnSpPr>
          <p:nvPr/>
        </p:nvCxnSpPr>
        <p:spPr bwMode="auto">
          <a:xfrm>
            <a:off x="449900" y="2494824"/>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15" name="TextBox 14">
            <a:extLst>
              <a:ext uri="{FF2B5EF4-FFF2-40B4-BE49-F238E27FC236}">
                <a16:creationId xmlns:a16="http://schemas.microsoft.com/office/drawing/2014/main" id="{59C6F94E-8B7E-2FD5-519C-085C628F9136}"/>
              </a:ext>
            </a:extLst>
          </p:cNvPr>
          <p:cNvSpPr txBox="1"/>
          <p:nvPr/>
        </p:nvSpPr>
        <p:spPr>
          <a:xfrm>
            <a:off x="449900" y="2494824"/>
            <a:ext cx="5527848" cy="450124"/>
          </a:xfrm>
          <a:prstGeom prst="rect">
            <a:avLst/>
          </a:prstGeom>
          <a:noFill/>
        </p:spPr>
        <p:txBody>
          <a:bodyPr wrap="square" rtlCol="0" anchor="ctr" anchorCtr="0">
            <a:noAutofit/>
          </a:bodyPr>
          <a:lstStyle/>
          <a:p>
            <a:pPr marL="61913" eaLnBrk="0" hangingPunct="0">
              <a:spcBef>
                <a:spcPct val="20000"/>
              </a:spcBef>
              <a:buClr>
                <a:srgbClr val="212425"/>
              </a:buClr>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61–90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$419 per-day copayment</a:t>
            </a:r>
          </a:p>
        </p:txBody>
      </p:sp>
      <p:cxnSp>
        <p:nvCxnSpPr>
          <p:cNvPr id="16" name="Straight Connector 15">
            <a:extLst>
              <a:ext uri="{FF2B5EF4-FFF2-40B4-BE49-F238E27FC236}">
                <a16:creationId xmlns:a16="http://schemas.microsoft.com/office/drawing/2014/main" id="{F4325D35-4F7A-52CE-23ED-7ADF04775028}"/>
              </a:ext>
              <a:ext uri="{C183D7F6-B498-43B3-948B-1728B52AA6E4}">
                <adec:decorative xmlns:adec="http://schemas.microsoft.com/office/drawing/2017/decorative" val="1"/>
              </a:ext>
            </a:extLst>
          </p:cNvPr>
          <p:cNvCxnSpPr>
            <a:cxnSpLocks/>
          </p:cNvCxnSpPr>
          <p:nvPr/>
        </p:nvCxnSpPr>
        <p:spPr bwMode="auto">
          <a:xfrm>
            <a:off x="449900" y="2944948"/>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17" name="TextBox 16">
            <a:extLst>
              <a:ext uri="{FF2B5EF4-FFF2-40B4-BE49-F238E27FC236}">
                <a16:creationId xmlns:a16="http://schemas.microsoft.com/office/drawing/2014/main" id="{74C3AC5B-1F72-D703-DC18-576FBCDE51CF}"/>
              </a:ext>
            </a:extLst>
          </p:cNvPr>
          <p:cNvSpPr txBox="1"/>
          <p:nvPr/>
        </p:nvSpPr>
        <p:spPr>
          <a:xfrm>
            <a:off x="449900" y="2944947"/>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91–150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$838 per “lifetime reserve day”</a:t>
            </a:r>
          </a:p>
        </p:txBody>
      </p:sp>
      <p:cxnSp>
        <p:nvCxnSpPr>
          <p:cNvPr id="18" name="Straight Connector 17">
            <a:extLst>
              <a:ext uri="{FF2B5EF4-FFF2-40B4-BE49-F238E27FC236}">
                <a16:creationId xmlns:a16="http://schemas.microsoft.com/office/drawing/2014/main" id="{E956E7A2-647A-2589-FEBD-4EF2883EA0B5}"/>
              </a:ext>
              <a:ext uri="{C183D7F6-B498-43B3-948B-1728B52AA6E4}">
                <adec:decorative xmlns:adec="http://schemas.microsoft.com/office/drawing/2017/decorative" val="1"/>
              </a:ext>
            </a:extLst>
          </p:cNvPr>
          <p:cNvCxnSpPr>
            <a:cxnSpLocks/>
          </p:cNvCxnSpPr>
          <p:nvPr/>
        </p:nvCxnSpPr>
        <p:spPr bwMode="auto">
          <a:xfrm>
            <a:off x="449900" y="3395071"/>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19" name="TextBox 18">
            <a:extLst>
              <a:ext uri="{FF2B5EF4-FFF2-40B4-BE49-F238E27FC236}">
                <a16:creationId xmlns:a16="http://schemas.microsoft.com/office/drawing/2014/main" id="{96775C35-32A9-1B7C-4161-97744C39E023}"/>
              </a:ext>
            </a:extLst>
          </p:cNvPr>
          <p:cNvSpPr txBox="1"/>
          <p:nvPr/>
        </p:nvSpPr>
        <p:spPr>
          <a:xfrm>
            <a:off x="449900" y="3408024"/>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150+	</a:t>
            </a:r>
            <a:r>
              <a:rPr lang="en-US" sz="1600" dirty="0">
                <a:solidFill>
                  <a:srgbClr val="000000"/>
                </a:solidFill>
                <a:ea typeface="ヒラギノ角ゴ Pro W3" pitchFamily="-111" charset="-128"/>
                <a:cs typeface="+mn-cs"/>
              </a:rPr>
              <a:t>All costs</a:t>
            </a:r>
            <a:endPar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endParaRPr>
          </a:p>
        </p:txBody>
      </p:sp>
      <p:cxnSp>
        <p:nvCxnSpPr>
          <p:cNvPr id="20" name="Straight Connector 19">
            <a:extLst>
              <a:ext uri="{FF2B5EF4-FFF2-40B4-BE49-F238E27FC236}">
                <a16:creationId xmlns:a16="http://schemas.microsoft.com/office/drawing/2014/main" id="{A72DFB02-A459-0108-347F-1FBFA66D8E5D}"/>
              </a:ext>
              <a:ext uri="{C183D7F6-B498-43B3-948B-1728B52AA6E4}">
                <adec:decorative xmlns:adec="http://schemas.microsoft.com/office/drawing/2017/decorative" val="1"/>
              </a:ext>
            </a:extLst>
          </p:cNvPr>
          <p:cNvCxnSpPr>
            <a:cxnSpLocks/>
          </p:cNvCxnSpPr>
          <p:nvPr/>
        </p:nvCxnSpPr>
        <p:spPr bwMode="auto">
          <a:xfrm>
            <a:off x="449900" y="3858148"/>
            <a:ext cx="5527848" cy="0"/>
          </a:xfrm>
          <a:prstGeom prst="line">
            <a:avLst/>
          </a:prstGeom>
          <a:solidFill>
            <a:schemeClr val="hlink"/>
          </a:solidFill>
          <a:ln w="9525" cap="flat" cmpd="sng" algn="ctr">
            <a:solidFill>
              <a:srgbClr val="BFBFBF"/>
            </a:solidFill>
            <a:prstDash val="solid"/>
            <a:round/>
            <a:headEnd type="none" w="med" len="med"/>
            <a:tailEnd type="none" w="med" len="med"/>
          </a:ln>
          <a:effectLst/>
        </p:spPr>
      </p:cxnSp>
      <p:sp>
        <p:nvSpPr>
          <p:cNvPr id="30" name="TextBox 29">
            <a:extLst>
              <a:ext uri="{FF2B5EF4-FFF2-40B4-BE49-F238E27FC236}">
                <a16:creationId xmlns:a16="http://schemas.microsoft.com/office/drawing/2014/main" id="{132C764A-E0BE-D418-0EF7-0BB2EC3659FB}"/>
              </a:ext>
            </a:extLst>
          </p:cNvPr>
          <p:cNvSpPr txBox="1"/>
          <p:nvPr/>
        </p:nvSpPr>
        <p:spPr>
          <a:xfrm>
            <a:off x="6214252" y="1594576"/>
            <a:ext cx="5527848" cy="450124"/>
          </a:xfrm>
          <a:prstGeom prst="rect">
            <a:avLst/>
          </a:prstGeom>
          <a:solidFill>
            <a:srgbClr val="5D656D"/>
          </a:solid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defRPr/>
            </a:pPr>
            <a:r>
              <a:rPr kumimoji="0" lang="en-US" sz="1600" b="1"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Skilled nursing facility stay in 2025 </a:t>
            </a:r>
            <a:r>
              <a:rPr kumimoji="0" lang="en-US" sz="1600" b="0"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(per benefit period)</a:t>
            </a:r>
          </a:p>
        </p:txBody>
      </p:sp>
      <p:sp>
        <p:nvSpPr>
          <p:cNvPr id="31" name="TextBox 30">
            <a:extLst>
              <a:ext uri="{FF2B5EF4-FFF2-40B4-BE49-F238E27FC236}">
                <a16:creationId xmlns:a16="http://schemas.microsoft.com/office/drawing/2014/main" id="{BE7FFE28-0C9F-67C7-F8DD-DA56F1410CBF}"/>
              </a:ext>
            </a:extLst>
          </p:cNvPr>
          <p:cNvSpPr txBox="1"/>
          <p:nvPr/>
        </p:nvSpPr>
        <p:spPr>
          <a:xfrm>
            <a:off x="6214252" y="2044700"/>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1–20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$0 copayment</a:t>
            </a:r>
          </a:p>
        </p:txBody>
      </p:sp>
      <p:cxnSp>
        <p:nvCxnSpPr>
          <p:cNvPr id="32" name="Straight Connector 31">
            <a:extLst>
              <a:ext uri="{FF2B5EF4-FFF2-40B4-BE49-F238E27FC236}">
                <a16:creationId xmlns:a16="http://schemas.microsoft.com/office/drawing/2014/main" id="{700A6F82-AAF0-AFE2-D42C-D468A8B78D1A}"/>
              </a:ext>
              <a:ext uri="{C183D7F6-B498-43B3-948B-1728B52AA6E4}">
                <adec:decorative xmlns:adec="http://schemas.microsoft.com/office/drawing/2017/decorative" val="1"/>
              </a:ext>
            </a:extLst>
          </p:cNvPr>
          <p:cNvCxnSpPr>
            <a:cxnSpLocks/>
          </p:cNvCxnSpPr>
          <p:nvPr/>
        </p:nvCxnSpPr>
        <p:spPr bwMode="auto">
          <a:xfrm>
            <a:off x="6214252" y="2494824"/>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33" name="TextBox 32">
            <a:extLst>
              <a:ext uri="{FF2B5EF4-FFF2-40B4-BE49-F238E27FC236}">
                <a16:creationId xmlns:a16="http://schemas.microsoft.com/office/drawing/2014/main" id="{F2859D5A-3DBE-A3F6-5EEA-5C78C42ADD09}"/>
              </a:ext>
            </a:extLst>
          </p:cNvPr>
          <p:cNvSpPr txBox="1"/>
          <p:nvPr/>
        </p:nvSpPr>
        <p:spPr>
          <a:xfrm>
            <a:off x="6214252" y="2494824"/>
            <a:ext cx="5527848" cy="450124"/>
          </a:xfrm>
          <a:prstGeom prst="rect">
            <a:avLst/>
          </a:prstGeom>
          <a:noFill/>
        </p:spPr>
        <p:txBody>
          <a:bodyPr wrap="square" rtlCol="0" anchor="ctr" anchorCtr="0">
            <a:noAutofit/>
          </a:bodyPr>
          <a:lstStyle/>
          <a:p>
            <a:pPr marL="61913" eaLnBrk="0" hangingPunct="0">
              <a:spcBef>
                <a:spcPct val="20000"/>
              </a:spcBef>
              <a:buClr>
                <a:srgbClr val="212425"/>
              </a:buClr>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21–100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$209.50 per-day copayment</a:t>
            </a:r>
          </a:p>
        </p:txBody>
      </p:sp>
      <p:cxnSp>
        <p:nvCxnSpPr>
          <p:cNvPr id="34" name="Straight Connector 33">
            <a:extLst>
              <a:ext uri="{FF2B5EF4-FFF2-40B4-BE49-F238E27FC236}">
                <a16:creationId xmlns:a16="http://schemas.microsoft.com/office/drawing/2014/main" id="{F9D36933-BD4A-FD01-2F9B-FDF1E6C00D70}"/>
              </a:ext>
              <a:ext uri="{C183D7F6-B498-43B3-948B-1728B52AA6E4}">
                <adec:decorative xmlns:adec="http://schemas.microsoft.com/office/drawing/2017/decorative" val="1"/>
              </a:ext>
            </a:extLst>
          </p:cNvPr>
          <p:cNvCxnSpPr>
            <a:cxnSpLocks/>
          </p:cNvCxnSpPr>
          <p:nvPr/>
        </p:nvCxnSpPr>
        <p:spPr bwMode="auto">
          <a:xfrm>
            <a:off x="6214252" y="2944948"/>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36" name="TextBox 35">
            <a:extLst>
              <a:ext uri="{FF2B5EF4-FFF2-40B4-BE49-F238E27FC236}">
                <a16:creationId xmlns:a16="http://schemas.microsoft.com/office/drawing/2014/main" id="{DBB09447-AE0E-E58E-632F-0EE21FB8CE65}"/>
              </a:ext>
            </a:extLst>
          </p:cNvPr>
          <p:cNvSpPr txBox="1"/>
          <p:nvPr/>
        </p:nvSpPr>
        <p:spPr>
          <a:xfrm>
            <a:off x="6214252" y="2944947"/>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101+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All costs</a:t>
            </a:r>
          </a:p>
        </p:txBody>
      </p:sp>
      <p:cxnSp>
        <p:nvCxnSpPr>
          <p:cNvPr id="37" name="Straight Connector 36">
            <a:extLst>
              <a:ext uri="{FF2B5EF4-FFF2-40B4-BE49-F238E27FC236}">
                <a16:creationId xmlns:a16="http://schemas.microsoft.com/office/drawing/2014/main" id="{62BAF3BF-1BF5-55B9-F31F-4D649C51AE8E}"/>
              </a:ext>
              <a:ext uri="{C183D7F6-B498-43B3-948B-1728B52AA6E4}">
                <adec:decorative xmlns:adec="http://schemas.microsoft.com/office/drawing/2017/decorative" val="1"/>
              </a:ext>
            </a:extLst>
          </p:cNvPr>
          <p:cNvCxnSpPr>
            <a:cxnSpLocks/>
          </p:cNvCxnSpPr>
          <p:nvPr/>
        </p:nvCxnSpPr>
        <p:spPr bwMode="auto">
          <a:xfrm>
            <a:off x="6214252" y="3395071"/>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9" name="Text Box 21">
            <a:extLst>
              <a:ext uri="{FF2B5EF4-FFF2-40B4-BE49-F238E27FC236}">
                <a16:creationId xmlns:a16="http://schemas.microsoft.com/office/drawing/2014/main" id="{DA6C9528-A9F8-4333-A3C1-CDC442BF08F8}"/>
              </a:ext>
            </a:extLst>
          </p:cNvPr>
          <p:cNvSpPr txBox="1">
            <a:spLocks noChangeArrowheads="1"/>
          </p:cNvSpPr>
          <p:nvPr/>
        </p:nvSpPr>
        <p:spPr bwMode="auto">
          <a:xfrm>
            <a:off x="477198" y="6121720"/>
            <a:ext cx="8966839" cy="34624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a:t>
            </a:r>
            <a:r>
              <a:rPr lang="en-US" sz="1000" dirty="0">
                <a:solidFill>
                  <a:srgbClr val="000000"/>
                </a:solidFill>
                <a:latin typeface="+mj-lt"/>
                <a:hlinkClick r:id="rId3"/>
              </a:rPr>
              <a:t>Medicare and You Handbook 2025</a:t>
            </a:r>
            <a:r>
              <a:rPr lang="en-US" sz="1000" dirty="0">
                <a:solidFill>
                  <a:srgbClr val="000000"/>
                </a:solidFill>
                <a:latin typeface="+mj-lt"/>
              </a:rPr>
              <a:t>. </a:t>
            </a:r>
          </a:p>
          <a:p>
            <a:pPr eaLnBrk="1" hangingPunct="1">
              <a:spcBef>
                <a:spcPts val="300"/>
              </a:spcBef>
              <a:buClrTx/>
              <a:buSzTx/>
              <a:buNone/>
            </a:pPr>
            <a:r>
              <a:rPr lang="en-US" altLang="en-US" sz="1000" dirty="0"/>
              <a:t>Benefit period is a period that begins on the day you are admitted to the hospital and ends when you have been out of the hospital for 60 consecutive days.</a:t>
            </a:r>
            <a:endParaRPr lang="en-US" sz="1000" dirty="0">
              <a:solidFill>
                <a:srgbClr val="000000"/>
              </a:solidFill>
              <a:latin typeface="+mj-lt"/>
            </a:endParaRPr>
          </a:p>
        </p:txBody>
      </p:sp>
      <p:sp>
        <p:nvSpPr>
          <p:cNvPr id="2" name="Footer Placeholder 1">
            <a:extLst>
              <a:ext uri="{FF2B5EF4-FFF2-40B4-BE49-F238E27FC236}">
                <a16:creationId xmlns:a16="http://schemas.microsoft.com/office/drawing/2014/main" id="{2BF634C3-0CD9-422D-95F8-B1AB0AFB2DE0}"/>
              </a:ext>
            </a:extLst>
          </p:cNvPr>
          <p:cNvSpPr>
            <a:spLocks noGrp="1"/>
          </p:cNvSpPr>
          <p:nvPr>
            <p:ph type="ftr" sz="quarter" idx="15"/>
          </p:nvPr>
        </p:nvSpPr>
        <p:spPr/>
        <p:txBody>
          <a:bodyPr/>
          <a:lstStyle/>
          <a:p>
            <a:pPr algn="l">
              <a:defRPr/>
            </a:pPr>
            <a:r>
              <a:rPr lang="en-US" dirty="0"/>
              <a:t>For investor use.</a:t>
            </a:r>
          </a:p>
        </p:txBody>
      </p:sp>
      <p:sp>
        <p:nvSpPr>
          <p:cNvPr id="3" name="TextBox 2">
            <a:extLst>
              <a:ext uri="{FF2B5EF4-FFF2-40B4-BE49-F238E27FC236}">
                <a16:creationId xmlns:a16="http://schemas.microsoft.com/office/drawing/2014/main" id="{52D07482-3A4E-0988-4E37-6BAC585F4E09}"/>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496AE987-3AD4-4E8D-B8B9-1CD5AB876B29}"/>
              </a:ext>
            </a:extLst>
          </p:cNvPr>
          <p:cNvSpPr>
            <a:spLocks noGrp="1"/>
          </p:cNvSpPr>
          <p:nvPr>
            <p:ph type="sldNum" sz="quarter" idx="14"/>
          </p:nvPr>
        </p:nvSpPr>
        <p:spPr/>
        <p:txBody>
          <a:bodyPr/>
          <a:lstStyle/>
          <a:p>
            <a:pPr>
              <a:defRPr/>
            </a:pPr>
            <a:fld id="{E6474CC2-1230-4213-AD1A-4B2FEEABA7A1}" type="slidenum">
              <a:rPr lang="en-US" smtClean="0"/>
              <a:pPr>
                <a:defRPr/>
              </a:pPr>
              <a:t>7</a:t>
            </a:fld>
            <a:endParaRPr lang="en-US" dirty="0"/>
          </a:p>
        </p:txBody>
      </p:sp>
      <p:pic>
        <p:nvPicPr>
          <p:cNvPr id="38" name="Picture 37" descr="Fidelity Investments logo">
            <a:extLst>
              <a:ext uri="{FF2B5EF4-FFF2-40B4-BE49-F238E27FC236}">
                <a16:creationId xmlns:a16="http://schemas.microsoft.com/office/drawing/2014/main" id="{EB7C67E6-8576-63C7-2B86-9533F14810CC}"/>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35333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3330B853-42F5-4B87-A2C5-E5F56DF03AAA}"/>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p:txBody>
          <a:bodyPr/>
          <a:lstStyle/>
          <a:p>
            <a:r>
              <a:rPr lang="en-US" dirty="0"/>
              <a:t>Medicare Part B: Medical insurance</a:t>
            </a:r>
          </a:p>
        </p:txBody>
      </p:sp>
      <p:sp>
        <p:nvSpPr>
          <p:cNvPr id="28" name="Rectangle 27">
            <a:extLst>
              <a:ext uri="{FF2B5EF4-FFF2-40B4-BE49-F238E27FC236}">
                <a16:creationId xmlns:a16="http://schemas.microsoft.com/office/drawing/2014/main" id="{F7BDECAC-3C3E-4A22-A4AD-933BDE42F575}"/>
              </a:ext>
            </a:extLst>
          </p:cNvPr>
          <p:cNvSpPr/>
          <p:nvPr/>
        </p:nvSpPr>
        <p:spPr>
          <a:xfrm>
            <a:off x="2077400" y="1505293"/>
            <a:ext cx="8037200" cy="723275"/>
          </a:xfrm>
          <a:prstGeom prst="rect">
            <a:avLst/>
          </a:prstGeom>
        </p:spPr>
        <p:txBody>
          <a:bodyPr wrap="none">
            <a:spAutoFit/>
          </a:bodyPr>
          <a:lstStyle/>
          <a:p>
            <a:pPr algn="ctr">
              <a:spcAft>
                <a:spcPts val="600"/>
              </a:spcAft>
            </a:pPr>
            <a:r>
              <a:rPr lang="en-US" sz="1800" b="1" dirty="0"/>
              <a:t>IN 2025, INDIVIDUALS CAN EXPECT TO PAY:</a:t>
            </a:r>
          </a:p>
          <a:p>
            <a:pPr algn="ctr">
              <a:spcAft>
                <a:spcPts val="600"/>
              </a:spcAft>
            </a:pPr>
            <a:r>
              <a:rPr lang="en-US" altLang="en-US" sz="1800" b="1" dirty="0"/>
              <a:t>$257 </a:t>
            </a:r>
            <a:r>
              <a:rPr lang="en-US" altLang="en-US" sz="1800" dirty="0"/>
              <a:t>deductible  </a:t>
            </a:r>
            <a:r>
              <a:rPr lang="en-US" altLang="en-US" sz="1800" dirty="0">
                <a:solidFill>
                  <a:srgbClr val="768692"/>
                </a:solidFill>
              </a:rPr>
              <a:t>l</a:t>
            </a:r>
            <a:r>
              <a:rPr lang="en-US" altLang="en-US" sz="1800" dirty="0"/>
              <a:t>  </a:t>
            </a:r>
            <a:r>
              <a:rPr lang="en-US" sz="1800" b="1" dirty="0"/>
              <a:t>20% </a:t>
            </a:r>
            <a:r>
              <a:rPr lang="en-US" sz="1800" dirty="0"/>
              <a:t>coinsurance for doctors’ services and outpatient care</a:t>
            </a:r>
          </a:p>
        </p:txBody>
      </p:sp>
      <p:graphicFrame>
        <p:nvGraphicFramePr>
          <p:cNvPr id="23" name="Table 22"/>
          <p:cNvGraphicFramePr>
            <a:graphicFrameLocks noGrp="1"/>
          </p:cNvGraphicFramePr>
          <p:nvPr>
            <p:extLst>
              <p:ext uri="{D42A27DB-BD31-4B8C-83A1-F6EECF244321}">
                <p14:modId xmlns:p14="http://schemas.microsoft.com/office/powerpoint/2010/main" val="2014234304"/>
              </p:ext>
            </p:extLst>
          </p:nvPr>
        </p:nvGraphicFramePr>
        <p:xfrm>
          <a:off x="571499" y="2415479"/>
          <a:ext cx="11049000" cy="3303461"/>
        </p:xfrm>
        <a:graphic>
          <a:graphicData uri="http://schemas.openxmlformats.org/drawingml/2006/table">
            <a:tbl>
              <a:tblPr firstRow="1" bandRow="1">
                <a:effectLst/>
                <a:tableStyleId>{5C22544A-7EE6-4342-B048-85BDC9FD1C3A}</a:tableStyleId>
              </a:tblPr>
              <a:tblGrid>
                <a:gridCol w="3683000">
                  <a:extLst>
                    <a:ext uri="{9D8B030D-6E8A-4147-A177-3AD203B41FA5}">
                      <a16:colId xmlns:a16="http://schemas.microsoft.com/office/drawing/2014/main" val="20000"/>
                    </a:ext>
                  </a:extLst>
                </a:gridCol>
                <a:gridCol w="3683000">
                  <a:extLst>
                    <a:ext uri="{9D8B030D-6E8A-4147-A177-3AD203B41FA5}">
                      <a16:colId xmlns:a16="http://schemas.microsoft.com/office/drawing/2014/main" val="3959027975"/>
                    </a:ext>
                  </a:extLst>
                </a:gridCol>
                <a:gridCol w="3683000">
                  <a:extLst>
                    <a:ext uri="{9D8B030D-6E8A-4147-A177-3AD203B41FA5}">
                      <a16:colId xmlns:a16="http://schemas.microsoft.com/office/drawing/2014/main" val="1959232760"/>
                    </a:ext>
                  </a:extLst>
                </a:gridCol>
              </a:tblGrid>
              <a:tr h="471923">
                <a:tc>
                  <a:txBody>
                    <a:bodyPr/>
                    <a:lstStyle/>
                    <a:p>
                      <a:pPr algn="ctr"/>
                      <a:r>
                        <a:rPr lang="en-US" sz="1600" b="1" dirty="0">
                          <a:solidFill>
                            <a:schemeClr val="bg1"/>
                          </a:solidFill>
                        </a:rPr>
                        <a:t>Individual</a:t>
                      </a:r>
                      <a:r>
                        <a:rPr lang="en-US" sz="1600" b="1" baseline="0" dirty="0">
                          <a:solidFill>
                            <a:schemeClr val="bg1"/>
                          </a:solidFill>
                        </a:rPr>
                        <a:t> Filer AGI</a:t>
                      </a:r>
                      <a:endParaRPr lang="en-US" sz="1600" b="1" dirty="0">
                        <a:solidFill>
                          <a:schemeClr val="bg1"/>
                        </a:solidFill>
                      </a:endParaRPr>
                    </a:p>
                  </a:txBody>
                  <a:tcPr marL="91476" marR="91476"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368727"/>
                    </a:solidFill>
                  </a:tcPr>
                </a:tc>
                <a:tc>
                  <a:txBody>
                    <a:bodyPr/>
                    <a:lstStyle/>
                    <a:p>
                      <a:pPr algn="ctr"/>
                      <a:r>
                        <a:rPr lang="en-US" sz="1600" b="1" dirty="0">
                          <a:solidFill>
                            <a:schemeClr val="bg1"/>
                          </a:solidFill>
                        </a:rPr>
                        <a:t>Joint Filer AGI</a:t>
                      </a:r>
                    </a:p>
                  </a:txBody>
                  <a:tcPr marL="91389" marR="91389"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004F6B"/>
                    </a:solidFill>
                  </a:tcPr>
                </a:tc>
                <a:tc>
                  <a:txBody>
                    <a:bodyPr/>
                    <a:lstStyle/>
                    <a:p>
                      <a:pPr algn="ctr"/>
                      <a:r>
                        <a:rPr lang="en-US" sz="1600" b="1" dirty="0">
                          <a:solidFill>
                            <a:schemeClr val="bg1"/>
                          </a:solidFill>
                        </a:rPr>
                        <a:t>Standard Monthly Premium</a:t>
                      </a:r>
                      <a:r>
                        <a:rPr lang="en-US" sz="1600" b="1" baseline="30000" dirty="0">
                          <a:solidFill>
                            <a:schemeClr val="bg1"/>
                          </a:solidFill>
                        </a:rPr>
                        <a:t>1</a:t>
                      </a:r>
                    </a:p>
                  </a:txBody>
                  <a:tcPr marL="27432" marR="27432" marT="45734" marB="45734"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5D656D"/>
                    </a:solidFill>
                  </a:tcPr>
                </a:tc>
                <a:extLst>
                  <a:ext uri="{0D108BD9-81ED-4DB2-BD59-A6C34878D82A}">
                    <a16:rowId xmlns:a16="http://schemas.microsoft.com/office/drawing/2014/main" val="10000"/>
                  </a:ext>
                </a:extLst>
              </a:tr>
              <a:tr h="471923">
                <a:tc>
                  <a:txBody>
                    <a:bodyPr/>
                    <a:lstStyle/>
                    <a:p>
                      <a:pPr algn="ctr"/>
                      <a:r>
                        <a:rPr lang="en-US" sz="1600" b="0" dirty="0">
                          <a:solidFill>
                            <a:schemeClr val="tx1"/>
                          </a:solidFill>
                        </a:rPr>
                        <a:t>$106,000 or less</a:t>
                      </a: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$212,000 or less</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$185.00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1"/>
                  </a:ext>
                </a:extLst>
              </a:tr>
              <a:tr h="471923">
                <a:tc>
                  <a:txBody>
                    <a:bodyPr/>
                    <a:lstStyle/>
                    <a:p>
                      <a:pPr algn="ctr"/>
                      <a:r>
                        <a:rPr lang="en-US" sz="1600" b="0" dirty="0">
                          <a:solidFill>
                            <a:schemeClr val="tx1"/>
                          </a:solidFill>
                        </a:rPr>
                        <a:t>$106,001 </a:t>
                      </a:r>
                      <a:r>
                        <a:rPr lang="en-US" sz="1600" b="0" baseline="0" dirty="0">
                          <a:solidFill>
                            <a:schemeClr val="tx1"/>
                          </a:solidFill>
                        </a:rPr>
                        <a:t>to $133,000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$212,001</a:t>
                      </a:r>
                      <a:r>
                        <a:rPr lang="en-US" sz="1600" b="0" kern="1200" baseline="0" dirty="0">
                          <a:solidFill>
                            <a:schemeClr val="tx1"/>
                          </a:solidFill>
                          <a:latin typeface="+mn-lt"/>
                          <a:ea typeface="+mn-ea"/>
                          <a:cs typeface="+mn-cs"/>
                        </a:rPr>
                        <a:t> to $266,000</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$259.00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2"/>
                  </a:ext>
                </a:extLst>
              </a:tr>
              <a:tr h="471923">
                <a:tc>
                  <a:txBody>
                    <a:bodyPr/>
                    <a:lstStyle/>
                    <a:p>
                      <a:pPr algn="ctr"/>
                      <a:r>
                        <a:rPr lang="en-US" sz="1600" b="0" dirty="0">
                          <a:solidFill>
                            <a:schemeClr val="tx1"/>
                          </a:solidFill>
                        </a:rPr>
                        <a:t>$133,001 </a:t>
                      </a:r>
                      <a:r>
                        <a:rPr lang="en-US" sz="1600" b="0" baseline="0" dirty="0">
                          <a:solidFill>
                            <a:schemeClr val="tx1"/>
                          </a:solidFill>
                        </a:rPr>
                        <a:t>to $167,000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$266,001 </a:t>
                      </a:r>
                      <a:r>
                        <a:rPr lang="en-US" sz="1600" b="0" kern="1200" baseline="0" dirty="0">
                          <a:solidFill>
                            <a:schemeClr val="tx1"/>
                          </a:solidFill>
                          <a:latin typeface="+mn-lt"/>
                          <a:ea typeface="+mn-ea"/>
                          <a:cs typeface="+mn-cs"/>
                        </a:rPr>
                        <a:t>to $334,000</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$370.00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3"/>
                  </a:ext>
                </a:extLst>
              </a:tr>
              <a:tr h="471923">
                <a:tc>
                  <a:txBody>
                    <a:bodyPr/>
                    <a:lstStyle/>
                    <a:p>
                      <a:pPr algn="ctr"/>
                      <a:r>
                        <a:rPr lang="en-US" sz="1600" b="0" dirty="0">
                          <a:solidFill>
                            <a:schemeClr val="tx1"/>
                          </a:solidFill>
                        </a:rPr>
                        <a:t>$167,001 </a:t>
                      </a:r>
                      <a:r>
                        <a:rPr lang="en-US" sz="1600" b="0" baseline="0" dirty="0">
                          <a:solidFill>
                            <a:schemeClr val="tx1"/>
                          </a:solidFill>
                        </a:rPr>
                        <a:t>to $200,000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$334,001 </a:t>
                      </a:r>
                      <a:r>
                        <a:rPr lang="en-US" sz="1600" b="0" kern="1200" baseline="0" dirty="0">
                          <a:solidFill>
                            <a:schemeClr val="tx1"/>
                          </a:solidFill>
                          <a:latin typeface="+mn-lt"/>
                          <a:ea typeface="+mn-ea"/>
                          <a:cs typeface="+mn-cs"/>
                        </a:rPr>
                        <a:t>to $400,000</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$480.90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4"/>
                  </a:ext>
                </a:extLst>
              </a:tr>
              <a:tr h="471923">
                <a:tc>
                  <a:txBody>
                    <a:bodyPr/>
                    <a:lstStyle/>
                    <a:p>
                      <a:pPr algn="ctr"/>
                      <a:r>
                        <a:rPr lang="en-US" sz="1600" b="0" dirty="0">
                          <a:solidFill>
                            <a:schemeClr val="tx1"/>
                          </a:solidFill>
                        </a:rPr>
                        <a:t>$200,001 to $499,999</a:t>
                      </a: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$400,001 to $749,999</a:t>
                      </a: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$591.90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5"/>
                  </a:ext>
                </a:extLst>
              </a:tr>
              <a:tr h="4719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$500,000 or above</a:t>
                      </a: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latin typeface="+mn-lt"/>
                          <a:ea typeface="+mn-ea"/>
                          <a:cs typeface="+mn-cs"/>
                        </a:rPr>
                        <a:t>$750,000 or above</a:t>
                      </a: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algn="ctr"/>
                      <a:r>
                        <a:rPr lang="en-US" sz="1600" b="0" dirty="0">
                          <a:solidFill>
                            <a:schemeClr val="tx1"/>
                          </a:solidFill>
                        </a:rPr>
                        <a:t>$628.90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extLst>
                  <a:ext uri="{0D108BD9-81ED-4DB2-BD59-A6C34878D82A}">
                    <a16:rowId xmlns:a16="http://schemas.microsoft.com/office/drawing/2014/main" val="200341434"/>
                  </a:ext>
                </a:extLst>
              </a:tr>
            </a:tbl>
          </a:graphicData>
        </a:graphic>
      </p:graphicFrame>
      <p:sp>
        <p:nvSpPr>
          <p:cNvPr id="16" name="Text Box 21">
            <a:extLst>
              <a:ext uri="{FF2B5EF4-FFF2-40B4-BE49-F238E27FC236}">
                <a16:creationId xmlns:a16="http://schemas.microsoft.com/office/drawing/2014/main" id="{29C69276-6520-45EE-96C3-3B73A6FEB80F}"/>
              </a:ext>
            </a:extLst>
          </p:cNvPr>
          <p:cNvSpPr txBox="1">
            <a:spLocks noChangeArrowheads="1"/>
          </p:cNvSpPr>
          <p:nvPr/>
        </p:nvSpPr>
        <p:spPr bwMode="auto">
          <a:xfrm>
            <a:off x="477045" y="6112682"/>
            <a:ext cx="6784582" cy="35394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baseline="30000" dirty="0">
                <a:solidFill>
                  <a:srgbClr val="000000"/>
                </a:solidFill>
                <a:latin typeface="Arial"/>
              </a:rPr>
              <a:t>1</a:t>
            </a:r>
            <a:r>
              <a:rPr lang="en-US" sz="1000" dirty="0">
                <a:solidFill>
                  <a:srgbClr val="000000"/>
                </a:solidFill>
                <a:latin typeface="Arial"/>
              </a:rPr>
              <a:t> Medicare Part B premiums are calculated based on the recipient’s adjusted gross income (AGI) from two years prior.</a:t>
            </a:r>
          </a:p>
          <a:p>
            <a:pPr eaLnBrk="1" hangingPunct="1">
              <a:spcBef>
                <a:spcPts val="300"/>
              </a:spcBef>
              <a:buClrTx/>
              <a:buSzTx/>
              <a:buNone/>
            </a:pPr>
            <a:r>
              <a:rPr lang="en-US" sz="1000" dirty="0">
                <a:solidFill>
                  <a:srgbClr val="000000"/>
                </a:solidFill>
              </a:rPr>
              <a:t>Source: https://www.medicare.gov/basics/costs/medicare-costs. </a:t>
            </a:r>
          </a:p>
        </p:txBody>
      </p:sp>
      <p:sp>
        <p:nvSpPr>
          <p:cNvPr id="2" name="Footer Placeholder 1">
            <a:extLst>
              <a:ext uri="{FF2B5EF4-FFF2-40B4-BE49-F238E27FC236}">
                <a16:creationId xmlns:a16="http://schemas.microsoft.com/office/drawing/2014/main" id="{C811669F-A6E7-4D10-A878-978226CA24AC}"/>
              </a:ext>
            </a:extLst>
          </p:cNvPr>
          <p:cNvSpPr>
            <a:spLocks noGrp="1"/>
          </p:cNvSpPr>
          <p:nvPr>
            <p:ph type="ftr" sz="quarter" idx="15"/>
          </p:nvPr>
        </p:nvSpPr>
        <p:spPr/>
        <p:txBody>
          <a:bodyPr/>
          <a:lstStyle/>
          <a:p>
            <a:pPr algn="l"/>
            <a:r>
              <a:rPr lang="en-US" dirty="0"/>
              <a:t>For investor use.</a:t>
            </a:r>
          </a:p>
        </p:txBody>
      </p:sp>
      <p:sp>
        <p:nvSpPr>
          <p:cNvPr id="3" name="TextBox 2">
            <a:extLst>
              <a:ext uri="{FF2B5EF4-FFF2-40B4-BE49-F238E27FC236}">
                <a16:creationId xmlns:a16="http://schemas.microsoft.com/office/drawing/2014/main" id="{CD1CD6B1-CF28-722E-EE19-0881830BAEBE}"/>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492F2DBA-E5C7-40D0-AD0E-E75522F50EF5}"/>
              </a:ext>
            </a:extLst>
          </p:cNvPr>
          <p:cNvSpPr>
            <a:spLocks noGrp="1"/>
          </p:cNvSpPr>
          <p:nvPr>
            <p:ph type="sldNum" sz="quarter" idx="14"/>
          </p:nvPr>
        </p:nvSpPr>
        <p:spPr/>
        <p:txBody>
          <a:bodyPr/>
          <a:lstStyle/>
          <a:p>
            <a:fld id="{E6474CC2-1230-4213-AD1A-4B2FEEABA7A1}" type="slidenum">
              <a:rPr lang="en-US" smtClean="0"/>
              <a:pPr/>
              <a:t>8</a:t>
            </a:fld>
            <a:endParaRPr lang="en-US" dirty="0"/>
          </a:p>
        </p:txBody>
      </p:sp>
      <p:pic>
        <p:nvPicPr>
          <p:cNvPr id="36" name="Picture 35" descr="Fidelity Investments logo">
            <a:extLst>
              <a:ext uri="{FF2B5EF4-FFF2-40B4-BE49-F238E27FC236}">
                <a16:creationId xmlns:a16="http://schemas.microsoft.com/office/drawing/2014/main" id="{1019F764-3D2F-169C-0717-D5C71EBB1C3C}"/>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752224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BDBE10C-16D1-432C-871A-DED8047DAAD1}"/>
              </a:ext>
            </a:extLst>
          </p:cNvPr>
          <p:cNvSpPr/>
          <p:nvPr/>
        </p:nvSpPr>
        <p:spPr>
          <a:xfrm>
            <a:off x="484188" y="73074"/>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p:txBody>
          <a:bodyPr/>
          <a:lstStyle/>
          <a:p>
            <a:r>
              <a:rPr lang="en-US" dirty="0"/>
              <a:t>Medicare Part D: Prescription drug coverage</a:t>
            </a:r>
            <a:br>
              <a:rPr lang="en-US" dirty="0"/>
            </a:br>
            <a:r>
              <a:rPr lang="en-US" sz="2000" b="1" dirty="0">
                <a:solidFill>
                  <a:srgbClr val="368727"/>
                </a:solidFill>
              </a:rPr>
              <a:t>Higher-income beneficiaries pay higher Medicare Part B and Part D premiums</a:t>
            </a:r>
            <a:r>
              <a:rPr lang="en-US" sz="2000" baseline="30000" dirty="0">
                <a:solidFill>
                  <a:srgbClr val="368727"/>
                </a:solidFill>
              </a:rPr>
              <a:t>1</a:t>
            </a:r>
            <a:endParaRPr lang="en-US" baseline="30000" dirty="0">
              <a:solidFill>
                <a:srgbClr val="368727"/>
              </a:solidFill>
            </a:endParaRPr>
          </a:p>
        </p:txBody>
      </p:sp>
      <p:graphicFrame>
        <p:nvGraphicFramePr>
          <p:cNvPr id="22" name="Table 21">
            <a:extLst>
              <a:ext uri="{FF2B5EF4-FFF2-40B4-BE49-F238E27FC236}">
                <a16:creationId xmlns:a16="http://schemas.microsoft.com/office/drawing/2014/main" id="{49564B1E-7D76-4B22-8214-C0890D4198BF}"/>
              </a:ext>
            </a:extLst>
          </p:cNvPr>
          <p:cNvGraphicFramePr>
            <a:graphicFrameLocks noGrp="1"/>
          </p:cNvGraphicFramePr>
          <p:nvPr>
            <p:extLst>
              <p:ext uri="{D42A27DB-BD31-4B8C-83A1-F6EECF244321}">
                <p14:modId xmlns:p14="http://schemas.microsoft.com/office/powerpoint/2010/main" val="3158233702"/>
              </p:ext>
            </p:extLst>
          </p:nvPr>
        </p:nvGraphicFramePr>
        <p:xfrm>
          <a:off x="571499" y="1609725"/>
          <a:ext cx="11049000" cy="3303461"/>
        </p:xfrm>
        <a:graphic>
          <a:graphicData uri="http://schemas.openxmlformats.org/drawingml/2006/table">
            <a:tbl>
              <a:tblPr firstRow="1" bandRow="1">
                <a:effectLst/>
                <a:tableStyleId>{5C22544A-7EE6-4342-B048-85BDC9FD1C3A}</a:tableStyleId>
              </a:tblPr>
              <a:tblGrid>
                <a:gridCol w="3683000">
                  <a:extLst>
                    <a:ext uri="{9D8B030D-6E8A-4147-A177-3AD203B41FA5}">
                      <a16:colId xmlns:a16="http://schemas.microsoft.com/office/drawing/2014/main" val="20000"/>
                    </a:ext>
                  </a:extLst>
                </a:gridCol>
                <a:gridCol w="3683000">
                  <a:extLst>
                    <a:ext uri="{9D8B030D-6E8A-4147-A177-3AD203B41FA5}">
                      <a16:colId xmlns:a16="http://schemas.microsoft.com/office/drawing/2014/main" val="3959027975"/>
                    </a:ext>
                  </a:extLst>
                </a:gridCol>
                <a:gridCol w="3683000">
                  <a:extLst>
                    <a:ext uri="{9D8B030D-6E8A-4147-A177-3AD203B41FA5}">
                      <a16:colId xmlns:a16="http://schemas.microsoft.com/office/drawing/2014/main" val="1959232760"/>
                    </a:ext>
                  </a:extLst>
                </a:gridCol>
              </a:tblGrid>
              <a:tr h="471923">
                <a:tc>
                  <a:txBody>
                    <a:bodyPr/>
                    <a:lstStyle/>
                    <a:p>
                      <a:pPr algn="ctr"/>
                      <a:r>
                        <a:rPr lang="en-US" sz="1600" b="1" dirty="0">
                          <a:solidFill>
                            <a:schemeClr val="bg1"/>
                          </a:solidFill>
                        </a:rPr>
                        <a:t>Individual</a:t>
                      </a:r>
                      <a:r>
                        <a:rPr lang="en-US" sz="1600" b="1" baseline="0" dirty="0">
                          <a:solidFill>
                            <a:schemeClr val="bg1"/>
                          </a:solidFill>
                        </a:rPr>
                        <a:t> Filer AGI</a:t>
                      </a:r>
                      <a:endParaRPr lang="en-US" sz="1600" b="1" dirty="0">
                        <a:solidFill>
                          <a:schemeClr val="bg1"/>
                        </a:solidFill>
                      </a:endParaRPr>
                    </a:p>
                  </a:txBody>
                  <a:tcPr marL="91476" marR="91476"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368727"/>
                    </a:solidFill>
                  </a:tcPr>
                </a:tc>
                <a:tc>
                  <a:txBody>
                    <a:bodyPr/>
                    <a:lstStyle/>
                    <a:p>
                      <a:pPr algn="ctr"/>
                      <a:r>
                        <a:rPr lang="en-US" sz="1600" b="1" dirty="0">
                          <a:solidFill>
                            <a:schemeClr val="bg1"/>
                          </a:solidFill>
                        </a:rPr>
                        <a:t>Joint Filer AGI</a:t>
                      </a:r>
                    </a:p>
                  </a:txBody>
                  <a:tcPr marL="91389" marR="91389"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004F6B"/>
                    </a:solidFill>
                  </a:tcPr>
                </a:tc>
                <a:tc>
                  <a:txBody>
                    <a:bodyPr/>
                    <a:lstStyle/>
                    <a:p>
                      <a:pPr algn="ctr"/>
                      <a:r>
                        <a:rPr lang="en-US" sz="1600" b="1" dirty="0">
                          <a:solidFill>
                            <a:schemeClr val="bg1"/>
                          </a:solidFill>
                        </a:rPr>
                        <a:t>2025 Standard Monthly Premium</a:t>
                      </a:r>
                      <a:r>
                        <a:rPr lang="en-US" sz="1600" b="1" baseline="30000" dirty="0">
                          <a:solidFill>
                            <a:schemeClr val="bg1"/>
                          </a:solidFill>
                        </a:rPr>
                        <a:t>1</a:t>
                      </a:r>
                    </a:p>
                  </a:txBody>
                  <a:tcPr marL="27432" marR="27432" marT="45734" marB="45734"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5D656D"/>
                    </a:solidFill>
                  </a:tcPr>
                </a:tc>
                <a:extLst>
                  <a:ext uri="{0D108BD9-81ED-4DB2-BD59-A6C34878D82A}">
                    <a16:rowId xmlns:a16="http://schemas.microsoft.com/office/drawing/2014/main" val="10000"/>
                  </a:ext>
                </a:extLst>
              </a:tr>
              <a:tr h="471923">
                <a:tc>
                  <a:txBody>
                    <a:bodyPr/>
                    <a:lstStyle/>
                    <a:p>
                      <a:pPr algn="ctr"/>
                      <a:r>
                        <a:rPr lang="en-US" sz="1600" b="0" dirty="0">
                          <a:solidFill>
                            <a:schemeClr val="tx1"/>
                          </a:solidFill>
                        </a:rPr>
                        <a:t>$106,000 or less</a:t>
                      </a: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$212,000 or less</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Average plan premium =</a:t>
                      </a:r>
                      <a:r>
                        <a:rPr lang="en-US" sz="1600" b="0" baseline="0" dirty="0">
                          <a:solidFill>
                            <a:schemeClr val="tx1"/>
                          </a:solidFill>
                        </a:rPr>
                        <a:t> </a:t>
                      </a:r>
                      <a:r>
                        <a:rPr lang="en-US" sz="1600" b="0" dirty="0">
                          <a:solidFill>
                            <a:schemeClr val="tx1"/>
                          </a:solidFill>
                        </a:rPr>
                        <a:t>$36.78</a:t>
                      </a:r>
                      <a:r>
                        <a:rPr lang="en-US" sz="1600" b="0" baseline="30000" dirty="0">
                          <a:solidFill>
                            <a:schemeClr val="tx1"/>
                          </a:solidFill>
                        </a:rPr>
                        <a:t>2 </a:t>
                      </a:r>
                    </a:p>
                  </a:txBody>
                  <a:tcPr marL="0" marR="0" marT="45734" marB="45734"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1"/>
                  </a:ext>
                </a:extLst>
              </a:tr>
              <a:tr h="471923">
                <a:tc>
                  <a:txBody>
                    <a:bodyPr/>
                    <a:lstStyle/>
                    <a:p>
                      <a:pPr algn="ctr"/>
                      <a:r>
                        <a:rPr lang="en-US" sz="1600" b="0" dirty="0">
                          <a:solidFill>
                            <a:schemeClr val="tx1"/>
                          </a:solidFill>
                        </a:rPr>
                        <a:t>$106,001 </a:t>
                      </a:r>
                      <a:r>
                        <a:rPr lang="en-US" sz="1600" b="0" baseline="0" dirty="0">
                          <a:solidFill>
                            <a:schemeClr val="tx1"/>
                          </a:solidFill>
                        </a:rPr>
                        <a:t>to $133,000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$212,001</a:t>
                      </a:r>
                      <a:r>
                        <a:rPr lang="en-US" sz="1600" b="0" kern="1200" baseline="0" dirty="0">
                          <a:solidFill>
                            <a:schemeClr val="tx1"/>
                          </a:solidFill>
                          <a:latin typeface="+mn-lt"/>
                          <a:ea typeface="+mn-ea"/>
                          <a:cs typeface="+mn-cs"/>
                        </a:rPr>
                        <a:t> to $266,000</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$13.70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2"/>
                  </a:ext>
                </a:extLst>
              </a:tr>
              <a:tr h="471923">
                <a:tc>
                  <a:txBody>
                    <a:bodyPr/>
                    <a:lstStyle/>
                    <a:p>
                      <a:pPr algn="ctr"/>
                      <a:r>
                        <a:rPr lang="en-US" sz="1600" b="0" dirty="0">
                          <a:solidFill>
                            <a:schemeClr val="tx1"/>
                          </a:solidFill>
                        </a:rPr>
                        <a:t>$133,001 </a:t>
                      </a:r>
                      <a:r>
                        <a:rPr lang="en-US" sz="1600" b="0" baseline="0" dirty="0">
                          <a:solidFill>
                            <a:schemeClr val="tx1"/>
                          </a:solidFill>
                        </a:rPr>
                        <a:t>to $167,000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$266,001 </a:t>
                      </a:r>
                      <a:r>
                        <a:rPr lang="en-US" sz="1600" b="0" kern="1200" baseline="0" dirty="0">
                          <a:solidFill>
                            <a:schemeClr val="tx1"/>
                          </a:solidFill>
                          <a:latin typeface="+mn-lt"/>
                          <a:ea typeface="+mn-ea"/>
                          <a:cs typeface="+mn-cs"/>
                        </a:rPr>
                        <a:t>to $334,000</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$35.30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3"/>
                  </a:ext>
                </a:extLst>
              </a:tr>
              <a:tr h="471923">
                <a:tc>
                  <a:txBody>
                    <a:bodyPr/>
                    <a:lstStyle/>
                    <a:p>
                      <a:pPr algn="ctr"/>
                      <a:r>
                        <a:rPr lang="en-US" sz="1600" b="0" dirty="0">
                          <a:solidFill>
                            <a:schemeClr val="tx1"/>
                          </a:solidFill>
                        </a:rPr>
                        <a:t>$167,001 </a:t>
                      </a:r>
                      <a:r>
                        <a:rPr lang="en-US" sz="1600" b="0" baseline="0" dirty="0">
                          <a:solidFill>
                            <a:schemeClr val="tx1"/>
                          </a:solidFill>
                        </a:rPr>
                        <a:t>to $200,000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$334,001 </a:t>
                      </a:r>
                      <a:r>
                        <a:rPr lang="en-US" sz="1600" b="0" kern="1200" baseline="0" dirty="0">
                          <a:solidFill>
                            <a:schemeClr val="tx1"/>
                          </a:solidFill>
                          <a:latin typeface="+mn-lt"/>
                          <a:ea typeface="+mn-ea"/>
                          <a:cs typeface="+mn-cs"/>
                        </a:rPr>
                        <a:t>to $400,000</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$57.00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4"/>
                  </a:ext>
                </a:extLst>
              </a:tr>
              <a:tr h="471923">
                <a:tc>
                  <a:txBody>
                    <a:bodyPr/>
                    <a:lstStyle/>
                    <a:p>
                      <a:pPr algn="ctr"/>
                      <a:r>
                        <a:rPr lang="en-US" sz="1600" b="0" dirty="0">
                          <a:solidFill>
                            <a:schemeClr val="tx1"/>
                          </a:solidFill>
                        </a:rPr>
                        <a:t>$200,001 to $499,999</a:t>
                      </a: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$400,001 to $749,999</a:t>
                      </a: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$78.60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5"/>
                  </a:ext>
                </a:extLst>
              </a:tr>
              <a:tr h="4719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$500,000 or above</a:t>
                      </a: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latin typeface="+mn-lt"/>
                          <a:ea typeface="+mn-ea"/>
                          <a:cs typeface="+mn-cs"/>
                        </a:rPr>
                        <a:t>$750,000 or above</a:t>
                      </a: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$85.80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extLst>
                  <a:ext uri="{0D108BD9-81ED-4DB2-BD59-A6C34878D82A}">
                    <a16:rowId xmlns:a16="http://schemas.microsoft.com/office/drawing/2014/main" val="200341434"/>
                  </a:ext>
                </a:extLst>
              </a:tr>
            </a:tbl>
          </a:graphicData>
        </a:graphic>
      </p:graphicFrame>
      <p:sp>
        <p:nvSpPr>
          <p:cNvPr id="19" name="Text Box 21">
            <a:extLst>
              <a:ext uri="{FF2B5EF4-FFF2-40B4-BE49-F238E27FC236}">
                <a16:creationId xmlns:a16="http://schemas.microsoft.com/office/drawing/2014/main" id="{305A1F7C-F86C-4DFA-8E3B-963109073E6B}"/>
              </a:ext>
            </a:extLst>
          </p:cNvPr>
          <p:cNvSpPr txBox="1">
            <a:spLocks noChangeArrowheads="1"/>
          </p:cNvSpPr>
          <p:nvPr/>
        </p:nvSpPr>
        <p:spPr bwMode="auto">
          <a:xfrm>
            <a:off x="474664" y="5967338"/>
            <a:ext cx="6784582" cy="50013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0"/>
              </a:spcBef>
              <a:spcAft>
                <a:spcPts val="300"/>
              </a:spcAft>
              <a:buClrTx/>
              <a:buSzTx/>
              <a:buNone/>
            </a:pPr>
            <a:r>
              <a:rPr lang="en-US" sz="1000" baseline="30000" dirty="0"/>
              <a:t>1</a:t>
            </a:r>
            <a:r>
              <a:rPr lang="en-US" sz="1000" dirty="0"/>
              <a:t> Medicare Part D premiums are calculated based on the recipient’s adjusted gross income (AGI) from two years prior. https://www.medicare.gov/basics/costs/medicare-costs</a:t>
            </a:r>
          </a:p>
          <a:p>
            <a:pPr eaLnBrk="1" hangingPunct="1">
              <a:spcBef>
                <a:spcPts val="0"/>
              </a:spcBef>
              <a:spcAft>
                <a:spcPts val="300"/>
              </a:spcAft>
              <a:buClrTx/>
              <a:buSzTx/>
              <a:buNone/>
            </a:pPr>
            <a:r>
              <a:rPr lang="en-US" sz="1000" baseline="30000" dirty="0"/>
              <a:t>2</a:t>
            </a:r>
            <a:r>
              <a:rPr lang="en-US" sz="1000" dirty="0"/>
              <a:t> Source: </a:t>
            </a:r>
            <a:r>
              <a:rPr lang="en-US" sz="1000" dirty="0">
                <a:hlinkClick r:id="rId3"/>
              </a:rPr>
              <a:t>Centers for Medicare &amp; Medicaid Services</a:t>
            </a:r>
            <a:r>
              <a:rPr lang="en-US" sz="1000" dirty="0"/>
              <a:t>.</a:t>
            </a:r>
          </a:p>
        </p:txBody>
      </p:sp>
      <p:sp>
        <p:nvSpPr>
          <p:cNvPr id="2" name="Footer Placeholder 1">
            <a:extLst>
              <a:ext uri="{FF2B5EF4-FFF2-40B4-BE49-F238E27FC236}">
                <a16:creationId xmlns:a16="http://schemas.microsoft.com/office/drawing/2014/main" id="{13484296-297D-46BE-A876-1CE5149E1CD4}"/>
              </a:ext>
            </a:extLst>
          </p:cNvPr>
          <p:cNvSpPr>
            <a:spLocks noGrp="1"/>
          </p:cNvSpPr>
          <p:nvPr>
            <p:ph type="ftr" sz="quarter" idx="15"/>
          </p:nvPr>
        </p:nvSpPr>
        <p:spPr/>
        <p:txBody>
          <a:bodyPr/>
          <a:lstStyle/>
          <a:p>
            <a:pPr algn="l">
              <a:defRPr/>
            </a:pPr>
            <a:r>
              <a:rPr lang="en-US" dirty="0"/>
              <a:t>For investor use.</a:t>
            </a:r>
          </a:p>
        </p:txBody>
      </p:sp>
      <p:sp>
        <p:nvSpPr>
          <p:cNvPr id="3" name="TextBox 2">
            <a:extLst>
              <a:ext uri="{FF2B5EF4-FFF2-40B4-BE49-F238E27FC236}">
                <a16:creationId xmlns:a16="http://schemas.microsoft.com/office/drawing/2014/main" id="{B309EE21-8A14-115D-C1A0-D093E63E8D88}"/>
              </a:ext>
            </a:extLst>
          </p:cNvPr>
          <p:cNvSpPr txBox="1"/>
          <p:nvPr/>
        </p:nvSpPr>
        <p:spPr>
          <a:xfrm>
            <a:off x="477200" y="6595433"/>
            <a:ext cx="948267" cy="214312"/>
          </a:xfrm>
          <a:prstGeom prst="rect">
            <a:avLst/>
          </a:prstGeom>
          <a:noFill/>
        </p:spPr>
        <p:txBody>
          <a:bodyPr wrap="square">
            <a:spAutoFit/>
          </a:bodyPr>
          <a:lstStyle/>
          <a:p>
            <a:r>
              <a:rPr lang="en-US" sz="800" dirty="0"/>
              <a:t>608971.46.0</a:t>
            </a:r>
          </a:p>
        </p:txBody>
      </p:sp>
      <p:sp>
        <p:nvSpPr>
          <p:cNvPr id="4" name="Slide Number Placeholder 3">
            <a:extLst>
              <a:ext uri="{FF2B5EF4-FFF2-40B4-BE49-F238E27FC236}">
                <a16:creationId xmlns:a16="http://schemas.microsoft.com/office/drawing/2014/main" id="{CF7D5EC7-314B-45D1-981D-2CFE92248AC0}"/>
              </a:ext>
            </a:extLst>
          </p:cNvPr>
          <p:cNvSpPr>
            <a:spLocks noGrp="1"/>
          </p:cNvSpPr>
          <p:nvPr>
            <p:ph type="sldNum" sz="quarter" idx="14"/>
          </p:nvPr>
        </p:nvSpPr>
        <p:spPr/>
        <p:txBody>
          <a:bodyPr/>
          <a:lstStyle/>
          <a:p>
            <a:pPr>
              <a:defRPr/>
            </a:pPr>
            <a:fld id="{E6474CC2-1230-4213-AD1A-4B2FEEABA7A1}" type="slidenum">
              <a:rPr lang="en-US" smtClean="0"/>
              <a:pPr>
                <a:defRPr/>
              </a:pPr>
              <a:t>9</a:t>
            </a:fld>
            <a:endParaRPr lang="en-US" dirty="0"/>
          </a:p>
        </p:txBody>
      </p:sp>
      <p:pic>
        <p:nvPicPr>
          <p:cNvPr id="35" name="Picture 34" descr="Fidelity Investments logo">
            <a:extLst>
              <a:ext uri="{FF2B5EF4-FFF2-40B4-BE49-F238E27FC236}">
                <a16:creationId xmlns:a16="http://schemas.microsoft.com/office/drawing/2014/main" id="{F12715A2-0E1D-5628-4442-925E8F19A206}"/>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8494103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AM_External_Print_Presentation_4x3">
  <a:themeElements>
    <a:clrScheme name="Custom 3">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47CA8"/>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Presentation7" id="{F84F0C8F-A018-804A-B529-4EBB078D5A33}" vid="{FEB4DD44-672F-C34F-A0B7-6255C3791DA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91ADB07F6C964EA1E68DC9A2E47ABB" ma:contentTypeVersion="18" ma:contentTypeDescription="Create a new document." ma:contentTypeScope="" ma:versionID="dea811c6f69723233a971e5b6aa1a658">
  <xsd:schema xmlns:xsd="http://www.w3.org/2001/XMLSchema" xmlns:xs="http://www.w3.org/2001/XMLSchema" xmlns:p="http://schemas.microsoft.com/office/2006/metadata/properties" xmlns:ns2="b6c5d0aa-8614-44fe-8710-c00e66470a06" xmlns:ns3="d49932fa-b806-458c-a591-64d6cc339242" targetNamespace="http://schemas.microsoft.com/office/2006/metadata/properties" ma:root="true" ma:fieldsID="e65b8da2b3c267ff6175d9cab87a2a60" ns2:_="" ns3:_="">
    <xsd:import namespace="b6c5d0aa-8614-44fe-8710-c00e66470a06"/>
    <xsd:import namespace="d49932fa-b806-458c-a591-64d6cc33924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5d0aa-8614-44fe-8710-c00e66470a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9932fa-b806-458c-a591-64d6cc3392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0c72102-5613-4055-9717-a38e448ca60d}" ma:internalName="TaxCatchAll" ma:showField="CatchAllData" ma:web="d49932fa-b806-458c-a591-64d6cc3392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6c5d0aa-8614-44fe-8710-c00e66470a06">
      <Terms xmlns="http://schemas.microsoft.com/office/infopath/2007/PartnerControls"/>
    </lcf76f155ced4ddcb4097134ff3c332f>
    <TaxCatchAll xmlns="d49932fa-b806-458c-a591-64d6cc33924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C41C65-323E-42D9-B573-4BAE4C41C8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5d0aa-8614-44fe-8710-c00e66470a06"/>
    <ds:schemaRef ds:uri="d49932fa-b806-458c-a591-64d6cc3392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5D2F4A-E53C-43DF-ACEB-08A7DEAC5738}">
  <ds:schemaRefs>
    <ds:schemaRef ds:uri="http://purl.org/dc/elements/1.1/"/>
    <ds:schemaRef ds:uri="http://schemas.microsoft.com/office/2006/metadata/properties"/>
    <ds:schemaRef ds:uri="http://purl.org/dc/terms/"/>
    <ds:schemaRef ds:uri="http://schemas.openxmlformats.org/package/2006/metadata/core-properties"/>
    <ds:schemaRef ds:uri="b6c5d0aa-8614-44fe-8710-c00e66470a06"/>
    <ds:schemaRef ds:uri="http://schemas.microsoft.com/office/2006/documentManagement/types"/>
    <ds:schemaRef ds:uri="http://schemas.microsoft.com/office/infopath/2007/PartnerControls"/>
    <ds:schemaRef ds:uri="d49932fa-b806-458c-a591-64d6cc339242"/>
    <ds:schemaRef ds:uri="http://www.w3.org/XML/1998/namespace"/>
    <ds:schemaRef ds:uri="http://purl.org/dc/dcmitype/"/>
  </ds:schemaRefs>
</ds:datastoreItem>
</file>

<file path=customXml/itemProps3.xml><?xml version="1.0" encoding="utf-8"?>
<ds:datastoreItem xmlns:ds="http://schemas.openxmlformats.org/officeDocument/2006/customXml" ds:itemID="{962B3214-B866-4ACC-9E82-C65B603AC9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16x9 Non-Investment Template</Template>
  <TotalTime>3743</TotalTime>
  <Words>4855</Words>
  <Application>Microsoft Macintosh PowerPoint</Application>
  <PresentationFormat>Widescreen</PresentationFormat>
  <Paragraphs>545</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ＭＳ Ｐゴシック</vt:lpstr>
      <vt:lpstr>Arial</vt:lpstr>
      <vt:lpstr>Calibri</vt:lpstr>
      <vt:lpstr>Times New Roman</vt:lpstr>
      <vt:lpstr>ヒラギノ角ゴ Pro W3</vt:lpstr>
      <vt:lpstr>FIAM_External_Print_Presentation_4x3</vt:lpstr>
      <vt:lpstr>Planning for health care  in retirement</vt:lpstr>
      <vt:lpstr>Health care continues to be a concern</vt:lpstr>
      <vt:lpstr>Where does retiree health care money go?</vt:lpstr>
      <vt:lpstr>Your out-of-pocket costs may vary</vt:lpstr>
      <vt:lpstr>What we’ll cover today</vt:lpstr>
      <vt:lpstr>Get to know Medicare What are your Medicare options?</vt:lpstr>
      <vt:lpstr>Medicare Part A: Hospital insurance</vt:lpstr>
      <vt:lpstr>Medicare Part B: Medical insurance</vt:lpstr>
      <vt:lpstr>Medicare Part D: Prescription drug coverage Higher-income beneficiaries pay higher Medicare Part B and Part D premiums1</vt:lpstr>
      <vt:lpstr>Medigap (Medicare Supplement) vs. Medicare Advantage</vt:lpstr>
      <vt:lpstr>Medigap: Supplemental Medicare Insurance Ten standard plans offering different levels of coverage</vt:lpstr>
      <vt:lpstr>Medicare Part C: Medicare Advantage </vt:lpstr>
      <vt:lpstr>Which one is right for you? </vt:lpstr>
      <vt:lpstr>Questions to weigh when considering plan options</vt:lpstr>
      <vt:lpstr>Create a health care coverage plan Hypothetical example of Medicare costs for 65-year-old couple with income &lt;$212,000</vt:lpstr>
      <vt:lpstr>Take stock of your funding sources Use your sources of dependable income to cover health care and other essential expenses</vt:lpstr>
      <vt:lpstr>Create a health care plan with your financial representative</vt:lpstr>
      <vt:lpstr>Appendix</vt:lpstr>
      <vt:lpstr>Key dates for Medicare</vt:lpstr>
      <vt:lpstr>Medicare and working beyond age 65 What you need to know</vt:lpstr>
      <vt:lpstr>Medicare and Health Savings Accounts (HSAs)</vt:lpstr>
      <vt:lpstr>For investor use.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McDonel, Erica</dc:creator>
  <cp:keywords>2;#Prospect</cp:keywords>
  <cp:lastModifiedBy>Allison Associates</cp:lastModifiedBy>
  <cp:revision>89</cp:revision>
  <cp:lastPrinted>2024-12-18T15:56:44Z</cp:lastPrinted>
  <dcterms:created xsi:type="dcterms:W3CDTF">2020-12-28T15:05:56Z</dcterms:created>
  <dcterms:modified xsi:type="dcterms:W3CDTF">2024-12-18T16:17:21Z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0x010100D991ADB07F6C964EA1E68DC9A2E47ABB</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ies>
</file>