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4"/>
  </p:sldMasterIdLst>
  <p:notesMasterIdLst>
    <p:notesMasterId r:id="rId23"/>
  </p:notesMasterIdLst>
  <p:handoutMasterIdLst>
    <p:handoutMasterId r:id="rId24"/>
  </p:handoutMasterIdLst>
  <p:sldIdLst>
    <p:sldId id="291" r:id="rId5"/>
    <p:sldId id="302" r:id="rId6"/>
    <p:sldId id="303" r:id="rId7"/>
    <p:sldId id="304" r:id="rId8"/>
    <p:sldId id="305" r:id="rId9"/>
    <p:sldId id="306" r:id="rId10"/>
    <p:sldId id="297" r:id="rId11"/>
    <p:sldId id="265" r:id="rId12"/>
    <p:sldId id="307" r:id="rId13"/>
    <p:sldId id="308" r:id="rId14"/>
    <p:sldId id="309" r:id="rId15"/>
    <p:sldId id="276" r:id="rId16"/>
    <p:sldId id="270" r:id="rId17"/>
    <p:sldId id="271" r:id="rId18"/>
    <p:sldId id="310" r:id="rId19"/>
    <p:sldId id="273" r:id="rId20"/>
    <p:sldId id="274" r:id="rId21"/>
    <p:sldId id="295" r:id="rId22"/>
  </p:sldIdLst>
  <p:sldSz cx="12192000" cy="6858000"/>
  <p:notesSz cx="6985000" cy="9283700"/>
  <p:custDataLst>
    <p:tags r:id="rId25"/>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032" userDrawn="1">
          <p15:clr>
            <a:srgbClr val="A4A3A4"/>
          </p15:clr>
        </p15:guide>
        <p15:guide id="2" orient="horz" pos="137" userDrawn="1">
          <p15:clr>
            <a:srgbClr val="A4A3A4"/>
          </p15:clr>
        </p15:guide>
        <p15:guide id="3" orient="horz" pos="864" userDrawn="1">
          <p15:clr>
            <a:srgbClr val="A4A3A4"/>
          </p15:clr>
        </p15:guide>
        <p15:guide id="4" orient="horz" pos="624" userDrawn="1">
          <p15:clr>
            <a:srgbClr val="A4A3A4"/>
          </p15:clr>
        </p15:guide>
        <p15:guide id="5" orient="horz" pos="4128" userDrawn="1">
          <p15:clr>
            <a:srgbClr val="A4A3A4"/>
          </p15:clr>
        </p15:guide>
        <p15:guide id="6" orient="horz" pos="432" userDrawn="1">
          <p15:clr>
            <a:srgbClr val="A4A3A4"/>
          </p15:clr>
        </p15:guide>
        <p15:guide id="7" orient="horz" pos="1608" userDrawn="1">
          <p15:clr>
            <a:srgbClr val="A4A3A4"/>
          </p15:clr>
        </p15:guide>
        <p15:guide id="9" orient="horz" pos="3840" userDrawn="1">
          <p15:clr>
            <a:srgbClr val="A4A3A4"/>
          </p15:clr>
        </p15:guide>
        <p15:guide id="10" orient="horz" pos="3696" userDrawn="1">
          <p15:clr>
            <a:srgbClr val="A4A3A4"/>
          </p15:clr>
        </p15:guide>
        <p15:guide id="11" orient="horz" pos="2472" userDrawn="1">
          <p15:clr>
            <a:srgbClr val="A4A3A4"/>
          </p15:clr>
        </p15:guide>
        <p15:guide id="12" orient="horz" pos="2256" userDrawn="1">
          <p15:clr>
            <a:srgbClr val="A4A3A4"/>
          </p15:clr>
        </p15:guide>
        <p15:guide id="13" pos="7411" userDrawn="1">
          <p15:clr>
            <a:srgbClr val="A4A3A4"/>
          </p15:clr>
        </p15:guide>
        <p15:guide id="15" pos="347" userDrawn="1">
          <p15:clr>
            <a:srgbClr val="A4A3A4"/>
          </p15:clr>
        </p15:guide>
        <p15:guide id="16" pos="672" userDrawn="1">
          <p15:clr>
            <a:srgbClr val="A4A3A4"/>
          </p15:clr>
        </p15:guide>
        <p15:guide id="17" pos="312" userDrawn="1">
          <p15:clr>
            <a:srgbClr val="A4A3A4"/>
          </p15:clr>
        </p15:guide>
        <p15:guide id="18" pos="7379" userDrawn="1">
          <p15:clr>
            <a:srgbClr val="A4A3A4"/>
          </p15:clr>
        </p15:guide>
        <p15:guide id="19" pos="3840" userDrawn="1">
          <p15:clr>
            <a:srgbClr val="A4A3A4"/>
          </p15:clr>
        </p15:guide>
        <p15:guide id="20" pos="3624" userDrawn="1">
          <p15:clr>
            <a:srgbClr val="A4A3A4"/>
          </p15:clr>
        </p15:guide>
        <p15:guide id="21" pos="4056" userDrawn="1">
          <p15:clr>
            <a:srgbClr val="A4A3A4"/>
          </p15:clr>
        </p15:guide>
        <p15:guide id="22" orient="horz" pos="2832" userDrawn="1">
          <p15:clr>
            <a:srgbClr val="A4A3A4"/>
          </p15:clr>
        </p15:guide>
        <p15:guide id="23" pos="70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8527"/>
    <a:srgbClr val="F1F1F1"/>
    <a:srgbClr val="6CC24A"/>
    <a:srgbClr val="47525B"/>
    <a:srgbClr val="368727"/>
    <a:srgbClr val="298FC2"/>
    <a:srgbClr val="CC0066"/>
    <a:srgbClr val="000000"/>
    <a:srgbClr val="858C91"/>
    <a:srgbClr val="7A9B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86" autoAdjust="0"/>
    <p:restoredTop sz="96327" autoAdjust="0"/>
  </p:normalViewPr>
  <p:slideViewPr>
    <p:cSldViewPr snapToGrid="0" showGuides="1">
      <p:cViewPr varScale="1">
        <p:scale>
          <a:sx n="163" d="100"/>
          <a:sy n="163" d="100"/>
        </p:scale>
        <p:origin x="176" y="208"/>
      </p:cViewPr>
      <p:guideLst>
        <p:guide orient="horz" pos="4032"/>
        <p:guide orient="horz" pos="137"/>
        <p:guide orient="horz" pos="864"/>
        <p:guide orient="horz" pos="624"/>
        <p:guide orient="horz" pos="4128"/>
        <p:guide orient="horz" pos="432"/>
        <p:guide orient="horz" pos="1608"/>
        <p:guide orient="horz" pos="3840"/>
        <p:guide orient="horz" pos="3696"/>
        <p:guide orient="horz" pos="2472"/>
        <p:guide orient="horz" pos="2256"/>
        <p:guide pos="7411"/>
        <p:guide pos="347"/>
        <p:guide pos="672"/>
        <p:guide pos="312"/>
        <p:guide pos="7379"/>
        <p:guide pos="3840"/>
        <p:guide pos="3624"/>
        <p:guide pos="4056"/>
        <p:guide orient="horz" pos="2832"/>
        <p:guide pos="7056"/>
      </p:guideLst>
    </p:cSldViewPr>
  </p:slideViewPr>
  <p:outlineViewPr>
    <p:cViewPr>
      <p:scale>
        <a:sx n="33" d="100"/>
        <a:sy n="33" d="100"/>
      </p:scale>
      <p:origin x="0" y="5964"/>
    </p:cViewPr>
  </p:outlineViewPr>
  <p:notesTextViewPr>
    <p:cViewPr>
      <p:scale>
        <a:sx n="100" d="100"/>
        <a:sy n="100" d="100"/>
      </p:scale>
      <p:origin x="0" y="0"/>
    </p:cViewPr>
  </p:notesTextViewPr>
  <p:sorterViewPr>
    <p:cViewPr>
      <p:scale>
        <a:sx n="200" d="100"/>
        <a:sy n="200"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398463" y="696913"/>
            <a:ext cx="6188075"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ED43DB-92EA-462D-A992-C346C9B434AB}" type="slidenum">
              <a:rPr lang="en-US" smtClean="0"/>
              <a:t>8</a:t>
            </a:fld>
            <a:endParaRPr lang="en-US"/>
          </a:p>
        </p:txBody>
      </p:sp>
    </p:spTree>
    <p:extLst>
      <p:ext uri="{BB962C8B-B14F-4D97-AF65-F5344CB8AC3E}">
        <p14:creationId xmlns:p14="http://schemas.microsoft.com/office/powerpoint/2010/main" val="4285087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1ED43DB-92EA-462D-A992-C346C9B434AB}" type="slidenum">
              <a:rPr lang="en-US" smtClean="0"/>
              <a:t>12</a:t>
            </a:fld>
            <a:endParaRPr lang="en-US"/>
          </a:p>
        </p:txBody>
      </p:sp>
    </p:spTree>
    <p:extLst>
      <p:ext uri="{BB962C8B-B14F-4D97-AF65-F5344CB8AC3E}">
        <p14:creationId xmlns:p14="http://schemas.microsoft.com/office/powerpoint/2010/main" val="1804366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18</a:t>
            </a:fld>
            <a:endParaRPr lang="en-US"/>
          </a:p>
        </p:txBody>
      </p:sp>
    </p:spTree>
    <p:extLst>
      <p:ext uri="{BB962C8B-B14F-4D97-AF65-F5344CB8AC3E}">
        <p14:creationId xmlns:p14="http://schemas.microsoft.com/office/powerpoint/2010/main" val="36273065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1_FI_Internal_Onscreen_Cover_2023">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0FB76AB-EACF-4765-83D3-4BEDF4D630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1882" y="735168"/>
            <a:ext cx="1839618" cy="113207"/>
          </a:xfrm>
          <a:prstGeom prst="rect">
            <a:avLst/>
          </a:prstGeom>
        </p:spPr>
      </p:pic>
      <p:sp>
        <p:nvSpPr>
          <p:cNvPr id="5" name="Rectangle 4">
            <a:extLst>
              <a:ext uri="{FF2B5EF4-FFF2-40B4-BE49-F238E27FC236}">
                <a16:creationId xmlns:a16="http://schemas.microsoft.com/office/drawing/2014/main" id="{8451F6E1-C461-4C59-9109-9A8F3B8350C5}"/>
              </a:ext>
            </a:extLst>
          </p:cNvPr>
          <p:cNvSpPr/>
          <p:nvPr/>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 name="Rectangle 1">
            <a:extLst>
              <a:ext uri="{FF2B5EF4-FFF2-40B4-BE49-F238E27FC236}">
                <a16:creationId xmlns:a16="http://schemas.microsoft.com/office/drawing/2014/main" id="{97BF274C-0990-FD24-3AB1-E1D32778B18E}"/>
              </a:ext>
            </a:extLst>
          </p:cNvPr>
          <p:cNvSpPr/>
          <p:nvPr userDrawn="1"/>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 name="Content Placeholder 52">
            <a:extLst>
              <a:ext uri="{FF2B5EF4-FFF2-40B4-BE49-F238E27FC236}">
                <a16:creationId xmlns:a16="http://schemas.microsoft.com/office/drawing/2014/main" id="{43BA1E5B-18F8-40E2-9B60-AE1A6A6D64C5}"/>
              </a:ext>
            </a:extLst>
          </p:cNvPr>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0" name="Rectangle 6">
            <a:extLst>
              <a:ext uri="{FF2B5EF4-FFF2-40B4-BE49-F238E27FC236}">
                <a16:creationId xmlns:a16="http://schemas.microsoft.com/office/drawing/2014/main" id="{DBB43A24-833F-4080-BC2A-CF197AC6B16D}"/>
              </a:ext>
            </a:extLst>
          </p:cNvPr>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6CC24A"/>
                </a:solidFill>
              </a:defRPr>
            </a:lvl1pPr>
          </a:lstStyle>
          <a:p>
            <a:r>
              <a:rPr lang="en-US" dirty="0"/>
              <a:t>Click to edit Master subtitle style</a:t>
            </a:r>
          </a:p>
        </p:txBody>
      </p:sp>
      <p:sp>
        <p:nvSpPr>
          <p:cNvPr id="11" name="Text Placeholder 43">
            <a:extLst>
              <a:ext uri="{FF2B5EF4-FFF2-40B4-BE49-F238E27FC236}">
                <a16:creationId xmlns:a16="http://schemas.microsoft.com/office/drawing/2014/main" id="{E45B4B39-F4F2-4213-BF55-A05E56C082F4}"/>
              </a:ext>
            </a:extLst>
          </p:cNvPr>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12" name="Rectangle 9">
            <a:extLst>
              <a:ext uri="{FF2B5EF4-FFF2-40B4-BE49-F238E27FC236}">
                <a16:creationId xmlns:a16="http://schemas.microsoft.com/office/drawing/2014/main" id="{B647B700-D485-4992-B8AF-C083BA630EB5}"/>
              </a:ext>
            </a:extLst>
          </p:cNvPr>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sp>
        <p:nvSpPr>
          <p:cNvPr id="13" name="Rectangle 176">
            <a:extLst>
              <a:ext uri="{FF2B5EF4-FFF2-40B4-BE49-F238E27FC236}">
                <a16:creationId xmlns:a16="http://schemas.microsoft.com/office/drawing/2014/main" id="{A8D6414B-62A3-4F1F-8402-F16308DA64E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dirty="0"/>
              <a:t>Insert disclosures. </a:t>
            </a:r>
          </a:p>
          <a:p>
            <a:pPr>
              <a:defRPr/>
            </a:pPr>
            <a:r>
              <a:rPr lang="en-US" b="0" dirty="0"/>
              <a:t>Insert disclosures.</a:t>
            </a:r>
          </a:p>
          <a:p>
            <a:pPr>
              <a:defRPr/>
            </a:pPr>
            <a:r>
              <a:rPr lang="en-US" dirty="0"/>
              <a:t>Page footer. l  </a:t>
            </a:r>
            <a:r>
              <a:rPr lang="en-US" b="0" dirty="0"/>
              <a:t>© 20XX FMR LLC. All rights reserved.</a:t>
            </a:r>
          </a:p>
        </p:txBody>
      </p:sp>
      <p:sp>
        <p:nvSpPr>
          <p:cNvPr id="3" name="Freeform: Shape 2">
            <a:extLst>
              <a:ext uri="{FF2B5EF4-FFF2-40B4-BE49-F238E27FC236}">
                <a16:creationId xmlns:a16="http://schemas.microsoft.com/office/drawing/2014/main" id="{000EF4ED-4FA0-AC93-0A8A-2E482D7BC90C}"/>
              </a:ext>
            </a:extLst>
          </p:cNvPr>
          <p:cNvSpPr/>
          <p:nvPr userDrawn="1"/>
        </p:nvSpPr>
        <p:spPr bwMode="auto">
          <a:xfrm rot="1020000">
            <a:off x="10535218" y="-154179"/>
            <a:ext cx="491424" cy="3851806"/>
          </a:xfrm>
          <a:custGeom>
            <a:avLst/>
            <a:gdLst>
              <a:gd name="connsiteX0" fmla="*/ 1 w 491104"/>
              <a:gd name="connsiteY0" fmla="*/ 0 h 3932956"/>
              <a:gd name="connsiteX1" fmla="*/ 2978 w 491104"/>
              <a:gd name="connsiteY1" fmla="*/ 0 h 3932956"/>
              <a:gd name="connsiteX2" fmla="*/ 2978 w 491104"/>
              <a:gd name="connsiteY2" fmla="*/ 230385 h 3932956"/>
              <a:gd name="connsiteX3" fmla="*/ 491104 w 491104"/>
              <a:gd name="connsiteY3" fmla="*/ 81150 h 3932956"/>
              <a:gd name="connsiteX4" fmla="*/ 491104 w 491104"/>
              <a:gd name="connsiteY4" fmla="*/ 3932956 h 3932956"/>
              <a:gd name="connsiteX5" fmla="*/ 0 w 491104"/>
              <a:gd name="connsiteY5" fmla="*/ 3932956 h 3932956"/>
              <a:gd name="connsiteX6" fmla="*/ 1 w 491104"/>
              <a:gd name="connsiteY6" fmla="*/ 0 h 3932956"/>
              <a:gd name="connsiteX0" fmla="*/ 35507 w 526611"/>
              <a:gd name="connsiteY0" fmla="*/ 3932956 h 3932956"/>
              <a:gd name="connsiteX1" fmla="*/ 38485 w 526611"/>
              <a:gd name="connsiteY1" fmla="*/ 0 h 3932956"/>
              <a:gd name="connsiteX2" fmla="*/ 38485 w 526611"/>
              <a:gd name="connsiteY2" fmla="*/ 230385 h 3932956"/>
              <a:gd name="connsiteX3" fmla="*/ 526611 w 526611"/>
              <a:gd name="connsiteY3" fmla="*/ 81150 h 3932956"/>
              <a:gd name="connsiteX4" fmla="*/ 526611 w 526611"/>
              <a:gd name="connsiteY4" fmla="*/ 3932956 h 3932956"/>
              <a:gd name="connsiteX5" fmla="*/ 35507 w 526611"/>
              <a:gd name="connsiteY5" fmla="*/ 3932956 h 3932956"/>
              <a:gd name="connsiteX0" fmla="*/ 59729 w 550833"/>
              <a:gd name="connsiteY0" fmla="*/ 3851806 h 3851806"/>
              <a:gd name="connsiteX1" fmla="*/ 62707 w 550833"/>
              <a:gd name="connsiteY1" fmla="*/ 149235 h 3851806"/>
              <a:gd name="connsiteX2" fmla="*/ 550833 w 550833"/>
              <a:gd name="connsiteY2" fmla="*/ 0 h 3851806"/>
              <a:gd name="connsiteX3" fmla="*/ 550833 w 550833"/>
              <a:gd name="connsiteY3" fmla="*/ 3851806 h 3851806"/>
              <a:gd name="connsiteX4" fmla="*/ 59729 w 550833"/>
              <a:gd name="connsiteY4" fmla="*/ 3851806 h 3851806"/>
              <a:gd name="connsiteX0" fmla="*/ 34630 w 525734"/>
              <a:gd name="connsiteY0" fmla="*/ 3851806 h 3851806"/>
              <a:gd name="connsiteX1" fmla="*/ 37608 w 525734"/>
              <a:gd name="connsiteY1" fmla="*/ 149235 h 3851806"/>
              <a:gd name="connsiteX2" fmla="*/ 525734 w 525734"/>
              <a:gd name="connsiteY2" fmla="*/ 0 h 3851806"/>
              <a:gd name="connsiteX3" fmla="*/ 525734 w 525734"/>
              <a:gd name="connsiteY3" fmla="*/ 3851806 h 3851806"/>
              <a:gd name="connsiteX4" fmla="*/ 34630 w 525734"/>
              <a:gd name="connsiteY4" fmla="*/ 3851806 h 3851806"/>
              <a:gd name="connsiteX0" fmla="*/ 320 w 491424"/>
              <a:gd name="connsiteY0" fmla="*/ 3851806 h 3851806"/>
              <a:gd name="connsiteX1" fmla="*/ 3298 w 491424"/>
              <a:gd name="connsiteY1" fmla="*/ 149235 h 3851806"/>
              <a:gd name="connsiteX2" fmla="*/ 491424 w 491424"/>
              <a:gd name="connsiteY2" fmla="*/ 0 h 3851806"/>
              <a:gd name="connsiteX3" fmla="*/ 491424 w 491424"/>
              <a:gd name="connsiteY3" fmla="*/ 3851806 h 3851806"/>
              <a:gd name="connsiteX4" fmla="*/ 320 w 491424"/>
              <a:gd name="connsiteY4" fmla="*/ 3851806 h 3851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424" h="3851806">
                <a:moveTo>
                  <a:pt x="320" y="3851806"/>
                </a:moveTo>
                <a:cubicBezTo>
                  <a:pt x="-1738" y="149362"/>
                  <a:pt x="6960" y="3872645"/>
                  <a:pt x="3298" y="149235"/>
                </a:cubicBezTo>
                <a:lnTo>
                  <a:pt x="491424" y="0"/>
                </a:lnTo>
                <a:lnTo>
                  <a:pt x="491424" y="3851806"/>
                </a:lnTo>
                <a:lnTo>
                  <a:pt x="320" y="3851806"/>
                </a:lnTo>
                <a:close/>
              </a:path>
            </a:pathLst>
          </a:custGeom>
          <a:gradFill>
            <a:gsLst>
              <a:gs pos="0">
                <a:schemeClr val="bg1">
                  <a:alpha val="1000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6" name="Freeform: Shape 5">
            <a:extLst>
              <a:ext uri="{FF2B5EF4-FFF2-40B4-BE49-F238E27FC236}">
                <a16:creationId xmlns:a16="http://schemas.microsoft.com/office/drawing/2014/main" id="{5E8F07C2-4617-CF5B-332B-3109B74DBD3F}"/>
              </a:ext>
            </a:extLst>
          </p:cNvPr>
          <p:cNvSpPr/>
          <p:nvPr userDrawn="1"/>
        </p:nvSpPr>
        <p:spPr bwMode="auto">
          <a:xfrm rot="1020000">
            <a:off x="9492267" y="-233764"/>
            <a:ext cx="1005596" cy="4054198"/>
          </a:xfrm>
          <a:custGeom>
            <a:avLst/>
            <a:gdLst>
              <a:gd name="connsiteX0" fmla="*/ 0 w 1002809"/>
              <a:gd name="connsiteY0" fmla="*/ 40604 h 4054198"/>
              <a:gd name="connsiteX1" fmla="*/ 1285 w 1002809"/>
              <a:gd name="connsiteY1" fmla="*/ 40605 h 4054198"/>
              <a:gd name="connsiteX2" fmla="*/ 1286 w 1002809"/>
              <a:gd name="connsiteY2" fmla="*/ 306195 h 4054198"/>
              <a:gd name="connsiteX3" fmla="*/ 1002807 w 1002809"/>
              <a:gd name="connsiteY3" fmla="*/ 0 h 4054198"/>
              <a:gd name="connsiteX4" fmla="*/ 1002809 w 1002809"/>
              <a:gd name="connsiteY4" fmla="*/ 4054198 h 4054198"/>
              <a:gd name="connsiteX5" fmla="*/ 1 w 1002809"/>
              <a:gd name="connsiteY5" fmla="*/ 4054198 h 4054198"/>
              <a:gd name="connsiteX6" fmla="*/ 0 w 1002809"/>
              <a:gd name="connsiteY6" fmla="*/ 40604 h 4054198"/>
              <a:gd name="connsiteX0" fmla="*/ 73902 w 1076710"/>
              <a:gd name="connsiteY0" fmla="*/ 4054198 h 4054198"/>
              <a:gd name="connsiteX1" fmla="*/ 75186 w 1076710"/>
              <a:gd name="connsiteY1" fmla="*/ 40605 h 4054198"/>
              <a:gd name="connsiteX2" fmla="*/ 75187 w 1076710"/>
              <a:gd name="connsiteY2" fmla="*/ 306195 h 4054198"/>
              <a:gd name="connsiteX3" fmla="*/ 1076708 w 1076710"/>
              <a:gd name="connsiteY3" fmla="*/ 0 h 4054198"/>
              <a:gd name="connsiteX4" fmla="*/ 1076710 w 1076710"/>
              <a:gd name="connsiteY4" fmla="*/ 4054198 h 4054198"/>
              <a:gd name="connsiteX5" fmla="*/ 73902 w 1076710"/>
              <a:gd name="connsiteY5" fmla="*/ 4054198 h 4054198"/>
              <a:gd name="connsiteX0" fmla="*/ 124629 w 1127437"/>
              <a:gd name="connsiteY0" fmla="*/ 4054198 h 4054198"/>
              <a:gd name="connsiteX1" fmla="*/ 125914 w 1127437"/>
              <a:gd name="connsiteY1" fmla="*/ 306195 h 4054198"/>
              <a:gd name="connsiteX2" fmla="*/ 1127435 w 1127437"/>
              <a:gd name="connsiteY2" fmla="*/ 0 h 4054198"/>
              <a:gd name="connsiteX3" fmla="*/ 1127437 w 1127437"/>
              <a:gd name="connsiteY3" fmla="*/ 4054198 h 4054198"/>
              <a:gd name="connsiteX4" fmla="*/ 124629 w 1127437"/>
              <a:gd name="connsiteY4" fmla="*/ 4054198 h 4054198"/>
              <a:gd name="connsiteX0" fmla="*/ 76953 w 1079761"/>
              <a:gd name="connsiteY0" fmla="*/ 4054198 h 4054198"/>
              <a:gd name="connsiteX1" fmla="*/ 78238 w 1079761"/>
              <a:gd name="connsiteY1" fmla="*/ 306195 h 4054198"/>
              <a:gd name="connsiteX2" fmla="*/ 1079759 w 1079761"/>
              <a:gd name="connsiteY2" fmla="*/ 0 h 4054198"/>
              <a:gd name="connsiteX3" fmla="*/ 1079761 w 1079761"/>
              <a:gd name="connsiteY3" fmla="*/ 4054198 h 4054198"/>
              <a:gd name="connsiteX4" fmla="*/ 76953 w 1079761"/>
              <a:gd name="connsiteY4" fmla="*/ 4054198 h 4054198"/>
              <a:gd name="connsiteX0" fmla="*/ 2788 w 1005596"/>
              <a:gd name="connsiteY0" fmla="*/ 4054198 h 4054198"/>
              <a:gd name="connsiteX1" fmla="*/ 4073 w 1005596"/>
              <a:gd name="connsiteY1" fmla="*/ 306195 h 4054198"/>
              <a:gd name="connsiteX2" fmla="*/ 1005594 w 1005596"/>
              <a:gd name="connsiteY2" fmla="*/ 0 h 4054198"/>
              <a:gd name="connsiteX3" fmla="*/ 1005596 w 1005596"/>
              <a:gd name="connsiteY3" fmla="*/ 4054198 h 4054198"/>
              <a:gd name="connsiteX4" fmla="*/ 2788 w 1005596"/>
              <a:gd name="connsiteY4" fmla="*/ 4054198 h 4054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596" h="4054198">
                <a:moveTo>
                  <a:pt x="2788" y="4054198"/>
                </a:moveTo>
                <a:cubicBezTo>
                  <a:pt x="16540" y="306548"/>
                  <a:pt x="-9551" y="4155431"/>
                  <a:pt x="4073" y="306195"/>
                </a:cubicBezTo>
                <a:lnTo>
                  <a:pt x="1005594" y="0"/>
                </a:lnTo>
                <a:cubicBezTo>
                  <a:pt x="1005595" y="1351399"/>
                  <a:pt x="1005595" y="2702799"/>
                  <a:pt x="1005596" y="4054198"/>
                </a:cubicBezTo>
                <a:lnTo>
                  <a:pt x="2788" y="4054198"/>
                </a:lnTo>
                <a:close/>
              </a:path>
            </a:pathLst>
          </a:custGeom>
          <a:gradFill>
            <a:gsLst>
              <a:gs pos="0">
                <a:schemeClr val="bg1">
                  <a:alpha val="2017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24" name="Freeform: Shape 23">
            <a:extLst>
              <a:ext uri="{FF2B5EF4-FFF2-40B4-BE49-F238E27FC236}">
                <a16:creationId xmlns:a16="http://schemas.microsoft.com/office/drawing/2014/main" id="{4A1D1E5A-1BD2-00D1-FA58-B8CA25ACD7B2}"/>
              </a:ext>
            </a:extLst>
          </p:cNvPr>
          <p:cNvSpPr/>
          <p:nvPr userDrawn="1"/>
        </p:nvSpPr>
        <p:spPr bwMode="auto">
          <a:xfrm>
            <a:off x="7375943" y="1814"/>
            <a:ext cx="2645333" cy="3969607"/>
          </a:xfrm>
          <a:custGeom>
            <a:avLst/>
            <a:gdLst>
              <a:gd name="connsiteX0" fmla="*/ 1079807 w 2645333"/>
              <a:gd name="connsiteY0" fmla="*/ 0 h 3969607"/>
              <a:gd name="connsiteX1" fmla="*/ 2645333 w 2645333"/>
              <a:gd name="connsiteY1" fmla="*/ 0 h 3969607"/>
              <a:gd name="connsiteX2" fmla="*/ 1431703 w 2645333"/>
              <a:gd name="connsiteY2" fmla="*/ 3969607 h 3969607"/>
              <a:gd name="connsiteX3" fmla="*/ 0 w 2645333"/>
              <a:gd name="connsiteY3" fmla="*/ 3531892 h 3969607"/>
              <a:gd name="connsiteX4" fmla="*/ 1079807 w 2645333"/>
              <a:gd name="connsiteY4" fmla="*/ 0 h 3969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333" h="3969607">
                <a:moveTo>
                  <a:pt x="1079807" y="0"/>
                </a:moveTo>
                <a:lnTo>
                  <a:pt x="2645333" y="0"/>
                </a:lnTo>
                <a:lnTo>
                  <a:pt x="1431703" y="3969607"/>
                </a:lnTo>
                <a:lnTo>
                  <a:pt x="0" y="3531892"/>
                </a:lnTo>
                <a:lnTo>
                  <a:pt x="1079807" y="0"/>
                </a:lnTo>
                <a:close/>
              </a:path>
            </a:pathLst>
          </a:custGeom>
          <a:gradFill>
            <a:gsLst>
              <a:gs pos="0">
                <a:schemeClr val="bg1">
                  <a:alpha val="1000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25" name="Freeform: Shape 24">
            <a:extLst>
              <a:ext uri="{FF2B5EF4-FFF2-40B4-BE49-F238E27FC236}">
                <a16:creationId xmlns:a16="http://schemas.microsoft.com/office/drawing/2014/main" id="{F5DFE148-1959-FCF0-3E04-F76C2997F8E7}"/>
              </a:ext>
            </a:extLst>
          </p:cNvPr>
          <p:cNvSpPr/>
          <p:nvPr userDrawn="1"/>
        </p:nvSpPr>
        <p:spPr bwMode="auto">
          <a:xfrm>
            <a:off x="0" y="3742279"/>
            <a:ext cx="12192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6" name="Freeform: Shape 25">
            <a:extLst>
              <a:ext uri="{FF2B5EF4-FFF2-40B4-BE49-F238E27FC236}">
                <a16:creationId xmlns:a16="http://schemas.microsoft.com/office/drawing/2014/main" id="{658E0796-4D2A-B212-FF6D-18A8C9E8516D}"/>
              </a:ext>
            </a:extLst>
          </p:cNvPr>
          <p:cNvSpPr/>
          <p:nvPr userDrawn="1"/>
        </p:nvSpPr>
        <p:spPr bwMode="auto">
          <a:xfrm>
            <a:off x="7249313" y="3742279"/>
            <a:ext cx="1627681" cy="162233"/>
          </a:xfrm>
          <a:custGeom>
            <a:avLst/>
            <a:gdLst>
              <a:gd name="connsiteX0" fmla="*/ 49600 w 1627681"/>
              <a:gd name="connsiteY0" fmla="*/ 0 h 162233"/>
              <a:gd name="connsiteX1" fmla="*/ 1627681 w 1627681"/>
              <a:gd name="connsiteY1" fmla="*/ 0 h 162233"/>
              <a:gd name="connsiteX2" fmla="*/ 1578082 w 1627681"/>
              <a:gd name="connsiteY2" fmla="*/ 162233 h 162233"/>
              <a:gd name="connsiteX3" fmla="*/ 0 w 1627681"/>
              <a:gd name="connsiteY3" fmla="*/ 162233 h 162233"/>
              <a:gd name="connsiteX4" fmla="*/ 49600 w 1627681"/>
              <a:gd name="connsiteY4" fmla="*/ 0 h 162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7681" h="162233">
                <a:moveTo>
                  <a:pt x="49600" y="0"/>
                </a:moveTo>
                <a:lnTo>
                  <a:pt x="1627681" y="0"/>
                </a:lnTo>
                <a:lnTo>
                  <a:pt x="1578082" y="162233"/>
                </a:lnTo>
                <a:lnTo>
                  <a:pt x="0" y="162233"/>
                </a:lnTo>
                <a:lnTo>
                  <a:pt x="49600"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7" name="Freeform: Shape 26">
            <a:extLst>
              <a:ext uri="{FF2B5EF4-FFF2-40B4-BE49-F238E27FC236}">
                <a16:creationId xmlns:a16="http://schemas.microsoft.com/office/drawing/2014/main" id="{B8EBCD0E-69B9-5556-0660-0C5F6DE3C691}"/>
              </a:ext>
            </a:extLst>
          </p:cNvPr>
          <p:cNvSpPr/>
          <p:nvPr userDrawn="1"/>
        </p:nvSpPr>
        <p:spPr bwMode="auto">
          <a:xfrm rot="1020000">
            <a:off x="8865649" y="3583981"/>
            <a:ext cx="1011291" cy="478829"/>
          </a:xfrm>
          <a:custGeom>
            <a:avLst/>
            <a:gdLst>
              <a:gd name="connsiteX0" fmla="*/ 0 w 1011291"/>
              <a:gd name="connsiteY0" fmla="*/ 309182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8" fmla="*/ 0 w 1011291"/>
              <a:gd name="connsiteY8" fmla="*/ 309182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94884 h 567351"/>
              <a:gd name="connsiteX4" fmla="*/ 1011291 w 1011291"/>
              <a:gd name="connsiteY4" fmla="*/ 88522 h 567351"/>
              <a:gd name="connsiteX5" fmla="*/ 1011291 w 1011291"/>
              <a:gd name="connsiteY5" fmla="*/ 258168 h 567351"/>
              <a:gd name="connsiteX6" fmla="*/ 0 w 1011291"/>
              <a:gd name="connsiteY6" fmla="*/ 567351 h 567351"/>
              <a:gd name="connsiteX0" fmla="*/ 0 w 1011291"/>
              <a:gd name="connsiteY0" fmla="*/ 567351 h 567351"/>
              <a:gd name="connsiteX1" fmla="*/ 1011291 w 1011291"/>
              <a:gd name="connsiteY1" fmla="*/ 0 h 567351"/>
              <a:gd name="connsiteX2" fmla="*/ 9227 w 1011291"/>
              <a:gd name="connsiteY2" fmla="*/ 394884 h 567351"/>
              <a:gd name="connsiteX3" fmla="*/ 1011291 w 1011291"/>
              <a:gd name="connsiteY3" fmla="*/ 88522 h 567351"/>
              <a:gd name="connsiteX4" fmla="*/ 1011291 w 1011291"/>
              <a:gd name="connsiteY4" fmla="*/ 258168 h 567351"/>
              <a:gd name="connsiteX5" fmla="*/ 0 w 1011291"/>
              <a:gd name="connsiteY5" fmla="*/ 567351 h 567351"/>
              <a:gd name="connsiteX0" fmla="*/ 0 w 1011291"/>
              <a:gd name="connsiteY0" fmla="*/ 478829 h 478829"/>
              <a:gd name="connsiteX1" fmla="*/ 9227 w 1011291"/>
              <a:gd name="connsiteY1" fmla="*/ 306362 h 478829"/>
              <a:gd name="connsiteX2" fmla="*/ 1011291 w 1011291"/>
              <a:gd name="connsiteY2" fmla="*/ 0 h 478829"/>
              <a:gd name="connsiteX3" fmla="*/ 1011291 w 1011291"/>
              <a:gd name="connsiteY3" fmla="*/ 169646 h 478829"/>
              <a:gd name="connsiteX4" fmla="*/ 0 w 1011291"/>
              <a:gd name="connsiteY4" fmla="*/ 478829 h 478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291" h="478829">
                <a:moveTo>
                  <a:pt x="0" y="478829"/>
                </a:moveTo>
                <a:lnTo>
                  <a:pt x="9227" y="306362"/>
                </a:lnTo>
                <a:lnTo>
                  <a:pt x="1011291" y="0"/>
                </a:lnTo>
                <a:lnTo>
                  <a:pt x="1011291" y="169646"/>
                </a:lnTo>
                <a:lnTo>
                  <a:pt x="0" y="478829"/>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8" name="Freeform: Shape 27">
            <a:extLst>
              <a:ext uri="{FF2B5EF4-FFF2-40B4-BE49-F238E27FC236}">
                <a16:creationId xmlns:a16="http://schemas.microsoft.com/office/drawing/2014/main" id="{FF023033-5AD8-5205-F563-993E7270252B}"/>
              </a:ext>
            </a:extLst>
          </p:cNvPr>
          <p:cNvSpPr/>
          <p:nvPr userDrawn="1"/>
        </p:nvSpPr>
        <p:spPr bwMode="auto">
          <a:xfrm>
            <a:off x="9872699" y="3742279"/>
            <a:ext cx="578870" cy="162233"/>
          </a:xfrm>
          <a:custGeom>
            <a:avLst/>
            <a:gdLst>
              <a:gd name="connsiteX0" fmla="*/ 75482 w 604752"/>
              <a:gd name="connsiteY0" fmla="*/ 0 h 246888"/>
              <a:gd name="connsiteX1" fmla="*/ 604752 w 604752"/>
              <a:gd name="connsiteY1" fmla="*/ 0 h 246888"/>
              <a:gd name="connsiteX2" fmla="*/ 603789 w 604752"/>
              <a:gd name="connsiteY2" fmla="*/ 3149 h 246888"/>
              <a:gd name="connsiteX3" fmla="*/ 77063 w 604752"/>
              <a:gd name="connsiteY3" fmla="*/ 3149 h 246888"/>
              <a:gd name="connsiteX4" fmla="*/ 52145 w 604752"/>
              <a:gd name="connsiteY4" fmla="*/ 84655 h 246888"/>
              <a:gd name="connsiteX5" fmla="*/ 578870 w 604752"/>
              <a:gd name="connsiteY5" fmla="*/ 84655 h 246888"/>
              <a:gd name="connsiteX6" fmla="*/ 529271 w 604752"/>
              <a:gd name="connsiteY6" fmla="*/ 246888 h 246888"/>
              <a:gd name="connsiteX7" fmla="*/ 0 w 604752"/>
              <a:gd name="connsiteY7" fmla="*/ 246888 h 246888"/>
              <a:gd name="connsiteX8" fmla="*/ 75482 w 604752"/>
              <a:gd name="connsiteY8" fmla="*/ 0 h 246888"/>
              <a:gd name="connsiteX0" fmla="*/ 0 w 604752"/>
              <a:gd name="connsiteY0" fmla="*/ 246888 h 246888"/>
              <a:gd name="connsiteX1" fmla="*/ 604752 w 604752"/>
              <a:gd name="connsiteY1" fmla="*/ 0 h 246888"/>
              <a:gd name="connsiteX2" fmla="*/ 603789 w 604752"/>
              <a:gd name="connsiteY2" fmla="*/ 3149 h 246888"/>
              <a:gd name="connsiteX3" fmla="*/ 77063 w 604752"/>
              <a:gd name="connsiteY3" fmla="*/ 3149 h 246888"/>
              <a:gd name="connsiteX4" fmla="*/ 52145 w 604752"/>
              <a:gd name="connsiteY4" fmla="*/ 84655 h 246888"/>
              <a:gd name="connsiteX5" fmla="*/ 578870 w 604752"/>
              <a:gd name="connsiteY5" fmla="*/ 84655 h 246888"/>
              <a:gd name="connsiteX6" fmla="*/ 529271 w 604752"/>
              <a:gd name="connsiteY6" fmla="*/ 246888 h 246888"/>
              <a:gd name="connsiteX7" fmla="*/ 0 w 604752"/>
              <a:gd name="connsiteY7" fmla="*/ 246888 h 246888"/>
              <a:gd name="connsiteX0" fmla="*/ 0 w 604752"/>
              <a:gd name="connsiteY0" fmla="*/ 246888 h 246888"/>
              <a:gd name="connsiteX1" fmla="*/ 604752 w 604752"/>
              <a:gd name="connsiteY1" fmla="*/ 0 h 246888"/>
              <a:gd name="connsiteX2" fmla="*/ 603789 w 604752"/>
              <a:gd name="connsiteY2" fmla="*/ 3149 h 246888"/>
              <a:gd name="connsiteX3" fmla="*/ 52145 w 604752"/>
              <a:gd name="connsiteY3" fmla="*/ 84655 h 246888"/>
              <a:gd name="connsiteX4" fmla="*/ 578870 w 604752"/>
              <a:gd name="connsiteY4" fmla="*/ 84655 h 246888"/>
              <a:gd name="connsiteX5" fmla="*/ 529271 w 604752"/>
              <a:gd name="connsiteY5" fmla="*/ 246888 h 246888"/>
              <a:gd name="connsiteX6" fmla="*/ 0 w 604752"/>
              <a:gd name="connsiteY6" fmla="*/ 246888 h 246888"/>
              <a:gd name="connsiteX0" fmla="*/ 0 w 604752"/>
              <a:gd name="connsiteY0" fmla="*/ 246888 h 246888"/>
              <a:gd name="connsiteX1" fmla="*/ 604752 w 604752"/>
              <a:gd name="connsiteY1" fmla="*/ 0 h 246888"/>
              <a:gd name="connsiteX2" fmla="*/ 52145 w 604752"/>
              <a:gd name="connsiteY2" fmla="*/ 84655 h 246888"/>
              <a:gd name="connsiteX3" fmla="*/ 578870 w 604752"/>
              <a:gd name="connsiteY3" fmla="*/ 84655 h 246888"/>
              <a:gd name="connsiteX4" fmla="*/ 529271 w 604752"/>
              <a:gd name="connsiteY4" fmla="*/ 246888 h 246888"/>
              <a:gd name="connsiteX5" fmla="*/ 0 w 604752"/>
              <a:gd name="connsiteY5" fmla="*/ 246888 h 246888"/>
              <a:gd name="connsiteX0" fmla="*/ 0 w 578870"/>
              <a:gd name="connsiteY0" fmla="*/ 162233 h 162233"/>
              <a:gd name="connsiteX1" fmla="*/ 52145 w 578870"/>
              <a:gd name="connsiteY1" fmla="*/ 0 h 162233"/>
              <a:gd name="connsiteX2" fmla="*/ 578870 w 578870"/>
              <a:gd name="connsiteY2" fmla="*/ 0 h 162233"/>
              <a:gd name="connsiteX3" fmla="*/ 529271 w 578870"/>
              <a:gd name="connsiteY3" fmla="*/ 162233 h 162233"/>
              <a:gd name="connsiteX4" fmla="*/ 0 w 578870"/>
              <a:gd name="connsiteY4" fmla="*/ 162233 h 162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70" h="162233">
                <a:moveTo>
                  <a:pt x="0" y="162233"/>
                </a:moveTo>
                <a:lnTo>
                  <a:pt x="52145" y="0"/>
                </a:lnTo>
                <a:lnTo>
                  <a:pt x="578870" y="0"/>
                </a:lnTo>
                <a:lnTo>
                  <a:pt x="529271" y="162233"/>
                </a:lnTo>
                <a:lnTo>
                  <a:pt x="0" y="162233"/>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pic>
        <p:nvPicPr>
          <p:cNvPr id="29" name="Picture 28">
            <a:extLst>
              <a:ext uri="{FF2B5EF4-FFF2-40B4-BE49-F238E27FC236}">
                <a16:creationId xmlns:a16="http://schemas.microsoft.com/office/drawing/2014/main" id="{8C636F8D-8049-0551-5314-F8FF6A171581}"/>
              </a:ext>
            </a:extLst>
          </p:cNvPr>
          <p:cNvPicPr>
            <a:picLocks noChangeAspect="1"/>
          </p:cNvPicPr>
          <p:nvPr userDrawn="1"/>
        </p:nvPicPr>
        <p:blipFill>
          <a:blip r:embed="rId4"/>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685196647"/>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4" name="Group 3">
            <a:extLst>
              <a:ext uri="{FF2B5EF4-FFF2-40B4-BE49-F238E27FC236}">
                <a16:creationId xmlns:a16="http://schemas.microsoft.com/office/drawing/2014/main" id="{3AE90BBE-A404-6DC4-60FA-726524ACBA56}"/>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041DBE3E-E9CC-0D65-646E-2995BA62821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5D0D1409-EBEE-C6AA-88ED-1741F92D411E}"/>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A10C71D0-F231-DF20-F738-69791121377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F147D013-AC61-D9B4-F0C7-EE788E0F2AB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4">
              <a:extLst>
                <a:ext uri="{FF2B5EF4-FFF2-40B4-BE49-F238E27FC236}">
                  <a16:creationId xmlns:a16="http://schemas.microsoft.com/office/drawing/2014/main" id="{50E0B6F3-25D1-D68C-F650-14E99EFAF9D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3723D2DB-C714-1563-BAE3-6368D064328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F1D4BCD9-AEBD-CFCA-C37A-50B238A1D1F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397B02A3-2997-B3EF-4E98-13FD07D24A8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D01C3E77-F269-A48B-9B81-00C84330ECE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8C3A1900-5444-BED5-1F79-A836B14E5B62}"/>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F0CD96F4-3DC7-FADC-4EEF-094E871E14B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B022D034-EF73-33D6-C275-AFF61044029D}"/>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8BABD0EC-2DE8-4942-2DF0-7449263EEAA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04E34B4E-9F16-F7D5-0690-CB554C9A44F3}"/>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5B444061-E674-0A38-358A-BA7BA125AC9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0B79C0CB-C5A3-22AC-A07F-5E8252FA5271}"/>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6740DDB0-BCD3-2E28-5E87-66BF412B5B5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BA989B7B-983D-2850-276C-8EF50B5E163F}"/>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4F0E486E-8E83-EC8B-D704-DCD3356E042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0742CBB3-4630-E3C2-1A84-06BCAC9B4F8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EA9F6953-2590-04D9-1CCF-83777F1E7FEE}"/>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5A16AD1A-5B52-7998-CBD6-696E38E284E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A229C355-C64B-DF50-65E1-E5A09CB5B84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0155E273-2C3C-9C94-073B-1566632137A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66F1B400-0251-9C63-9EF8-FFED9BD3DD8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77245A73-336E-1566-8879-71FC3D641126}"/>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5964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4" name="Group 3">
            <a:extLst>
              <a:ext uri="{FF2B5EF4-FFF2-40B4-BE49-F238E27FC236}">
                <a16:creationId xmlns:a16="http://schemas.microsoft.com/office/drawing/2014/main" id="{2EBA7982-A0EE-A7DC-C216-9A197D568B6E}"/>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2210428C-2566-D5CC-3EF4-A67B9C6CC46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E2FBB456-E84D-FCF5-6BDC-2F36CB4BB0C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B7455EF1-2552-ABEB-77AF-B89D4F0C87A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CD27A3FE-9C38-B9C7-E458-6F657F641E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5C4B12F0-0F8C-0714-DB88-B406BA38E52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9A0AF7D9-7C38-A73A-0582-E9B7954B5B1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097E5EA9-DC41-B8C5-81D2-C3D8BF2BF42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448EC46F-F77D-266D-64BE-DB8EF6CD8DE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0F0FCAB1-8555-02B2-01FA-3777ED85C7F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CB386637-D3CB-005A-51CE-3A532F66DDB8}"/>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82444B13-636D-9A0C-2B19-10F2B23B3C37}"/>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AAA3E86A-E03F-A6C2-4402-87BCCD84C76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422CC2E4-5F32-4665-253A-07A2EC319E8D}"/>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0C95A355-A4D0-1B7C-A954-9C88465860F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D708F965-D406-A3AF-3E44-AD2D60C0E58E}"/>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D5AE4F59-6E4A-6427-BC2C-895FA083F2B2}"/>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9799D8FF-28F4-E496-DD2B-90AF333D933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BDFF60A3-F16D-FBA2-BE21-3A70CEA9692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A3E3A03D-D00E-0736-716E-EA3918DC867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672DD32C-2BDD-A908-A785-D2BE6B29BE9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A05F7E24-E1DB-4D63-17CF-56E63010DF6D}"/>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4A77A8E7-4A69-7796-C381-362F720C1A8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B0A0788C-D869-BF24-E908-637E0A57FB0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AE7E728F-4C9F-B43E-C491-2C8DA1CEA21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191800F8-A8DB-CB17-9C4A-927626DB1A0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7E2A29F5-5A8B-7AFD-7424-F3C5EF198B9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00567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4" name="Group 3">
            <a:extLst>
              <a:ext uri="{FF2B5EF4-FFF2-40B4-BE49-F238E27FC236}">
                <a16:creationId xmlns:a16="http://schemas.microsoft.com/office/drawing/2014/main" id="{82E41817-36E9-635E-EE41-FCACD6E465CA}"/>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160E7EF2-5654-B8C4-F114-026A4E7B0D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1CE3841F-FD4E-47C7-0EA3-71997E3678D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CD0070C8-3CB1-52D4-CC4D-86CFB75439A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78868F14-160F-F34B-5C5E-44FC2488066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EB11C89F-76A7-8E8A-EDCD-3CDB87133D4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218DECCA-E136-CEC2-19C0-DD2C07B0E83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6EA38656-32D1-BA3D-E00D-375DD5BDC918}"/>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9E3996DA-C4F2-330F-748D-E429E8B023D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49213ACC-D086-3016-6B34-E23EF88FCF03}"/>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DF813BBE-E41E-115C-6F3E-43D6C4B96B1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B98AB321-A5DA-B8FE-E3F8-366C74B9A80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D0296B1D-3F59-8C4F-B84C-0847D774EB9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8F988080-70EB-B106-61E4-F8CCC523015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17AB16E4-4EA8-8FD3-C1B8-B8E57C36047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79D8F5C3-3195-E761-DA02-8BC6708786E3}"/>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88C66BC1-B8AE-180D-30D5-7D8B4396375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BDF43391-ADBC-1C49-6B10-F985DDD6C72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E076D550-C894-768C-B491-3A5138EAFC9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C9BB031E-D213-522F-8916-3576BEAE8C7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56299568-8C6D-5420-0BB6-AF3F012F3DBF}"/>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852F516A-CC20-02A1-0D3C-42B2ACEFF5E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08A4E568-5D7C-35B8-867F-BB3D5ECC473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38075B8A-E737-CCDB-7E84-6DA90BCE1AE3}"/>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11E28FAF-3E1E-325C-103B-E9EB875E4235}"/>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2" name="Freeform 104">
              <a:extLst>
                <a:ext uri="{FF2B5EF4-FFF2-40B4-BE49-F238E27FC236}">
                  <a16:creationId xmlns:a16="http://schemas.microsoft.com/office/drawing/2014/main" id="{99F725B5-DFC0-DE5B-AEBD-B89645DE987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3" name="Freeform 105">
              <a:extLst>
                <a:ext uri="{FF2B5EF4-FFF2-40B4-BE49-F238E27FC236}">
                  <a16:creationId xmlns:a16="http://schemas.microsoft.com/office/drawing/2014/main" id="{FFD50664-A95B-9EBC-CE5F-DC6205DED91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958908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4" name="Group 3">
            <a:extLst>
              <a:ext uri="{FF2B5EF4-FFF2-40B4-BE49-F238E27FC236}">
                <a16:creationId xmlns:a16="http://schemas.microsoft.com/office/drawing/2014/main" id="{DF12481C-EEC3-F913-FB2B-5EB9F2845E44}"/>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61EDE009-BB99-A9B3-397E-DCD1D6F48B95}"/>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49DD4EED-588D-4D89-517F-7D18256C541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484C108D-3C9C-65F8-3369-F73938E03BE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3E3B3A6F-310A-2F48-40E5-48B316FA60A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EF25C2D6-8E63-417F-8BEA-518CF29B2B7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26EB048A-C977-BA18-FF19-6DE2B48EA2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BD852FB3-14F9-ACF8-4EC0-0C0135A6ED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6B0C47D5-0CC5-C093-0AA7-E4489734995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BE40BC3C-7191-E316-C4EA-119639919655}"/>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0047AE79-F9F3-50C6-BA1D-321BC2D8683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7231B66D-5B19-6B2F-30F3-D25F2DD6E0B4}"/>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D4096FA5-34D1-2BF8-F13C-06CCD4489A2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49CB2F9C-0EE3-252C-33AC-9BF0FA1715B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20E2E298-24FA-FE78-E2C0-8F9A04AE1DC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5F4EBC49-3CA7-4BC8-C3CD-FAAB67B2A5F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0C807F45-9D8A-52A2-A74D-EA0C5D2A73E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9C554807-B6F3-CA9E-09AD-6700B3CCE05B}"/>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8DAA4D98-2C86-F5EE-9EAB-35375AC0DCD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86F4EDBF-3882-FE9A-1E4F-CBC5F438C7C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AED4F122-F80A-D6A7-5A60-F9FD5EE7AED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2B9D6506-703C-A951-132C-1595C1433E9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F6AC3556-5A4C-4017-A562-6D563F4F2FC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C6DF6892-273E-C78B-F847-5D39E577136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B9F0C77F-B5ED-CB32-5D19-03AD8108C70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7E844525-A2D1-1720-5B84-00E5E51B2C5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65547C59-7B61-7952-D895-F6189517B4C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4292222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dirty="0"/>
              <a:t>BROKER/DEALER and ADDRESS PLACEHOLDER</a:t>
            </a:r>
            <a:endParaRPr lang="en-US" dirty="0"/>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dirty="0">
                <a:latin typeface="+mj-lt"/>
              </a:rPr>
              <a:t>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a:t>
            </a:r>
          </a:p>
          <a:p>
            <a:pPr eaLnBrk="1" hangingPunct="1">
              <a:spcBef>
                <a:spcPts val="300"/>
              </a:spcBef>
              <a:buClrTx/>
              <a:buSzTx/>
              <a:buFontTx/>
              <a:buNone/>
            </a:pPr>
            <a:r>
              <a:rPr lang="en-US" sz="1251" b="1" dirty="0">
                <a:latin typeface="+mj-lt"/>
              </a:rPr>
              <a:t>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dirty="0"/>
              <a:t>1.000000.100</a:t>
            </a:r>
          </a:p>
          <a:p>
            <a:pPr lvl="0"/>
            <a:r>
              <a:rPr lang="en-US" dirty="0"/>
              <a:t>0116</a:t>
            </a:r>
          </a:p>
        </p:txBody>
      </p:sp>
    </p:spTree>
    <p:extLst>
      <p:ext uri="{BB962C8B-B14F-4D97-AF65-F5344CB8AC3E}">
        <p14:creationId xmlns:p14="http://schemas.microsoft.com/office/powerpoint/2010/main" val="3852695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M_External_Onscreen_Cover">
    <p:bg>
      <p:bgPr>
        <a:solidFill>
          <a:srgbClr val="47525B"/>
        </a:solidFill>
        <a:effectLst/>
      </p:bgPr>
    </p:bg>
    <p:spTree>
      <p:nvGrpSpPr>
        <p:cNvPr id="1" name=""/>
        <p:cNvGrpSpPr/>
        <p:nvPr/>
      </p:nvGrpSpPr>
      <p:grpSpPr>
        <a:xfrm>
          <a:off x="0" y="0"/>
          <a:ext cx="0" cy="0"/>
          <a:chOff x="0" y="0"/>
          <a:chExt cx="0" cy="0"/>
        </a:xfrm>
      </p:grpSpPr>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dirty="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2" name="Freeform: Shape 1">
            <a:extLst>
              <a:ext uri="{FF2B5EF4-FFF2-40B4-BE49-F238E27FC236}">
                <a16:creationId xmlns:a16="http://schemas.microsoft.com/office/drawing/2014/main" id="{D4D1907E-903A-0508-45A7-59BEB5726E59}"/>
              </a:ext>
            </a:extLst>
          </p:cNvPr>
          <p:cNvSpPr/>
          <p:nvPr userDrawn="1"/>
        </p:nvSpPr>
        <p:spPr bwMode="auto">
          <a:xfrm rot="1020000">
            <a:off x="10535218" y="-154179"/>
            <a:ext cx="491424" cy="3851806"/>
          </a:xfrm>
          <a:custGeom>
            <a:avLst/>
            <a:gdLst>
              <a:gd name="connsiteX0" fmla="*/ 1 w 491104"/>
              <a:gd name="connsiteY0" fmla="*/ 0 h 3932956"/>
              <a:gd name="connsiteX1" fmla="*/ 2978 w 491104"/>
              <a:gd name="connsiteY1" fmla="*/ 0 h 3932956"/>
              <a:gd name="connsiteX2" fmla="*/ 2978 w 491104"/>
              <a:gd name="connsiteY2" fmla="*/ 230385 h 3932956"/>
              <a:gd name="connsiteX3" fmla="*/ 491104 w 491104"/>
              <a:gd name="connsiteY3" fmla="*/ 81150 h 3932956"/>
              <a:gd name="connsiteX4" fmla="*/ 491104 w 491104"/>
              <a:gd name="connsiteY4" fmla="*/ 3932956 h 3932956"/>
              <a:gd name="connsiteX5" fmla="*/ 0 w 491104"/>
              <a:gd name="connsiteY5" fmla="*/ 3932956 h 3932956"/>
              <a:gd name="connsiteX6" fmla="*/ 1 w 491104"/>
              <a:gd name="connsiteY6" fmla="*/ 0 h 3932956"/>
              <a:gd name="connsiteX0" fmla="*/ 35507 w 526611"/>
              <a:gd name="connsiteY0" fmla="*/ 3932956 h 3932956"/>
              <a:gd name="connsiteX1" fmla="*/ 38485 w 526611"/>
              <a:gd name="connsiteY1" fmla="*/ 0 h 3932956"/>
              <a:gd name="connsiteX2" fmla="*/ 38485 w 526611"/>
              <a:gd name="connsiteY2" fmla="*/ 230385 h 3932956"/>
              <a:gd name="connsiteX3" fmla="*/ 526611 w 526611"/>
              <a:gd name="connsiteY3" fmla="*/ 81150 h 3932956"/>
              <a:gd name="connsiteX4" fmla="*/ 526611 w 526611"/>
              <a:gd name="connsiteY4" fmla="*/ 3932956 h 3932956"/>
              <a:gd name="connsiteX5" fmla="*/ 35507 w 526611"/>
              <a:gd name="connsiteY5" fmla="*/ 3932956 h 3932956"/>
              <a:gd name="connsiteX0" fmla="*/ 59729 w 550833"/>
              <a:gd name="connsiteY0" fmla="*/ 3851806 h 3851806"/>
              <a:gd name="connsiteX1" fmla="*/ 62707 w 550833"/>
              <a:gd name="connsiteY1" fmla="*/ 149235 h 3851806"/>
              <a:gd name="connsiteX2" fmla="*/ 550833 w 550833"/>
              <a:gd name="connsiteY2" fmla="*/ 0 h 3851806"/>
              <a:gd name="connsiteX3" fmla="*/ 550833 w 550833"/>
              <a:gd name="connsiteY3" fmla="*/ 3851806 h 3851806"/>
              <a:gd name="connsiteX4" fmla="*/ 59729 w 550833"/>
              <a:gd name="connsiteY4" fmla="*/ 3851806 h 3851806"/>
              <a:gd name="connsiteX0" fmla="*/ 34630 w 525734"/>
              <a:gd name="connsiteY0" fmla="*/ 3851806 h 3851806"/>
              <a:gd name="connsiteX1" fmla="*/ 37608 w 525734"/>
              <a:gd name="connsiteY1" fmla="*/ 149235 h 3851806"/>
              <a:gd name="connsiteX2" fmla="*/ 525734 w 525734"/>
              <a:gd name="connsiteY2" fmla="*/ 0 h 3851806"/>
              <a:gd name="connsiteX3" fmla="*/ 525734 w 525734"/>
              <a:gd name="connsiteY3" fmla="*/ 3851806 h 3851806"/>
              <a:gd name="connsiteX4" fmla="*/ 34630 w 525734"/>
              <a:gd name="connsiteY4" fmla="*/ 3851806 h 3851806"/>
              <a:gd name="connsiteX0" fmla="*/ 320 w 491424"/>
              <a:gd name="connsiteY0" fmla="*/ 3851806 h 3851806"/>
              <a:gd name="connsiteX1" fmla="*/ 3298 w 491424"/>
              <a:gd name="connsiteY1" fmla="*/ 149235 h 3851806"/>
              <a:gd name="connsiteX2" fmla="*/ 491424 w 491424"/>
              <a:gd name="connsiteY2" fmla="*/ 0 h 3851806"/>
              <a:gd name="connsiteX3" fmla="*/ 491424 w 491424"/>
              <a:gd name="connsiteY3" fmla="*/ 3851806 h 3851806"/>
              <a:gd name="connsiteX4" fmla="*/ 320 w 491424"/>
              <a:gd name="connsiteY4" fmla="*/ 3851806 h 3851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424" h="3851806">
                <a:moveTo>
                  <a:pt x="320" y="3851806"/>
                </a:moveTo>
                <a:cubicBezTo>
                  <a:pt x="-1738" y="149362"/>
                  <a:pt x="6960" y="3872645"/>
                  <a:pt x="3298" y="149235"/>
                </a:cubicBezTo>
                <a:lnTo>
                  <a:pt x="491424" y="0"/>
                </a:lnTo>
                <a:lnTo>
                  <a:pt x="491424" y="3851806"/>
                </a:lnTo>
                <a:lnTo>
                  <a:pt x="320" y="3851806"/>
                </a:lnTo>
                <a:close/>
              </a:path>
            </a:pathLst>
          </a:custGeom>
          <a:gradFill>
            <a:gsLst>
              <a:gs pos="0">
                <a:schemeClr val="bg1">
                  <a:alpha val="1000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3" name="Freeform: Shape 2">
            <a:extLst>
              <a:ext uri="{FF2B5EF4-FFF2-40B4-BE49-F238E27FC236}">
                <a16:creationId xmlns:a16="http://schemas.microsoft.com/office/drawing/2014/main" id="{92738C96-6A9F-A49E-6319-7E205F7CA2A5}"/>
              </a:ext>
            </a:extLst>
          </p:cNvPr>
          <p:cNvSpPr/>
          <p:nvPr userDrawn="1"/>
        </p:nvSpPr>
        <p:spPr bwMode="auto">
          <a:xfrm rot="1020000">
            <a:off x="9492267" y="-233764"/>
            <a:ext cx="1005596" cy="4054198"/>
          </a:xfrm>
          <a:custGeom>
            <a:avLst/>
            <a:gdLst>
              <a:gd name="connsiteX0" fmla="*/ 0 w 1002809"/>
              <a:gd name="connsiteY0" fmla="*/ 40604 h 4054198"/>
              <a:gd name="connsiteX1" fmla="*/ 1285 w 1002809"/>
              <a:gd name="connsiteY1" fmla="*/ 40605 h 4054198"/>
              <a:gd name="connsiteX2" fmla="*/ 1286 w 1002809"/>
              <a:gd name="connsiteY2" fmla="*/ 306195 h 4054198"/>
              <a:gd name="connsiteX3" fmla="*/ 1002807 w 1002809"/>
              <a:gd name="connsiteY3" fmla="*/ 0 h 4054198"/>
              <a:gd name="connsiteX4" fmla="*/ 1002809 w 1002809"/>
              <a:gd name="connsiteY4" fmla="*/ 4054198 h 4054198"/>
              <a:gd name="connsiteX5" fmla="*/ 1 w 1002809"/>
              <a:gd name="connsiteY5" fmla="*/ 4054198 h 4054198"/>
              <a:gd name="connsiteX6" fmla="*/ 0 w 1002809"/>
              <a:gd name="connsiteY6" fmla="*/ 40604 h 4054198"/>
              <a:gd name="connsiteX0" fmla="*/ 73902 w 1076710"/>
              <a:gd name="connsiteY0" fmla="*/ 4054198 h 4054198"/>
              <a:gd name="connsiteX1" fmla="*/ 75186 w 1076710"/>
              <a:gd name="connsiteY1" fmla="*/ 40605 h 4054198"/>
              <a:gd name="connsiteX2" fmla="*/ 75187 w 1076710"/>
              <a:gd name="connsiteY2" fmla="*/ 306195 h 4054198"/>
              <a:gd name="connsiteX3" fmla="*/ 1076708 w 1076710"/>
              <a:gd name="connsiteY3" fmla="*/ 0 h 4054198"/>
              <a:gd name="connsiteX4" fmla="*/ 1076710 w 1076710"/>
              <a:gd name="connsiteY4" fmla="*/ 4054198 h 4054198"/>
              <a:gd name="connsiteX5" fmla="*/ 73902 w 1076710"/>
              <a:gd name="connsiteY5" fmla="*/ 4054198 h 4054198"/>
              <a:gd name="connsiteX0" fmla="*/ 124629 w 1127437"/>
              <a:gd name="connsiteY0" fmla="*/ 4054198 h 4054198"/>
              <a:gd name="connsiteX1" fmla="*/ 125914 w 1127437"/>
              <a:gd name="connsiteY1" fmla="*/ 306195 h 4054198"/>
              <a:gd name="connsiteX2" fmla="*/ 1127435 w 1127437"/>
              <a:gd name="connsiteY2" fmla="*/ 0 h 4054198"/>
              <a:gd name="connsiteX3" fmla="*/ 1127437 w 1127437"/>
              <a:gd name="connsiteY3" fmla="*/ 4054198 h 4054198"/>
              <a:gd name="connsiteX4" fmla="*/ 124629 w 1127437"/>
              <a:gd name="connsiteY4" fmla="*/ 4054198 h 4054198"/>
              <a:gd name="connsiteX0" fmla="*/ 76953 w 1079761"/>
              <a:gd name="connsiteY0" fmla="*/ 4054198 h 4054198"/>
              <a:gd name="connsiteX1" fmla="*/ 78238 w 1079761"/>
              <a:gd name="connsiteY1" fmla="*/ 306195 h 4054198"/>
              <a:gd name="connsiteX2" fmla="*/ 1079759 w 1079761"/>
              <a:gd name="connsiteY2" fmla="*/ 0 h 4054198"/>
              <a:gd name="connsiteX3" fmla="*/ 1079761 w 1079761"/>
              <a:gd name="connsiteY3" fmla="*/ 4054198 h 4054198"/>
              <a:gd name="connsiteX4" fmla="*/ 76953 w 1079761"/>
              <a:gd name="connsiteY4" fmla="*/ 4054198 h 4054198"/>
              <a:gd name="connsiteX0" fmla="*/ 2788 w 1005596"/>
              <a:gd name="connsiteY0" fmla="*/ 4054198 h 4054198"/>
              <a:gd name="connsiteX1" fmla="*/ 4073 w 1005596"/>
              <a:gd name="connsiteY1" fmla="*/ 306195 h 4054198"/>
              <a:gd name="connsiteX2" fmla="*/ 1005594 w 1005596"/>
              <a:gd name="connsiteY2" fmla="*/ 0 h 4054198"/>
              <a:gd name="connsiteX3" fmla="*/ 1005596 w 1005596"/>
              <a:gd name="connsiteY3" fmla="*/ 4054198 h 4054198"/>
              <a:gd name="connsiteX4" fmla="*/ 2788 w 1005596"/>
              <a:gd name="connsiteY4" fmla="*/ 4054198 h 4054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596" h="4054198">
                <a:moveTo>
                  <a:pt x="2788" y="4054198"/>
                </a:moveTo>
                <a:cubicBezTo>
                  <a:pt x="16540" y="306548"/>
                  <a:pt x="-9551" y="4155431"/>
                  <a:pt x="4073" y="306195"/>
                </a:cubicBezTo>
                <a:lnTo>
                  <a:pt x="1005594" y="0"/>
                </a:lnTo>
                <a:cubicBezTo>
                  <a:pt x="1005595" y="1351399"/>
                  <a:pt x="1005595" y="2702799"/>
                  <a:pt x="1005596" y="4054198"/>
                </a:cubicBezTo>
                <a:lnTo>
                  <a:pt x="2788" y="4054198"/>
                </a:lnTo>
                <a:close/>
              </a:path>
            </a:pathLst>
          </a:custGeom>
          <a:gradFill>
            <a:gsLst>
              <a:gs pos="0">
                <a:schemeClr val="bg1">
                  <a:alpha val="2017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4" name="Freeform: Shape 3">
            <a:extLst>
              <a:ext uri="{FF2B5EF4-FFF2-40B4-BE49-F238E27FC236}">
                <a16:creationId xmlns:a16="http://schemas.microsoft.com/office/drawing/2014/main" id="{A4D8EDF4-9696-3894-550E-F53EBB80D7A1}"/>
              </a:ext>
            </a:extLst>
          </p:cNvPr>
          <p:cNvSpPr/>
          <p:nvPr userDrawn="1"/>
        </p:nvSpPr>
        <p:spPr bwMode="auto">
          <a:xfrm>
            <a:off x="7375943" y="1814"/>
            <a:ext cx="2645333" cy="3969607"/>
          </a:xfrm>
          <a:custGeom>
            <a:avLst/>
            <a:gdLst>
              <a:gd name="connsiteX0" fmla="*/ 1079807 w 2645333"/>
              <a:gd name="connsiteY0" fmla="*/ 0 h 3969607"/>
              <a:gd name="connsiteX1" fmla="*/ 2645333 w 2645333"/>
              <a:gd name="connsiteY1" fmla="*/ 0 h 3969607"/>
              <a:gd name="connsiteX2" fmla="*/ 1431703 w 2645333"/>
              <a:gd name="connsiteY2" fmla="*/ 3969607 h 3969607"/>
              <a:gd name="connsiteX3" fmla="*/ 0 w 2645333"/>
              <a:gd name="connsiteY3" fmla="*/ 3531892 h 3969607"/>
              <a:gd name="connsiteX4" fmla="*/ 1079807 w 2645333"/>
              <a:gd name="connsiteY4" fmla="*/ 0 h 3969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333" h="3969607">
                <a:moveTo>
                  <a:pt x="1079807" y="0"/>
                </a:moveTo>
                <a:lnTo>
                  <a:pt x="2645333" y="0"/>
                </a:lnTo>
                <a:lnTo>
                  <a:pt x="1431703" y="3969607"/>
                </a:lnTo>
                <a:lnTo>
                  <a:pt x="0" y="3531892"/>
                </a:lnTo>
                <a:lnTo>
                  <a:pt x="1079807" y="0"/>
                </a:lnTo>
                <a:close/>
              </a:path>
            </a:pathLst>
          </a:custGeom>
          <a:gradFill>
            <a:gsLst>
              <a:gs pos="0">
                <a:schemeClr val="bg1">
                  <a:alpha val="1000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5" name="Freeform: Shape 4">
            <a:extLst>
              <a:ext uri="{FF2B5EF4-FFF2-40B4-BE49-F238E27FC236}">
                <a16:creationId xmlns:a16="http://schemas.microsoft.com/office/drawing/2014/main" id="{7EEB60F9-4CFF-9F10-71E1-561BCF1C397F}"/>
              </a:ext>
            </a:extLst>
          </p:cNvPr>
          <p:cNvSpPr/>
          <p:nvPr userDrawn="1"/>
        </p:nvSpPr>
        <p:spPr bwMode="auto">
          <a:xfrm>
            <a:off x="0" y="3742279"/>
            <a:ext cx="12192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6" name="Freeform: Shape 5">
            <a:extLst>
              <a:ext uri="{FF2B5EF4-FFF2-40B4-BE49-F238E27FC236}">
                <a16:creationId xmlns:a16="http://schemas.microsoft.com/office/drawing/2014/main" id="{CB846FAC-20BF-DDE2-E8AE-DDAD9AEE4692}"/>
              </a:ext>
            </a:extLst>
          </p:cNvPr>
          <p:cNvSpPr/>
          <p:nvPr userDrawn="1"/>
        </p:nvSpPr>
        <p:spPr bwMode="auto">
          <a:xfrm>
            <a:off x="7249313" y="3742279"/>
            <a:ext cx="1627681" cy="162233"/>
          </a:xfrm>
          <a:custGeom>
            <a:avLst/>
            <a:gdLst>
              <a:gd name="connsiteX0" fmla="*/ 49600 w 1627681"/>
              <a:gd name="connsiteY0" fmla="*/ 0 h 162233"/>
              <a:gd name="connsiteX1" fmla="*/ 1627681 w 1627681"/>
              <a:gd name="connsiteY1" fmla="*/ 0 h 162233"/>
              <a:gd name="connsiteX2" fmla="*/ 1578082 w 1627681"/>
              <a:gd name="connsiteY2" fmla="*/ 162233 h 162233"/>
              <a:gd name="connsiteX3" fmla="*/ 0 w 1627681"/>
              <a:gd name="connsiteY3" fmla="*/ 162233 h 162233"/>
              <a:gd name="connsiteX4" fmla="*/ 49600 w 1627681"/>
              <a:gd name="connsiteY4" fmla="*/ 0 h 162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7681" h="162233">
                <a:moveTo>
                  <a:pt x="49600" y="0"/>
                </a:moveTo>
                <a:lnTo>
                  <a:pt x="1627681" y="0"/>
                </a:lnTo>
                <a:lnTo>
                  <a:pt x="1578082" y="162233"/>
                </a:lnTo>
                <a:lnTo>
                  <a:pt x="0" y="162233"/>
                </a:lnTo>
                <a:lnTo>
                  <a:pt x="49600"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7" name="Freeform: Shape 6">
            <a:extLst>
              <a:ext uri="{FF2B5EF4-FFF2-40B4-BE49-F238E27FC236}">
                <a16:creationId xmlns:a16="http://schemas.microsoft.com/office/drawing/2014/main" id="{9F89F45F-271D-24E4-8983-929CF45F5552}"/>
              </a:ext>
            </a:extLst>
          </p:cNvPr>
          <p:cNvSpPr/>
          <p:nvPr userDrawn="1"/>
        </p:nvSpPr>
        <p:spPr bwMode="auto">
          <a:xfrm rot="1020000">
            <a:off x="8865649" y="3583981"/>
            <a:ext cx="1011291" cy="478829"/>
          </a:xfrm>
          <a:custGeom>
            <a:avLst/>
            <a:gdLst>
              <a:gd name="connsiteX0" fmla="*/ 0 w 1011291"/>
              <a:gd name="connsiteY0" fmla="*/ 309182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8" fmla="*/ 0 w 1011291"/>
              <a:gd name="connsiteY8" fmla="*/ 309182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94884 h 567351"/>
              <a:gd name="connsiteX4" fmla="*/ 1011291 w 1011291"/>
              <a:gd name="connsiteY4" fmla="*/ 88522 h 567351"/>
              <a:gd name="connsiteX5" fmla="*/ 1011291 w 1011291"/>
              <a:gd name="connsiteY5" fmla="*/ 258168 h 567351"/>
              <a:gd name="connsiteX6" fmla="*/ 0 w 1011291"/>
              <a:gd name="connsiteY6" fmla="*/ 567351 h 567351"/>
              <a:gd name="connsiteX0" fmla="*/ 0 w 1011291"/>
              <a:gd name="connsiteY0" fmla="*/ 567351 h 567351"/>
              <a:gd name="connsiteX1" fmla="*/ 1011291 w 1011291"/>
              <a:gd name="connsiteY1" fmla="*/ 0 h 567351"/>
              <a:gd name="connsiteX2" fmla="*/ 9227 w 1011291"/>
              <a:gd name="connsiteY2" fmla="*/ 394884 h 567351"/>
              <a:gd name="connsiteX3" fmla="*/ 1011291 w 1011291"/>
              <a:gd name="connsiteY3" fmla="*/ 88522 h 567351"/>
              <a:gd name="connsiteX4" fmla="*/ 1011291 w 1011291"/>
              <a:gd name="connsiteY4" fmla="*/ 258168 h 567351"/>
              <a:gd name="connsiteX5" fmla="*/ 0 w 1011291"/>
              <a:gd name="connsiteY5" fmla="*/ 567351 h 567351"/>
              <a:gd name="connsiteX0" fmla="*/ 0 w 1011291"/>
              <a:gd name="connsiteY0" fmla="*/ 478829 h 478829"/>
              <a:gd name="connsiteX1" fmla="*/ 9227 w 1011291"/>
              <a:gd name="connsiteY1" fmla="*/ 306362 h 478829"/>
              <a:gd name="connsiteX2" fmla="*/ 1011291 w 1011291"/>
              <a:gd name="connsiteY2" fmla="*/ 0 h 478829"/>
              <a:gd name="connsiteX3" fmla="*/ 1011291 w 1011291"/>
              <a:gd name="connsiteY3" fmla="*/ 169646 h 478829"/>
              <a:gd name="connsiteX4" fmla="*/ 0 w 1011291"/>
              <a:gd name="connsiteY4" fmla="*/ 478829 h 478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291" h="478829">
                <a:moveTo>
                  <a:pt x="0" y="478829"/>
                </a:moveTo>
                <a:lnTo>
                  <a:pt x="9227" y="306362"/>
                </a:lnTo>
                <a:lnTo>
                  <a:pt x="1011291" y="0"/>
                </a:lnTo>
                <a:lnTo>
                  <a:pt x="1011291" y="169646"/>
                </a:lnTo>
                <a:lnTo>
                  <a:pt x="0" y="478829"/>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 name="Freeform: Shape 7">
            <a:extLst>
              <a:ext uri="{FF2B5EF4-FFF2-40B4-BE49-F238E27FC236}">
                <a16:creationId xmlns:a16="http://schemas.microsoft.com/office/drawing/2014/main" id="{9C055F62-99F9-B53D-905D-87C8EED6EE9F}"/>
              </a:ext>
            </a:extLst>
          </p:cNvPr>
          <p:cNvSpPr/>
          <p:nvPr userDrawn="1"/>
        </p:nvSpPr>
        <p:spPr bwMode="auto">
          <a:xfrm>
            <a:off x="9872699" y="3742279"/>
            <a:ext cx="578870" cy="162233"/>
          </a:xfrm>
          <a:custGeom>
            <a:avLst/>
            <a:gdLst>
              <a:gd name="connsiteX0" fmla="*/ 75482 w 604752"/>
              <a:gd name="connsiteY0" fmla="*/ 0 h 246888"/>
              <a:gd name="connsiteX1" fmla="*/ 604752 w 604752"/>
              <a:gd name="connsiteY1" fmla="*/ 0 h 246888"/>
              <a:gd name="connsiteX2" fmla="*/ 603789 w 604752"/>
              <a:gd name="connsiteY2" fmla="*/ 3149 h 246888"/>
              <a:gd name="connsiteX3" fmla="*/ 77063 w 604752"/>
              <a:gd name="connsiteY3" fmla="*/ 3149 h 246888"/>
              <a:gd name="connsiteX4" fmla="*/ 52145 w 604752"/>
              <a:gd name="connsiteY4" fmla="*/ 84655 h 246888"/>
              <a:gd name="connsiteX5" fmla="*/ 578870 w 604752"/>
              <a:gd name="connsiteY5" fmla="*/ 84655 h 246888"/>
              <a:gd name="connsiteX6" fmla="*/ 529271 w 604752"/>
              <a:gd name="connsiteY6" fmla="*/ 246888 h 246888"/>
              <a:gd name="connsiteX7" fmla="*/ 0 w 604752"/>
              <a:gd name="connsiteY7" fmla="*/ 246888 h 246888"/>
              <a:gd name="connsiteX8" fmla="*/ 75482 w 604752"/>
              <a:gd name="connsiteY8" fmla="*/ 0 h 246888"/>
              <a:gd name="connsiteX0" fmla="*/ 0 w 604752"/>
              <a:gd name="connsiteY0" fmla="*/ 246888 h 246888"/>
              <a:gd name="connsiteX1" fmla="*/ 604752 w 604752"/>
              <a:gd name="connsiteY1" fmla="*/ 0 h 246888"/>
              <a:gd name="connsiteX2" fmla="*/ 603789 w 604752"/>
              <a:gd name="connsiteY2" fmla="*/ 3149 h 246888"/>
              <a:gd name="connsiteX3" fmla="*/ 77063 w 604752"/>
              <a:gd name="connsiteY3" fmla="*/ 3149 h 246888"/>
              <a:gd name="connsiteX4" fmla="*/ 52145 w 604752"/>
              <a:gd name="connsiteY4" fmla="*/ 84655 h 246888"/>
              <a:gd name="connsiteX5" fmla="*/ 578870 w 604752"/>
              <a:gd name="connsiteY5" fmla="*/ 84655 h 246888"/>
              <a:gd name="connsiteX6" fmla="*/ 529271 w 604752"/>
              <a:gd name="connsiteY6" fmla="*/ 246888 h 246888"/>
              <a:gd name="connsiteX7" fmla="*/ 0 w 604752"/>
              <a:gd name="connsiteY7" fmla="*/ 246888 h 246888"/>
              <a:gd name="connsiteX0" fmla="*/ 0 w 604752"/>
              <a:gd name="connsiteY0" fmla="*/ 246888 h 246888"/>
              <a:gd name="connsiteX1" fmla="*/ 604752 w 604752"/>
              <a:gd name="connsiteY1" fmla="*/ 0 h 246888"/>
              <a:gd name="connsiteX2" fmla="*/ 603789 w 604752"/>
              <a:gd name="connsiteY2" fmla="*/ 3149 h 246888"/>
              <a:gd name="connsiteX3" fmla="*/ 52145 w 604752"/>
              <a:gd name="connsiteY3" fmla="*/ 84655 h 246888"/>
              <a:gd name="connsiteX4" fmla="*/ 578870 w 604752"/>
              <a:gd name="connsiteY4" fmla="*/ 84655 h 246888"/>
              <a:gd name="connsiteX5" fmla="*/ 529271 w 604752"/>
              <a:gd name="connsiteY5" fmla="*/ 246888 h 246888"/>
              <a:gd name="connsiteX6" fmla="*/ 0 w 604752"/>
              <a:gd name="connsiteY6" fmla="*/ 246888 h 246888"/>
              <a:gd name="connsiteX0" fmla="*/ 0 w 604752"/>
              <a:gd name="connsiteY0" fmla="*/ 246888 h 246888"/>
              <a:gd name="connsiteX1" fmla="*/ 604752 w 604752"/>
              <a:gd name="connsiteY1" fmla="*/ 0 h 246888"/>
              <a:gd name="connsiteX2" fmla="*/ 52145 w 604752"/>
              <a:gd name="connsiteY2" fmla="*/ 84655 h 246888"/>
              <a:gd name="connsiteX3" fmla="*/ 578870 w 604752"/>
              <a:gd name="connsiteY3" fmla="*/ 84655 h 246888"/>
              <a:gd name="connsiteX4" fmla="*/ 529271 w 604752"/>
              <a:gd name="connsiteY4" fmla="*/ 246888 h 246888"/>
              <a:gd name="connsiteX5" fmla="*/ 0 w 604752"/>
              <a:gd name="connsiteY5" fmla="*/ 246888 h 246888"/>
              <a:gd name="connsiteX0" fmla="*/ 0 w 578870"/>
              <a:gd name="connsiteY0" fmla="*/ 162233 h 162233"/>
              <a:gd name="connsiteX1" fmla="*/ 52145 w 578870"/>
              <a:gd name="connsiteY1" fmla="*/ 0 h 162233"/>
              <a:gd name="connsiteX2" fmla="*/ 578870 w 578870"/>
              <a:gd name="connsiteY2" fmla="*/ 0 h 162233"/>
              <a:gd name="connsiteX3" fmla="*/ 529271 w 578870"/>
              <a:gd name="connsiteY3" fmla="*/ 162233 h 162233"/>
              <a:gd name="connsiteX4" fmla="*/ 0 w 578870"/>
              <a:gd name="connsiteY4" fmla="*/ 162233 h 162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70" h="162233">
                <a:moveTo>
                  <a:pt x="0" y="162233"/>
                </a:moveTo>
                <a:lnTo>
                  <a:pt x="52145" y="0"/>
                </a:lnTo>
                <a:lnTo>
                  <a:pt x="578870" y="0"/>
                </a:lnTo>
                <a:lnTo>
                  <a:pt x="529271" y="162233"/>
                </a:lnTo>
                <a:lnTo>
                  <a:pt x="0" y="162233"/>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9" name="Rectangle 176">
            <a:extLst>
              <a:ext uri="{FF2B5EF4-FFF2-40B4-BE49-F238E27FC236}">
                <a16:creationId xmlns:a16="http://schemas.microsoft.com/office/drawing/2014/main" id="{6FC66AB0-4814-A8D4-0278-64389A5511E2}"/>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dirty="0"/>
              <a:t>Insert disclosures. </a:t>
            </a:r>
          </a:p>
          <a:p>
            <a:pPr>
              <a:defRPr/>
            </a:pPr>
            <a:r>
              <a:rPr lang="en-US" b="0" dirty="0"/>
              <a:t>Insert disclosures.</a:t>
            </a:r>
          </a:p>
          <a:p>
            <a:pPr>
              <a:defRPr/>
            </a:pPr>
            <a:r>
              <a:rPr lang="en-US" dirty="0"/>
              <a:t>Page footer. l  </a:t>
            </a:r>
            <a:r>
              <a:rPr lang="en-US" b="0" dirty="0"/>
              <a:t>© 20XX FMR LLC. All rights reserved.</a:t>
            </a:r>
          </a:p>
        </p:txBody>
      </p:sp>
      <p:pic>
        <p:nvPicPr>
          <p:cNvPr id="13" name="Picture 12">
            <a:extLst>
              <a:ext uri="{FF2B5EF4-FFF2-40B4-BE49-F238E27FC236}">
                <a16:creationId xmlns:a16="http://schemas.microsoft.com/office/drawing/2014/main" id="{EF250DD0-A8F2-7F30-0BF5-08C95B3F2F16}"/>
              </a:ext>
            </a:extLst>
          </p:cNvPr>
          <p:cNvPicPr>
            <a:picLocks noChangeAspect="1"/>
          </p:cNvPicPr>
          <p:nvPr userDrawn="1"/>
        </p:nvPicPr>
        <p:blipFill>
          <a:blip r:embed="rId3"/>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638963254"/>
      </p:ext>
    </p:extLst>
  </p:cSld>
  <p:clrMapOvr>
    <a:masterClrMapping/>
  </p:clrMapOvr>
  <p:extLst>
    <p:ext uri="{DCECCB84-F9BA-43D5-87BE-67443E8EF086}">
      <p15:sldGuideLst xmlns:p15="http://schemas.microsoft.com/office/powerpoint/2012/main">
        <p15:guide id="1" orient="horz" pos="2160">
          <p15:clr>
            <a:srgbClr val="FBAE40"/>
          </p15:clr>
        </p15:guide>
        <p15:guide id="2" pos="7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Page footer.</a:t>
            </a:r>
            <a:endParaRPr lang="en-US" dirty="0"/>
          </a:p>
        </p:txBody>
      </p:sp>
      <p:cxnSp>
        <p:nvCxnSpPr>
          <p:cNvPr id="6" name="Straight Connector 5"/>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cxnSp>
        <p:nvCxnSpPr>
          <p:cNvPr id="3" name="Straight Connector 2">
            <a:extLst>
              <a:ext uri="{FF2B5EF4-FFF2-40B4-BE49-F238E27FC236}">
                <a16:creationId xmlns:a16="http://schemas.microsoft.com/office/drawing/2014/main" id="{B5EF048A-F8E0-0F91-3CBD-E1EDDF5C3B66}"/>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2" name="Picture 1">
            <a:extLst>
              <a:ext uri="{FF2B5EF4-FFF2-40B4-BE49-F238E27FC236}">
                <a16:creationId xmlns:a16="http://schemas.microsoft.com/office/drawing/2014/main" id="{5E51B62C-ECED-8A3F-8A48-E2C22FF37377}"/>
              </a:ext>
            </a:extLst>
          </p:cNvPr>
          <p:cNvPicPr>
            <a:picLocks noChangeAspect="1"/>
          </p:cNvPicPr>
          <p:nvPr userDrawn="1"/>
        </p:nvPicPr>
        <p:blipFill>
          <a:blip r:embed="rId4"/>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290106778"/>
      </p:ext>
    </p:extLst>
  </p:cSld>
  <p:clrMapOvr>
    <a:masterClrMapping/>
  </p:clrMapOvr>
  <p:extLst>
    <p:ext uri="{DCECCB84-F9BA-43D5-87BE-67443E8EF086}">
      <p15:sldGuideLst xmlns:p15="http://schemas.microsoft.com/office/powerpoint/2012/main">
        <p15:guide id="3" orient="horz" pos="4176" userDrawn="1">
          <p15:clr>
            <a:srgbClr val="FBAE40"/>
          </p15:clr>
        </p15:guide>
        <p15:guide id="4"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2" name="Picture 1" descr="A picture containing computer&#10;&#10;Description automatically generated">
            <a:extLst>
              <a:ext uri="{FF2B5EF4-FFF2-40B4-BE49-F238E27FC236}">
                <a16:creationId xmlns:a16="http://schemas.microsoft.com/office/drawing/2014/main" id="{7086B051-90D4-D3F6-2E5B-5CAB606170F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59" name="Straight Connector 58"/>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Page footer.</a:t>
            </a:r>
            <a:endParaRPr lang="en-US" dirty="0"/>
          </a:p>
        </p:txBody>
      </p:sp>
      <p:cxnSp>
        <p:nvCxnSpPr>
          <p:cNvPr id="4" name="Straight Connector 3">
            <a:extLst>
              <a:ext uri="{FF2B5EF4-FFF2-40B4-BE49-F238E27FC236}">
                <a16:creationId xmlns:a16="http://schemas.microsoft.com/office/drawing/2014/main" id="{98445D94-9172-44DF-307A-3C601A602BCC}"/>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3" name="Picture 2">
            <a:extLst>
              <a:ext uri="{FF2B5EF4-FFF2-40B4-BE49-F238E27FC236}">
                <a16:creationId xmlns:a16="http://schemas.microsoft.com/office/drawing/2014/main" id="{649B233D-DA8D-84EE-CCBD-BDB41E3D93CD}"/>
              </a:ext>
            </a:extLst>
          </p:cNvPr>
          <p:cNvPicPr>
            <a:picLocks noChangeAspect="1"/>
          </p:cNvPicPr>
          <p:nvPr userDrawn="1"/>
        </p:nvPicPr>
        <p:blipFill>
          <a:blip r:embed="rId3"/>
          <a:stretch>
            <a:fillRect/>
          </a:stretch>
        </p:blipFill>
        <p:spPr>
          <a:xfrm>
            <a:off x="10223209" y="6298762"/>
            <a:ext cx="1524000" cy="335008"/>
          </a:xfrm>
          <a:prstGeom prst="rect">
            <a:avLst/>
          </a:prstGeom>
        </p:spPr>
      </p:pic>
    </p:spTree>
    <p:extLst>
      <p:ext uri="{BB962C8B-B14F-4D97-AF65-F5344CB8AC3E}">
        <p14:creationId xmlns:p14="http://schemas.microsoft.com/office/powerpoint/2010/main" val="839433924"/>
      </p:ext>
    </p:extLst>
  </p:cSld>
  <p:clrMapOvr>
    <a:masterClrMapping/>
  </p:clrMapOvr>
  <p:extLst>
    <p:ext uri="{DCECCB84-F9BA-43D5-87BE-67443E8EF086}">
      <p15:sldGuideLst xmlns:p15="http://schemas.microsoft.com/office/powerpoint/2012/main">
        <p15:guide id="3" orient="horz" pos="4176" userDrawn="1">
          <p15:clr>
            <a:srgbClr val="FBAE40"/>
          </p15:clr>
        </p15:guide>
        <p15:guide id="4" pos="73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3" name="Group 2">
            <a:extLst>
              <a:ext uri="{FF2B5EF4-FFF2-40B4-BE49-F238E27FC236}">
                <a16:creationId xmlns:a16="http://schemas.microsoft.com/office/drawing/2014/main" id="{53D5F1D5-969A-4B78-1BD8-8150859B3BC2}"/>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A9572F65-EE1A-BFBD-0013-392AF444D0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6">
              <a:extLst>
                <a:ext uri="{FF2B5EF4-FFF2-40B4-BE49-F238E27FC236}">
                  <a16:creationId xmlns:a16="http://schemas.microsoft.com/office/drawing/2014/main" id="{E28CBF8C-2AB3-096A-AC48-BAF9025AB40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7">
              <a:extLst>
                <a:ext uri="{FF2B5EF4-FFF2-40B4-BE49-F238E27FC236}">
                  <a16:creationId xmlns:a16="http://schemas.microsoft.com/office/drawing/2014/main" id="{42FBEF87-2596-6C0F-1F23-FFDBEB86686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7CFC87D3-7146-F607-0C72-685636F5103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2AA1B5B9-7DCC-461B-B4F4-559CF5091E1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7C1EA5EC-6466-5ED0-FBC2-8516E3A3D08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D135D3A3-8ADE-A345-A9B7-0A6DFFEACDE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16E82CBA-701B-8A6F-C69E-0C27DADCCC1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BCA158CB-2147-D0D9-E4CD-5DD4ED12CE45}"/>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CFCDE577-BFD6-AD9F-5BFB-F9007918446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EDE7920B-B6A1-7AC4-0E4E-FFDAADC5656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2E39A493-BEE5-BD3C-32E1-353C9E1AE0F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BCC7ADF8-F674-8A6D-101B-DC90AE7D8459}"/>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F1644343-F99D-5D21-5894-AB8C8D3DD56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C70B5896-996B-51ED-2F53-0559B74E4C98}"/>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4B2C4358-6799-6E4A-5498-CFD28C764CE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47C4982A-7838-F435-D313-7FAE5FAA5C99}"/>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A29344EB-26B5-CC9C-9CB5-F14D7267FC8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4F0BB73B-DC98-9BE1-7387-14047D6E759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CFAA764A-8B6B-AFC2-668E-70F39C198E2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22D087BE-1138-9062-A20F-6E3DBDE98F6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6711D046-484B-37C2-3DED-52861405571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C8616138-0CEC-3224-09F9-FF701119A0A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77D11826-565F-B93F-5EA2-D2C8D75C9B9B}"/>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4">
              <a:extLst>
                <a:ext uri="{FF2B5EF4-FFF2-40B4-BE49-F238E27FC236}">
                  <a16:creationId xmlns:a16="http://schemas.microsoft.com/office/drawing/2014/main" id="{7B8F7574-2050-1EBA-EAB0-4D75BDAED759}"/>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5">
              <a:extLst>
                <a:ext uri="{FF2B5EF4-FFF2-40B4-BE49-F238E27FC236}">
                  <a16:creationId xmlns:a16="http://schemas.microsoft.com/office/drawing/2014/main" id="{1BF73B3E-AF5F-2B7B-EC99-FF11B1439426}"/>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076720017"/>
      </p:ext>
    </p:extLst>
  </p:cSld>
  <p:clrMapOvr>
    <a:masterClrMapping/>
  </p:clrMapOvr>
  <p:extLst>
    <p:ext uri="{DCECCB84-F9BA-43D5-87BE-67443E8EF086}">
      <p15:sldGuideLst xmlns:p15="http://schemas.microsoft.com/office/powerpoint/2012/main">
        <p15:guide id="3" orient="horz" pos="4176" userDrawn="1">
          <p15:clr>
            <a:srgbClr val="FBAE40"/>
          </p15:clr>
        </p15:guide>
        <p15:guide id="4" pos="739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87" name="Group 86">
            <a:extLst>
              <a:ext uri="{FF2B5EF4-FFF2-40B4-BE49-F238E27FC236}">
                <a16:creationId xmlns:a16="http://schemas.microsoft.com/office/drawing/2014/main" id="{4FBE5484-44C7-16A0-8E23-461EBE6D84B2}"/>
              </a:ext>
            </a:extLst>
          </p:cNvPr>
          <p:cNvGrpSpPr/>
          <p:nvPr userDrawn="1"/>
        </p:nvGrpSpPr>
        <p:grpSpPr>
          <a:xfrm>
            <a:off x="10215053" y="6295153"/>
            <a:ext cx="1527048" cy="338328"/>
            <a:chOff x="6923088" y="4475163"/>
            <a:chExt cx="1873251" cy="403225"/>
          </a:xfrm>
        </p:grpSpPr>
        <p:sp>
          <p:nvSpPr>
            <p:cNvPr id="88" name="AutoShape 4">
              <a:extLst>
                <a:ext uri="{FF2B5EF4-FFF2-40B4-BE49-F238E27FC236}">
                  <a16:creationId xmlns:a16="http://schemas.microsoft.com/office/drawing/2014/main" id="{352F34C9-C459-75F5-CA96-D164DE654D11}"/>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9" name="Freeform 6">
              <a:extLst>
                <a:ext uri="{FF2B5EF4-FFF2-40B4-BE49-F238E27FC236}">
                  <a16:creationId xmlns:a16="http://schemas.microsoft.com/office/drawing/2014/main" id="{BEC465E0-E93F-024E-3398-23A067E150A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0" name="Freeform 7">
              <a:extLst>
                <a:ext uri="{FF2B5EF4-FFF2-40B4-BE49-F238E27FC236}">
                  <a16:creationId xmlns:a16="http://schemas.microsoft.com/office/drawing/2014/main" id="{4FC27BEB-F543-25A7-5B54-CA8F723479B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1" name="Freeform 83">
              <a:extLst>
                <a:ext uri="{FF2B5EF4-FFF2-40B4-BE49-F238E27FC236}">
                  <a16:creationId xmlns:a16="http://schemas.microsoft.com/office/drawing/2014/main" id="{8AF60C46-CA8A-C7D0-337B-6724D536788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2" name="Freeform 84">
              <a:extLst>
                <a:ext uri="{FF2B5EF4-FFF2-40B4-BE49-F238E27FC236}">
                  <a16:creationId xmlns:a16="http://schemas.microsoft.com/office/drawing/2014/main" id="{E4B975E0-9487-340C-B147-0AAB23A15D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3" name="Freeform 85">
              <a:extLst>
                <a:ext uri="{FF2B5EF4-FFF2-40B4-BE49-F238E27FC236}">
                  <a16:creationId xmlns:a16="http://schemas.microsoft.com/office/drawing/2014/main" id="{1C3C05A3-FFB7-7A96-AAC1-0BD1700A1F0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4" name="Freeform 86">
              <a:extLst>
                <a:ext uri="{FF2B5EF4-FFF2-40B4-BE49-F238E27FC236}">
                  <a16:creationId xmlns:a16="http://schemas.microsoft.com/office/drawing/2014/main" id="{37660027-D8B8-DDC5-3BD8-087B582A87E8}"/>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5" name="Freeform 87">
              <a:extLst>
                <a:ext uri="{FF2B5EF4-FFF2-40B4-BE49-F238E27FC236}">
                  <a16:creationId xmlns:a16="http://schemas.microsoft.com/office/drawing/2014/main" id="{E97C9290-0396-6BC0-7584-3CD1EA283C6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6" name="Freeform 88">
              <a:extLst>
                <a:ext uri="{FF2B5EF4-FFF2-40B4-BE49-F238E27FC236}">
                  <a16:creationId xmlns:a16="http://schemas.microsoft.com/office/drawing/2014/main" id="{61E5E643-E7AF-09A3-A77B-FE1A64068E2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7" name="Freeform 89">
              <a:extLst>
                <a:ext uri="{FF2B5EF4-FFF2-40B4-BE49-F238E27FC236}">
                  <a16:creationId xmlns:a16="http://schemas.microsoft.com/office/drawing/2014/main" id="{E667B6A5-8244-7E82-67F5-85946FF7CFC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8" name="Freeform 90">
              <a:extLst>
                <a:ext uri="{FF2B5EF4-FFF2-40B4-BE49-F238E27FC236}">
                  <a16:creationId xmlns:a16="http://schemas.microsoft.com/office/drawing/2014/main" id="{D52A8EFE-D616-B3FE-4767-53A72F5020C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9" name="Freeform 91">
              <a:extLst>
                <a:ext uri="{FF2B5EF4-FFF2-40B4-BE49-F238E27FC236}">
                  <a16:creationId xmlns:a16="http://schemas.microsoft.com/office/drawing/2014/main" id="{870B8285-68BC-46D9-93D2-F13FB06069F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0" name="Freeform 92">
              <a:extLst>
                <a:ext uri="{FF2B5EF4-FFF2-40B4-BE49-F238E27FC236}">
                  <a16:creationId xmlns:a16="http://schemas.microsoft.com/office/drawing/2014/main" id="{06CB5C07-9EE6-530A-3F79-14D7693803DE}"/>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1" name="Freeform 93">
              <a:extLst>
                <a:ext uri="{FF2B5EF4-FFF2-40B4-BE49-F238E27FC236}">
                  <a16:creationId xmlns:a16="http://schemas.microsoft.com/office/drawing/2014/main" id="{3625044F-6A0D-3F80-A6C7-DAD9617DA2F3}"/>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2" name="Freeform 94">
              <a:extLst>
                <a:ext uri="{FF2B5EF4-FFF2-40B4-BE49-F238E27FC236}">
                  <a16:creationId xmlns:a16="http://schemas.microsoft.com/office/drawing/2014/main" id="{7912DFFE-8869-CE53-D2F1-7F31BE17CC80}"/>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3" name="Freeform 95">
              <a:extLst>
                <a:ext uri="{FF2B5EF4-FFF2-40B4-BE49-F238E27FC236}">
                  <a16:creationId xmlns:a16="http://schemas.microsoft.com/office/drawing/2014/main" id="{8B1A8412-E2CC-D737-B50C-3D37A72FD207}"/>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4" name="Freeform 96">
              <a:extLst>
                <a:ext uri="{FF2B5EF4-FFF2-40B4-BE49-F238E27FC236}">
                  <a16:creationId xmlns:a16="http://schemas.microsoft.com/office/drawing/2014/main" id="{DCC81D8D-E5DA-DAE6-D286-9A82E8FD9C79}"/>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5" name="Freeform 97">
              <a:extLst>
                <a:ext uri="{FF2B5EF4-FFF2-40B4-BE49-F238E27FC236}">
                  <a16:creationId xmlns:a16="http://schemas.microsoft.com/office/drawing/2014/main" id="{7D73A533-F9CB-D144-3296-1234F0CDD26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6" name="Freeform 98">
              <a:extLst>
                <a:ext uri="{FF2B5EF4-FFF2-40B4-BE49-F238E27FC236}">
                  <a16:creationId xmlns:a16="http://schemas.microsoft.com/office/drawing/2014/main" id="{032FCB39-2C42-3FCF-632E-600E69AA482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7" name="Freeform 99">
              <a:extLst>
                <a:ext uri="{FF2B5EF4-FFF2-40B4-BE49-F238E27FC236}">
                  <a16:creationId xmlns:a16="http://schemas.microsoft.com/office/drawing/2014/main" id="{AEE5ADE8-E024-4BAD-DF2F-8969C8830A99}"/>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8" name="Freeform 100">
              <a:extLst>
                <a:ext uri="{FF2B5EF4-FFF2-40B4-BE49-F238E27FC236}">
                  <a16:creationId xmlns:a16="http://schemas.microsoft.com/office/drawing/2014/main" id="{A419C68C-EEB2-EB18-2A43-5B8E65CE052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9" name="Freeform 101">
              <a:extLst>
                <a:ext uri="{FF2B5EF4-FFF2-40B4-BE49-F238E27FC236}">
                  <a16:creationId xmlns:a16="http://schemas.microsoft.com/office/drawing/2014/main" id="{C2C6D9B8-B1EE-FE15-AC36-A072BDBF257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0" name="Freeform 102">
              <a:extLst>
                <a:ext uri="{FF2B5EF4-FFF2-40B4-BE49-F238E27FC236}">
                  <a16:creationId xmlns:a16="http://schemas.microsoft.com/office/drawing/2014/main" id="{9E6D314B-A87C-5DE9-1935-FB3486E14C4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1" name="Freeform 103">
              <a:extLst>
                <a:ext uri="{FF2B5EF4-FFF2-40B4-BE49-F238E27FC236}">
                  <a16:creationId xmlns:a16="http://schemas.microsoft.com/office/drawing/2014/main" id="{DD26FBD4-FCE6-D31C-0946-6171214B743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2" name="Freeform 104">
              <a:extLst>
                <a:ext uri="{FF2B5EF4-FFF2-40B4-BE49-F238E27FC236}">
                  <a16:creationId xmlns:a16="http://schemas.microsoft.com/office/drawing/2014/main" id="{12EEE51E-7335-C971-A075-B7CEACB4B55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3" name="Freeform 105">
              <a:extLst>
                <a:ext uri="{FF2B5EF4-FFF2-40B4-BE49-F238E27FC236}">
                  <a16:creationId xmlns:a16="http://schemas.microsoft.com/office/drawing/2014/main" id="{FDD63B4B-8D22-D6BE-BFBD-2D69A9E8492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9820522"/>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739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3" name="Group 2">
            <a:extLst>
              <a:ext uri="{FF2B5EF4-FFF2-40B4-BE49-F238E27FC236}">
                <a16:creationId xmlns:a16="http://schemas.microsoft.com/office/drawing/2014/main" id="{F0169769-1536-A47C-214E-A3D66FD05C07}"/>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255AA71E-290E-B6CF-9718-15359C21C58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0BF5437F-0C38-BC89-CF91-2AC9475B5DD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F687BB0A-BA6D-F5AC-838D-5669E1B750B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58743C14-E1D7-E070-6DD3-B224B426187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F2311A38-C18F-FE35-7988-55D29F3B700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D6C05031-A3A4-E339-E2C2-200FA5109BC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5E611A60-5FB0-5778-7824-2F2B8CBE95F7}"/>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1889A4AA-07EE-EA32-F3AE-5E72D5889AB6}"/>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5072DE8E-C0E4-B3CA-8382-9C83F4AF377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1A7E2973-7828-3236-B81B-221EE5CB9CFB}"/>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77851F97-C5B2-1004-3474-905BF1DBD24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3C8E0078-DE4F-C121-638F-218411B3B8DA}"/>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0ABD5FD7-CE79-F03C-96EB-9587A7A895F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D1733208-1E72-951A-B199-870D70B1EF5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06556999-7008-7CE8-7FBF-BDF6E038E4B6}"/>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0E12319C-8836-44C8-E719-5F0EA2E194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08666BBD-DB8A-C916-1301-394C4F5B544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CB6C2EB1-6DB2-CC8B-2814-0232B6C7D39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E52C4839-8E67-82E6-029B-C304ADA7C0D1}"/>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FBF9E3E9-9B78-FE0C-8C8D-73F986F0788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11E38F36-AF18-D978-68E9-B1E497EE48C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DE5FDE12-ABB5-CF50-BBF0-74DFF344917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3996CFC2-F4D8-09D8-AAE2-756EBB2D7F3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81BEF49F-DE97-525D-FEF2-B8197994597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5D3FC3E1-8FA3-0B52-3147-B557A20FB15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59685E1B-64CC-F6CD-241C-23F6B426A1D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7858143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3" name="Group 2">
            <a:extLst>
              <a:ext uri="{FF2B5EF4-FFF2-40B4-BE49-F238E27FC236}">
                <a16:creationId xmlns:a16="http://schemas.microsoft.com/office/drawing/2014/main" id="{71A0E898-DDD2-524C-FBCB-03ADAEB7140E}"/>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BE19A19D-F792-0E95-B3F3-7AB06F6829C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408A2B83-004C-5A2E-B36F-11FF9452C97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3BD0FC69-D8A7-54DF-D999-5CC2AED56EF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1DB2C7FD-B75B-B441-12D2-EA17CA7602D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A0BE4958-B922-5975-9B4C-110BD1EE420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3E70224F-22D9-6C18-0E50-5562858D3D1B}"/>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331EF033-6006-A2EE-F09A-D8C8FC588973}"/>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1405C9ED-8F9E-14DF-F0F0-EB644521417F}"/>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83E2EF98-0EB9-1B8D-17FC-9867B0B5076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B45ACBC4-DF53-D27B-2AFC-6DC18DD2988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04FC2178-1637-F5AB-02C0-33FDDB8774C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A58F5615-C61D-E914-07AF-153976A1AFC0}"/>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B485C4E1-6983-0D9A-E2FA-E35F41845F0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E0B7AD6C-209A-CF17-AB03-964B6BA0CF0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2B28207A-B25B-F8F3-7B0F-D07B773C3768}"/>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28ACE57E-96D9-517A-67EE-BB7DF154089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C8583204-8CB0-454A-6881-492798B0186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B79A30C7-5F15-A61B-96E8-992728099D4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94101FD9-ED02-0D73-84F2-7B0A2BF5FF11}"/>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B26090CB-5158-5463-065E-D981F827023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11C518F9-7D18-5CB6-84F4-59F11CFB49C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F2B26A2C-165C-CC9C-CA63-D0CE2ECFD56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2A973CA2-2D88-A905-B839-7C2D5A6569C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8375EC9C-F1C4-E472-344B-733C56A8AFA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A28B34BC-D85B-7489-C1DD-F0E54C3CFEE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EC89673C-90A7-E32B-D74B-B5B761D0E829}"/>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3417441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34" name="Group 33">
            <a:extLst>
              <a:ext uri="{FF2B5EF4-FFF2-40B4-BE49-F238E27FC236}">
                <a16:creationId xmlns:a16="http://schemas.microsoft.com/office/drawing/2014/main" id="{F7C11E6A-3F80-DF92-FE97-52C7C0B57EAD}"/>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078D4EB-ED33-5651-B711-8CCE21C2ECD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027ED94F-46A7-9380-559A-2F678AFFD43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EE280276-5D19-A0A9-E4AF-2BED2820DBF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292FD78-3CC2-A8EA-022C-13AE05AD7FB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6FA82AC6-A6A1-4B1A-92F1-79026426722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B1F64223-E43D-F1AB-AD4F-F687731B5E2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6587FF7E-32EE-8ACC-DBD9-FBD7B9FF6D3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870BD5FC-FC17-61FF-4306-EA0A20FD94B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E53817C9-9D43-896C-5EF1-D8AFAD8C5DBD}"/>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3A8DA6E0-27F8-BECB-101A-4B13372B6AA2}"/>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2378608F-AFEB-B8C8-813C-81DFE696554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CBAF0096-8D39-7DEF-BC72-99835231D46C}"/>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1E936FAF-E161-8912-AC71-2F1B654074A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E8207435-F71D-6F9D-5765-C5B78937BCD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F70B1F51-DDB8-0DF0-3891-CDB461D2E95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515A944C-F0E6-5DE8-8BEE-B28E93CC5C4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56767EB5-FC1A-15B0-86E4-A668CD50A9D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A2BEBAA-E3DA-FD81-F25F-78E1E2274CC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D1AC6B93-1BB9-2760-FC00-7E1BBFC07036}"/>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89209292-C5CB-E414-47C7-EE1F5EA8F09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235FA806-D7F7-157B-EFB7-A40B9156489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C1874C67-3EC0-E68A-71FE-4A22B74C5CA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15FE2CA-CA95-52C0-F467-848EA5B3949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C2EA8FF5-5A5C-B4FD-7A31-9D308A37112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0665A21F-56A6-C861-85FC-082A8717923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0A969B6C-1961-F982-9B4D-B1C84594374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288951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Production code #</a:t>
            </a:r>
            <a:endParaRPr lang="en-US" dirty="0"/>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[insert page footer, i.e., For internal use only./For institutional use only.]</a:t>
            </a:r>
            <a:endParaRPr lang="en-US" dirty="0"/>
          </a:p>
        </p:txBody>
      </p:sp>
    </p:spTree>
    <p:custDataLst>
      <p:tags r:id="rId16"/>
    </p:custDataLst>
    <p:extLst>
      <p:ext uri="{BB962C8B-B14F-4D97-AF65-F5344CB8AC3E}">
        <p14:creationId xmlns:p14="http://schemas.microsoft.com/office/powerpoint/2010/main" val="1718220986"/>
      </p:ext>
    </p:extLst>
  </p:cSld>
  <p:clrMap bg1="lt1" tx1="dk1" bg2="lt2" tx2="dk2" accent1="accent1" accent2="accent2" accent3="accent3" accent4="accent4" accent5="accent5" accent6="accent6" hlink="hlink" folHlink="folHlink"/>
  <p:sldLayoutIdLst>
    <p:sldLayoutId id="2147483813" r:id="rId1"/>
    <p:sldLayoutId id="2147483828"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Lst>
  <p:hf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s://institutional.fidelity.com/app/tabbed/item/RD_13569_14599.html"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ontent Placeholder 52">
            <a:extLst>
              <a:ext uri="{FF2B5EF4-FFF2-40B4-BE49-F238E27FC236}">
                <a16:creationId xmlns:a16="http://schemas.microsoft.com/office/drawing/2014/main" id="{AB8F7C68-3C15-4FDA-AE31-9E4608770501}"/>
              </a:ext>
            </a:extLst>
          </p:cNvPr>
          <p:cNvSpPr txBox="1">
            <a:spLocks/>
          </p:cNvSpPr>
          <p:nvPr/>
        </p:nvSpPr>
        <p:spPr bwMode="auto">
          <a:xfrm>
            <a:off x="939754" y="3988171"/>
            <a:ext cx="3435351" cy="1653303"/>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lvl1pPr marL="0" indent="0" algn="l" rtl="0" eaLnBrk="1" fontAlgn="base" hangingPunct="1">
              <a:spcBef>
                <a:spcPts val="1783"/>
              </a:spcBef>
              <a:spcAft>
                <a:spcPct val="0"/>
              </a:spcAft>
              <a:buSzPct val="40000"/>
              <a:defRPr lang="en-US" sz="1500" b="1" kern="1200" dirty="0" smtClean="0">
                <a:solidFill>
                  <a:schemeClr val="bg1"/>
                </a:solidFill>
                <a:latin typeface="Arial" charset="0"/>
                <a:ea typeface="ＭＳ Ｐゴシック" charset="-128"/>
                <a:cs typeface="+mn-cs"/>
              </a:defRPr>
            </a:lvl1pPr>
            <a:lvl2pPr marL="0" indent="0" algn="l" rtl="0" eaLnBrk="1" fontAlgn="base" hangingPunct="1">
              <a:spcBef>
                <a:spcPts val="743"/>
              </a:spcBef>
              <a:spcAft>
                <a:spcPct val="0"/>
              </a:spcAft>
              <a:buClr>
                <a:srgbClr val="7A9B3D"/>
              </a:buClr>
              <a:buFontTx/>
              <a:buNone/>
              <a:defRPr lang="en-US" sz="1500" i="1" kern="1200" dirty="0" smtClean="0">
                <a:solidFill>
                  <a:schemeClr val="bg1"/>
                </a:solidFill>
                <a:latin typeface="Arial" charset="0"/>
                <a:ea typeface="ＭＳ Ｐゴシック" charset="-128"/>
                <a:cs typeface="+mn-cs"/>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a:lstStyle>
          <a:p>
            <a:pPr>
              <a:spcBef>
                <a:spcPts val="1200"/>
              </a:spcBef>
            </a:pPr>
            <a:r>
              <a:rPr lang="en-US" sz="1200" dirty="0"/>
              <a:t>Speaker Name</a:t>
            </a:r>
            <a:br>
              <a:rPr lang="en-US" sz="1200" dirty="0"/>
            </a:br>
            <a:r>
              <a:rPr lang="en-US" sz="1200" b="0" i="1" dirty="0"/>
              <a:t>Speaker Title</a:t>
            </a:r>
          </a:p>
          <a:p>
            <a:pPr>
              <a:spcBef>
                <a:spcPts val="1200"/>
              </a:spcBef>
            </a:pPr>
            <a:r>
              <a:rPr lang="en-US" sz="1200" dirty="0"/>
              <a:t>Speaker Name</a:t>
            </a:r>
            <a:br>
              <a:rPr lang="en-US" sz="1200" dirty="0"/>
            </a:br>
            <a:r>
              <a:rPr lang="en-US" sz="1200" b="0" i="1" dirty="0"/>
              <a:t>Speaker Title</a:t>
            </a:r>
          </a:p>
          <a:p>
            <a:pPr>
              <a:spcBef>
                <a:spcPts val="1200"/>
              </a:spcBef>
            </a:pPr>
            <a:r>
              <a:rPr lang="en-US" sz="1200" dirty="0"/>
              <a:t>Speaker Name</a:t>
            </a:r>
            <a:br>
              <a:rPr lang="en-US" sz="1200" dirty="0"/>
            </a:br>
            <a:r>
              <a:rPr lang="en-US" sz="1200" b="0" i="1" dirty="0"/>
              <a:t>Speaker Title</a:t>
            </a:r>
          </a:p>
        </p:txBody>
      </p:sp>
      <p:sp>
        <p:nvSpPr>
          <p:cNvPr id="47" name="Text Box 15">
            <a:extLst>
              <a:ext uri="{FF2B5EF4-FFF2-40B4-BE49-F238E27FC236}">
                <a16:creationId xmlns:a16="http://schemas.microsoft.com/office/drawing/2014/main" id="{9E5836FD-5FA9-4410-8C78-F498C412F235}"/>
              </a:ext>
            </a:extLst>
          </p:cNvPr>
          <p:cNvSpPr txBox="1">
            <a:spLocks noChangeArrowheads="1"/>
          </p:cNvSpPr>
          <p:nvPr/>
        </p:nvSpPr>
        <p:spPr bwMode="ltGray">
          <a:xfrm>
            <a:off x="558204" y="5901629"/>
            <a:ext cx="3205346" cy="198502"/>
          </a:xfrm>
          <a:prstGeom prst="rect">
            <a:avLst/>
          </a:prstGeom>
          <a:noFill/>
          <a:ln w="9525">
            <a:solidFill>
              <a:schemeClr val="bg1"/>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lnSpc>
                <a:spcPct val="90000"/>
              </a:lnSpc>
            </a:pPr>
            <a:r>
              <a:rPr lang="en-US" sz="900" b="1" dirty="0">
                <a:solidFill>
                  <a:schemeClr val="bg1"/>
                </a:solidFill>
                <a:latin typeface="Arial"/>
              </a:rPr>
              <a:t>Not FDIC Insured </a:t>
            </a:r>
            <a:r>
              <a:rPr lang="en-US" sz="900" b="1" dirty="0">
                <a:solidFill>
                  <a:schemeClr val="bg1"/>
                </a:solidFill>
                <a:latin typeface="Arial"/>
                <a:sym typeface="Wingdings" pitchFamily="2" charset="2"/>
              </a:rPr>
              <a:t> May Lose Value  No Bank Guarantee</a:t>
            </a:r>
          </a:p>
        </p:txBody>
      </p:sp>
      <p:sp>
        <p:nvSpPr>
          <p:cNvPr id="52" name="Title 2">
            <a:extLst>
              <a:ext uri="{FF2B5EF4-FFF2-40B4-BE49-F238E27FC236}">
                <a16:creationId xmlns:a16="http://schemas.microsoft.com/office/drawing/2014/main" id="{8B063E0C-6D1D-4920-AB5E-6697B155CE10}"/>
              </a:ext>
            </a:extLst>
          </p:cNvPr>
          <p:cNvSpPr txBox="1">
            <a:spLocks/>
          </p:cNvSpPr>
          <p:nvPr/>
        </p:nvSpPr>
        <p:spPr bwMode="auto">
          <a:xfrm>
            <a:off x="924667" y="1354953"/>
            <a:ext cx="10407683" cy="534987"/>
          </a:xfrm>
          <a:prstGeom prst="rect">
            <a:avLst/>
          </a:prstGeom>
          <a:noFill/>
          <a:ln w="9525">
            <a:noFill/>
            <a:miter lim="800000"/>
            <a:headEnd/>
            <a:tailEnd/>
          </a:ln>
        </p:spPr>
        <p:txBody>
          <a:bodyPr vert="horz" wrap="square" lIns="135852" tIns="0" rIns="135852" bIns="0" numCol="1" anchor="b" anchorCtr="0" compatLnSpc="1">
            <a:prstTxWarp prst="textNoShape">
              <a:avLst/>
            </a:prstTxWarp>
          </a:bodyPr>
          <a:lst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a:lstStyle>
          <a:p>
            <a:endParaRPr lang="en-US" sz="3800" kern="0" dirty="0">
              <a:solidFill>
                <a:schemeClr val="bg1"/>
              </a:solidFill>
            </a:endParaRPr>
          </a:p>
        </p:txBody>
      </p:sp>
      <p:sp>
        <p:nvSpPr>
          <p:cNvPr id="53" name="Footer Placeholder 13">
            <a:extLst>
              <a:ext uri="{FF2B5EF4-FFF2-40B4-BE49-F238E27FC236}">
                <a16:creationId xmlns:a16="http://schemas.microsoft.com/office/drawing/2014/main" id="{F88D59BC-7435-47D7-A801-7D9B070FBBA6}"/>
              </a:ext>
            </a:extLst>
          </p:cNvPr>
          <p:cNvSpPr txBox="1">
            <a:spLocks/>
          </p:cNvSpPr>
          <p:nvPr/>
        </p:nvSpPr>
        <p:spPr bwMode="auto">
          <a:xfrm>
            <a:off x="421228" y="6211909"/>
            <a:ext cx="8130851" cy="442040"/>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solidFill>
                  <a:schemeClr val="bg1"/>
                </a:solidFill>
              </a:rPr>
              <a:t>All rights © 2025 FMR LLC. All rights reserved.</a:t>
            </a:r>
          </a:p>
        </p:txBody>
      </p:sp>
      <p:sp>
        <p:nvSpPr>
          <p:cNvPr id="4" name="Subtitle 3">
            <a:extLst>
              <a:ext uri="{FF2B5EF4-FFF2-40B4-BE49-F238E27FC236}">
                <a16:creationId xmlns:a16="http://schemas.microsoft.com/office/drawing/2014/main" id="{ED589901-0D53-41CC-B49D-0D607BCF2B25}"/>
              </a:ext>
            </a:extLst>
          </p:cNvPr>
          <p:cNvSpPr>
            <a:spLocks noGrp="1"/>
          </p:cNvSpPr>
          <p:nvPr>
            <p:ph type="subTitle" idx="1"/>
          </p:nvPr>
        </p:nvSpPr>
        <p:spPr/>
        <p:txBody>
          <a:bodyPr/>
          <a:lstStyle/>
          <a:p>
            <a:r>
              <a:rPr lang="en-US" dirty="0"/>
              <a:t>529 Savings Plans from Fidelity</a:t>
            </a:r>
          </a:p>
          <a:p>
            <a:endParaRPr lang="en-US" dirty="0"/>
          </a:p>
        </p:txBody>
      </p:sp>
      <p:sp>
        <p:nvSpPr>
          <p:cNvPr id="20" name="Text Placeholder 10">
            <a:extLst>
              <a:ext uri="{FF2B5EF4-FFF2-40B4-BE49-F238E27FC236}">
                <a16:creationId xmlns:a16="http://schemas.microsoft.com/office/drawing/2014/main" id="{C2886001-FA54-4604-9E0D-73B0C4D98C7B}"/>
              </a:ext>
            </a:extLst>
          </p:cNvPr>
          <p:cNvSpPr>
            <a:spLocks noGrp="1"/>
          </p:cNvSpPr>
          <p:nvPr>
            <p:ph type="body" sz="quarter" idx="14"/>
          </p:nvPr>
        </p:nvSpPr>
        <p:spPr/>
        <p:txBody>
          <a:bodyPr/>
          <a:lstStyle/>
          <a:p>
            <a:r>
              <a:rPr lang="en-US" dirty="0"/>
              <a:t>Month DD, YYYY</a:t>
            </a:r>
          </a:p>
        </p:txBody>
      </p:sp>
      <p:sp>
        <p:nvSpPr>
          <p:cNvPr id="3" name="Title 2">
            <a:extLst>
              <a:ext uri="{FF2B5EF4-FFF2-40B4-BE49-F238E27FC236}">
                <a16:creationId xmlns:a16="http://schemas.microsoft.com/office/drawing/2014/main" id="{279FB664-3C86-4991-A480-EF5F1FEA9FF0}"/>
              </a:ext>
            </a:extLst>
          </p:cNvPr>
          <p:cNvSpPr>
            <a:spLocks noGrp="1"/>
          </p:cNvSpPr>
          <p:nvPr>
            <p:ph type="title"/>
          </p:nvPr>
        </p:nvSpPr>
        <p:spPr/>
        <p:txBody>
          <a:bodyPr/>
          <a:lstStyle/>
          <a:p>
            <a:r>
              <a:rPr lang="en-US" dirty="0"/>
              <a:t>Start investing today.</a:t>
            </a:r>
            <a:br>
              <a:rPr lang="en-US" dirty="0"/>
            </a:br>
            <a:r>
              <a:rPr lang="en-US" dirty="0"/>
              <a:t>Be ready for tomorrow.</a:t>
            </a:r>
          </a:p>
        </p:txBody>
      </p:sp>
    </p:spTree>
    <p:custDataLst>
      <p:tags r:id="rId1"/>
    </p:custDataLst>
    <p:extLst>
      <p:ext uri="{BB962C8B-B14F-4D97-AF65-F5344CB8AC3E}">
        <p14:creationId xmlns:p14="http://schemas.microsoft.com/office/powerpoint/2010/main" val="23850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550863" y="1827203"/>
            <a:ext cx="11163300" cy="830997"/>
          </a:xfrm>
          <a:prstGeom prst="rect">
            <a:avLst/>
          </a:prstGeom>
          <a:solidFill>
            <a:schemeClr val="bg1">
              <a:lumMod val="95000"/>
            </a:schemeClr>
          </a:solidFill>
        </p:spPr>
        <p:txBody>
          <a:bodyPr vert="horz" wrap="square" lIns="0" tIns="274320" rIns="0" bIns="274320" rtlCol="0">
            <a:spAutoFit/>
          </a:bodyPr>
          <a:lstStyle/>
          <a:p>
            <a:pPr marL="203200" marR="5080" indent="-191135" algn="ctr">
              <a:spcBef>
                <a:spcPts val="95"/>
              </a:spcBef>
            </a:pPr>
            <a:r>
              <a:rPr sz="1800" b="1" spc="-5" dirty="0">
                <a:solidFill>
                  <a:srgbClr val="368727"/>
                </a:solidFill>
                <a:latin typeface="Arial"/>
                <a:cs typeface="Arial"/>
              </a:rPr>
              <a:t>Earnings from a </a:t>
            </a:r>
            <a:r>
              <a:rPr sz="1800" b="1" spc="-10" dirty="0">
                <a:solidFill>
                  <a:srgbClr val="368727"/>
                </a:solidFill>
                <a:latin typeface="Arial"/>
                <a:cs typeface="Arial"/>
              </a:rPr>
              <a:t>529 </a:t>
            </a:r>
            <a:r>
              <a:rPr sz="1800" spc="-5" dirty="0">
                <a:solidFill>
                  <a:srgbClr val="333F48"/>
                </a:solidFill>
                <a:latin typeface="Arial"/>
                <a:cs typeface="Arial"/>
              </a:rPr>
              <a:t>used to </a:t>
            </a:r>
            <a:r>
              <a:rPr sz="1800" spc="-10" dirty="0">
                <a:solidFill>
                  <a:srgbClr val="333F48"/>
                </a:solidFill>
                <a:latin typeface="Arial"/>
                <a:cs typeface="Arial"/>
              </a:rPr>
              <a:t>pay </a:t>
            </a:r>
            <a:r>
              <a:rPr sz="1800" spc="-5" dirty="0">
                <a:solidFill>
                  <a:srgbClr val="333F48"/>
                </a:solidFill>
                <a:latin typeface="Arial"/>
                <a:cs typeface="Arial"/>
              </a:rPr>
              <a:t>for college </a:t>
            </a:r>
            <a:r>
              <a:rPr sz="1800" spc="-10" dirty="0">
                <a:solidFill>
                  <a:srgbClr val="333F48"/>
                </a:solidFill>
                <a:latin typeface="Arial"/>
                <a:cs typeface="Arial"/>
              </a:rPr>
              <a:t>expenses</a:t>
            </a:r>
            <a:r>
              <a:rPr lang="en-US" sz="1800" spc="-10" dirty="0">
                <a:solidFill>
                  <a:srgbClr val="333F48"/>
                </a:solidFill>
                <a:latin typeface="Arial"/>
                <a:cs typeface="Arial"/>
              </a:rPr>
              <a:t> </a:t>
            </a:r>
            <a:r>
              <a:rPr sz="1800" spc="-10" dirty="0">
                <a:solidFill>
                  <a:srgbClr val="333F48"/>
                </a:solidFill>
                <a:latin typeface="Arial"/>
                <a:cs typeface="Arial"/>
              </a:rPr>
              <a:t>are not </a:t>
            </a:r>
            <a:r>
              <a:rPr sz="1800" spc="-5" dirty="0">
                <a:solidFill>
                  <a:srgbClr val="333F48"/>
                </a:solidFill>
                <a:latin typeface="Arial"/>
                <a:cs typeface="Arial"/>
              </a:rPr>
              <a:t>considered </a:t>
            </a:r>
            <a:r>
              <a:rPr sz="1800" spc="-10" dirty="0">
                <a:solidFill>
                  <a:srgbClr val="333F48"/>
                </a:solidFill>
                <a:latin typeface="Arial"/>
                <a:cs typeface="Arial"/>
              </a:rPr>
              <a:t>part </a:t>
            </a:r>
            <a:r>
              <a:rPr sz="1800" spc="-5" dirty="0">
                <a:solidFill>
                  <a:srgbClr val="333F48"/>
                </a:solidFill>
                <a:latin typeface="Arial"/>
                <a:cs typeface="Arial"/>
              </a:rPr>
              <a:t>of </a:t>
            </a:r>
            <a:r>
              <a:rPr sz="1800" spc="-10" dirty="0">
                <a:solidFill>
                  <a:srgbClr val="333F48"/>
                </a:solidFill>
                <a:latin typeface="Arial"/>
                <a:cs typeface="Arial"/>
              </a:rPr>
              <a:t>parental </a:t>
            </a:r>
            <a:r>
              <a:rPr sz="1800" spc="-5" dirty="0">
                <a:solidFill>
                  <a:srgbClr val="333F48"/>
                </a:solidFill>
                <a:latin typeface="Arial"/>
                <a:cs typeface="Arial"/>
              </a:rPr>
              <a:t>or </a:t>
            </a:r>
            <a:r>
              <a:rPr sz="1800" dirty="0">
                <a:solidFill>
                  <a:srgbClr val="333F48"/>
                </a:solidFill>
                <a:latin typeface="Arial"/>
                <a:cs typeface="Arial"/>
              </a:rPr>
              <a:t>child</a:t>
            </a:r>
            <a:r>
              <a:rPr sz="1800" spc="100" dirty="0">
                <a:solidFill>
                  <a:srgbClr val="333F48"/>
                </a:solidFill>
                <a:latin typeface="Arial"/>
                <a:cs typeface="Arial"/>
              </a:rPr>
              <a:t> </a:t>
            </a:r>
            <a:r>
              <a:rPr sz="1800" spc="-5" dirty="0">
                <a:solidFill>
                  <a:srgbClr val="333F48"/>
                </a:solidFill>
                <a:latin typeface="Arial"/>
                <a:cs typeface="Arial"/>
              </a:rPr>
              <a:t>income.</a:t>
            </a:r>
            <a:endParaRPr sz="1800" dirty="0">
              <a:solidFill>
                <a:srgbClr val="333F48"/>
              </a:solidFill>
              <a:latin typeface="Arial"/>
              <a:cs typeface="Arial"/>
            </a:endParaRPr>
          </a:p>
        </p:txBody>
      </p:sp>
      <p:sp>
        <p:nvSpPr>
          <p:cNvPr id="5" name="object 5"/>
          <p:cNvSpPr txBox="1"/>
          <p:nvPr/>
        </p:nvSpPr>
        <p:spPr>
          <a:xfrm>
            <a:off x="2923250" y="3560765"/>
            <a:ext cx="2452370" cy="1133644"/>
          </a:xfrm>
          <a:prstGeom prst="rect">
            <a:avLst/>
          </a:prstGeom>
        </p:spPr>
        <p:txBody>
          <a:bodyPr vert="horz" wrap="square" lIns="0" tIns="12700" rIns="0" bIns="0" rtlCol="0">
            <a:spAutoFit/>
          </a:bodyPr>
          <a:lstStyle/>
          <a:p>
            <a:pPr marL="5715" algn="ctr">
              <a:spcBef>
                <a:spcPts val="100"/>
              </a:spcBef>
            </a:pPr>
            <a:r>
              <a:rPr sz="4000" b="1" spc="-5" dirty="0">
                <a:solidFill>
                  <a:srgbClr val="298FC2"/>
                </a:solidFill>
                <a:latin typeface="Arial"/>
                <a:cs typeface="Arial"/>
              </a:rPr>
              <a:t>5.6</a:t>
            </a:r>
            <a:r>
              <a:rPr sz="4000" b="1" spc="-7" baseline="25462" dirty="0">
                <a:solidFill>
                  <a:srgbClr val="298FC2"/>
                </a:solidFill>
                <a:latin typeface="Arial"/>
                <a:cs typeface="Arial"/>
              </a:rPr>
              <a:t>%</a:t>
            </a:r>
            <a:endParaRPr sz="4000" baseline="25462" dirty="0">
              <a:latin typeface="Arial"/>
              <a:cs typeface="Arial"/>
            </a:endParaRPr>
          </a:p>
          <a:p>
            <a:pPr algn="ctr">
              <a:spcBef>
                <a:spcPts val="50"/>
              </a:spcBef>
            </a:pPr>
            <a:r>
              <a:rPr sz="1600" b="1" spc="-5" dirty="0">
                <a:latin typeface="Arial"/>
                <a:cs typeface="Arial"/>
              </a:rPr>
              <a:t>of parents’</a:t>
            </a:r>
            <a:r>
              <a:rPr sz="1600" b="1" spc="-125" dirty="0">
                <a:latin typeface="Arial"/>
                <a:cs typeface="Arial"/>
              </a:rPr>
              <a:t> </a:t>
            </a:r>
            <a:r>
              <a:rPr sz="1600" b="1" spc="-5" dirty="0">
                <a:latin typeface="Arial"/>
                <a:cs typeface="Arial"/>
              </a:rPr>
              <a:t>assets</a:t>
            </a:r>
            <a:endParaRPr sz="1600" dirty="0">
              <a:latin typeface="Arial"/>
              <a:cs typeface="Arial"/>
            </a:endParaRPr>
          </a:p>
          <a:p>
            <a:pPr algn="ctr">
              <a:lnSpc>
                <a:spcPct val="100000"/>
              </a:lnSpc>
            </a:pPr>
            <a:r>
              <a:rPr sz="1600" dirty="0">
                <a:latin typeface="Arial"/>
                <a:cs typeface="Arial"/>
              </a:rPr>
              <a:t>(for </a:t>
            </a:r>
            <a:r>
              <a:rPr sz="1600" spc="-5" dirty="0">
                <a:latin typeface="Arial"/>
                <a:cs typeface="Arial"/>
              </a:rPr>
              <a:t>example, </a:t>
            </a:r>
            <a:r>
              <a:rPr sz="1600" dirty="0">
                <a:latin typeface="Arial"/>
                <a:cs typeface="Arial"/>
              </a:rPr>
              <a:t>a </a:t>
            </a:r>
            <a:r>
              <a:rPr sz="1600" spc="-5" dirty="0">
                <a:latin typeface="Arial"/>
                <a:cs typeface="Arial"/>
              </a:rPr>
              <a:t>529</a:t>
            </a:r>
            <a:r>
              <a:rPr sz="1600" spc="-114" dirty="0">
                <a:latin typeface="Arial"/>
                <a:cs typeface="Arial"/>
              </a:rPr>
              <a:t> </a:t>
            </a:r>
            <a:r>
              <a:rPr sz="1600" spc="-5" dirty="0">
                <a:latin typeface="Arial"/>
                <a:cs typeface="Arial"/>
              </a:rPr>
              <a:t>plan)</a:t>
            </a:r>
            <a:endParaRPr sz="1600" dirty="0">
              <a:latin typeface="Arial"/>
              <a:cs typeface="Arial"/>
            </a:endParaRPr>
          </a:p>
        </p:txBody>
      </p:sp>
      <p:sp>
        <p:nvSpPr>
          <p:cNvPr id="6" name="object 6"/>
          <p:cNvSpPr txBox="1"/>
          <p:nvPr/>
        </p:nvSpPr>
        <p:spPr>
          <a:xfrm>
            <a:off x="3252826" y="2882556"/>
            <a:ext cx="5686348" cy="259686"/>
          </a:xfrm>
          <a:prstGeom prst="rect">
            <a:avLst/>
          </a:prstGeom>
        </p:spPr>
        <p:txBody>
          <a:bodyPr vert="horz" wrap="square" lIns="0" tIns="13335" rIns="0" bIns="0" rtlCol="0">
            <a:spAutoFit/>
          </a:bodyPr>
          <a:lstStyle/>
          <a:p>
            <a:pPr marL="12700" algn="ctr">
              <a:spcBef>
                <a:spcPts val="105"/>
              </a:spcBef>
            </a:pPr>
            <a:r>
              <a:rPr sz="1600" b="1" spc="-35" dirty="0">
                <a:latin typeface="Arial"/>
                <a:cs typeface="Arial"/>
              </a:rPr>
              <a:t>Today’s </a:t>
            </a:r>
            <a:r>
              <a:rPr sz="1600" b="1" spc="-5" dirty="0">
                <a:latin typeface="Arial"/>
                <a:cs typeface="Arial"/>
              </a:rPr>
              <a:t>federal financial </a:t>
            </a:r>
            <a:r>
              <a:rPr sz="1600" b="1" dirty="0">
                <a:latin typeface="Arial"/>
                <a:cs typeface="Arial"/>
              </a:rPr>
              <a:t>aid formula </a:t>
            </a:r>
            <a:r>
              <a:rPr sz="1600" b="1" spc="-5" dirty="0">
                <a:latin typeface="Arial"/>
                <a:cs typeface="Arial"/>
              </a:rPr>
              <a:t>considers</a:t>
            </a:r>
            <a:r>
              <a:rPr sz="1600" b="1" spc="-80" dirty="0">
                <a:latin typeface="Arial"/>
                <a:cs typeface="Arial"/>
              </a:rPr>
              <a:t> </a:t>
            </a:r>
            <a:r>
              <a:rPr sz="1600" b="1" spc="-10" dirty="0">
                <a:latin typeface="Arial"/>
                <a:cs typeface="Arial"/>
              </a:rPr>
              <a:t>roughly:</a:t>
            </a:r>
            <a:endParaRPr sz="1600" dirty="0">
              <a:latin typeface="Arial"/>
              <a:cs typeface="Arial"/>
            </a:endParaRPr>
          </a:p>
        </p:txBody>
      </p:sp>
      <p:sp>
        <p:nvSpPr>
          <p:cNvPr id="7" name="object 7"/>
          <p:cNvSpPr txBox="1"/>
          <p:nvPr/>
        </p:nvSpPr>
        <p:spPr>
          <a:xfrm>
            <a:off x="6669889" y="3560765"/>
            <a:ext cx="2879805" cy="1133644"/>
          </a:xfrm>
          <a:prstGeom prst="rect">
            <a:avLst/>
          </a:prstGeom>
        </p:spPr>
        <p:txBody>
          <a:bodyPr vert="horz" wrap="square" lIns="0" tIns="12700" rIns="0" bIns="0" rtlCol="0">
            <a:spAutoFit/>
          </a:bodyPr>
          <a:lstStyle/>
          <a:p>
            <a:pPr marL="3810" algn="ctr">
              <a:spcBef>
                <a:spcPts val="100"/>
              </a:spcBef>
            </a:pPr>
            <a:r>
              <a:rPr sz="4000" b="1" dirty="0">
                <a:solidFill>
                  <a:srgbClr val="298FC2"/>
                </a:solidFill>
                <a:latin typeface="Arial"/>
                <a:cs typeface="Arial"/>
              </a:rPr>
              <a:t>20</a:t>
            </a:r>
            <a:r>
              <a:rPr sz="4000" b="1" baseline="25462" dirty="0">
                <a:solidFill>
                  <a:srgbClr val="298FC2"/>
                </a:solidFill>
                <a:latin typeface="Arial"/>
                <a:cs typeface="Arial"/>
              </a:rPr>
              <a:t>%</a:t>
            </a:r>
            <a:endParaRPr sz="4000" baseline="25462" dirty="0">
              <a:latin typeface="Arial"/>
              <a:cs typeface="Arial"/>
            </a:endParaRPr>
          </a:p>
          <a:p>
            <a:pPr marL="348615" marR="340995" indent="-1270" algn="ctr">
              <a:spcBef>
                <a:spcPts val="50"/>
              </a:spcBef>
            </a:pPr>
            <a:r>
              <a:rPr sz="1600" b="1" spc="-5" dirty="0">
                <a:latin typeface="Arial"/>
                <a:cs typeface="Arial"/>
              </a:rPr>
              <a:t>of </a:t>
            </a:r>
            <a:r>
              <a:rPr sz="1600" b="1" spc="-10" dirty="0">
                <a:latin typeface="Arial"/>
                <a:cs typeface="Arial"/>
              </a:rPr>
              <a:t>child’s </a:t>
            </a:r>
            <a:r>
              <a:rPr sz="1600" b="1" spc="-5" dirty="0">
                <a:latin typeface="Arial"/>
                <a:cs typeface="Arial"/>
              </a:rPr>
              <a:t>assets</a:t>
            </a:r>
            <a:endParaRPr sz="1600" dirty="0">
              <a:latin typeface="Arial"/>
              <a:cs typeface="Arial"/>
            </a:endParaRPr>
          </a:p>
          <a:p>
            <a:pPr algn="ctr">
              <a:lnSpc>
                <a:spcPct val="100000"/>
              </a:lnSpc>
            </a:pPr>
            <a:r>
              <a:rPr sz="1600" dirty="0">
                <a:latin typeface="Arial"/>
                <a:cs typeface="Arial"/>
              </a:rPr>
              <a:t>(for </a:t>
            </a:r>
            <a:r>
              <a:rPr sz="1600" spc="-5" dirty="0">
                <a:latin typeface="Arial"/>
                <a:cs typeface="Arial"/>
              </a:rPr>
              <a:t>example, </a:t>
            </a:r>
            <a:r>
              <a:rPr sz="1600" dirty="0">
                <a:latin typeface="Arial"/>
                <a:cs typeface="Arial"/>
              </a:rPr>
              <a:t>a</a:t>
            </a:r>
            <a:r>
              <a:rPr sz="1600" spc="-105" dirty="0">
                <a:latin typeface="Arial"/>
                <a:cs typeface="Arial"/>
              </a:rPr>
              <a:t> </a:t>
            </a:r>
            <a:r>
              <a:rPr sz="1600" spc="-5" dirty="0">
                <a:latin typeface="Arial"/>
                <a:cs typeface="Arial"/>
              </a:rPr>
              <a:t>UGMA/UTMA)</a:t>
            </a:r>
            <a:endParaRPr sz="1600" dirty="0">
              <a:latin typeface="Arial"/>
              <a:cs typeface="Arial"/>
            </a:endParaRPr>
          </a:p>
        </p:txBody>
      </p:sp>
      <p:sp>
        <p:nvSpPr>
          <p:cNvPr id="8" name="object 8"/>
          <p:cNvSpPr/>
          <p:nvPr/>
        </p:nvSpPr>
        <p:spPr>
          <a:xfrm>
            <a:off x="6099809" y="3749803"/>
            <a:ext cx="0" cy="1129665"/>
          </a:xfrm>
          <a:custGeom>
            <a:avLst/>
            <a:gdLst/>
            <a:ahLst/>
            <a:cxnLst/>
            <a:rect l="l" t="t" r="r" b="b"/>
            <a:pathLst>
              <a:path h="1129664">
                <a:moveTo>
                  <a:pt x="0" y="0"/>
                </a:moveTo>
                <a:lnTo>
                  <a:pt x="0" y="1129423"/>
                </a:lnTo>
              </a:path>
            </a:pathLst>
          </a:custGeom>
          <a:ln w="19050">
            <a:solidFill>
              <a:srgbClr val="A6A6A6"/>
            </a:solidFill>
            <a:prstDash val="dot"/>
          </a:ln>
        </p:spPr>
        <p:txBody>
          <a:bodyPr wrap="square" lIns="0" tIns="0" rIns="0" bIns="0" rtlCol="0"/>
          <a:lstStyle/>
          <a:p>
            <a:endParaRPr/>
          </a:p>
        </p:txBody>
      </p:sp>
      <p:sp>
        <p:nvSpPr>
          <p:cNvPr id="16" name="Title 15">
            <a:extLst>
              <a:ext uri="{FF2B5EF4-FFF2-40B4-BE49-F238E27FC236}">
                <a16:creationId xmlns:a16="http://schemas.microsoft.com/office/drawing/2014/main" id="{0587343D-C788-4345-8F09-29DA81D35E81}"/>
              </a:ext>
            </a:extLst>
          </p:cNvPr>
          <p:cNvSpPr>
            <a:spLocks noGrp="1"/>
          </p:cNvSpPr>
          <p:nvPr>
            <p:ph type="title"/>
          </p:nvPr>
        </p:nvSpPr>
        <p:spPr/>
        <p:txBody>
          <a:bodyPr/>
          <a:lstStyle/>
          <a:p>
            <a:r>
              <a:rPr lang="en-US" dirty="0"/>
              <a:t>Minimal impact on financial aid</a:t>
            </a:r>
            <a:br>
              <a:rPr lang="en-US" dirty="0"/>
            </a:br>
            <a:r>
              <a:rPr lang="en-US" sz="2000" b="1" dirty="0">
                <a:solidFill>
                  <a:srgbClr val="768692"/>
                </a:solidFill>
              </a:rPr>
              <a:t>A 529 plan affects financial aid less than many people realize</a:t>
            </a:r>
            <a:endParaRPr lang="en-US" dirty="0"/>
          </a:p>
        </p:txBody>
      </p:sp>
      <p:sp>
        <p:nvSpPr>
          <p:cNvPr id="11" name="Slide Number Placeholder 8">
            <a:extLst>
              <a:ext uri="{FF2B5EF4-FFF2-40B4-BE49-F238E27FC236}">
                <a16:creationId xmlns:a16="http://schemas.microsoft.com/office/drawing/2014/main" id="{A62653CF-32BB-19A4-10E2-1E5A253086C6}"/>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10</a:t>
            </a:fld>
            <a:endParaRPr lang="en-US" dirty="0"/>
          </a:p>
        </p:txBody>
      </p:sp>
      <p:sp>
        <p:nvSpPr>
          <p:cNvPr id="12" name="Footer Placeholder 3">
            <a:extLst>
              <a:ext uri="{FF2B5EF4-FFF2-40B4-BE49-F238E27FC236}">
                <a16:creationId xmlns:a16="http://schemas.microsoft.com/office/drawing/2014/main" id="{81F433C3-583C-A305-5C34-2FCC41F47B86}"/>
              </a:ext>
            </a:extLst>
          </p:cNvPr>
          <p:cNvSpPr>
            <a:spLocks noGrp="1"/>
          </p:cNvSpPr>
          <p:nvPr>
            <p:ph type="ftr" sz="quarter" idx="15"/>
          </p:nvPr>
        </p:nvSpPr>
        <p:spPr>
          <a:xfrm>
            <a:off x="420111" y="5595258"/>
            <a:ext cx="11499746" cy="1060520"/>
          </a:xfrm>
        </p:spPr>
        <p:txBody>
          <a:bodyPr/>
          <a:lstStyle/>
          <a:p>
            <a:pPr marL="12700" marR="0" lvl="0" indent="0" algn="l" defTabSz="914400" rtl="0" eaLnBrk="1" fontAlgn="base" latinLnBrk="0" hangingPunct="1">
              <a:lnSpc>
                <a:spcPct val="100000"/>
              </a:lnSpc>
              <a:spcBef>
                <a:spcPts val="400"/>
              </a:spcBef>
              <a:spcAft>
                <a:spcPct val="0"/>
              </a:spcAft>
              <a:buClrTx/>
              <a:buSzTx/>
              <a:buFontTx/>
              <a:buNone/>
              <a:tabLst/>
              <a:defRPr/>
            </a:pPr>
            <a:endParaRPr kumimoji="0" lang="en-US" i="0" u="none" strike="noStrike" kern="1200" cap="none" spc="-5" normalizeH="0" baseline="0" noProof="0" dirty="0">
              <a:ln>
                <a:noFill/>
              </a:ln>
              <a:solidFill>
                <a:srgbClr val="000000"/>
              </a:solidFill>
              <a:effectLst/>
              <a:uLnTx/>
              <a:uFillTx/>
              <a:latin typeface="Arial"/>
              <a:ea typeface="ＭＳ Ｐゴシック"/>
              <a:cs typeface="Arial"/>
            </a:endParaRPr>
          </a:p>
          <a:p>
            <a:pPr marL="12700" algn="l" eaLnBrk="1" hangingPunct="1">
              <a:spcBef>
                <a:spcPts val="400"/>
              </a:spcBef>
              <a:defRPr/>
            </a:pPr>
            <a:r>
              <a:rPr kumimoji="0" lang="en-US" i="0" u="none" strike="noStrike" kern="1200" cap="none" spc="-5" normalizeH="0" baseline="0" noProof="0" dirty="0">
                <a:ln>
                  <a:noFill/>
                </a:ln>
                <a:solidFill>
                  <a:srgbClr val="000000"/>
                </a:solidFill>
                <a:effectLst/>
                <a:uLnTx/>
                <a:uFillTx/>
                <a:latin typeface="Arial"/>
                <a:ea typeface="ＭＳ Ｐゴシック"/>
                <a:cs typeface="Arial"/>
              </a:rPr>
              <a:t>Source: Savingforcollege.com, 2024.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30513A8B-EA17-49F7-89BC-830F85BD75CB}"/>
              </a:ext>
            </a:extLst>
          </p:cNvPr>
          <p:cNvSpPr>
            <a:spLocks noGrp="1"/>
          </p:cNvSpPr>
          <p:nvPr>
            <p:ph type="title"/>
          </p:nvPr>
        </p:nvSpPr>
        <p:spPr/>
        <p:txBody>
          <a:bodyPr/>
          <a:lstStyle/>
          <a:p>
            <a:r>
              <a:rPr lang="en-US" spc="-5" dirty="0">
                <a:solidFill>
                  <a:srgbClr val="333E47"/>
                </a:solidFill>
                <a:latin typeface="Arial"/>
                <a:cs typeface="Arial"/>
              </a:rPr>
              <a:t>In-state versus </a:t>
            </a:r>
            <a:r>
              <a:rPr lang="en-US" dirty="0">
                <a:solidFill>
                  <a:srgbClr val="333E47"/>
                </a:solidFill>
                <a:latin typeface="Arial"/>
                <a:cs typeface="Arial"/>
              </a:rPr>
              <a:t>out-of-state </a:t>
            </a:r>
            <a:r>
              <a:rPr lang="en-US" spc="-5" dirty="0">
                <a:solidFill>
                  <a:srgbClr val="333E47"/>
                </a:solidFill>
                <a:latin typeface="Arial"/>
                <a:cs typeface="Arial"/>
              </a:rPr>
              <a:t>529</a:t>
            </a:r>
            <a:r>
              <a:rPr lang="en-US" spc="-70" dirty="0">
                <a:solidFill>
                  <a:srgbClr val="333E47"/>
                </a:solidFill>
                <a:latin typeface="Arial"/>
                <a:cs typeface="Arial"/>
              </a:rPr>
              <a:t> Savings </a:t>
            </a:r>
            <a:r>
              <a:rPr lang="en-US" spc="-10" dirty="0">
                <a:solidFill>
                  <a:srgbClr val="333E47"/>
                </a:solidFill>
                <a:latin typeface="Arial"/>
                <a:cs typeface="Arial"/>
              </a:rPr>
              <a:t>Plans</a:t>
            </a:r>
            <a:endParaRPr lang="en-US" dirty="0"/>
          </a:p>
        </p:txBody>
      </p:sp>
      <p:sp>
        <p:nvSpPr>
          <p:cNvPr id="11" name="object 11"/>
          <p:cNvSpPr txBox="1"/>
          <p:nvPr/>
        </p:nvSpPr>
        <p:spPr>
          <a:xfrm>
            <a:off x="4455795" y="1106976"/>
            <a:ext cx="3280410" cy="228909"/>
          </a:xfrm>
          <a:prstGeom prst="rect">
            <a:avLst/>
          </a:prstGeom>
        </p:spPr>
        <p:txBody>
          <a:bodyPr vert="horz" wrap="square" lIns="0" tIns="13335" rIns="0" bIns="0" rtlCol="0">
            <a:spAutoFit/>
          </a:bodyPr>
          <a:lstStyle/>
          <a:p>
            <a:pPr marL="12700">
              <a:spcBef>
                <a:spcPts val="105"/>
              </a:spcBef>
            </a:pPr>
            <a:r>
              <a:rPr sz="1400" b="1" spc="-20" dirty="0">
                <a:latin typeface="Arial"/>
                <a:cs typeface="Arial"/>
              </a:rPr>
              <a:t>CALCULATING </a:t>
            </a:r>
            <a:r>
              <a:rPr sz="1400" b="1" spc="-5" dirty="0">
                <a:latin typeface="Arial"/>
                <a:cs typeface="Arial"/>
              </a:rPr>
              <a:t>THE </a:t>
            </a:r>
            <a:r>
              <a:rPr sz="1400" b="1" spc="-15" dirty="0">
                <a:latin typeface="Arial"/>
                <a:cs typeface="Arial"/>
              </a:rPr>
              <a:t>ACTUAL</a:t>
            </a:r>
            <a:r>
              <a:rPr sz="1400" b="1" spc="10" dirty="0">
                <a:latin typeface="Arial"/>
                <a:cs typeface="Arial"/>
              </a:rPr>
              <a:t> </a:t>
            </a:r>
            <a:r>
              <a:rPr sz="1400" b="1" spc="-5" dirty="0">
                <a:latin typeface="Arial"/>
                <a:cs typeface="Arial"/>
              </a:rPr>
              <a:t>BENEFIT</a:t>
            </a:r>
            <a:endParaRPr sz="1400" dirty="0">
              <a:latin typeface="Arial"/>
              <a:cs typeface="Arial"/>
            </a:endParaRPr>
          </a:p>
        </p:txBody>
      </p:sp>
      <p:sp>
        <p:nvSpPr>
          <p:cNvPr id="21" name="object 21">
            <a:hlinkClick r:id="rId2"/>
          </p:cNvPr>
          <p:cNvSpPr txBox="1"/>
          <p:nvPr/>
        </p:nvSpPr>
        <p:spPr>
          <a:xfrm>
            <a:off x="-1" y="5474780"/>
            <a:ext cx="12188952" cy="615553"/>
          </a:xfrm>
          <a:prstGeom prst="rect">
            <a:avLst/>
          </a:prstGeom>
          <a:solidFill>
            <a:schemeClr val="bg1">
              <a:lumMod val="95000"/>
            </a:schemeClr>
          </a:solidFill>
        </p:spPr>
        <p:txBody>
          <a:bodyPr vert="horz" wrap="square" lIns="0" tIns="182880" rIns="0" bIns="182880" rtlCol="0">
            <a:spAutoFit/>
          </a:bodyPr>
          <a:lstStyle/>
          <a:p>
            <a:pPr marL="12700" algn="ctr">
              <a:spcBef>
                <a:spcPts val="100"/>
              </a:spcBef>
            </a:pPr>
            <a:r>
              <a:rPr lang="en-US" sz="1600" b="1" spc="-5" dirty="0">
                <a:solidFill>
                  <a:srgbClr val="333E47"/>
                </a:solidFill>
                <a:latin typeface="Arial"/>
                <a:cs typeface="Arial"/>
              </a:rPr>
              <a:t>Visit </a:t>
            </a:r>
            <a:r>
              <a:rPr lang="en-US" sz="1600" b="1" spc="-5" dirty="0">
                <a:solidFill>
                  <a:srgbClr val="298FC2"/>
                </a:solidFill>
                <a:latin typeface="Arial"/>
                <a:cs typeface="Arial"/>
              </a:rPr>
              <a:t>institutional.fidelity.com/529</a:t>
            </a:r>
            <a:r>
              <a:rPr lang="en-US" sz="1600" b="1" spc="-5" dirty="0">
                <a:solidFill>
                  <a:srgbClr val="333E47"/>
                </a:solidFill>
                <a:latin typeface="Arial"/>
                <a:cs typeface="Arial"/>
              </a:rPr>
              <a:t> for a link to the State Tax Deduction Calculator.</a:t>
            </a:r>
            <a:r>
              <a:rPr sz="1600" b="1" spc="-5" dirty="0">
                <a:solidFill>
                  <a:srgbClr val="333E47"/>
                </a:solidFill>
                <a:latin typeface="Arial"/>
                <a:cs typeface="Arial"/>
              </a:rPr>
              <a:t> </a:t>
            </a:r>
            <a:r>
              <a:rPr lang="en-US" sz="1600" b="1" spc="-10" dirty="0">
                <a:solidFill>
                  <a:srgbClr val="298FC2"/>
                </a:solidFill>
                <a:latin typeface="Arial"/>
                <a:cs typeface="Arial"/>
              </a:rPr>
              <a:t> </a:t>
            </a:r>
            <a:endParaRPr sz="1600" dirty="0">
              <a:latin typeface="Arial"/>
              <a:cs typeface="Arial"/>
            </a:endParaRPr>
          </a:p>
        </p:txBody>
      </p:sp>
      <p:sp>
        <p:nvSpPr>
          <p:cNvPr id="3" name="object 3"/>
          <p:cNvSpPr/>
          <p:nvPr/>
        </p:nvSpPr>
        <p:spPr>
          <a:xfrm>
            <a:off x="2276219" y="3931675"/>
            <a:ext cx="0" cy="230962"/>
          </a:xfrm>
          <a:custGeom>
            <a:avLst/>
            <a:gdLst/>
            <a:ahLst/>
            <a:cxnLst/>
            <a:rect l="l" t="t" r="r" b="b"/>
            <a:pathLst>
              <a:path h="186054">
                <a:moveTo>
                  <a:pt x="0" y="0"/>
                </a:moveTo>
                <a:lnTo>
                  <a:pt x="0" y="185927"/>
                </a:lnTo>
              </a:path>
            </a:pathLst>
          </a:custGeom>
          <a:ln w="9525">
            <a:solidFill>
              <a:srgbClr val="7E7E7E"/>
            </a:solidFill>
          </a:ln>
        </p:spPr>
        <p:txBody>
          <a:bodyPr wrap="square" lIns="0" tIns="0" rIns="0" bIns="0" rtlCol="0"/>
          <a:lstStyle/>
          <a:p>
            <a:endParaRPr sz="1800"/>
          </a:p>
        </p:txBody>
      </p:sp>
      <p:sp>
        <p:nvSpPr>
          <p:cNvPr id="4" name="object 4"/>
          <p:cNvSpPr/>
          <p:nvPr/>
        </p:nvSpPr>
        <p:spPr>
          <a:xfrm>
            <a:off x="7013785" y="3931675"/>
            <a:ext cx="0" cy="230962"/>
          </a:xfrm>
          <a:custGeom>
            <a:avLst/>
            <a:gdLst/>
            <a:ahLst/>
            <a:cxnLst/>
            <a:rect l="l" t="t" r="r" b="b"/>
            <a:pathLst>
              <a:path h="186054">
                <a:moveTo>
                  <a:pt x="0" y="0"/>
                </a:moveTo>
                <a:lnTo>
                  <a:pt x="0" y="185927"/>
                </a:lnTo>
              </a:path>
            </a:pathLst>
          </a:custGeom>
          <a:ln w="9525">
            <a:solidFill>
              <a:srgbClr val="7E7E7E"/>
            </a:solidFill>
          </a:ln>
        </p:spPr>
        <p:txBody>
          <a:bodyPr wrap="square" lIns="0" tIns="0" rIns="0" bIns="0" rtlCol="0"/>
          <a:lstStyle/>
          <a:p>
            <a:endParaRPr sz="1800"/>
          </a:p>
        </p:txBody>
      </p:sp>
      <p:sp>
        <p:nvSpPr>
          <p:cNvPr id="5" name="object 5"/>
          <p:cNvSpPr/>
          <p:nvPr/>
        </p:nvSpPr>
        <p:spPr>
          <a:xfrm>
            <a:off x="552756" y="1460677"/>
            <a:ext cx="2187438" cy="1398553"/>
          </a:xfrm>
          <a:custGeom>
            <a:avLst/>
            <a:gdLst/>
            <a:ahLst/>
            <a:cxnLst/>
            <a:rect l="l" t="t" r="r" b="b"/>
            <a:pathLst>
              <a:path w="1762125" h="1375410">
                <a:moveTo>
                  <a:pt x="0" y="1374902"/>
                </a:moveTo>
                <a:lnTo>
                  <a:pt x="1761744" y="1374902"/>
                </a:lnTo>
                <a:lnTo>
                  <a:pt x="1761744" y="0"/>
                </a:lnTo>
                <a:lnTo>
                  <a:pt x="0" y="0"/>
                </a:lnTo>
                <a:lnTo>
                  <a:pt x="0" y="1374902"/>
                </a:lnTo>
                <a:close/>
              </a:path>
            </a:pathLst>
          </a:custGeom>
          <a:solidFill>
            <a:srgbClr val="F1F1F1"/>
          </a:solidFill>
        </p:spPr>
        <p:txBody>
          <a:bodyPr wrap="square" lIns="0" tIns="0" rIns="0" bIns="0" rtlCol="0"/>
          <a:lstStyle/>
          <a:p>
            <a:endParaRPr/>
          </a:p>
        </p:txBody>
      </p:sp>
      <p:sp>
        <p:nvSpPr>
          <p:cNvPr id="6" name="object 6"/>
          <p:cNvSpPr txBox="1"/>
          <p:nvPr/>
        </p:nvSpPr>
        <p:spPr>
          <a:xfrm>
            <a:off x="552756" y="2022063"/>
            <a:ext cx="2187438" cy="636919"/>
          </a:xfrm>
          <a:prstGeom prst="rect">
            <a:avLst/>
          </a:prstGeom>
        </p:spPr>
        <p:txBody>
          <a:bodyPr vert="horz" wrap="square" lIns="0" tIns="12065" rIns="0" bIns="0" rtlCol="0">
            <a:spAutoFit/>
          </a:bodyPr>
          <a:lstStyle/>
          <a:p>
            <a:pPr marL="424180" marR="224790" indent="-106680">
              <a:spcBef>
                <a:spcPts val="95"/>
              </a:spcBef>
            </a:pPr>
            <a:r>
              <a:rPr sz="1600" b="1" spc="-10" dirty="0">
                <a:latin typeface="Arial"/>
                <a:cs typeface="Arial"/>
              </a:rPr>
              <a:t>H</a:t>
            </a:r>
            <a:r>
              <a:rPr sz="1600" b="1" spc="-45" dirty="0">
                <a:latin typeface="Arial"/>
                <a:cs typeface="Arial"/>
              </a:rPr>
              <a:t>y</a:t>
            </a:r>
            <a:r>
              <a:rPr sz="1600" b="1" spc="-10" dirty="0">
                <a:latin typeface="Arial"/>
                <a:cs typeface="Arial"/>
              </a:rPr>
              <a:t>pothe</a:t>
            </a:r>
            <a:r>
              <a:rPr sz="1600" b="1" dirty="0">
                <a:latin typeface="Arial"/>
                <a:cs typeface="Arial"/>
              </a:rPr>
              <a:t>t</a:t>
            </a:r>
            <a:r>
              <a:rPr sz="1600" b="1" spc="-5" dirty="0">
                <a:latin typeface="Arial"/>
                <a:cs typeface="Arial"/>
              </a:rPr>
              <a:t>ical</a:t>
            </a:r>
            <a:r>
              <a:rPr lang="en-US" sz="1600" b="1" spc="-5" dirty="0">
                <a:latin typeface="Arial"/>
                <a:cs typeface="Arial"/>
              </a:rPr>
              <a:t> </a:t>
            </a:r>
            <a:r>
              <a:rPr sz="1600" b="1" spc="-5" dirty="0">
                <a:latin typeface="Arial"/>
                <a:cs typeface="Arial"/>
              </a:rPr>
              <a:t>Example*</a:t>
            </a:r>
            <a:r>
              <a:rPr lang="en-US" sz="1600" b="1" spc="-5" dirty="0">
                <a:latin typeface="Arial"/>
                <a:cs typeface="Arial"/>
              </a:rPr>
              <a:t>*</a:t>
            </a:r>
            <a:endParaRPr sz="1600" dirty="0">
              <a:latin typeface="Arial"/>
              <a:cs typeface="Arial"/>
            </a:endParaRPr>
          </a:p>
        </p:txBody>
      </p:sp>
      <p:sp>
        <p:nvSpPr>
          <p:cNvPr id="7" name="object 7"/>
          <p:cNvSpPr/>
          <p:nvPr/>
        </p:nvSpPr>
        <p:spPr>
          <a:xfrm>
            <a:off x="550863" y="4162478"/>
            <a:ext cx="3451028" cy="978408"/>
          </a:xfrm>
          <a:custGeom>
            <a:avLst/>
            <a:gdLst/>
            <a:ahLst/>
            <a:cxnLst/>
            <a:rect l="l" t="t" r="r" b="b"/>
            <a:pathLst>
              <a:path w="2780030" h="784860">
                <a:moveTo>
                  <a:pt x="0" y="0"/>
                </a:moveTo>
                <a:lnTo>
                  <a:pt x="2779776" y="0"/>
                </a:lnTo>
                <a:lnTo>
                  <a:pt x="2779776" y="784860"/>
                </a:lnTo>
                <a:lnTo>
                  <a:pt x="0" y="784860"/>
                </a:lnTo>
                <a:lnTo>
                  <a:pt x="0" y="0"/>
                </a:lnTo>
                <a:close/>
              </a:path>
            </a:pathLst>
          </a:custGeom>
          <a:solidFill>
            <a:srgbClr val="F1F1F1"/>
          </a:solidFill>
        </p:spPr>
        <p:txBody>
          <a:bodyPr wrap="square" lIns="0" tIns="0" rIns="0" bIns="0" rtlCol="0"/>
          <a:lstStyle/>
          <a:p>
            <a:endParaRPr sz="1800"/>
          </a:p>
        </p:txBody>
      </p:sp>
      <p:sp>
        <p:nvSpPr>
          <p:cNvPr id="8" name="object 8"/>
          <p:cNvSpPr txBox="1"/>
          <p:nvPr/>
        </p:nvSpPr>
        <p:spPr>
          <a:xfrm>
            <a:off x="10166299" y="4160115"/>
            <a:ext cx="1506376" cy="976661"/>
          </a:xfrm>
          <a:prstGeom prst="rect">
            <a:avLst/>
          </a:prstGeom>
          <a:solidFill>
            <a:srgbClr val="F1F1F1"/>
          </a:solidFill>
        </p:spPr>
        <p:txBody>
          <a:bodyPr vert="horz" wrap="square" lIns="0" tIns="182880" rIns="0" bIns="0" rtlCol="0">
            <a:noAutofit/>
          </a:bodyPr>
          <a:lstStyle/>
          <a:p>
            <a:pPr algn="ctr">
              <a:lnSpc>
                <a:spcPts val="4090"/>
              </a:lnSpc>
            </a:pPr>
            <a:r>
              <a:rPr sz="4400" b="1" dirty="0">
                <a:solidFill>
                  <a:srgbClr val="368727"/>
                </a:solidFill>
                <a:latin typeface="Arial"/>
                <a:cs typeface="Arial"/>
              </a:rPr>
              <a:t>$6</a:t>
            </a:r>
            <a:r>
              <a:rPr lang="en-US" sz="4400" b="1" dirty="0">
                <a:solidFill>
                  <a:srgbClr val="368727"/>
                </a:solidFill>
                <a:latin typeface="Arial"/>
                <a:cs typeface="Arial"/>
              </a:rPr>
              <a:t>8</a:t>
            </a:r>
            <a:endParaRPr sz="4400" dirty="0">
              <a:solidFill>
                <a:srgbClr val="368727"/>
              </a:solidFill>
              <a:latin typeface="Arial"/>
              <a:cs typeface="Arial"/>
            </a:endParaRPr>
          </a:p>
          <a:p>
            <a:pPr algn="ctr">
              <a:lnSpc>
                <a:spcPts val="1590"/>
              </a:lnSpc>
            </a:pPr>
            <a:r>
              <a:rPr sz="1400" spc="-5" dirty="0">
                <a:solidFill>
                  <a:srgbClr val="333E47"/>
                </a:solidFill>
                <a:latin typeface="Arial"/>
                <a:cs typeface="Arial"/>
              </a:rPr>
              <a:t>benefit</a:t>
            </a:r>
            <a:endParaRPr sz="1800" dirty="0">
              <a:latin typeface="Arial"/>
              <a:cs typeface="Arial"/>
            </a:endParaRPr>
          </a:p>
        </p:txBody>
      </p:sp>
      <p:sp>
        <p:nvSpPr>
          <p:cNvPr id="9" name="object 9"/>
          <p:cNvSpPr/>
          <p:nvPr/>
        </p:nvSpPr>
        <p:spPr>
          <a:xfrm>
            <a:off x="9152154" y="4480308"/>
            <a:ext cx="505277" cy="348414"/>
          </a:xfrm>
          <a:custGeom>
            <a:avLst/>
            <a:gdLst/>
            <a:ahLst/>
            <a:cxnLst/>
            <a:rect l="l" t="t" r="r" b="b"/>
            <a:pathLst>
              <a:path w="407034" h="280670">
                <a:moveTo>
                  <a:pt x="238658" y="0"/>
                </a:moveTo>
                <a:lnTo>
                  <a:pt x="238658" y="72072"/>
                </a:lnTo>
                <a:lnTo>
                  <a:pt x="0" y="72072"/>
                </a:lnTo>
                <a:lnTo>
                  <a:pt x="0" y="208343"/>
                </a:lnTo>
                <a:lnTo>
                  <a:pt x="238658" y="208343"/>
                </a:lnTo>
                <a:lnTo>
                  <a:pt x="238658" y="280415"/>
                </a:lnTo>
                <a:lnTo>
                  <a:pt x="406908" y="140207"/>
                </a:lnTo>
                <a:lnTo>
                  <a:pt x="238658" y="0"/>
                </a:lnTo>
                <a:close/>
              </a:path>
            </a:pathLst>
          </a:custGeom>
          <a:solidFill>
            <a:srgbClr val="368727"/>
          </a:solidFill>
        </p:spPr>
        <p:txBody>
          <a:bodyPr wrap="square" lIns="0" tIns="0" rIns="0" bIns="0" rtlCol="0"/>
          <a:lstStyle/>
          <a:p>
            <a:endParaRPr sz="1800">
              <a:solidFill>
                <a:srgbClr val="368727"/>
              </a:solidFill>
            </a:endParaRPr>
          </a:p>
        </p:txBody>
      </p:sp>
      <p:sp>
        <p:nvSpPr>
          <p:cNvPr id="12" name="object 12"/>
          <p:cNvSpPr txBox="1"/>
          <p:nvPr/>
        </p:nvSpPr>
        <p:spPr>
          <a:xfrm>
            <a:off x="2932771" y="1643682"/>
            <a:ext cx="7863027" cy="1052852"/>
          </a:xfrm>
          <a:prstGeom prst="rect">
            <a:avLst/>
          </a:prstGeom>
        </p:spPr>
        <p:txBody>
          <a:bodyPr vert="horz" wrap="square" lIns="0" tIns="44450" rIns="0" bIns="0" rtlCol="0">
            <a:spAutoFit/>
          </a:bodyPr>
          <a:lstStyle/>
          <a:p>
            <a:pPr marL="182880" indent="-182880">
              <a:spcBef>
                <a:spcPts val="350"/>
              </a:spcBef>
              <a:buClr>
                <a:srgbClr val="368727"/>
              </a:buClr>
              <a:buFont typeface="Calibri"/>
              <a:buChar char="•"/>
              <a:tabLst>
                <a:tab pos="393700" algn="l"/>
              </a:tabLst>
            </a:pPr>
            <a:r>
              <a:rPr sz="1400" dirty="0">
                <a:latin typeface="Arial"/>
                <a:cs typeface="Arial"/>
              </a:rPr>
              <a:t>You invest $10,000 in an in-state 529 plan.</a:t>
            </a:r>
          </a:p>
          <a:p>
            <a:pPr marL="182880" indent="-182880">
              <a:spcBef>
                <a:spcPts val="250"/>
              </a:spcBef>
              <a:buClr>
                <a:srgbClr val="368727"/>
              </a:buClr>
              <a:buFont typeface="Calibri"/>
              <a:buChar char="•"/>
              <a:tabLst>
                <a:tab pos="393700" algn="l"/>
              </a:tabLst>
            </a:pPr>
            <a:r>
              <a:rPr sz="1400" dirty="0">
                <a:latin typeface="Arial"/>
                <a:cs typeface="Arial"/>
              </a:rPr>
              <a:t>Your state allows you to deduct $2,000.</a:t>
            </a:r>
          </a:p>
          <a:p>
            <a:pPr marL="182880" indent="-182880">
              <a:spcBef>
                <a:spcPts val="254"/>
              </a:spcBef>
              <a:buClr>
                <a:srgbClr val="368727"/>
              </a:buClr>
              <a:buFont typeface="Calibri"/>
              <a:buChar char="•"/>
              <a:tabLst>
                <a:tab pos="393700" algn="l"/>
              </a:tabLst>
            </a:pPr>
            <a:r>
              <a:rPr sz="1400" dirty="0">
                <a:latin typeface="Arial"/>
                <a:cs typeface="Arial"/>
              </a:rPr>
              <a:t>The state tax rate is 5%.</a:t>
            </a:r>
          </a:p>
          <a:p>
            <a:pPr marL="182880" indent="-182880">
              <a:spcBef>
                <a:spcPts val="250"/>
              </a:spcBef>
              <a:buClr>
                <a:srgbClr val="368727"/>
              </a:buClr>
              <a:buFont typeface="Calibri"/>
              <a:buChar char="•"/>
              <a:tabLst>
                <a:tab pos="393700" algn="l"/>
              </a:tabLst>
            </a:pPr>
            <a:r>
              <a:rPr sz="1400" dirty="0">
                <a:latin typeface="Arial"/>
                <a:cs typeface="Arial"/>
              </a:rPr>
              <a:t>You are in the </a:t>
            </a:r>
            <a:r>
              <a:rPr lang="en-US" sz="1400" dirty="0">
                <a:latin typeface="Arial"/>
                <a:cs typeface="Arial"/>
              </a:rPr>
              <a:t>32% </a:t>
            </a:r>
            <a:r>
              <a:rPr sz="1400" dirty="0">
                <a:latin typeface="Arial"/>
                <a:cs typeface="Arial"/>
              </a:rPr>
              <a:t>federal tax bracket.</a:t>
            </a:r>
          </a:p>
        </p:txBody>
      </p:sp>
      <p:sp>
        <p:nvSpPr>
          <p:cNvPr id="13" name="object 13"/>
          <p:cNvSpPr txBox="1"/>
          <p:nvPr/>
        </p:nvSpPr>
        <p:spPr>
          <a:xfrm>
            <a:off x="659482" y="4299092"/>
            <a:ext cx="1370040" cy="659155"/>
          </a:xfrm>
          <a:prstGeom prst="rect">
            <a:avLst/>
          </a:prstGeom>
        </p:spPr>
        <p:txBody>
          <a:bodyPr vert="horz" wrap="square" lIns="0" tIns="12700" rIns="0" bIns="0" rtlCol="0">
            <a:spAutoFit/>
          </a:bodyPr>
          <a:lstStyle/>
          <a:p>
            <a:pPr algn="ctr">
              <a:spcBef>
                <a:spcPts val="100"/>
              </a:spcBef>
            </a:pPr>
            <a:r>
              <a:rPr sz="2800" b="1" dirty="0">
                <a:solidFill>
                  <a:srgbClr val="768592"/>
                </a:solidFill>
                <a:latin typeface="Arial"/>
                <a:cs typeface="Arial"/>
              </a:rPr>
              <a:t>$2</a:t>
            </a:r>
            <a:r>
              <a:rPr sz="2800" b="1" spc="-10" dirty="0">
                <a:solidFill>
                  <a:srgbClr val="768592"/>
                </a:solidFill>
                <a:latin typeface="Arial"/>
                <a:cs typeface="Arial"/>
              </a:rPr>
              <a:t>,</a:t>
            </a:r>
            <a:r>
              <a:rPr sz="2800" b="1" dirty="0">
                <a:solidFill>
                  <a:srgbClr val="768592"/>
                </a:solidFill>
                <a:latin typeface="Arial"/>
                <a:cs typeface="Arial"/>
              </a:rPr>
              <a:t>000</a:t>
            </a:r>
            <a:endParaRPr sz="2800" dirty="0">
              <a:latin typeface="Arial"/>
              <a:cs typeface="Arial"/>
            </a:endParaRPr>
          </a:p>
          <a:p>
            <a:pPr marL="2540" algn="ctr">
              <a:spcBef>
                <a:spcPts val="15"/>
              </a:spcBef>
            </a:pPr>
            <a:r>
              <a:rPr sz="1400" spc="-5" dirty="0">
                <a:solidFill>
                  <a:srgbClr val="333E47"/>
                </a:solidFill>
                <a:latin typeface="Arial"/>
                <a:cs typeface="Arial"/>
              </a:rPr>
              <a:t>dedu</a:t>
            </a:r>
            <a:r>
              <a:rPr sz="1400" spc="5" dirty="0">
                <a:solidFill>
                  <a:srgbClr val="333E47"/>
                </a:solidFill>
                <a:latin typeface="Arial"/>
                <a:cs typeface="Arial"/>
              </a:rPr>
              <a:t>ct</a:t>
            </a:r>
            <a:r>
              <a:rPr sz="1400" dirty="0">
                <a:solidFill>
                  <a:srgbClr val="333E47"/>
                </a:solidFill>
                <a:latin typeface="Arial"/>
                <a:cs typeface="Arial"/>
              </a:rPr>
              <a:t>i</a:t>
            </a:r>
            <a:r>
              <a:rPr sz="1400" spc="-5" dirty="0">
                <a:solidFill>
                  <a:srgbClr val="333E47"/>
                </a:solidFill>
                <a:latin typeface="Arial"/>
                <a:cs typeface="Arial"/>
              </a:rPr>
              <a:t>o</a:t>
            </a:r>
            <a:r>
              <a:rPr sz="1400" dirty="0">
                <a:solidFill>
                  <a:srgbClr val="333E47"/>
                </a:solidFill>
                <a:latin typeface="Arial"/>
                <a:cs typeface="Arial"/>
              </a:rPr>
              <a:t>n</a:t>
            </a:r>
            <a:endParaRPr sz="1800" dirty="0">
              <a:latin typeface="Arial"/>
              <a:cs typeface="Arial"/>
            </a:endParaRPr>
          </a:p>
        </p:txBody>
      </p:sp>
      <p:sp>
        <p:nvSpPr>
          <p:cNvPr id="14" name="object 14"/>
          <p:cNvSpPr txBox="1"/>
          <p:nvPr/>
        </p:nvSpPr>
        <p:spPr>
          <a:xfrm>
            <a:off x="2828587" y="4299092"/>
            <a:ext cx="752006" cy="659155"/>
          </a:xfrm>
          <a:prstGeom prst="rect">
            <a:avLst/>
          </a:prstGeom>
        </p:spPr>
        <p:txBody>
          <a:bodyPr vert="horz" wrap="square" lIns="0" tIns="12700" rIns="0" bIns="0" rtlCol="0">
            <a:spAutoFit/>
          </a:bodyPr>
          <a:lstStyle/>
          <a:p>
            <a:pPr algn="ctr">
              <a:spcBef>
                <a:spcPts val="100"/>
              </a:spcBef>
            </a:pPr>
            <a:r>
              <a:rPr sz="2800" b="1" dirty="0">
                <a:solidFill>
                  <a:srgbClr val="768592"/>
                </a:solidFill>
                <a:latin typeface="Arial"/>
                <a:cs typeface="Arial"/>
              </a:rPr>
              <a:t>5%</a:t>
            </a:r>
            <a:endParaRPr sz="2800" dirty="0">
              <a:latin typeface="Arial"/>
              <a:cs typeface="Arial"/>
            </a:endParaRPr>
          </a:p>
          <a:p>
            <a:pPr marR="5080" algn="ctr">
              <a:spcBef>
                <a:spcPts val="15"/>
              </a:spcBef>
            </a:pPr>
            <a:r>
              <a:rPr sz="1400" dirty="0">
                <a:solidFill>
                  <a:srgbClr val="333E47"/>
                </a:solidFill>
                <a:latin typeface="Arial"/>
                <a:cs typeface="Arial"/>
              </a:rPr>
              <a:t>tax</a:t>
            </a:r>
            <a:r>
              <a:rPr sz="1400" spc="-114" dirty="0">
                <a:solidFill>
                  <a:srgbClr val="333E47"/>
                </a:solidFill>
                <a:latin typeface="Arial"/>
                <a:cs typeface="Arial"/>
              </a:rPr>
              <a:t> </a:t>
            </a:r>
            <a:r>
              <a:rPr sz="1400" dirty="0">
                <a:solidFill>
                  <a:srgbClr val="333E47"/>
                </a:solidFill>
                <a:latin typeface="Arial"/>
                <a:cs typeface="Arial"/>
              </a:rPr>
              <a:t>rate</a:t>
            </a:r>
            <a:endParaRPr sz="1400" dirty="0">
              <a:latin typeface="Arial"/>
              <a:cs typeface="Arial"/>
            </a:endParaRPr>
          </a:p>
        </p:txBody>
      </p:sp>
      <p:sp>
        <p:nvSpPr>
          <p:cNvPr id="15" name="object 15"/>
          <p:cNvSpPr txBox="1"/>
          <p:nvPr/>
        </p:nvSpPr>
        <p:spPr>
          <a:xfrm>
            <a:off x="2121151" y="4277404"/>
            <a:ext cx="331860" cy="689932"/>
          </a:xfrm>
          <a:prstGeom prst="rect">
            <a:avLst/>
          </a:prstGeom>
        </p:spPr>
        <p:txBody>
          <a:bodyPr vert="horz" wrap="square" lIns="0" tIns="12700" rIns="0" bIns="0" rtlCol="0">
            <a:spAutoFit/>
          </a:bodyPr>
          <a:lstStyle/>
          <a:p>
            <a:pPr>
              <a:spcBef>
                <a:spcPts val="100"/>
              </a:spcBef>
            </a:pPr>
            <a:r>
              <a:rPr sz="4400" b="1" dirty="0">
                <a:solidFill>
                  <a:srgbClr val="368727"/>
                </a:solidFill>
                <a:latin typeface="Arial"/>
                <a:cs typeface="Arial"/>
              </a:rPr>
              <a:t>x</a:t>
            </a:r>
            <a:endParaRPr sz="4400" dirty="0">
              <a:solidFill>
                <a:srgbClr val="368727"/>
              </a:solidFill>
              <a:latin typeface="Arial"/>
              <a:cs typeface="Arial"/>
            </a:endParaRPr>
          </a:p>
        </p:txBody>
      </p:sp>
      <p:sp>
        <p:nvSpPr>
          <p:cNvPr id="16" name="object 16"/>
          <p:cNvSpPr txBox="1"/>
          <p:nvPr/>
        </p:nvSpPr>
        <p:spPr>
          <a:xfrm>
            <a:off x="804445" y="3160189"/>
            <a:ext cx="2921111" cy="751488"/>
          </a:xfrm>
          <a:prstGeom prst="rect">
            <a:avLst/>
          </a:prstGeom>
        </p:spPr>
        <p:txBody>
          <a:bodyPr vert="horz" wrap="square" lIns="0" tIns="12700" rIns="0" bIns="0" rtlCol="0">
            <a:spAutoFit/>
          </a:bodyPr>
          <a:lstStyle/>
          <a:p>
            <a:pPr marL="12700" marR="5080" indent="-12700" algn="ctr">
              <a:spcBef>
                <a:spcPts val="100"/>
              </a:spcBef>
            </a:pPr>
            <a:r>
              <a:rPr sz="1600" b="1" spc="-5" dirty="0">
                <a:latin typeface="Arial"/>
                <a:cs typeface="Arial"/>
              </a:rPr>
              <a:t>Multiply </a:t>
            </a:r>
            <a:r>
              <a:rPr sz="1600" b="1" spc="-10" dirty="0">
                <a:latin typeface="Arial"/>
                <a:cs typeface="Arial"/>
              </a:rPr>
              <a:t>state’s </a:t>
            </a:r>
            <a:r>
              <a:rPr sz="1600" b="1" spc="-5" dirty="0">
                <a:latin typeface="Arial"/>
                <a:cs typeface="Arial"/>
              </a:rPr>
              <a:t>maximum</a:t>
            </a:r>
            <a:r>
              <a:rPr lang="en-US" sz="1600" b="1" spc="-5" dirty="0">
                <a:latin typeface="Arial"/>
                <a:cs typeface="Arial"/>
              </a:rPr>
              <a:t> </a:t>
            </a:r>
            <a:r>
              <a:rPr sz="1600" b="1" dirty="0">
                <a:latin typeface="Arial"/>
                <a:cs typeface="Arial"/>
              </a:rPr>
              <a:t>allowed </a:t>
            </a:r>
            <a:r>
              <a:rPr sz="1600" b="1" spc="-5" dirty="0">
                <a:latin typeface="Arial"/>
                <a:cs typeface="Arial"/>
              </a:rPr>
              <a:t>deduction by state tax</a:t>
            </a:r>
            <a:r>
              <a:rPr sz="1600" b="1" spc="-30" dirty="0">
                <a:latin typeface="Arial"/>
                <a:cs typeface="Arial"/>
              </a:rPr>
              <a:t> </a:t>
            </a:r>
            <a:r>
              <a:rPr sz="1600" b="1" spc="-5" dirty="0">
                <a:latin typeface="Arial"/>
                <a:cs typeface="Arial"/>
              </a:rPr>
              <a:t>rate.</a:t>
            </a:r>
            <a:endParaRPr sz="1600" dirty="0">
              <a:latin typeface="Arial"/>
              <a:cs typeface="Arial"/>
            </a:endParaRPr>
          </a:p>
        </p:txBody>
      </p:sp>
      <p:sp>
        <p:nvSpPr>
          <p:cNvPr id="17" name="object 17"/>
          <p:cNvSpPr txBox="1"/>
          <p:nvPr/>
        </p:nvSpPr>
        <p:spPr>
          <a:xfrm>
            <a:off x="5245774" y="3160189"/>
            <a:ext cx="3536023" cy="751488"/>
          </a:xfrm>
          <a:prstGeom prst="rect">
            <a:avLst/>
          </a:prstGeom>
        </p:spPr>
        <p:txBody>
          <a:bodyPr vert="horz" wrap="square" lIns="0" tIns="12700" rIns="0" bIns="0" rtlCol="0">
            <a:spAutoFit/>
          </a:bodyPr>
          <a:lstStyle/>
          <a:p>
            <a:pPr marL="12700" marR="5080" indent="-635" algn="ctr">
              <a:spcBef>
                <a:spcPts val="100"/>
              </a:spcBef>
            </a:pPr>
            <a:r>
              <a:rPr sz="1600" b="1" spc="-5" dirty="0">
                <a:latin typeface="Arial"/>
                <a:cs typeface="Arial"/>
              </a:rPr>
              <a:t>State tax rebates </a:t>
            </a:r>
            <a:r>
              <a:rPr sz="1600" b="1" dirty="0">
                <a:latin typeface="Arial"/>
                <a:cs typeface="Arial"/>
              </a:rPr>
              <a:t>are </a:t>
            </a:r>
            <a:r>
              <a:rPr sz="1600" b="1" spc="-5" dirty="0">
                <a:latin typeface="Arial"/>
                <a:cs typeface="Arial"/>
              </a:rPr>
              <a:t>taxed </a:t>
            </a:r>
            <a:r>
              <a:rPr sz="1600" b="1" dirty="0">
                <a:latin typeface="Arial"/>
                <a:cs typeface="Arial"/>
              </a:rPr>
              <a:t>at</a:t>
            </a:r>
            <a:r>
              <a:rPr lang="en-US" sz="1600" b="1" dirty="0">
                <a:latin typeface="Arial"/>
                <a:cs typeface="Arial"/>
              </a:rPr>
              <a:t> </a:t>
            </a:r>
            <a:r>
              <a:rPr sz="1600" b="1" spc="-5" dirty="0">
                <a:latin typeface="Arial"/>
                <a:cs typeface="Arial"/>
              </a:rPr>
              <a:t>federal tax levels. Multiply the</a:t>
            </a:r>
            <a:r>
              <a:rPr lang="en-US" sz="1600" b="1" spc="-5" dirty="0">
                <a:latin typeface="Arial"/>
                <a:cs typeface="Arial"/>
              </a:rPr>
              <a:t> </a:t>
            </a:r>
            <a:r>
              <a:rPr sz="1600" b="1" spc="-5" dirty="0">
                <a:latin typeface="Arial"/>
                <a:cs typeface="Arial"/>
              </a:rPr>
              <a:t>bracketed figure by (1–federal</a:t>
            </a:r>
            <a:r>
              <a:rPr sz="1600" b="1" spc="-35" dirty="0">
                <a:latin typeface="Arial"/>
                <a:cs typeface="Arial"/>
              </a:rPr>
              <a:t> </a:t>
            </a:r>
            <a:r>
              <a:rPr sz="1600" b="1" spc="-5" dirty="0">
                <a:latin typeface="Arial"/>
                <a:cs typeface="Arial"/>
              </a:rPr>
              <a:t>rate).</a:t>
            </a:r>
            <a:endParaRPr sz="1600" dirty="0">
              <a:latin typeface="Arial"/>
              <a:cs typeface="Arial"/>
            </a:endParaRPr>
          </a:p>
        </p:txBody>
      </p:sp>
      <p:sp>
        <p:nvSpPr>
          <p:cNvPr id="18" name="object 18"/>
          <p:cNvSpPr txBox="1"/>
          <p:nvPr/>
        </p:nvSpPr>
        <p:spPr>
          <a:xfrm>
            <a:off x="4510759" y="4238072"/>
            <a:ext cx="399651" cy="750847"/>
          </a:xfrm>
          <a:prstGeom prst="rect">
            <a:avLst/>
          </a:prstGeom>
        </p:spPr>
        <p:txBody>
          <a:bodyPr vert="horz" wrap="square" lIns="0" tIns="12065" rIns="0" bIns="0" rtlCol="0">
            <a:spAutoFit/>
          </a:bodyPr>
          <a:lstStyle/>
          <a:p>
            <a:pPr marL="12700">
              <a:spcBef>
                <a:spcPts val="95"/>
              </a:spcBef>
            </a:pPr>
            <a:r>
              <a:rPr sz="4800" b="1" spc="-5" dirty="0">
                <a:solidFill>
                  <a:srgbClr val="368727"/>
                </a:solidFill>
                <a:latin typeface="Arial"/>
                <a:cs typeface="Arial"/>
              </a:rPr>
              <a:t>=</a:t>
            </a:r>
            <a:endParaRPr sz="4800">
              <a:solidFill>
                <a:srgbClr val="368727"/>
              </a:solidFill>
              <a:latin typeface="Arial"/>
              <a:cs typeface="Arial"/>
            </a:endParaRPr>
          </a:p>
        </p:txBody>
      </p:sp>
      <p:sp>
        <p:nvSpPr>
          <p:cNvPr id="19" name="object 19"/>
          <p:cNvSpPr txBox="1"/>
          <p:nvPr/>
        </p:nvSpPr>
        <p:spPr>
          <a:xfrm>
            <a:off x="5419278" y="4160116"/>
            <a:ext cx="3224008" cy="931238"/>
          </a:xfrm>
          <a:prstGeom prst="rect">
            <a:avLst/>
          </a:prstGeom>
          <a:solidFill>
            <a:srgbClr val="F1F1F1"/>
          </a:solidFill>
        </p:spPr>
        <p:txBody>
          <a:bodyPr vert="horz" wrap="square" lIns="0" tIns="0" rIns="0" bIns="0" rtlCol="0">
            <a:noAutofit/>
          </a:bodyPr>
          <a:lstStyle/>
          <a:p>
            <a:pPr marL="158115">
              <a:spcBef>
                <a:spcPts val="229"/>
              </a:spcBef>
              <a:tabLst>
                <a:tab pos="1056640" algn="l"/>
                <a:tab pos="1513840" algn="l"/>
              </a:tabLst>
            </a:pPr>
            <a:r>
              <a:rPr sz="2800" b="1" dirty="0">
                <a:solidFill>
                  <a:srgbClr val="768592"/>
                </a:solidFill>
                <a:latin typeface="Arial"/>
                <a:cs typeface="Arial"/>
              </a:rPr>
              <a:t>[$100]	</a:t>
            </a:r>
            <a:r>
              <a:rPr sz="6600" b="1" baseline="-9259" dirty="0">
                <a:solidFill>
                  <a:srgbClr val="368727"/>
                </a:solidFill>
                <a:latin typeface="Arial"/>
                <a:cs typeface="Arial"/>
              </a:rPr>
              <a:t>x</a:t>
            </a:r>
            <a:r>
              <a:rPr sz="6600" b="1" baseline="-9259" dirty="0">
                <a:solidFill>
                  <a:srgbClr val="799A3C"/>
                </a:solidFill>
                <a:latin typeface="Arial"/>
                <a:cs typeface="Arial"/>
              </a:rPr>
              <a:t>	</a:t>
            </a:r>
            <a:r>
              <a:rPr sz="2800" b="1" spc="-5" dirty="0">
                <a:solidFill>
                  <a:srgbClr val="768592"/>
                </a:solidFill>
                <a:latin typeface="Arial"/>
                <a:cs typeface="Arial"/>
              </a:rPr>
              <a:t>(1–3</a:t>
            </a:r>
            <a:r>
              <a:rPr lang="en-US" sz="2800" b="1" spc="-5" dirty="0">
                <a:solidFill>
                  <a:srgbClr val="768592"/>
                </a:solidFill>
                <a:latin typeface="Arial"/>
                <a:cs typeface="Arial"/>
              </a:rPr>
              <a:t>2</a:t>
            </a:r>
            <a:r>
              <a:rPr sz="2800" b="1" spc="-5" dirty="0">
                <a:solidFill>
                  <a:srgbClr val="768592"/>
                </a:solidFill>
                <a:latin typeface="Arial"/>
                <a:cs typeface="Arial"/>
              </a:rPr>
              <a:t>%)</a:t>
            </a:r>
            <a:endParaRPr sz="2800" dirty="0">
              <a:latin typeface="Arial"/>
              <a:cs typeface="Arial"/>
            </a:endParaRPr>
          </a:p>
        </p:txBody>
      </p:sp>
      <p:sp>
        <p:nvSpPr>
          <p:cNvPr id="23" name="object 23"/>
          <p:cNvSpPr/>
          <p:nvPr/>
        </p:nvSpPr>
        <p:spPr>
          <a:xfrm>
            <a:off x="552756" y="1450211"/>
            <a:ext cx="11155680" cy="0"/>
          </a:xfrm>
          <a:custGeom>
            <a:avLst/>
            <a:gdLst/>
            <a:ahLst/>
            <a:cxnLst/>
            <a:rect l="l" t="t" r="r" b="b"/>
            <a:pathLst>
              <a:path w="8320405">
                <a:moveTo>
                  <a:pt x="0" y="0"/>
                </a:moveTo>
                <a:lnTo>
                  <a:pt x="8320087" y="0"/>
                </a:lnTo>
              </a:path>
            </a:pathLst>
          </a:custGeom>
          <a:ln w="69850">
            <a:solidFill>
              <a:srgbClr val="F1F1F1"/>
            </a:solidFill>
          </a:ln>
        </p:spPr>
        <p:txBody>
          <a:bodyPr wrap="square" lIns="0" tIns="0" rIns="0" bIns="0" rtlCol="0"/>
          <a:lstStyle/>
          <a:p>
            <a:endParaRPr/>
          </a:p>
        </p:txBody>
      </p:sp>
      <p:sp>
        <p:nvSpPr>
          <p:cNvPr id="24" name="object 24"/>
          <p:cNvSpPr/>
          <p:nvPr/>
        </p:nvSpPr>
        <p:spPr>
          <a:xfrm>
            <a:off x="552756" y="2859229"/>
            <a:ext cx="11155680" cy="0"/>
          </a:xfrm>
          <a:custGeom>
            <a:avLst/>
            <a:gdLst/>
            <a:ahLst/>
            <a:cxnLst/>
            <a:rect l="l" t="t" r="r" b="b"/>
            <a:pathLst>
              <a:path w="8320405">
                <a:moveTo>
                  <a:pt x="0" y="0"/>
                </a:moveTo>
                <a:lnTo>
                  <a:pt x="8320087" y="0"/>
                </a:lnTo>
              </a:path>
            </a:pathLst>
          </a:custGeom>
          <a:ln w="69850">
            <a:solidFill>
              <a:srgbClr val="F1F1F1"/>
            </a:solidFill>
          </a:ln>
        </p:spPr>
        <p:txBody>
          <a:bodyPr wrap="square" lIns="0" tIns="0" rIns="0" bIns="0" rtlCol="0"/>
          <a:lstStyle/>
          <a:p>
            <a:endParaRPr/>
          </a:p>
        </p:txBody>
      </p:sp>
      <p:sp>
        <p:nvSpPr>
          <p:cNvPr id="25" name="object 25"/>
          <p:cNvSpPr/>
          <p:nvPr/>
        </p:nvSpPr>
        <p:spPr>
          <a:xfrm>
            <a:off x="11708436" y="1450211"/>
            <a:ext cx="0" cy="1417319"/>
          </a:xfrm>
          <a:custGeom>
            <a:avLst/>
            <a:gdLst/>
            <a:ahLst/>
            <a:cxnLst/>
            <a:rect l="l" t="t" r="r" b="b"/>
            <a:pathLst>
              <a:path h="1445260">
                <a:moveTo>
                  <a:pt x="0" y="0"/>
                </a:moveTo>
                <a:lnTo>
                  <a:pt x="0" y="1444752"/>
                </a:lnTo>
              </a:path>
            </a:pathLst>
          </a:custGeom>
          <a:ln w="69850">
            <a:solidFill>
              <a:srgbClr val="F1F1F1"/>
            </a:solidFill>
          </a:ln>
        </p:spPr>
        <p:txBody>
          <a:bodyPr wrap="square" lIns="0" tIns="0" rIns="0" bIns="0" rtlCol="0"/>
          <a:lstStyle/>
          <a:p>
            <a:endParaRPr/>
          </a:p>
        </p:txBody>
      </p:sp>
      <p:sp>
        <p:nvSpPr>
          <p:cNvPr id="27" name="Footer Placeholder 3">
            <a:extLst>
              <a:ext uri="{FF2B5EF4-FFF2-40B4-BE49-F238E27FC236}">
                <a16:creationId xmlns:a16="http://schemas.microsoft.com/office/drawing/2014/main" id="{05AFEB0E-4E3C-4C8C-93E7-82EDA057E6A1}"/>
              </a:ext>
            </a:extLst>
          </p:cNvPr>
          <p:cNvSpPr txBox="1">
            <a:spLocks/>
          </p:cNvSpPr>
          <p:nvPr/>
        </p:nvSpPr>
        <p:spPr bwMode="auto">
          <a:xfrm>
            <a:off x="277480" y="4278774"/>
            <a:ext cx="6709411"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spcBef>
                <a:spcPts val="25"/>
              </a:spcBef>
              <a:defRPr/>
            </a:pPr>
            <a:endParaRPr lang="en-US" sz="1000" spc="-5" dirty="0">
              <a:latin typeface="Arial"/>
              <a:cs typeface="Arial"/>
            </a:endParaRPr>
          </a:p>
        </p:txBody>
      </p:sp>
      <p:sp>
        <p:nvSpPr>
          <p:cNvPr id="2" name="Slide Number Placeholder 8">
            <a:extLst>
              <a:ext uri="{FF2B5EF4-FFF2-40B4-BE49-F238E27FC236}">
                <a16:creationId xmlns:a16="http://schemas.microsoft.com/office/drawing/2014/main" id="{D0FE8AED-A9B3-8224-36DF-306D8D52445D}"/>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11</a:t>
            </a:fld>
            <a:endParaRPr lang="en-US" dirty="0"/>
          </a:p>
        </p:txBody>
      </p:sp>
      <p:sp>
        <p:nvSpPr>
          <p:cNvPr id="10" name="Footer Placeholder 3">
            <a:extLst>
              <a:ext uri="{FF2B5EF4-FFF2-40B4-BE49-F238E27FC236}">
                <a16:creationId xmlns:a16="http://schemas.microsoft.com/office/drawing/2014/main" id="{22A3B97B-A19A-7D0C-3F32-33DD800DF036}"/>
              </a:ext>
            </a:extLst>
          </p:cNvPr>
          <p:cNvSpPr>
            <a:spLocks noGrp="1"/>
          </p:cNvSpPr>
          <p:nvPr>
            <p:ph type="ftr" sz="quarter" idx="15"/>
          </p:nvPr>
        </p:nvSpPr>
        <p:spPr>
          <a:xfrm>
            <a:off x="420111" y="6054726"/>
            <a:ext cx="11499746" cy="601052"/>
          </a:xfrm>
        </p:spPr>
        <p:txBody>
          <a:bodyPr/>
          <a:lstStyle/>
          <a:p>
            <a:pPr marL="12700" marR="0" lvl="0" indent="0" algn="l" defTabSz="914400" rtl="0" eaLnBrk="1" fontAlgn="base" latinLnBrk="0" hangingPunct="1">
              <a:lnSpc>
                <a:spcPct val="100000"/>
              </a:lnSpc>
              <a:spcBef>
                <a:spcPts val="400"/>
              </a:spcBef>
              <a:spcAft>
                <a:spcPct val="0"/>
              </a:spcAft>
              <a:buClrTx/>
              <a:buSzTx/>
              <a:buFontTx/>
              <a:buNone/>
              <a:tabLst/>
              <a:defRPr/>
            </a:pPr>
            <a:endParaRPr kumimoji="0" lang="en-US" i="0" u="none" strike="noStrike" kern="1200" cap="none" spc="-5" normalizeH="0" baseline="0" noProof="0" dirty="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i="0" u="none" strike="noStrike" kern="1200" cap="none" spc="-5" normalizeH="0" baseline="0" noProof="0" dirty="0">
                <a:ln>
                  <a:noFill/>
                </a:ln>
                <a:solidFill>
                  <a:srgbClr val="000000"/>
                </a:solidFill>
                <a:effectLst/>
                <a:uLnTx/>
                <a:uFillTx/>
                <a:latin typeface="Arial"/>
                <a:ea typeface="ＭＳ Ｐゴシック"/>
                <a:cs typeface="Arial"/>
              </a:rPr>
              <a:t>** Not based on any specific state’s 529 tax deduction or state income tax rates.</a:t>
            </a:r>
          </a:p>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i="0" u="none" strike="noStrike" kern="1200" cap="none" spc="-5" normalizeH="0" baseline="0" noProof="0" dirty="0">
                <a:ln>
                  <a:noFill/>
                </a:ln>
                <a:solidFill>
                  <a:srgbClr val="000000"/>
                </a:solidFill>
                <a:effectLst/>
                <a:uLnTx/>
                <a:uFillTx/>
                <a:latin typeface="Arial"/>
                <a:ea typeface="ＭＳ Ｐゴシック"/>
                <a:cs typeface="Arial"/>
              </a:rPr>
              <a:t>See last slide for important information on all hypothetical examples.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a:extLst>
              <a:ext uri="{FF2B5EF4-FFF2-40B4-BE49-F238E27FC236}">
                <a16:creationId xmlns:a16="http://schemas.microsoft.com/office/drawing/2014/main" id="{275857A0-1BB7-B64A-A98A-2D32026CC4BA}"/>
              </a:ext>
            </a:extLst>
          </p:cNvPr>
          <p:cNvPicPr>
            <a:picLocks noChangeAspect="1"/>
          </p:cNvPicPr>
          <p:nvPr/>
        </p:nvPicPr>
        <p:blipFill>
          <a:blip r:embed="rId3"/>
          <a:stretch>
            <a:fillRect/>
          </a:stretch>
        </p:blipFill>
        <p:spPr>
          <a:xfrm>
            <a:off x="2231435" y="1852187"/>
            <a:ext cx="7729130" cy="3264408"/>
          </a:xfrm>
          <a:prstGeom prst="rect">
            <a:avLst/>
          </a:prstGeom>
          <a:solidFill>
            <a:srgbClr val="368727"/>
          </a:solidFill>
        </p:spPr>
      </p:pic>
      <p:sp>
        <p:nvSpPr>
          <p:cNvPr id="3" name="object 3"/>
          <p:cNvSpPr txBox="1"/>
          <p:nvPr/>
        </p:nvSpPr>
        <p:spPr>
          <a:xfrm>
            <a:off x="550863" y="5116595"/>
            <a:ext cx="11163299" cy="704680"/>
          </a:xfrm>
          <a:prstGeom prst="rect">
            <a:avLst/>
          </a:prstGeom>
          <a:solidFill>
            <a:srgbClr val="F1F1F1"/>
          </a:solidFill>
        </p:spPr>
        <p:txBody>
          <a:bodyPr vert="horz" wrap="square" lIns="0" tIns="103505" rIns="0" bIns="91440" rtlCol="0">
            <a:spAutoFit/>
          </a:bodyPr>
          <a:lstStyle/>
          <a:p>
            <a:pPr algn="ctr" fontAlgn="auto">
              <a:spcBef>
                <a:spcPts val="815"/>
              </a:spcBef>
              <a:spcAft>
                <a:spcPts val="0"/>
              </a:spcAft>
              <a:defRPr/>
            </a:pPr>
            <a:r>
              <a:rPr sz="1600" b="1" spc="-5" dirty="0">
                <a:solidFill>
                  <a:srgbClr val="368727"/>
                </a:solidFill>
                <a:latin typeface="Arial"/>
                <a:ea typeface="+mn-ea"/>
                <a:cs typeface="Arial"/>
              </a:rPr>
              <a:t>Allocations shift gradually each</a:t>
            </a:r>
            <a:r>
              <a:rPr sz="1600" b="1" spc="-110" dirty="0">
                <a:solidFill>
                  <a:srgbClr val="368727"/>
                </a:solidFill>
                <a:latin typeface="Arial"/>
                <a:ea typeface="+mn-ea"/>
                <a:cs typeface="Arial"/>
              </a:rPr>
              <a:t> </a:t>
            </a:r>
            <a:r>
              <a:rPr sz="1600" b="1" spc="-25" dirty="0">
                <a:solidFill>
                  <a:srgbClr val="368727"/>
                </a:solidFill>
                <a:latin typeface="Arial"/>
                <a:ea typeface="+mn-ea"/>
                <a:cs typeface="Arial"/>
              </a:rPr>
              <a:t>year.</a:t>
            </a:r>
            <a:endParaRPr sz="1600" dirty="0">
              <a:solidFill>
                <a:srgbClr val="368727"/>
              </a:solidFill>
              <a:latin typeface="Arial"/>
              <a:ea typeface="+mn-ea"/>
              <a:cs typeface="Arial"/>
            </a:endParaRPr>
          </a:p>
          <a:p>
            <a:pPr marL="12700" marR="5080" algn="ctr" fontAlgn="auto">
              <a:spcBef>
                <a:spcPts val="605"/>
              </a:spcBef>
              <a:spcAft>
                <a:spcPts val="0"/>
              </a:spcAft>
              <a:defRPr/>
            </a:pPr>
            <a:r>
              <a:rPr sz="1200" dirty="0">
                <a:solidFill>
                  <a:prstClr val="black"/>
                </a:solidFill>
                <a:latin typeface="Arial"/>
                <a:ea typeface="+mn-ea"/>
                <a:cs typeface="Arial"/>
              </a:rPr>
              <a:t>These </a:t>
            </a:r>
            <a:r>
              <a:rPr sz="1200" spc="-5" dirty="0">
                <a:solidFill>
                  <a:prstClr val="black"/>
                </a:solidFill>
                <a:latin typeface="Arial"/>
                <a:ea typeface="+mn-ea"/>
                <a:cs typeface="Arial"/>
              </a:rPr>
              <a:t>offerings use active asset allocation </a:t>
            </a:r>
            <a:r>
              <a:rPr sz="1200" dirty="0">
                <a:solidFill>
                  <a:prstClr val="black"/>
                </a:solidFill>
                <a:latin typeface="Arial"/>
                <a:ea typeface="+mn-ea"/>
                <a:cs typeface="Arial"/>
              </a:rPr>
              <a:t>to </a:t>
            </a:r>
            <a:r>
              <a:rPr sz="1200" spc="-5" dirty="0">
                <a:solidFill>
                  <a:prstClr val="black"/>
                </a:solidFill>
                <a:latin typeface="Arial"/>
                <a:ea typeface="+mn-ea"/>
                <a:cs typeface="Arial"/>
              </a:rPr>
              <a:t>over- </a:t>
            </a:r>
            <a:r>
              <a:rPr sz="1200" dirty="0">
                <a:solidFill>
                  <a:prstClr val="black"/>
                </a:solidFill>
                <a:latin typeface="Arial"/>
                <a:ea typeface="+mn-ea"/>
                <a:cs typeface="Arial"/>
              </a:rPr>
              <a:t>or </a:t>
            </a:r>
            <a:r>
              <a:rPr sz="1200" spc="-5" dirty="0">
                <a:solidFill>
                  <a:prstClr val="black"/>
                </a:solidFill>
                <a:latin typeface="Arial"/>
                <a:ea typeface="+mn-ea"/>
                <a:cs typeface="Arial"/>
              </a:rPr>
              <a:t>underweight certain asset</a:t>
            </a:r>
            <a:r>
              <a:rPr lang="en-US" sz="1200" spc="-5" dirty="0">
                <a:solidFill>
                  <a:prstClr val="black"/>
                </a:solidFill>
                <a:latin typeface="Arial"/>
                <a:ea typeface="+mn-ea"/>
                <a:cs typeface="Arial"/>
              </a:rPr>
              <a:t> </a:t>
            </a:r>
            <a:r>
              <a:rPr sz="1200" spc="-5" dirty="0">
                <a:solidFill>
                  <a:prstClr val="black"/>
                </a:solidFill>
                <a:latin typeface="Arial"/>
                <a:ea typeface="+mn-ea"/>
                <a:cs typeface="Arial"/>
              </a:rPr>
              <a:t>classes </a:t>
            </a:r>
            <a:r>
              <a:rPr sz="1200" dirty="0">
                <a:solidFill>
                  <a:prstClr val="black"/>
                </a:solidFill>
                <a:latin typeface="Arial"/>
                <a:ea typeface="+mn-ea"/>
                <a:cs typeface="Arial"/>
              </a:rPr>
              <a:t>to </a:t>
            </a:r>
            <a:r>
              <a:rPr sz="1200" spc="-5" dirty="0">
                <a:solidFill>
                  <a:prstClr val="black"/>
                </a:solidFill>
                <a:latin typeface="Arial"/>
                <a:ea typeface="+mn-ea"/>
                <a:cs typeface="Arial"/>
              </a:rPr>
              <a:t>take advantage </a:t>
            </a:r>
            <a:r>
              <a:rPr sz="1200" dirty="0">
                <a:solidFill>
                  <a:prstClr val="black"/>
                </a:solidFill>
                <a:latin typeface="Arial"/>
                <a:ea typeface="+mn-ea"/>
                <a:cs typeface="Arial"/>
              </a:rPr>
              <a:t>of market </a:t>
            </a:r>
            <a:r>
              <a:rPr sz="1200" spc="-5" dirty="0">
                <a:solidFill>
                  <a:prstClr val="black"/>
                </a:solidFill>
                <a:latin typeface="Arial"/>
                <a:ea typeface="+mn-ea"/>
                <a:cs typeface="Arial"/>
              </a:rPr>
              <a:t>conditions </a:t>
            </a:r>
            <a:r>
              <a:rPr sz="1200" dirty="0">
                <a:solidFill>
                  <a:prstClr val="black"/>
                </a:solidFill>
                <a:latin typeface="Arial"/>
                <a:ea typeface="+mn-ea"/>
                <a:cs typeface="Arial"/>
              </a:rPr>
              <a:t>and</a:t>
            </a:r>
            <a:r>
              <a:rPr sz="1200" spc="-120" dirty="0">
                <a:solidFill>
                  <a:prstClr val="black"/>
                </a:solidFill>
                <a:latin typeface="Arial"/>
                <a:ea typeface="+mn-ea"/>
                <a:cs typeface="Arial"/>
              </a:rPr>
              <a:t> </a:t>
            </a:r>
            <a:r>
              <a:rPr sz="1200" spc="-5" dirty="0">
                <a:solidFill>
                  <a:prstClr val="black"/>
                </a:solidFill>
                <a:latin typeface="Arial"/>
                <a:ea typeface="+mn-ea"/>
                <a:cs typeface="Arial"/>
              </a:rPr>
              <a:t>opportunities.</a:t>
            </a:r>
            <a:endParaRPr sz="1200" dirty="0">
              <a:solidFill>
                <a:prstClr val="black"/>
              </a:solidFill>
              <a:latin typeface="Arial"/>
              <a:ea typeface="+mn-ea"/>
              <a:cs typeface="Arial"/>
            </a:endParaRPr>
          </a:p>
        </p:txBody>
      </p:sp>
      <p:sp>
        <p:nvSpPr>
          <p:cNvPr id="44" name="Rectangle 43">
            <a:extLst>
              <a:ext uri="{FF2B5EF4-FFF2-40B4-BE49-F238E27FC236}">
                <a16:creationId xmlns:a16="http://schemas.microsoft.com/office/drawing/2014/main" id="{1B4EADEB-AB62-734F-BAE7-E425116D2FF4}"/>
              </a:ext>
            </a:extLst>
          </p:cNvPr>
          <p:cNvSpPr/>
          <p:nvPr/>
        </p:nvSpPr>
        <p:spPr>
          <a:xfrm>
            <a:off x="3679954" y="1545859"/>
            <a:ext cx="4832092" cy="230832"/>
          </a:xfrm>
          <a:prstGeom prst="rect">
            <a:avLst/>
          </a:prstGeom>
        </p:spPr>
        <p:txBody>
          <a:bodyPr wrap="none" lIns="0" tIns="0" rIns="0" bIns="0">
            <a:spAutoFit/>
          </a:bodyPr>
          <a:lstStyle/>
          <a:p>
            <a:pPr algn="ctr" fontAlgn="auto">
              <a:spcBef>
                <a:spcPts val="0"/>
              </a:spcBef>
              <a:spcAft>
                <a:spcPts val="0"/>
              </a:spcAft>
              <a:defRPr/>
            </a:pPr>
            <a:r>
              <a:rPr lang="en-US" b="1" spc="-10" dirty="0">
                <a:solidFill>
                  <a:prstClr val="black"/>
                </a:solidFill>
                <a:latin typeface="Arial"/>
                <a:cs typeface="Arial"/>
              </a:rPr>
              <a:t>ASSET </a:t>
            </a:r>
            <a:r>
              <a:rPr lang="en-US" b="1" spc="-20" dirty="0">
                <a:solidFill>
                  <a:prstClr val="black"/>
                </a:solidFill>
                <a:latin typeface="Arial"/>
                <a:cs typeface="Arial"/>
              </a:rPr>
              <a:t>ALLOCATIONS </a:t>
            </a:r>
            <a:r>
              <a:rPr lang="en-US" b="1" dirty="0">
                <a:solidFill>
                  <a:prstClr val="black"/>
                </a:solidFill>
                <a:latin typeface="Arial"/>
                <a:cs typeface="Arial"/>
              </a:rPr>
              <a:t>OF </a:t>
            </a:r>
            <a:r>
              <a:rPr lang="en-US" b="1" spc="-10" dirty="0">
                <a:solidFill>
                  <a:prstClr val="black"/>
                </a:solidFill>
                <a:latin typeface="Arial"/>
                <a:cs typeface="Arial"/>
              </a:rPr>
              <a:t>AGE-BASED</a:t>
            </a:r>
            <a:r>
              <a:rPr lang="en-US" b="1" spc="55" dirty="0">
                <a:solidFill>
                  <a:prstClr val="black"/>
                </a:solidFill>
                <a:latin typeface="Arial"/>
                <a:cs typeface="Arial"/>
              </a:rPr>
              <a:t> </a:t>
            </a:r>
            <a:r>
              <a:rPr lang="en-US" b="1" spc="-5" dirty="0">
                <a:solidFill>
                  <a:prstClr val="black"/>
                </a:solidFill>
                <a:latin typeface="Arial"/>
                <a:cs typeface="Arial"/>
              </a:rPr>
              <a:t>PORTFOLIOS</a:t>
            </a:r>
            <a:endParaRPr lang="en-US" dirty="0">
              <a:solidFill>
                <a:prstClr val="black"/>
              </a:solidFill>
              <a:latin typeface="Arial"/>
              <a:cs typeface="Arial"/>
            </a:endParaRPr>
          </a:p>
        </p:txBody>
      </p:sp>
      <p:sp>
        <p:nvSpPr>
          <p:cNvPr id="8" name="Title 7">
            <a:extLst>
              <a:ext uri="{FF2B5EF4-FFF2-40B4-BE49-F238E27FC236}">
                <a16:creationId xmlns:a16="http://schemas.microsoft.com/office/drawing/2014/main" id="{4CC3B179-5D4F-44F9-B2C1-81EC4AA9972B}"/>
              </a:ext>
            </a:extLst>
          </p:cNvPr>
          <p:cNvSpPr>
            <a:spLocks noGrp="1"/>
          </p:cNvSpPr>
          <p:nvPr>
            <p:ph type="title"/>
          </p:nvPr>
        </p:nvSpPr>
        <p:spPr/>
        <p:txBody>
          <a:bodyPr/>
          <a:lstStyle/>
          <a:p>
            <a:r>
              <a:rPr lang="en-US" dirty="0"/>
              <a:t>Choose the investment tradition of Fidelity</a:t>
            </a:r>
            <a:br>
              <a:rPr lang="en-US" sz="3600" dirty="0"/>
            </a:br>
            <a:r>
              <a:rPr lang="en-US" sz="2000" b="1" kern="1200" spc="-5" dirty="0">
                <a:solidFill>
                  <a:srgbClr val="768592"/>
                </a:solidFill>
                <a:latin typeface="Arial"/>
                <a:ea typeface="+mn-ea"/>
                <a:cs typeface="Arial"/>
              </a:rPr>
              <a:t>A Fidelity </a:t>
            </a:r>
            <a:r>
              <a:rPr lang="en-US" sz="2000" b="1" kern="1200" spc="-10" dirty="0">
                <a:solidFill>
                  <a:srgbClr val="768592"/>
                </a:solidFill>
                <a:latin typeface="Arial"/>
                <a:ea typeface="+mn-ea"/>
                <a:cs typeface="Arial"/>
              </a:rPr>
              <a:t>529 </a:t>
            </a:r>
            <a:r>
              <a:rPr lang="en-US" sz="2000" b="1" kern="1200" spc="-15" dirty="0">
                <a:solidFill>
                  <a:srgbClr val="768592"/>
                </a:solidFill>
                <a:latin typeface="Arial"/>
                <a:ea typeface="+mn-ea"/>
                <a:cs typeface="Arial"/>
              </a:rPr>
              <a:t>savings </a:t>
            </a:r>
            <a:r>
              <a:rPr lang="en-US" sz="2000" b="1" kern="1200" spc="-5" dirty="0">
                <a:solidFill>
                  <a:srgbClr val="768592"/>
                </a:solidFill>
                <a:latin typeface="Arial"/>
                <a:ea typeface="+mn-ea"/>
                <a:cs typeface="Arial"/>
              </a:rPr>
              <a:t>plan </a:t>
            </a:r>
            <a:r>
              <a:rPr lang="en-US" sz="2000" b="1" kern="1200" spc="-10" dirty="0">
                <a:solidFill>
                  <a:srgbClr val="768592"/>
                </a:solidFill>
                <a:latin typeface="Arial"/>
                <a:ea typeface="+mn-ea"/>
                <a:cs typeface="Arial"/>
              </a:rPr>
              <a:t>offers </a:t>
            </a:r>
            <a:r>
              <a:rPr lang="en-US" sz="2000" b="1" kern="1200" spc="-5" dirty="0">
                <a:solidFill>
                  <a:srgbClr val="768592"/>
                </a:solidFill>
                <a:latin typeface="Arial"/>
                <a:ea typeface="+mn-ea"/>
                <a:cs typeface="Arial"/>
              </a:rPr>
              <a:t>a fluid, age-based approach to help meet changing allocation</a:t>
            </a:r>
            <a:r>
              <a:rPr lang="en-US" sz="2000" b="1" kern="1200" spc="60" dirty="0">
                <a:solidFill>
                  <a:srgbClr val="768592"/>
                </a:solidFill>
                <a:latin typeface="Arial"/>
                <a:ea typeface="+mn-ea"/>
                <a:cs typeface="Arial"/>
              </a:rPr>
              <a:t> </a:t>
            </a:r>
            <a:r>
              <a:rPr lang="en-US" sz="2000" b="1" kern="1200" spc="-10" dirty="0">
                <a:solidFill>
                  <a:srgbClr val="768592"/>
                </a:solidFill>
                <a:latin typeface="Arial"/>
                <a:ea typeface="+mn-ea"/>
                <a:cs typeface="Arial"/>
              </a:rPr>
              <a:t>needs</a:t>
            </a:r>
            <a:endParaRPr lang="en-US" dirty="0"/>
          </a:p>
        </p:txBody>
      </p:sp>
      <p:sp>
        <p:nvSpPr>
          <p:cNvPr id="4" name="Slide Number Placeholder 8">
            <a:extLst>
              <a:ext uri="{FF2B5EF4-FFF2-40B4-BE49-F238E27FC236}">
                <a16:creationId xmlns:a16="http://schemas.microsoft.com/office/drawing/2014/main" id="{D8B6D141-1863-70B1-1FBD-7424BA46D595}"/>
              </a:ext>
            </a:extLst>
          </p:cNvPr>
          <p:cNvSpPr>
            <a:spLocks noGrp="1"/>
          </p:cNvSpPr>
          <p:nvPr>
            <p:ph type="sldNum" sz="quarter" idx="14"/>
          </p:nvPr>
        </p:nvSpPr>
        <p:spPr/>
        <p:txBody>
          <a:bodyPr/>
          <a:lstStyle/>
          <a:p>
            <a:pPr>
              <a:defRPr/>
            </a:pPr>
            <a:fld id="{E6474CC2-1230-4213-AD1A-4B2FEEABA7A1}" type="slidenum">
              <a:rPr lang="en-US" smtClean="0"/>
              <a:pPr>
                <a:defRPr/>
              </a:pPr>
              <a:t>12</a:t>
            </a:fld>
            <a:endParaRPr lang="en-US" dirty="0"/>
          </a:p>
        </p:txBody>
      </p:sp>
      <p:sp>
        <p:nvSpPr>
          <p:cNvPr id="5" name="Footer Placeholder 3">
            <a:extLst>
              <a:ext uri="{FF2B5EF4-FFF2-40B4-BE49-F238E27FC236}">
                <a16:creationId xmlns:a16="http://schemas.microsoft.com/office/drawing/2014/main" id="{05CF171B-3CC5-EDCA-DB2F-046664DDD0ED}"/>
              </a:ext>
            </a:extLst>
          </p:cNvPr>
          <p:cNvSpPr>
            <a:spLocks noGrp="1"/>
          </p:cNvSpPr>
          <p:nvPr>
            <p:ph type="ftr" sz="quarter" idx="15"/>
          </p:nvPr>
        </p:nvSpPr>
        <p:spPr>
          <a:xfrm>
            <a:off x="426722" y="6382931"/>
            <a:ext cx="9431424" cy="268288"/>
          </a:xfrm>
        </p:spPr>
        <p:txBody>
          <a:bodyPr/>
          <a:lstStyle/>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i="0" u="none" strike="noStrike" kern="1200" cap="none" spc="-5" normalizeH="0" baseline="0" noProof="0" dirty="0">
                <a:ln>
                  <a:noFill/>
                </a:ln>
                <a:solidFill>
                  <a:srgbClr val="000000"/>
                </a:solidFill>
                <a:effectLst/>
                <a:uLnTx/>
                <a:uFillTx/>
                <a:latin typeface="Arial"/>
                <a:ea typeface="ＭＳ Ｐゴシック"/>
                <a:cs typeface="Arial"/>
              </a:rPr>
              <a:t>The above glide path chart illustrates the approximate asset allocation among U.S. Equity Funds, Non-U.S. Equity Funds, Bond Funds, and Short-Term Debt Funds, relative to a beneficiary's investment time horizon. The chart also illustrates how these allocations may change over time. Due to rounding and/or cash balances, asset allocations may not equal 100%. Asset allocation percentages are based on long-term strategic weights and may not necessarily align with actual current weights. This table is not intended to represent current or future allocations in any portfolio. </a:t>
            </a:r>
          </a:p>
        </p:txBody>
      </p:sp>
      <p:sp>
        <p:nvSpPr>
          <p:cNvPr id="9" name="Footer Placeholder 3">
            <a:extLst>
              <a:ext uri="{FF2B5EF4-FFF2-40B4-BE49-F238E27FC236}">
                <a16:creationId xmlns:a16="http://schemas.microsoft.com/office/drawing/2014/main" id="{4ED8C455-1A5C-4C90-B36B-CD6851D7C7B4}"/>
              </a:ext>
            </a:extLst>
          </p:cNvPr>
          <p:cNvSpPr txBox="1">
            <a:spLocks/>
          </p:cNvSpPr>
          <p:nvPr/>
        </p:nvSpPr>
        <p:spPr bwMode="auto">
          <a:xfrm>
            <a:off x="385354" y="4869761"/>
            <a:ext cx="6812207"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spcBef>
                <a:spcPts val="25"/>
              </a:spcBef>
              <a:defRPr/>
            </a:pPr>
            <a:endParaRPr lang="en-US" spc="-5" dirty="0">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163446" y="1843516"/>
            <a:ext cx="7865109" cy="299720"/>
          </a:xfrm>
          <a:prstGeom prst="rect">
            <a:avLst/>
          </a:prstGeom>
        </p:spPr>
        <p:txBody>
          <a:bodyPr vert="horz" wrap="square" lIns="0" tIns="12700" rIns="0" bIns="0" rtlCol="0">
            <a:spAutoFit/>
          </a:bodyPr>
          <a:lstStyle/>
          <a:p>
            <a:pPr marL="12700" algn="ctr">
              <a:spcBef>
                <a:spcPts val="100"/>
              </a:spcBef>
            </a:pPr>
            <a:r>
              <a:rPr sz="1800" b="1" spc="-5" dirty="0">
                <a:solidFill>
                  <a:srgbClr val="368727"/>
                </a:solidFill>
                <a:latin typeface="Arial"/>
                <a:cs typeface="Arial"/>
              </a:rPr>
              <a:t>A</a:t>
            </a:r>
            <a:r>
              <a:rPr sz="1800" b="1" dirty="0">
                <a:solidFill>
                  <a:srgbClr val="799A3C"/>
                </a:solidFill>
                <a:latin typeface="Arial"/>
                <a:cs typeface="Arial"/>
              </a:rPr>
              <a:t> </a:t>
            </a:r>
            <a:r>
              <a:rPr sz="1800" b="1" spc="-5" dirty="0">
                <a:solidFill>
                  <a:srgbClr val="368727"/>
                </a:solidFill>
                <a:latin typeface="Arial"/>
                <a:cs typeface="Arial"/>
              </a:rPr>
              <a:t>Fidelity </a:t>
            </a:r>
            <a:r>
              <a:rPr sz="1800" b="1" spc="-10" dirty="0">
                <a:solidFill>
                  <a:srgbClr val="368727"/>
                </a:solidFill>
                <a:latin typeface="Arial"/>
                <a:cs typeface="Arial"/>
              </a:rPr>
              <a:t>529 savings </a:t>
            </a:r>
            <a:r>
              <a:rPr sz="1800" b="1" spc="-5" dirty="0">
                <a:solidFill>
                  <a:srgbClr val="368727"/>
                </a:solidFill>
                <a:latin typeface="Arial"/>
                <a:cs typeface="Arial"/>
              </a:rPr>
              <a:t>plan offers </a:t>
            </a:r>
            <a:r>
              <a:rPr sz="1800" b="1" dirty="0">
                <a:solidFill>
                  <a:srgbClr val="368727"/>
                </a:solidFill>
                <a:latin typeface="Arial"/>
                <a:cs typeface="Arial"/>
              </a:rPr>
              <a:t>a </a:t>
            </a:r>
            <a:r>
              <a:rPr sz="1800" b="1" spc="-5" dirty="0">
                <a:solidFill>
                  <a:srgbClr val="368727"/>
                </a:solidFill>
                <a:latin typeface="Arial"/>
                <a:cs typeface="Arial"/>
              </a:rPr>
              <a:t>range </a:t>
            </a:r>
            <a:r>
              <a:rPr sz="1800" b="1" dirty="0">
                <a:solidFill>
                  <a:srgbClr val="368727"/>
                </a:solidFill>
                <a:latin typeface="Arial"/>
                <a:cs typeface="Arial"/>
              </a:rPr>
              <a:t>of </a:t>
            </a:r>
            <a:r>
              <a:rPr sz="1800" b="1" spc="-10" dirty="0">
                <a:solidFill>
                  <a:srgbClr val="368727"/>
                </a:solidFill>
                <a:latin typeface="Arial"/>
                <a:cs typeface="Arial"/>
              </a:rPr>
              <a:t>investment</a:t>
            </a:r>
            <a:r>
              <a:rPr sz="1800" b="1" spc="30" dirty="0">
                <a:solidFill>
                  <a:srgbClr val="368727"/>
                </a:solidFill>
                <a:latin typeface="Arial"/>
                <a:cs typeface="Arial"/>
              </a:rPr>
              <a:t> </a:t>
            </a:r>
            <a:r>
              <a:rPr sz="1800" b="1" spc="-5" dirty="0">
                <a:solidFill>
                  <a:srgbClr val="368727"/>
                </a:solidFill>
                <a:latin typeface="Arial"/>
                <a:cs typeface="Arial"/>
              </a:rPr>
              <a:t>options.</a:t>
            </a:r>
            <a:endParaRPr sz="1800" dirty="0">
              <a:solidFill>
                <a:srgbClr val="368727"/>
              </a:solidFill>
              <a:latin typeface="Arial"/>
              <a:cs typeface="Arial"/>
            </a:endParaRPr>
          </a:p>
        </p:txBody>
      </p:sp>
      <p:graphicFrame>
        <p:nvGraphicFramePr>
          <p:cNvPr id="4" name="object 4"/>
          <p:cNvGraphicFramePr>
            <a:graphicFrameLocks noGrp="1"/>
          </p:cNvGraphicFramePr>
          <p:nvPr>
            <p:extLst>
              <p:ext uri="{D42A27DB-BD31-4B8C-83A1-F6EECF244321}">
                <p14:modId xmlns:p14="http://schemas.microsoft.com/office/powerpoint/2010/main" val="1546328186"/>
              </p:ext>
            </p:extLst>
          </p:nvPr>
        </p:nvGraphicFramePr>
        <p:xfrm>
          <a:off x="550864" y="2604628"/>
          <a:ext cx="11163300" cy="2573019"/>
        </p:xfrm>
        <a:graphic>
          <a:graphicData uri="http://schemas.openxmlformats.org/drawingml/2006/table">
            <a:tbl>
              <a:tblPr firstRow="1" bandRow="1">
                <a:tableStyleId>{2D5ABB26-0587-4C30-8999-92F81FD0307C}</a:tableStyleId>
              </a:tblPr>
              <a:tblGrid>
                <a:gridCol w="3721100">
                  <a:extLst>
                    <a:ext uri="{9D8B030D-6E8A-4147-A177-3AD203B41FA5}">
                      <a16:colId xmlns:a16="http://schemas.microsoft.com/office/drawing/2014/main" val="20000"/>
                    </a:ext>
                  </a:extLst>
                </a:gridCol>
                <a:gridCol w="3721100">
                  <a:extLst>
                    <a:ext uri="{9D8B030D-6E8A-4147-A177-3AD203B41FA5}">
                      <a16:colId xmlns:a16="http://schemas.microsoft.com/office/drawing/2014/main" val="20001"/>
                    </a:ext>
                  </a:extLst>
                </a:gridCol>
                <a:gridCol w="3721100">
                  <a:extLst>
                    <a:ext uri="{9D8B030D-6E8A-4147-A177-3AD203B41FA5}">
                      <a16:colId xmlns:a16="http://schemas.microsoft.com/office/drawing/2014/main" val="20002"/>
                    </a:ext>
                  </a:extLst>
                </a:gridCol>
              </a:tblGrid>
              <a:tr h="1188720">
                <a:tc>
                  <a:txBody>
                    <a:bodyPr/>
                    <a:lstStyle/>
                    <a:p>
                      <a:pPr algn="ctr">
                        <a:lnSpc>
                          <a:spcPct val="100000"/>
                        </a:lnSpc>
                        <a:spcBef>
                          <a:spcPts val="265"/>
                        </a:spcBef>
                      </a:pPr>
                      <a:r>
                        <a:rPr sz="4000" b="1" dirty="0">
                          <a:solidFill>
                            <a:srgbClr val="368727"/>
                          </a:solidFill>
                          <a:latin typeface="Arial"/>
                          <a:cs typeface="Arial"/>
                        </a:rPr>
                        <a:t>8</a:t>
                      </a:r>
                      <a:endParaRPr sz="4000" dirty="0">
                        <a:solidFill>
                          <a:srgbClr val="368727"/>
                        </a:solidFill>
                        <a:latin typeface="Arial"/>
                        <a:cs typeface="Arial"/>
                      </a:endParaRPr>
                    </a:p>
                    <a:p>
                      <a:pPr marL="892810" marR="887094" algn="ctr">
                        <a:lnSpc>
                          <a:spcPct val="100000"/>
                        </a:lnSpc>
                        <a:spcBef>
                          <a:spcPts val="50"/>
                        </a:spcBef>
                      </a:pPr>
                      <a:r>
                        <a:rPr sz="2000" b="1" spc="-45" dirty="0">
                          <a:latin typeface="Arial"/>
                          <a:cs typeface="Arial"/>
                        </a:rPr>
                        <a:t>A</a:t>
                      </a:r>
                      <a:r>
                        <a:rPr sz="2000" b="1" spc="-10" dirty="0">
                          <a:latin typeface="Arial"/>
                          <a:cs typeface="Arial"/>
                        </a:rPr>
                        <a:t>g</a:t>
                      </a:r>
                      <a:r>
                        <a:rPr sz="2000" b="1" dirty="0">
                          <a:latin typeface="Arial"/>
                          <a:cs typeface="Arial"/>
                        </a:rPr>
                        <a:t>e-</a:t>
                      </a:r>
                      <a:r>
                        <a:rPr sz="2000" b="1" spc="-10" dirty="0">
                          <a:latin typeface="Arial"/>
                          <a:cs typeface="Arial"/>
                        </a:rPr>
                        <a:t>B</a:t>
                      </a:r>
                      <a:r>
                        <a:rPr sz="2000" b="1" spc="-5" dirty="0">
                          <a:latin typeface="Arial"/>
                          <a:cs typeface="Arial"/>
                        </a:rPr>
                        <a:t>ase</a:t>
                      </a:r>
                      <a:r>
                        <a:rPr sz="2000" b="1" dirty="0">
                          <a:latin typeface="Arial"/>
                          <a:cs typeface="Arial"/>
                        </a:rPr>
                        <a:t>d</a:t>
                      </a:r>
                      <a:r>
                        <a:rPr lang="en-US" sz="2000" b="1" dirty="0">
                          <a:latin typeface="Arial"/>
                          <a:cs typeface="Arial"/>
                        </a:rPr>
                        <a:t> </a:t>
                      </a:r>
                      <a:r>
                        <a:rPr sz="2000" b="1" spc="-5" dirty="0">
                          <a:latin typeface="Arial"/>
                          <a:cs typeface="Arial"/>
                        </a:rPr>
                        <a:t>Portfolios</a:t>
                      </a:r>
                      <a:endParaRPr sz="2000" dirty="0">
                        <a:latin typeface="Arial"/>
                        <a:cs typeface="Arial"/>
                      </a:endParaRPr>
                    </a:p>
                  </a:txBody>
                  <a:tcPr marL="0" marR="0" marT="0" marB="182880">
                    <a:lnR w="9525">
                      <a:solidFill>
                        <a:srgbClr val="BEBEBE"/>
                      </a:solidFill>
                      <a:prstDash val="solid"/>
                    </a:lnR>
                    <a:lnT w="9525">
                      <a:solidFill>
                        <a:srgbClr val="BEBEBE"/>
                      </a:solidFill>
                      <a:prstDash val="solid"/>
                    </a:lnT>
                    <a:lnB w="9525">
                      <a:solidFill>
                        <a:srgbClr val="BEBEBE"/>
                      </a:solidFill>
                      <a:prstDash val="solid"/>
                    </a:lnB>
                  </a:tcPr>
                </a:tc>
                <a:tc>
                  <a:txBody>
                    <a:bodyPr/>
                    <a:lstStyle/>
                    <a:p>
                      <a:pPr algn="ctr">
                        <a:lnSpc>
                          <a:spcPct val="100000"/>
                        </a:lnSpc>
                        <a:spcBef>
                          <a:spcPts val="265"/>
                        </a:spcBef>
                      </a:pPr>
                      <a:r>
                        <a:rPr sz="4000" b="1" dirty="0">
                          <a:solidFill>
                            <a:srgbClr val="368727"/>
                          </a:solidFill>
                          <a:latin typeface="Arial"/>
                          <a:cs typeface="Arial"/>
                        </a:rPr>
                        <a:t>2</a:t>
                      </a:r>
                      <a:endParaRPr sz="4000" dirty="0">
                        <a:solidFill>
                          <a:srgbClr val="368727"/>
                        </a:solidFill>
                        <a:latin typeface="Arial"/>
                        <a:cs typeface="Arial"/>
                      </a:endParaRPr>
                    </a:p>
                    <a:p>
                      <a:pPr algn="ctr">
                        <a:lnSpc>
                          <a:spcPct val="100000"/>
                        </a:lnSpc>
                        <a:spcBef>
                          <a:spcPts val="50"/>
                        </a:spcBef>
                      </a:pPr>
                      <a:r>
                        <a:rPr sz="2000" b="1" dirty="0">
                          <a:latin typeface="Arial"/>
                          <a:cs typeface="Arial"/>
                        </a:rPr>
                        <a:t>Static </a:t>
                      </a:r>
                      <a:br>
                        <a:rPr lang="en-US" sz="2000" b="1" dirty="0">
                          <a:latin typeface="Arial"/>
                          <a:cs typeface="Arial"/>
                        </a:rPr>
                      </a:br>
                      <a:r>
                        <a:rPr sz="2000" b="1" dirty="0">
                          <a:latin typeface="Arial"/>
                          <a:cs typeface="Arial"/>
                        </a:rPr>
                        <a:t>Portfolios</a:t>
                      </a:r>
                      <a:endParaRPr sz="2000" dirty="0">
                        <a:latin typeface="Arial"/>
                        <a:cs typeface="Arial"/>
                      </a:endParaRPr>
                    </a:p>
                  </a:txBody>
                  <a:tcPr marL="0" marR="0" marT="0" marB="182880">
                    <a:lnL w="9525">
                      <a:solidFill>
                        <a:srgbClr val="BEBEBE"/>
                      </a:solidFill>
                      <a:prstDash val="solid"/>
                    </a:lnL>
                    <a:lnR w="9525">
                      <a:solidFill>
                        <a:srgbClr val="BEBEBE"/>
                      </a:solidFill>
                      <a:prstDash val="solid"/>
                    </a:lnR>
                    <a:lnT w="9525">
                      <a:solidFill>
                        <a:srgbClr val="BEBEBE"/>
                      </a:solidFill>
                      <a:prstDash val="solid"/>
                    </a:lnT>
                    <a:lnB w="9525">
                      <a:solidFill>
                        <a:srgbClr val="BEBEBE"/>
                      </a:solidFill>
                      <a:prstDash val="solid"/>
                    </a:lnB>
                  </a:tcPr>
                </a:tc>
                <a:tc>
                  <a:txBody>
                    <a:bodyPr/>
                    <a:lstStyle/>
                    <a:p>
                      <a:pPr algn="ctr">
                        <a:lnSpc>
                          <a:spcPct val="100000"/>
                        </a:lnSpc>
                        <a:spcBef>
                          <a:spcPts val="265"/>
                        </a:spcBef>
                      </a:pPr>
                      <a:r>
                        <a:rPr sz="4000" b="1" spc="-10" dirty="0">
                          <a:solidFill>
                            <a:srgbClr val="368727"/>
                          </a:solidFill>
                          <a:latin typeface="Arial"/>
                          <a:cs typeface="Arial"/>
                        </a:rPr>
                        <a:t>1</a:t>
                      </a:r>
                      <a:r>
                        <a:rPr lang="en-US" sz="4000" b="1" spc="-10" dirty="0">
                          <a:solidFill>
                            <a:srgbClr val="368727"/>
                          </a:solidFill>
                          <a:latin typeface="Arial"/>
                          <a:cs typeface="Arial"/>
                        </a:rPr>
                        <a:t>7+</a:t>
                      </a:r>
                      <a:endParaRPr sz="4000" dirty="0">
                        <a:solidFill>
                          <a:srgbClr val="368727"/>
                        </a:solidFill>
                        <a:latin typeface="Arial"/>
                        <a:cs typeface="Arial"/>
                      </a:endParaRPr>
                    </a:p>
                    <a:p>
                      <a:pPr marL="701040" marR="694690" algn="ctr">
                        <a:lnSpc>
                          <a:spcPct val="100000"/>
                        </a:lnSpc>
                        <a:spcBef>
                          <a:spcPts val="50"/>
                        </a:spcBef>
                      </a:pPr>
                      <a:r>
                        <a:rPr sz="2000" b="1" spc="-5" dirty="0">
                          <a:latin typeface="Arial"/>
                          <a:cs typeface="Arial"/>
                        </a:rPr>
                        <a:t>Individual</a:t>
                      </a:r>
                      <a:r>
                        <a:rPr lang="en-US" sz="2000" b="1" spc="-100" dirty="0">
                          <a:latin typeface="Arial"/>
                          <a:cs typeface="Arial"/>
                        </a:rPr>
                        <a:t> </a:t>
                      </a:r>
                      <a:r>
                        <a:rPr sz="2000" b="1" spc="-5" dirty="0">
                          <a:latin typeface="Arial"/>
                          <a:cs typeface="Arial"/>
                        </a:rPr>
                        <a:t>Portfolios</a:t>
                      </a:r>
                      <a:endParaRPr sz="2000" dirty="0">
                        <a:latin typeface="Arial"/>
                        <a:cs typeface="Arial"/>
                      </a:endParaRPr>
                    </a:p>
                  </a:txBody>
                  <a:tcPr marL="0" marR="0" marT="0" marB="182880">
                    <a:lnL w="9525">
                      <a:solidFill>
                        <a:srgbClr val="BEBEBE"/>
                      </a:solidFill>
                      <a:prstDash val="solid"/>
                    </a:lnL>
                    <a:lnT w="9525">
                      <a:solidFill>
                        <a:srgbClr val="BEBEBE"/>
                      </a:solidFill>
                      <a:prstDash val="solid"/>
                    </a:lnT>
                    <a:lnB w="9525">
                      <a:solidFill>
                        <a:srgbClr val="BEBEBE"/>
                      </a:solidFill>
                      <a:prstDash val="solid"/>
                    </a:lnB>
                  </a:tcPr>
                </a:tc>
                <a:extLst>
                  <a:ext uri="{0D108BD9-81ED-4DB2-BD59-A6C34878D82A}">
                    <a16:rowId xmlns:a16="http://schemas.microsoft.com/office/drawing/2014/main" val="10000"/>
                  </a:ext>
                </a:extLst>
              </a:tr>
              <a:tr h="1158239">
                <a:tc>
                  <a:txBody>
                    <a:bodyPr/>
                    <a:lstStyle/>
                    <a:p>
                      <a:pPr marL="102235" marR="96520" indent="635" algn="ctr">
                        <a:lnSpc>
                          <a:spcPct val="100000"/>
                        </a:lnSpc>
                        <a:spcBef>
                          <a:spcPts val="315"/>
                        </a:spcBef>
                      </a:pPr>
                      <a:r>
                        <a:rPr lang="en-US" sz="1400" spc="-5" dirty="0">
                          <a:latin typeface="+mn-lt"/>
                          <a:cs typeface="Arial"/>
                        </a:rPr>
                        <a:t>Funds that gradually shift and regularly rebalance their asset mix based on the age of the beneficiary, lowering investment risk levels as they approach college age.</a:t>
                      </a:r>
                      <a:endParaRPr sz="1400" dirty="0">
                        <a:latin typeface="Arial"/>
                        <a:cs typeface="Arial"/>
                      </a:endParaRPr>
                    </a:p>
                  </a:txBody>
                  <a:tcPr marT="182880" marB="91440">
                    <a:lnR w="9525">
                      <a:solidFill>
                        <a:srgbClr val="BEBEBE"/>
                      </a:solidFill>
                      <a:prstDash val="solid"/>
                    </a:lnR>
                    <a:lnT w="9525">
                      <a:solidFill>
                        <a:srgbClr val="BEBEBE"/>
                      </a:solidFill>
                      <a:prstDash val="solid"/>
                    </a:lnT>
                    <a:lnB w="9525">
                      <a:solidFill>
                        <a:srgbClr val="BEBEBE"/>
                      </a:solidFill>
                      <a:prstDash val="solid"/>
                    </a:lnB>
                  </a:tcPr>
                </a:tc>
                <a:tc>
                  <a:txBody>
                    <a:bodyPr/>
                    <a:lstStyle/>
                    <a:p>
                      <a:pPr marL="219075" marR="213995" algn="ctr">
                        <a:lnSpc>
                          <a:spcPct val="100000"/>
                        </a:lnSpc>
                        <a:spcBef>
                          <a:spcPts val="320"/>
                        </a:spcBef>
                      </a:pPr>
                      <a:r>
                        <a:rPr lang="en-US" sz="1400" dirty="0">
                          <a:latin typeface="+mn-lt"/>
                          <a:cs typeface="Arial"/>
                        </a:rPr>
                        <a:t>Funds that seek to maintain a static asset allocation, allowing you to choose an asset mix that aligns with your own risk tolerance.</a:t>
                      </a:r>
                      <a:endParaRPr sz="1400" dirty="0">
                        <a:latin typeface="Arial"/>
                        <a:cs typeface="Arial"/>
                      </a:endParaRPr>
                    </a:p>
                  </a:txBody>
                  <a:tcPr marT="182880" marB="91440">
                    <a:lnL w="9525">
                      <a:solidFill>
                        <a:srgbClr val="BEBEBE"/>
                      </a:solidFill>
                      <a:prstDash val="solid"/>
                    </a:lnL>
                    <a:lnR w="9525">
                      <a:solidFill>
                        <a:srgbClr val="BEBEBE"/>
                      </a:solidFill>
                      <a:prstDash val="solid"/>
                    </a:lnR>
                    <a:lnT w="9525">
                      <a:solidFill>
                        <a:srgbClr val="BEBEBE"/>
                      </a:solidFill>
                      <a:prstDash val="solid"/>
                    </a:lnT>
                    <a:lnB w="9525">
                      <a:solidFill>
                        <a:srgbClr val="BEBEBE"/>
                      </a:solidFill>
                      <a:prstDash val="solid"/>
                    </a:lnB>
                  </a:tcPr>
                </a:tc>
                <a:tc>
                  <a:txBody>
                    <a:bodyPr/>
                    <a:lstStyle/>
                    <a:p>
                      <a:pPr marL="107950" marR="102870" algn="ctr">
                        <a:lnSpc>
                          <a:spcPct val="100000"/>
                        </a:lnSpc>
                        <a:spcBef>
                          <a:spcPts val="320"/>
                        </a:spcBef>
                      </a:pPr>
                      <a:r>
                        <a:rPr lang="en-US" sz="1400" spc="-5" dirty="0">
                          <a:latin typeface="+mn-lt"/>
                          <a:cs typeface="Arial"/>
                        </a:rPr>
                        <a:t>Funds that enable you to construct a customized portfolio, aligning to your preferred investment exposures, including equity, fixed and stable value.</a:t>
                      </a:r>
                      <a:endParaRPr sz="1400" dirty="0">
                        <a:latin typeface="Arial"/>
                        <a:cs typeface="Arial"/>
                      </a:endParaRPr>
                    </a:p>
                  </a:txBody>
                  <a:tcPr marT="182880" marB="91440">
                    <a:lnL w="9525">
                      <a:solidFill>
                        <a:srgbClr val="BEBEBE"/>
                      </a:solidFill>
                      <a:prstDash val="solid"/>
                    </a:lnL>
                    <a:lnT w="9525">
                      <a:solidFill>
                        <a:srgbClr val="BEBEBE"/>
                      </a:solidFill>
                      <a:prstDash val="solid"/>
                    </a:lnT>
                    <a:lnB w="9525">
                      <a:solidFill>
                        <a:srgbClr val="BEBEBE"/>
                      </a:solidFill>
                      <a:prstDash val="solid"/>
                    </a:lnB>
                  </a:tcPr>
                </a:tc>
                <a:extLst>
                  <a:ext uri="{0D108BD9-81ED-4DB2-BD59-A6C34878D82A}">
                    <a16:rowId xmlns:a16="http://schemas.microsoft.com/office/drawing/2014/main" val="10001"/>
                  </a:ext>
                </a:extLst>
              </a:tr>
            </a:tbl>
          </a:graphicData>
        </a:graphic>
      </p:graphicFrame>
      <p:sp>
        <p:nvSpPr>
          <p:cNvPr id="12" name="Title 11">
            <a:extLst>
              <a:ext uri="{FF2B5EF4-FFF2-40B4-BE49-F238E27FC236}">
                <a16:creationId xmlns:a16="http://schemas.microsoft.com/office/drawing/2014/main" id="{23E5207A-E80C-4DE6-878C-8517BD9EAAF7}"/>
              </a:ext>
            </a:extLst>
          </p:cNvPr>
          <p:cNvSpPr>
            <a:spLocks noGrp="1"/>
          </p:cNvSpPr>
          <p:nvPr>
            <p:ph type="title"/>
          </p:nvPr>
        </p:nvSpPr>
        <p:spPr/>
        <p:txBody>
          <a:bodyPr/>
          <a:lstStyle/>
          <a:p>
            <a:r>
              <a:rPr lang="en-US" dirty="0"/>
              <a:t>Fitting a 529 Savings Plan into your overall financial plan</a:t>
            </a:r>
            <a:br>
              <a:rPr lang="en-US" sz="3600" dirty="0"/>
            </a:br>
            <a:r>
              <a:rPr lang="en-US" sz="2000" b="1" dirty="0">
                <a:solidFill>
                  <a:srgbClr val="768692"/>
                </a:solidFill>
              </a:rPr>
              <a:t>Your financial representative can help guide your investment choice</a:t>
            </a:r>
            <a:endParaRPr lang="en-US" b="1" dirty="0">
              <a:solidFill>
                <a:srgbClr val="768692"/>
              </a:solidFill>
            </a:endParaRPr>
          </a:p>
        </p:txBody>
      </p:sp>
      <p:sp>
        <p:nvSpPr>
          <p:cNvPr id="7" name="Footer Placeholder 3">
            <a:extLst>
              <a:ext uri="{FF2B5EF4-FFF2-40B4-BE49-F238E27FC236}">
                <a16:creationId xmlns:a16="http://schemas.microsoft.com/office/drawing/2014/main" id="{4BF443F5-C79D-4E0D-AFE9-EC2506308451}"/>
              </a:ext>
            </a:extLst>
          </p:cNvPr>
          <p:cNvSpPr txBox="1">
            <a:spLocks/>
          </p:cNvSpPr>
          <p:nvPr/>
        </p:nvSpPr>
        <p:spPr bwMode="auto">
          <a:xfrm>
            <a:off x="2163447" y="5021790"/>
            <a:ext cx="6812207"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spcBef>
                <a:spcPts val="25"/>
              </a:spcBef>
              <a:defRPr/>
            </a:pPr>
            <a:endParaRPr lang="en-US" spc="-5" dirty="0">
              <a:latin typeface="Arial"/>
              <a:cs typeface="Arial"/>
            </a:endParaRPr>
          </a:p>
        </p:txBody>
      </p:sp>
      <p:sp>
        <p:nvSpPr>
          <p:cNvPr id="2" name="Slide Number Placeholder 8">
            <a:extLst>
              <a:ext uri="{FF2B5EF4-FFF2-40B4-BE49-F238E27FC236}">
                <a16:creationId xmlns:a16="http://schemas.microsoft.com/office/drawing/2014/main" id="{39345D6D-4DFB-5649-E223-1076629CD2EC}"/>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13</a:t>
            </a:fld>
            <a:endParaRPr lang="en-US" dirty="0"/>
          </a:p>
        </p:txBody>
      </p:sp>
      <p:sp>
        <p:nvSpPr>
          <p:cNvPr id="5" name="Footer Placeholder 3">
            <a:extLst>
              <a:ext uri="{FF2B5EF4-FFF2-40B4-BE49-F238E27FC236}">
                <a16:creationId xmlns:a16="http://schemas.microsoft.com/office/drawing/2014/main" id="{366FE9D7-4B9F-81D2-A143-DDB9E15D0FBE}"/>
              </a:ext>
            </a:extLst>
          </p:cNvPr>
          <p:cNvSpPr>
            <a:spLocks noGrp="1"/>
          </p:cNvSpPr>
          <p:nvPr>
            <p:ph type="ftr" sz="quarter" idx="15"/>
          </p:nvPr>
        </p:nvSpPr>
        <p:spPr>
          <a:xfrm>
            <a:off x="420111" y="5595258"/>
            <a:ext cx="9703603" cy="1060520"/>
          </a:xfrm>
        </p:spPr>
        <p:txBody>
          <a:bodyPr/>
          <a:lstStyle/>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i="0" u="none" strike="noStrike" kern="1200" cap="none" spc="-5" normalizeH="0" baseline="0" noProof="0" dirty="0">
                <a:ln>
                  <a:noFill/>
                </a:ln>
                <a:solidFill>
                  <a:srgbClr val="000000"/>
                </a:solidFill>
                <a:effectLst/>
                <a:uLnTx/>
                <a:uFillTx/>
                <a:latin typeface="Arial"/>
                <a:ea typeface="ＭＳ Ｐゴシック"/>
                <a:cs typeface="Arial"/>
              </a:rPr>
              <a:t>Investing involves risk, including risk of loss. You may gain or lose money over time.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550863" y="3642359"/>
            <a:ext cx="11214100" cy="1833880"/>
          </a:xfrm>
          <a:custGeom>
            <a:avLst/>
            <a:gdLst/>
            <a:ahLst/>
            <a:cxnLst/>
            <a:rect l="l" t="t" r="r" b="b"/>
            <a:pathLst>
              <a:path w="9144000" h="1833879">
                <a:moveTo>
                  <a:pt x="0" y="1833372"/>
                </a:moveTo>
                <a:lnTo>
                  <a:pt x="9144000" y="1833372"/>
                </a:lnTo>
                <a:lnTo>
                  <a:pt x="9144000" y="0"/>
                </a:lnTo>
                <a:lnTo>
                  <a:pt x="0" y="0"/>
                </a:lnTo>
                <a:lnTo>
                  <a:pt x="0" y="1833372"/>
                </a:lnTo>
                <a:close/>
              </a:path>
            </a:pathLst>
          </a:custGeom>
          <a:solidFill>
            <a:srgbClr val="F1F1F1"/>
          </a:solidFill>
        </p:spPr>
        <p:txBody>
          <a:bodyPr wrap="square" lIns="0" tIns="0" rIns="0" bIns="0" rtlCol="0"/>
          <a:lstStyle/>
          <a:p>
            <a:endParaRPr/>
          </a:p>
        </p:txBody>
      </p:sp>
      <p:sp>
        <p:nvSpPr>
          <p:cNvPr id="4" name="object 4"/>
          <p:cNvSpPr txBox="1"/>
          <p:nvPr/>
        </p:nvSpPr>
        <p:spPr>
          <a:xfrm>
            <a:off x="3456306" y="3753802"/>
            <a:ext cx="5403215" cy="1610995"/>
          </a:xfrm>
          <a:prstGeom prst="rect">
            <a:avLst/>
          </a:prstGeom>
        </p:spPr>
        <p:txBody>
          <a:bodyPr vert="horz" wrap="square" lIns="0" tIns="12700" rIns="0" bIns="0" rtlCol="0">
            <a:spAutoFit/>
          </a:bodyPr>
          <a:lstStyle/>
          <a:p>
            <a:pPr marL="38100" marR="30480" algn="ctr">
              <a:lnSpc>
                <a:spcPct val="113900"/>
              </a:lnSpc>
              <a:spcBef>
                <a:spcPts val="100"/>
              </a:spcBef>
            </a:pPr>
            <a:r>
              <a:rPr sz="1800" dirty="0">
                <a:solidFill>
                  <a:srgbClr val="333F48"/>
                </a:solidFill>
                <a:latin typeface="Arial"/>
                <a:cs typeface="Arial"/>
              </a:rPr>
              <a:t>Median earnings of bachelor’s degree recipients with</a:t>
            </a:r>
            <a:r>
              <a:rPr lang="en-US" sz="1800" dirty="0">
                <a:solidFill>
                  <a:srgbClr val="333F48"/>
                </a:solidFill>
                <a:latin typeface="Arial"/>
                <a:cs typeface="Arial"/>
              </a:rPr>
              <a:t> </a:t>
            </a:r>
            <a:r>
              <a:rPr sz="1800" dirty="0">
                <a:solidFill>
                  <a:srgbClr val="333F48"/>
                </a:solidFill>
                <a:latin typeface="Arial"/>
                <a:cs typeface="Arial"/>
              </a:rPr>
              <a:t>no advanced degree working full</a:t>
            </a:r>
            <a:r>
              <a:rPr lang="en-US" sz="1800" dirty="0">
                <a:solidFill>
                  <a:srgbClr val="333F48"/>
                </a:solidFill>
                <a:latin typeface="Arial"/>
                <a:cs typeface="Arial"/>
              </a:rPr>
              <a:t>-</a:t>
            </a:r>
            <a:r>
              <a:rPr sz="1800" dirty="0">
                <a:solidFill>
                  <a:srgbClr val="333F48"/>
                </a:solidFill>
                <a:latin typeface="Arial"/>
                <a:cs typeface="Arial"/>
              </a:rPr>
              <a:t>time were</a:t>
            </a:r>
          </a:p>
          <a:p>
            <a:pPr marL="1270" algn="ctr">
              <a:spcBef>
                <a:spcPts val="235"/>
              </a:spcBef>
              <a:tabLst>
                <a:tab pos="1008380" algn="l"/>
              </a:tabLst>
            </a:pPr>
            <a:r>
              <a:rPr lang="en-US" sz="4000" b="1" dirty="0">
                <a:solidFill>
                  <a:srgbClr val="333F48"/>
                </a:solidFill>
                <a:latin typeface="Arial"/>
                <a:cs typeface="Arial"/>
              </a:rPr>
              <a:t>$27K </a:t>
            </a:r>
            <a:r>
              <a:rPr sz="2400" b="1" dirty="0">
                <a:solidFill>
                  <a:srgbClr val="333F48"/>
                </a:solidFill>
                <a:latin typeface="Arial"/>
                <a:cs typeface="Arial"/>
              </a:rPr>
              <a:t>higher</a:t>
            </a:r>
            <a:r>
              <a:rPr lang="en-US" sz="2400" baseline="24305" dirty="0">
                <a:solidFill>
                  <a:srgbClr val="333F48"/>
                </a:solidFill>
                <a:latin typeface="Arial"/>
                <a:cs typeface="Arial"/>
              </a:rPr>
              <a:t>9</a:t>
            </a:r>
            <a:endParaRPr sz="2400" baseline="24305" dirty="0">
              <a:solidFill>
                <a:srgbClr val="333F48"/>
              </a:solidFill>
              <a:latin typeface="Arial"/>
              <a:cs typeface="Arial"/>
            </a:endParaRPr>
          </a:p>
          <a:p>
            <a:pPr algn="ctr">
              <a:spcBef>
                <a:spcPts val="365"/>
              </a:spcBef>
            </a:pPr>
            <a:r>
              <a:rPr sz="1800" dirty="0">
                <a:solidFill>
                  <a:srgbClr val="333F48"/>
                </a:solidFill>
                <a:latin typeface="Arial"/>
                <a:cs typeface="Arial"/>
              </a:rPr>
              <a:t>than those of high school graduates.</a:t>
            </a:r>
          </a:p>
        </p:txBody>
      </p:sp>
      <p:sp>
        <p:nvSpPr>
          <p:cNvPr id="5" name="object 5"/>
          <p:cNvSpPr/>
          <p:nvPr/>
        </p:nvSpPr>
        <p:spPr>
          <a:xfrm>
            <a:off x="2723732" y="1704001"/>
            <a:ext cx="414573" cy="414572"/>
          </a:xfrm>
          <a:custGeom>
            <a:avLst/>
            <a:gdLst/>
            <a:ahLst/>
            <a:cxnLst/>
            <a:rect l="l" t="t" r="r" b="b"/>
            <a:pathLst>
              <a:path w="365760" h="365760">
                <a:moveTo>
                  <a:pt x="182880" y="0"/>
                </a:moveTo>
                <a:lnTo>
                  <a:pt x="134262" y="6532"/>
                </a:lnTo>
                <a:lnTo>
                  <a:pt x="90576" y="24968"/>
                </a:lnTo>
                <a:lnTo>
                  <a:pt x="53563" y="53563"/>
                </a:lnTo>
                <a:lnTo>
                  <a:pt x="24968" y="90576"/>
                </a:lnTo>
                <a:lnTo>
                  <a:pt x="6532" y="134262"/>
                </a:lnTo>
                <a:lnTo>
                  <a:pt x="0" y="182879"/>
                </a:lnTo>
                <a:lnTo>
                  <a:pt x="6532" y="231497"/>
                </a:lnTo>
                <a:lnTo>
                  <a:pt x="24968" y="275183"/>
                </a:lnTo>
                <a:lnTo>
                  <a:pt x="53563" y="312196"/>
                </a:lnTo>
                <a:lnTo>
                  <a:pt x="90576" y="340791"/>
                </a:lnTo>
                <a:lnTo>
                  <a:pt x="134262" y="359227"/>
                </a:lnTo>
                <a:lnTo>
                  <a:pt x="182880" y="365759"/>
                </a:lnTo>
                <a:lnTo>
                  <a:pt x="231497" y="359227"/>
                </a:lnTo>
                <a:lnTo>
                  <a:pt x="275183" y="340791"/>
                </a:lnTo>
                <a:lnTo>
                  <a:pt x="312196" y="312196"/>
                </a:lnTo>
                <a:lnTo>
                  <a:pt x="340791" y="275183"/>
                </a:lnTo>
                <a:lnTo>
                  <a:pt x="359227" y="231497"/>
                </a:lnTo>
                <a:lnTo>
                  <a:pt x="365760" y="182879"/>
                </a:lnTo>
                <a:lnTo>
                  <a:pt x="359227" y="134262"/>
                </a:lnTo>
                <a:lnTo>
                  <a:pt x="340791" y="90576"/>
                </a:lnTo>
                <a:lnTo>
                  <a:pt x="312196" y="53563"/>
                </a:lnTo>
                <a:lnTo>
                  <a:pt x="275183" y="24968"/>
                </a:lnTo>
                <a:lnTo>
                  <a:pt x="231497" y="6532"/>
                </a:lnTo>
                <a:lnTo>
                  <a:pt x="182880" y="0"/>
                </a:lnTo>
                <a:close/>
              </a:path>
            </a:pathLst>
          </a:custGeom>
          <a:solidFill>
            <a:srgbClr val="298FC2"/>
          </a:solidFill>
        </p:spPr>
        <p:txBody>
          <a:bodyPr wrap="square" lIns="0" tIns="0" rIns="0" bIns="0" rtlCol="0"/>
          <a:lstStyle/>
          <a:p>
            <a:endParaRPr sz="1800"/>
          </a:p>
        </p:txBody>
      </p:sp>
      <p:sp>
        <p:nvSpPr>
          <p:cNvPr id="6" name="object 6"/>
          <p:cNvSpPr txBox="1"/>
          <p:nvPr/>
        </p:nvSpPr>
        <p:spPr>
          <a:xfrm>
            <a:off x="2852566" y="1754152"/>
            <a:ext cx="156904" cy="319958"/>
          </a:xfrm>
          <a:prstGeom prst="rect">
            <a:avLst/>
          </a:prstGeom>
        </p:spPr>
        <p:txBody>
          <a:bodyPr vert="horz" wrap="square" lIns="0" tIns="12065" rIns="0" bIns="0" rtlCol="0">
            <a:spAutoFit/>
          </a:bodyPr>
          <a:lstStyle/>
          <a:p>
            <a:pPr marL="12700">
              <a:spcBef>
                <a:spcPts val="95"/>
              </a:spcBef>
            </a:pPr>
            <a:r>
              <a:rPr sz="2000" b="1" spc="-5" dirty="0">
                <a:solidFill>
                  <a:srgbClr val="FFFFFF"/>
                </a:solidFill>
                <a:latin typeface="Arial"/>
                <a:cs typeface="Arial"/>
              </a:rPr>
              <a:t>1</a:t>
            </a:r>
            <a:endParaRPr sz="2000" dirty="0">
              <a:latin typeface="Arial"/>
              <a:cs typeface="Arial"/>
            </a:endParaRPr>
          </a:p>
        </p:txBody>
      </p:sp>
      <p:sp>
        <p:nvSpPr>
          <p:cNvPr id="7" name="object 7"/>
          <p:cNvSpPr/>
          <p:nvPr/>
        </p:nvSpPr>
        <p:spPr>
          <a:xfrm>
            <a:off x="5860516" y="1662544"/>
            <a:ext cx="414573" cy="414572"/>
          </a:xfrm>
          <a:custGeom>
            <a:avLst/>
            <a:gdLst/>
            <a:ahLst/>
            <a:cxnLst/>
            <a:rect l="l" t="t" r="r" b="b"/>
            <a:pathLst>
              <a:path w="365760" h="365760">
                <a:moveTo>
                  <a:pt x="182880" y="0"/>
                </a:moveTo>
                <a:lnTo>
                  <a:pt x="134262" y="6532"/>
                </a:lnTo>
                <a:lnTo>
                  <a:pt x="90576" y="24968"/>
                </a:lnTo>
                <a:lnTo>
                  <a:pt x="53563" y="53563"/>
                </a:lnTo>
                <a:lnTo>
                  <a:pt x="24968" y="90576"/>
                </a:lnTo>
                <a:lnTo>
                  <a:pt x="6532" y="134262"/>
                </a:lnTo>
                <a:lnTo>
                  <a:pt x="0" y="182879"/>
                </a:lnTo>
                <a:lnTo>
                  <a:pt x="6532" y="231497"/>
                </a:lnTo>
                <a:lnTo>
                  <a:pt x="24968" y="275183"/>
                </a:lnTo>
                <a:lnTo>
                  <a:pt x="53563" y="312196"/>
                </a:lnTo>
                <a:lnTo>
                  <a:pt x="90576" y="340791"/>
                </a:lnTo>
                <a:lnTo>
                  <a:pt x="134262" y="359227"/>
                </a:lnTo>
                <a:lnTo>
                  <a:pt x="182880" y="365759"/>
                </a:lnTo>
                <a:lnTo>
                  <a:pt x="231497" y="359227"/>
                </a:lnTo>
                <a:lnTo>
                  <a:pt x="275183" y="340791"/>
                </a:lnTo>
                <a:lnTo>
                  <a:pt x="312196" y="312196"/>
                </a:lnTo>
                <a:lnTo>
                  <a:pt x="340791" y="275183"/>
                </a:lnTo>
                <a:lnTo>
                  <a:pt x="359227" y="231497"/>
                </a:lnTo>
                <a:lnTo>
                  <a:pt x="365760" y="182879"/>
                </a:lnTo>
                <a:lnTo>
                  <a:pt x="359227" y="134262"/>
                </a:lnTo>
                <a:lnTo>
                  <a:pt x="340791" y="90576"/>
                </a:lnTo>
                <a:lnTo>
                  <a:pt x="312196" y="53563"/>
                </a:lnTo>
                <a:lnTo>
                  <a:pt x="275183" y="24968"/>
                </a:lnTo>
                <a:lnTo>
                  <a:pt x="231497" y="6532"/>
                </a:lnTo>
                <a:lnTo>
                  <a:pt x="182880" y="0"/>
                </a:lnTo>
                <a:close/>
              </a:path>
            </a:pathLst>
          </a:custGeom>
          <a:solidFill>
            <a:srgbClr val="368727"/>
          </a:solidFill>
        </p:spPr>
        <p:txBody>
          <a:bodyPr wrap="square" lIns="0" tIns="0" rIns="0" bIns="0" rtlCol="0"/>
          <a:lstStyle/>
          <a:p>
            <a:endParaRPr sz="1800"/>
          </a:p>
        </p:txBody>
      </p:sp>
      <p:sp>
        <p:nvSpPr>
          <p:cNvPr id="8" name="object 8"/>
          <p:cNvSpPr txBox="1"/>
          <p:nvPr/>
        </p:nvSpPr>
        <p:spPr>
          <a:xfrm>
            <a:off x="5989350" y="1712747"/>
            <a:ext cx="156904" cy="319958"/>
          </a:xfrm>
          <a:prstGeom prst="rect">
            <a:avLst/>
          </a:prstGeom>
        </p:spPr>
        <p:txBody>
          <a:bodyPr vert="horz" wrap="square" lIns="0" tIns="12065" rIns="0" bIns="0" rtlCol="0">
            <a:spAutoFit/>
          </a:bodyPr>
          <a:lstStyle/>
          <a:p>
            <a:pPr marL="12700">
              <a:spcBef>
                <a:spcPts val="95"/>
              </a:spcBef>
            </a:pPr>
            <a:r>
              <a:rPr sz="2000" b="1" spc="-5" dirty="0">
                <a:solidFill>
                  <a:srgbClr val="FFFFFF"/>
                </a:solidFill>
                <a:latin typeface="Arial"/>
                <a:cs typeface="Arial"/>
              </a:rPr>
              <a:t>2</a:t>
            </a:r>
            <a:endParaRPr sz="2000" dirty="0">
              <a:latin typeface="Arial"/>
              <a:cs typeface="Arial"/>
            </a:endParaRPr>
          </a:p>
        </p:txBody>
      </p:sp>
      <p:sp>
        <p:nvSpPr>
          <p:cNvPr id="9" name="object 9"/>
          <p:cNvSpPr/>
          <p:nvPr/>
        </p:nvSpPr>
        <p:spPr>
          <a:xfrm>
            <a:off x="8996122" y="1735093"/>
            <a:ext cx="414573" cy="414572"/>
          </a:xfrm>
          <a:custGeom>
            <a:avLst/>
            <a:gdLst/>
            <a:ahLst/>
            <a:cxnLst/>
            <a:rect l="l" t="t" r="r" b="b"/>
            <a:pathLst>
              <a:path w="365759" h="365760">
                <a:moveTo>
                  <a:pt x="182880" y="0"/>
                </a:moveTo>
                <a:lnTo>
                  <a:pt x="134262" y="6532"/>
                </a:lnTo>
                <a:lnTo>
                  <a:pt x="90576" y="24968"/>
                </a:lnTo>
                <a:lnTo>
                  <a:pt x="53563" y="53563"/>
                </a:lnTo>
                <a:lnTo>
                  <a:pt x="24968" y="90576"/>
                </a:lnTo>
                <a:lnTo>
                  <a:pt x="6532" y="134262"/>
                </a:lnTo>
                <a:lnTo>
                  <a:pt x="0" y="182879"/>
                </a:lnTo>
                <a:lnTo>
                  <a:pt x="6532" y="231497"/>
                </a:lnTo>
                <a:lnTo>
                  <a:pt x="24968" y="275183"/>
                </a:lnTo>
                <a:lnTo>
                  <a:pt x="53563" y="312196"/>
                </a:lnTo>
                <a:lnTo>
                  <a:pt x="90576" y="340791"/>
                </a:lnTo>
                <a:lnTo>
                  <a:pt x="134262" y="359227"/>
                </a:lnTo>
                <a:lnTo>
                  <a:pt x="182880" y="365759"/>
                </a:lnTo>
                <a:lnTo>
                  <a:pt x="231497" y="359227"/>
                </a:lnTo>
                <a:lnTo>
                  <a:pt x="275183" y="340791"/>
                </a:lnTo>
                <a:lnTo>
                  <a:pt x="312196" y="312196"/>
                </a:lnTo>
                <a:lnTo>
                  <a:pt x="340791" y="275183"/>
                </a:lnTo>
                <a:lnTo>
                  <a:pt x="359227" y="231497"/>
                </a:lnTo>
                <a:lnTo>
                  <a:pt x="365760" y="182879"/>
                </a:lnTo>
                <a:lnTo>
                  <a:pt x="359227" y="134262"/>
                </a:lnTo>
                <a:lnTo>
                  <a:pt x="340791" y="90576"/>
                </a:lnTo>
                <a:lnTo>
                  <a:pt x="312196" y="53563"/>
                </a:lnTo>
                <a:lnTo>
                  <a:pt x="275183" y="24968"/>
                </a:lnTo>
                <a:lnTo>
                  <a:pt x="231497" y="6532"/>
                </a:lnTo>
                <a:lnTo>
                  <a:pt x="182880" y="0"/>
                </a:lnTo>
                <a:close/>
              </a:path>
            </a:pathLst>
          </a:custGeom>
          <a:solidFill>
            <a:srgbClr val="004F6B"/>
          </a:solidFill>
        </p:spPr>
        <p:txBody>
          <a:bodyPr wrap="square" lIns="0" tIns="0" rIns="0" bIns="0" rtlCol="0"/>
          <a:lstStyle/>
          <a:p>
            <a:endParaRPr sz="1800"/>
          </a:p>
        </p:txBody>
      </p:sp>
      <p:sp>
        <p:nvSpPr>
          <p:cNvPr id="10" name="object 10"/>
          <p:cNvSpPr txBox="1"/>
          <p:nvPr/>
        </p:nvSpPr>
        <p:spPr>
          <a:xfrm>
            <a:off x="9124956" y="1784720"/>
            <a:ext cx="156904" cy="319958"/>
          </a:xfrm>
          <a:prstGeom prst="rect">
            <a:avLst/>
          </a:prstGeom>
        </p:spPr>
        <p:txBody>
          <a:bodyPr vert="horz" wrap="square" lIns="0" tIns="12065" rIns="0" bIns="0" rtlCol="0">
            <a:spAutoFit/>
          </a:bodyPr>
          <a:lstStyle/>
          <a:p>
            <a:pPr marL="12700">
              <a:spcBef>
                <a:spcPts val="95"/>
              </a:spcBef>
            </a:pPr>
            <a:r>
              <a:rPr sz="2000" b="1" spc="-5" dirty="0">
                <a:solidFill>
                  <a:srgbClr val="FFFFFF"/>
                </a:solidFill>
                <a:latin typeface="Arial"/>
                <a:cs typeface="Arial"/>
              </a:rPr>
              <a:t>3</a:t>
            </a:r>
            <a:endParaRPr sz="2000">
              <a:latin typeface="Arial"/>
              <a:cs typeface="Arial"/>
            </a:endParaRPr>
          </a:p>
        </p:txBody>
      </p:sp>
      <p:sp>
        <p:nvSpPr>
          <p:cNvPr id="11" name="object 11"/>
          <p:cNvSpPr txBox="1"/>
          <p:nvPr/>
        </p:nvSpPr>
        <p:spPr>
          <a:xfrm>
            <a:off x="1477122" y="2286570"/>
            <a:ext cx="2907792" cy="875240"/>
          </a:xfrm>
          <a:prstGeom prst="rect">
            <a:avLst/>
          </a:prstGeom>
        </p:spPr>
        <p:txBody>
          <a:bodyPr vert="horz" wrap="square" lIns="0" tIns="13335" rIns="0" bIns="0" rtlCol="0">
            <a:spAutoFit/>
          </a:bodyPr>
          <a:lstStyle/>
          <a:p>
            <a:pPr marL="12700" marR="5080" indent="-12700" algn="ctr">
              <a:spcBef>
                <a:spcPts val="105"/>
              </a:spcBef>
            </a:pPr>
            <a:r>
              <a:rPr sz="2800" b="1" dirty="0">
                <a:solidFill>
                  <a:srgbClr val="298FC2"/>
                </a:solidFill>
                <a:latin typeface="Arial"/>
                <a:cs typeface="Arial"/>
              </a:rPr>
              <a:t>Open</a:t>
            </a:r>
            <a:r>
              <a:rPr lang="en-US" sz="2800" b="1" dirty="0">
                <a:solidFill>
                  <a:srgbClr val="298FC2"/>
                </a:solidFill>
                <a:latin typeface="Arial"/>
                <a:cs typeface="Arial"/>
              </a:rPr>
              <a:t> </a:t>
            </a:r>
            <a:r>
              <a:rPr sz="2800" b="1" dirty="0">
                <a:solidFill>
                  <a:srgbClr val="298FC2"/>
                </a:solidFill>
                <a:latin typeface="Arial"/>
                <a:cs typeface="Arial"/>
              </a:rPr>
              <a:t>an</a:t>
            </a:r>
            <a:r>
              <a:rPr sz="2800" b="1" spc="-85" dirty="0">
                <a:solidFill>
                  <a:srgbClr val="298FC2"/>
                </a:solidFill>
                <a:latin typeface="Arial"/>
                <a:cs typeface="Arial"/>
              </a:rPr>
              <a:t> </a:t>
            </a:r>
            <a:br>
              <a:rPr lang="en-US" sz="2800" b="1" spc="-85" dirty="0">
                <a:solidFill>
                  <a:srgbClr val="298FC2"/>
                </a:solidFill>
                <a:latin typeface="Arial"/>
                <a:cs typeface="Arial"/>
              </a:rPr>
            </a:br>
            <a:r>
              <a:rPr sz="2800" b="1" dirty="0">
                <a:solidFill>
                  <a:srgbClr val="298FC2"/>
                </a:solidFill>
                <a:latin typeface="Arial"/>
                <a:cs typeface="Arial"/>
              </a:rPr>
              <a:t>account</a:t>
            </a:r>
            <a:endParaRPr sz="2800" dirty="0">
              <a:latin typeface="Arial"/>
              <a:cs typeface="Arial"/>
            </a:endParaRPr>
          </a:p>
        </p:txBody>
      </p:sp>
      <p:sp>
        <p:nvSpPr>
          <p:cNvPr id="12" name="object 12"/>
          <p:cNvSpPr txBox="1"/>
          <p:nvPr/>
        </p:nvSpPr>
        <p:spPr>
          <a:xfrm>
            <a:off x="4613906" y="2286570"/>
            <a:ext cx="2907792" cy="875240"/>
          </a:xfrm>
          <a:prstGeom prst="rect">
            <a:avLst/>
          </a:prstGeom>
        </p:spPr>
        <p:txBody>
          <a:bodyPr vert="horz" wrap="square" lIns="0" tIns="13335" rIns="0" bIns="0" rtlCol="0">
            <a:spAutoFit/>
          </a:bodyPr>
          <a:lstStyle/>
          <a:p>
            <a:pPr marL="12700" marR="5080" indent="2540" algn="ctr">
              <a:spcBef>
                <a:spcPts val="105"/>
              </a:spcBef>
            </a:pPr>
            <a:r>
              <a:rPr sz="2800" b="1" dirty="0">
                <a:solidFill>
                  <a:srgbClr val="368727"/>
                </a:solidFill>
                <a:latin typeface="Arial"/>
                <a:cs typeface="Arial"/>
              </a:rPr>
              <a:t>Let</a:t>
            </a:r>
            <a:r>
              <a:rPr sz="2800" b="1" spc="-105" dirty="0">
                <a:solidFill>
                  <a:srgbClr val="368727"/>
                </a:solidFill>
                <a:latin typeface="Arial"/>
                <a:cs typeface="Arial"/>
              </a:rPr>
              <a:t> </a:t>
            </a:r>
            <a:r>
              <a:rPr sz="2800" b="1" spc="-5" dirty="0">
                <a:solidFill>
                  <a:srgbClr val="368727"/>
                </a:solidFill>
                <a:latin typeface="Arial"/>
                <a:cs typeface="Arial"/>
              </a:rPr>
              <a:t>it</a:t>
            </a:r>
            <a:r>
              <a:rPr lang="en-US" sz="2800" b="1" spc="-5" dirty="0">
                <a:solidFill>
                  <a:srgbClr val="368727"/>
                </a:solidFill>
                <a:latin typeface="Arial"/>
                <a:cs typeface="Arial"/>
              </a:rPr>
              <a:t> </a:t>
            </a:r>
            <a:br>
              <a:rPr lang="en-US" sz="2800" b="1" spc="-5" dirty="0">
                <a:solidFill>
                  <a:srgbClr val="368727"/>
                </a:solidFill>
                <a:latin typeface="Arial"/>
                <a:cs typeface="Arial"/>
              </a:rPr>
            </a:br>
            <a:r>
              <a:rPr sz="2800" b="1" dirty="0">
                <a:solidFill>
                  <a:srgbClr val="368727"/>
                </a:solidFill>
                <a:latin typeface="Arial"/>
                <a:cs typeface="Arial"/>
              </a:rPr>
              <a:t>gr</a:t>
            </a:r>
            <a:r>
              <a:rPr sz="2800" b="1" spc="-15" dirty="0">
                <a:solidFill>
                  <a:srgbClr val="368727"/>
                </a:solidFill>
                <a:latin typeface="Arial"/>
                <a:cs typeface="Arial"/>
              </a:rPr>
              <a:t>o</a:t>
            </a:r>
            <a:r>
              <a:rPr sz="2800" b="1" dirty="0">
                <a:solidFill>
                  <a:srgbClr val="368727"/>
                </a:solidFill>
                <a:latin typeface="Arial"/>
                <a:cs typeface="Arial"/>
              </a:rPr>
              <a:t>w</a:t>
            </a:r>
            <a:endParaRPr sz="2800" dirty="0">
              <a:solidFill>
                <a:srgbClr val="368727"/>
              </a:solidFill>
              <a:latin typeface="Arial"/>
              <a:cs typeface="Arial"/>
            </a:endParaRPr>
          </a:p>
        </p:txBody>
      </p:sp>
      <p:sp>
        <p:nvSpPr>
          <p:cNvPr id="13" name="object 13"/>
          <p:cNvSpPr txBox="1"/>
          <p:nvPr/>
        </p:nvSpPr>
        <p:spPr>
          <a:xfrm>
            <a:off x="7750689" y="2286859"/>
            <a:ext cx="2905439" cy="875239"/>
          </a:xfrm>
          <a:prstGeom prst="rect">
            <a:avLst/>
          </a:prstGeom>
        </p:spPr>
        <p:txBody>
          <a:bodyPr vert="horz" wrap="square" lIns="0" tIns="13335" rIns="0" bIns="0" rtlCol="0">
            <a:spAutoFit/>
          </a:bodyPr>
          <a:lstStyle/>
          <a:p>
            <a:pPr marL="12700" marR="5080" indent="59055" algn="ctr">
              <a:spcBef>
                <a:spcPts val="105"/>
              </a:spcBef>
            </a:pPr>
            <a:r>
              <a:rPr sz="2800" b="1" dirty="0">
                <a:solidFill>
                  <a:srgbClr val="004F6B"/>
                </a:solidFill>
                <a:latin typeface="Arial"/>
                <a:cs typeface="Arial"/>
              </a:rPr>
              <a:t>Get ready</a:t>
            </a:r>
            <a:r>
              <a:rPr lang="en-US" sz="2800" b="1" dirty="0">
                <a:solidFill>
                  <a:srgbClr val="004F6B"/>
                </a:solidFill>
                <a:latin typeface="Arial"/>
                <a:cs typeface="Arial"/>
              </a:rPr>
              <a:t> </a:t>
            </a:r>
            <a:r>
              <a:rPr sz="2800" b="1" dirty="0">
                <a:solidFill>
                  <a:srgbClr val="004F6B"/>
                </a:solidFill>
                <a:latin typeface="Arial"/>
                <a:cs typeface="Arial"/>
              </a:rPr>
              <a:t>for</a:t>
            </a:r>
            <a:r>
              <a:rPr sz="2800" b="1" spc="-105" dirty="0">
                <a:solidFill>
                  <a:srgbClr val="004F6B"/>
                </a:solidFill>
                <a:latin typeface="Arial"/>
                <a:cs typeface="Arial"/>
              </a:rPr>
              <a:t> </a:t>
            </a:r>
            <a:r>
              <a:rPr sz="2800" b="1" dirty="0">
                <a:solidFill>
                  <a:srgbClr val="004F6B"/>
                </a:solidFill>
                <a:latin typeface="Arial"/>
                <a:cs typeface="Arial"/>
              </a:rPr>
              <a:t>college</a:t>
            </a:r>
            <a:endParaRPr sz="2800" dirty="0">
              <a:latin typeface="Arial"/>
              <a:cs typeface="Arial"/>
            </a:endParaRPr>
          </a:p>
        </p:txBody>
      </p:sp>
      <p:sp>
        <p:nvSpPr>
          <p:cNvPr id="14" name="object 14"/>
          <p:cNvSpPr/>
          <p:nvPr/>
        </p:nvSpPr>
        <p:spPr>
          <a:xfrm>
            <a:off x="4499410" y="1704866"/>
            <a:ext cx="0" cy="1408539"/>
          </a:xfrm>
          <a:custGeom>
            <a:avLst/>
            <a:gdLst/>
            <a:ahLst/>
            <a:cxnLst/>
            <a:rect l="l" t="t" r="r" b="b"/>
            <a:pathLst>
              <a:path h="1242695">
                <a:moveTo>
                  <a:pt x="0" y="0"/>
                </a:moveTo>
                <a:lnTo>
                  <a:pt x="0" y="1242517"/>
                </a:lnTo>
              </a:path>
            </a:pathLst>
          </a:custGeom>
          <a:ln w="19050">
            <a:solidFill>
              <a:srgbClr val="A6A6A6"/>
            </a:solidFill>
            <a:prstDash val="dot"/>
          </a:ln>
        </p:spPr>
        <p:txBody>
          <a:bodyPr wrap="square" lIns="0" tIns="0" rIns="0" bIns="0" rtlCol="0"/>
          <a:lstStyle/>
          <a:p>
            <a:endParaRPr sz="1800"/>
          </a:p>
        </p:txBody>
      </p:sp>
      <p:sp>
        <p:nvSpPr>
          <p:cNvPr id="15" name="object 15"/>
          <p:cNvSpPr/>
          <p:nvPr/>
        </p:nvSpPr>
        <p:spPr>
          <a:xfrm>
            <a:off x="7636194" y="1663408"/>
            <a:ext cx="0" cy="1408539"/>
          </a:xfrm>
          <a:custGeom>
            <a:avLst/>
            <a:gdLst/>
            <a:ahLst/>
            <a:cxnLst/>
            <a:rect l="l" t="t" r="r" b="b"/>
            <a:pathLst>
              <a:path h="1242695">
                <a:moveTo>
                  <a:pt x="0" y="0"/>
                </a:moveTo>
                <a:lnTo>
                  <a:pt x="0" y="1242517"/>
                </a:lnTo>
              </a:path>
            </a:pathLst>
          </a:custGeom>
          <a:ln w="19050">
            <a:solidFill>
              <a:srgbClr val="A6A6A6"/>
            </a:solidFill>
            <a:prstDash val="dot"/>
          </a:ln>
        </p:spPr>
        <p:txBody>
          <a:bodyPr wrap="square" lIns="0" tIns="0" rIns="0" bIns="0" rtlCol="0"/>
          <a:lstStyle/>
          <a:p>
            <a:endParaRPr sz="1800"/>
          </a:p>
        </p:txBody>
      </p:sp>
      <p:sp>
        <p:nvSpPr>
          <p:cNvPr id="22" name="Title 21">
            <a:extLst>
              <a:ext uri="{FF2B5EF4-FFF2-40B4-BE49-F238E27FC236}">
                <a16:creationId xmlns:a16="http://schemas.microsoft.com/office/drawing/2014/main" id="{55500B7C-FF07-462D-9B9B-61ECDE2F8E4C}"/>
              </a:ext>
            </a:extLst>
          </p:cNvPr>
          <p:cNvSpPr>
            <a:spLocks noGrp="1"/>
          </p:cNvSpPr>
          <p:nvPr>
            <p:ph type="title"/>
          </p:nvPr>
        </p:nvSpPr>
        <p:spPr/>
        <p:txBody>
          <a:bodyPr/>
          <a:lstStyle/>
          <a:p>
            <a:r>
              <a:rPr lang="en-US" dirty="0"/>
              <a:t>Invest in a lifetime</a:t>
            </a:r>
            <a:br>
              <a:rPr lang="en-US" sz="2000" b="1" dirty="0">
                <a:solidFill>
                  <a:srgbClr val="768692"/>
                </a:solidFill>
              </a:rPr>
            </a:br>
            <a:r>
              <a:rPr lang="en-US" sz="2000" b="1" dirty="0">
                <a:solidFill>
                  <a:srgbClr val="768692"/>
                </a:solidFill>
              </a:rPr>
              <a:t>Your financial representative can help you build your plan</a:t>
            </a:r>
            <a:endParaRPr lang="en-US" b="1" dirty="0">
              <a:solidFill>
                <a:srgbClr val="768692"/>
              </a:solidFill>
            </a:endParaRPr>
          </a:p>
        </p:txBody>
      </p:sp>
      <p:sp>
        <p:nvSpPr>
          <p:cNvPr id="2" name="Slide Number Placeholder 8">
            <a:extLst>
              <a:ext uri="{FF2B5EF4-FFF2-40B4-BE49-F238E27FC236}">
                <a16:creationId xmlns:a16="http://schemas.microsoft.com/office/drawing/2014/main" id="{6E6DCF02-815E-11F2-AF61-27BABAE10232}"/>
              </a:ext>
            </a:extLst>
          </p:cNvPr>
          <p:cNvSpPr>
            <a:spLocks noGrp="1"/>
          </p:cNvSpPr>
          <p:nvPr>
            <p:ph type="sldNum" sz="quarter" idx="14"/>
          </p:nvPr>
        </p:nvSpPr>
        <p:spPr/>
        <p:txBody>
          <a:bodyPr/>
          <a:lstStyle/>
          <a:p>
            <a:fld id="{E6474CC2-1230-4213-AD1A-4B2FEEABA7A1}" type="slidenum">
              <a:rPr lang="en-US" smtClean="0"/>
              <a:pPr/>
              <a:t>14</a:t>
            </a:fld>
            <a:endParaRPr lang="en-US" dirty="0"/>
          </a:p>
        </p:txBody>
      </p:sp>
      <p:sp>
        <p:nvSpPr>
          <p:cNvPr id="20" name="Footer Placeholder 3">
            <a:extLst>
              <a:ext uri="{FF2B5EF4-FFF2-40B4-BE49-F238E27FC236}">
                <a16:creationId xmlns:a16="http://schemas.microsoft.com/office/drawing/2014/main" id="{AFF997CB-15E9-40A1-8331-92D3B65CE5E1}"/>
              </a:ext>
            </a:extLst>
          </p:cNvPr>
          <p:cNvSpPr txBox="1">
            <a:spLocks/>
          </p:cNvSpPr>
          <p:nvPr/>
        </p:nvSpPr>
        <p:spPr bwMode="auto">
          <a:xfrm>
            <a:off x="1066800" y="5693664"/>
            <a:ext cx="6812207"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eaLnBrk="1" hangingPunct="1">
              <a:spcBef>
                <a:spcPts val="25"/>
              </a:spcBef>
              <a:defRPr/>
            </a:pPr>
            <a:endParaRPr lang="en-US" dirty="0">
              <a:latin typeface="Arial" panose="020B0604020202020204" pitchFamily="34" charset="0"/>
              <a:ea typeface="ＭＳ Ｐゴシック"/>
              <a:cs typeface="Arial" panose="020B0604020202020204" pitchFamily="34" charset="0"/>
            </a:endParaRPr>
          </a:p>
        </p:txBody>
      </p:sp>
      <p:sp>
        <p:nvSpPr>
          <p:cNvPr id="23" name="Footer Placeholder 3">
            <a:extLst>
              <a:ext uri="{FF2B5EF4-FFF2-40B4-BE49-F238E27FC236}">
                <a16:creationId xmlns:a16="http://schemas.microsoft.com/office/drawing/2014/main" id="{6CCEE7C0-6E38-DA2E-F1AC-FEFCD30C261C}"/>
              </a:ext>
            </a:extLst>
          </p:cNvPr>
          <p:cNvSpPr>
            <a:spLocks noGrp="1"/>
          </p:cNvSpPr>
          <p:nvPr>
            <p:ph type="ftr" sz="quarter" idx="15"/>
          </p:nvPr>
        </p:nvSpPr>
        <p:spPr>
          <a:xfrm>
            <a:off x="420111" y="5595258"/>
            <a:ext cx="9703603" cy="1060520"/>
          </a:xfrm>
        </p:spPr>
        <p:txBody>
          <a:bodyPr/>
          <a:lstStyle/>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i="0" u="none" strike="noStrike" kern="1200" cap="none" spc="-5" normalizeH="0" baseline="30000" noProof="0" dirty="0">
                <a:ln>
                  <a:noFill/>
                </a:ln>
                <a:solidFill>
                  <a:srgbClr val="000000"/>
                </a:solidFill>
                <a:effectLst/>
                <a:uLnTx/>
                <a:uFillTx/>
                <a:latin typeface="Arial"/>
                <a:ea typeface="ＭＳ Ｐゴシック"/>
                <a:cs typeface="Arial"/>
              </a:rPr>
              <a:t>9 </a:t>
            </a:r>
            <a:r>
              <a:rPr kumimoji="0" lang="en-US" i="0" u="none" strike="noStrike" kern="1200" cap="none" spc="-5" normalizeH="0" baseline="0" noProof="0" dirty="0">
                <a:ln>
                  <a:noFill/>
                </a:ln>
                <a:solidFill>
                  <a:srgbClr val="000000"/>
                </a:solidFill>
                <a:effectLst/>
                <a:uLnTx/>
                <a:uFillTx/>
                <a:latin typeface="Arial"/>
                <a:ea typeface="ＭＳ Ｐゴシック"/>
                <a:cs typeface="Arial"/>
              </a:rPr>
              <a:t>College Board, Education Pays 2023: The Benefits of Higher Education for Individuals and Society.</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6"/>
          <p:cNvGraphicFramePr>
            <a:graphicFrameLocks noGrp="1"/>
          </p:cNvGraphicFramePr>
          <p:nvPr>
            <p:extLst>
              <p:ext uri="{D42A27DB-BD31-4B8C-83A1-F6EECF244321}">
                <p14:modId xmlns:p14="http://schemas.microsoft.com/office/powerpoint/2010/main" val="3739599557"/>
              </p:ext>
            </p:extLst>
          </p:nvPr>
        </p:nvGraphicFramePr>
        <p:xfrm>
          <a:off x="1943100" y="2242988"/>
          <a:ext cx="8115300" cy="3611878"/>
        </p:xfrm>
        <a:graphic>
          <a:graphicData uri="http://schemas.openxmlformats.org/drawingml/2006/table">
            <a:tbl>
              <a:tblPr firstRow="1" bandRow="1">
                <a:tableStyleId>{2D5ABB26-0587-4C30-8999-92F81FD0307C}</a:tableStyleId>
              </a:tblPr>
              <a:tblGrid>
                <a:gridCol w="8115300">
                  <a:extLst>
                    <a:ext uri="{9D8B030D-6E8A-4147-A177-3AD203B41FA5}">
                      <a16:colId xmlns:a16="http://schemas.microsoft.com/office/drawing/2014/main" val="20000"/>
                    </a:ext>
                  </a:extLst>
                </a:gridCol>
              </a:tblGrid>
              <a:tr h="609600">
                <a:tc>
                  <a:txBody>
                    <a:bodyPr/>
                    <a:lstStyle/>
                    <a:p>
                      <a:pPr marL="322580" indent="-231775">
                        <a:lnSpc>
                          <a:spcPct val="100000"/>
                        </a:lnSpc>
                        <a:spcBef>
                          <a:spcPts val="1400"/>
                        </a:spcBef>
                        <a:buClr>
                          <a:srgbClr val="368727"/>
                        </a:buClr>
                        <a:buSzPct val="87500"/>
                        <a:buFont typeface="Wingdings"/>
                        <a:buChar char=""/>
                        <a:tabLst>
                          <a:tab pos="323215" algn="l"/>
                        </a:tabLst>
                      </a:pPr>
                      <a:r>
                        <a:rPr lang="en-US" sz="1600" b="1" i="0" u="none" strike="noStrike" baseline="0" dirty="0">
                          <a:solidFill>
                            <a:schemeClr val="tx1"/>
                          </a:solidFill>
                          <a:latin typeface="Arial" panose="020B0604020202020204" pitchFamily="34" charset="0"/>
                          <a:ea typeface="+mn-ea"/>
                          <a:cs typeface="Arial" panose="020B0604020202020204" pitchFamily="34" charset="0"/>
                        </a:rPr>
                        <a:t>No enrollment cost to the employer</a:t>
                      </a:r>
                      <a:endParaRPr sz="1600" b="1" baseline="26455" dirty="0">
                        <a:solidFill>
                          <a:schemeClr val="tx1"/>
                        </a:solidFill>
                        <a:latin typeface="Arial" panose="020B0604020202020204" pitchFamily="34" charset="0"/>
                        <a:cs typeface="Arial" panose="020B0604020202020204" pitchFamily="34" charset="0"/>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0"/>
                  </a:ext>
                </a:extLst>
              </a:tr>
              <a:tr h="609600">
                <a:tc>
                  <a:txBody>
                    <a:bodyPr/>
                    <a:lstStyle/>
                    <a:p>
                      <a:pPr marL="274320" indent="-182880">
                        <a:lnSpc>
                          <a:spcPct val="100000"/>
                        </a:lnSpc>
                        <a:spcBef>
                          <a:spcPts val="1400"/>
                        </a:spcBef>
                        <a:buClr>
                          <a:srgbClr val="368727"/>
                        </a:buClr>
                        <a:buSzPct val="87500"/>
                        <a:buFont typeface="Wingdings"/>
                        <a:buChar char=""/>
                        <a:tabLst>
                          <a:tab pos="274320" algn="l"/>
                        </a:tabLst>
                      </a:pPr>
                      <a:r>
                        <a:rPr lang="en-US" sz="1600" b="1" spc="-5" dirty="0">
                          <a:solidFill>
                            <a:schemeClr val="tx1"/>
                          </a:solidFill>
                          <a:latin typeface="Arial"/>
                          <a:cs typeface="Arial"/>
                        </a:rPr>
                        <a:t> </a:t>
                      </a:r>
                      <a:r>
                        <a:rPr sz="1600" b="1" spc="-5" dirty="0">
                          <a:solidFill>
                            <a:schemeClr val="tx1"/>
                          </a:solidFill>
                          <a:latin typeface="Arial"/>
                          <a:cs typeface="Arial"/>
                        </a:rPr>
                        <a:t>Easy to</a:t>
                      </a:r>
                      <a:r>
                        <a:rPr sz="1600" b="1" dirty="0">
                          <a:solidFill>
                            <a:schemeClr val="tx1"/>
                          </a:solidFill>
                          <a:latin typeface="Arial"/>
                          <a:cs typeface="Arial"/>
                        </a:rPr>
                        <a:t> </a:t>
                      </a:r>
                      <a:r>
                        <a:rPr lang="en-US" sz="1600" b="1" spc="-5" dirty="0">
                          <a:solidFill>
                            <a:schemeClr val="tx1"/>
                          </a:solidFill>
                          <a:latin typeface="Arial"/>
                          <a:cs typeface="Arial"/>
                        </a:rPr>
                        <a:t>i</a:t>
                      </a:r>
                      <a:r>
                        <a:rPr sz="1600" b="1" spc="-5" dirty="0">
                          <a:solidFill>
                            <a:schemeClr val="tx1"/>
                          </a:solidFill>
                          <a:latin typeface="Arial"/>
                          <a:cs typeface="Arial"/>
                        </a:rPr>
                        <a:t>mplement</a:t>
                      </a:r>
                      <a:endParaRPr sz="1600" dirty="0">
                        <a:solidFill>
                          <a:schemeClr val="tx1"/>
                        </a:solidFill>
                        <a:latin typeface="Arial"/>
                        <a:cs typeface="Arial"/>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1"/>
                  </a:ext>
                </a:extLst>
              </a:tr>
              <a:tr h="609600">
                <a:tc>
                  <a:txBody>
                    <a:bodyPr/>
                    <a:lstStyle/>
                    <a:p>
                      <a:pPr marL="274320" indent="-182880">
                        <a:lnSpc>
                          <a:spcPct val="100000"/>
                        </a:lnSpc>
                        <a:spcBef>
                          <a:spcPts val="1400"/>
                        </a:spcBef>
                        <a:buClr>
                          <a:srgbClr val="368727"/>
                        </a:buClr>
                        <a:buSzPct val="87500"/>
                        <a:buFont typeface="Wingdings"/>
                        <a:buChar char=""/>
                        <a:tabLst>
                          <a:tab pos="274320" algn="l"/>
                        </a:tabLst>
                      </a:pPr>
                      <a:r>
                        <a:rPr lang="en-US" sz="1600" b="1" spc="-5" dirty="0">
                          <a:solidFill>
                            <a:schemeClr val="tx1"/>
                          </a:solidFill>
                          <a:latin typeface="Arial"/>
                          <a:cs typeface="Arial"/>
                        </a:rPr>
                        <a:t> </a:t>
                      </a:r>
                      <a:r>
                        <a:rPr sz="1600" b="1" spc="-5" dirty="0">
                          <a:solidFill>
                            <a:schemeClr val="tx1"/>
                          </a:solidFill>
                          <a:latin typeface="Arial"/>
                          <a:cs typeface="Arial"/>
                        </a:rPr>
                        <a:t>May</a:t>
                      </a:r>
                      <a:r>
                        <a:rPr sz="1600" b="1" spc="-10" dirty="0">
                          <a:solidFill>
                            <a:schemeClr val="tx1"/>
                          </a:solidFill>
                          <a:latin typeface="Arial"/>
                          <a:cs typeface="Arial"/>
                        </a:rPr>
                        <a:t> </a:t>
                      </a:r>
                      <a:r>
                        <a:rPr lang="en-US" sz="1600" b="1" spc="-15" dirty="0">
                          <a:solidFill>
                            <a:schemeClr val="tx1"/>
                          </a:solidFill>
                          <a:latin typeface="Arial"/>
                          <a:cs typeface="Arial"/>
                        </a:rPr>
                        <a:t>i</a:t>
                      </a:r>
                      <a:r>
                        <a:rPr sz="1600" b="1" spc="-15" dirty="0">
                          <a:solidFill>
                            <a:schemeClr val="tx1"/>
                          </a:solidFill>
                          <a:latin typeface="Arial"/>
                          <a:cs typeface="Arial"/>
                        </a:rPr>
                        <a:t>mprove </a:t>
                      </a:r>
                      <a:r>
                        <a:rPr lang="en-US" sz="1600" b="1" spc="-10" dirty="0">
                          <a:solidFill>
                            <a:schemeClr val="tx1"/>
                          </a:solidFill>
                          <a:latin typeface="Arial"/>
                          <a:cs typeface="Arial"/>
                        </a:rPr>
                        <a:t>e</a:t>
                      </a:r>
                      <a:r>
                        <a:rPr sz="1600" b="1" spc="-10" dirty="0">
                          <a:solidFill>
                            <a:schemeClr val="tx1"/>
                          </a:solidFill>
                          <a:latin typeface="Arial"/>
                          <a:cs typeface="Arial"/>
                        </a:rPr>
                        <a:t>mployee</a:t>
                      </a:r>
                      <a:r>
                        <a:rPr sz="1600" b="1" spc="150" dirty="0">
                          <a:solidFill>
                            <a:schemeClr val="tx1"/>
                          </a:solidFill>
                          <a:latin typeface="Arial"/>
                          <a:cs typeface="Arial"/>
                        </a:rPr>
                        <a:t> </a:t>
                      </a:r>
                      <a:r>
                        <a:rPr lang="en-US" sz="1600" b="1" spc="-10" dirty="0">
                          <a:solidFill>
                            <a:schemeClr val="tx1"/>
                          </a:solidFill>
                          <a:latin typeface="Arial"/>
                          <a:cs typeface="Arial"/>
                        </a:rPr>
                        <a:t>r</a:t>
                      </a:r>
                      <a:r>
                        <a:rPr sz="1600" b="1" spc="-10" dirty="0">
                          <a:solidFill>
                            <a:schemeClr val="tx1"/>
                          </a:solidFill>
                          <a:latin typeface="Arial"/>
                          <a:cs typeface="Arial"/>
                        </a:rPr>
                        <a:t>etention</a:t>
                      </a:r>
                      <a:endParaRPr sz="1600" dirty="0">
                        <a:solidFill>
                          <a:schemeClr val="tx1"/>
                        </a:solidFill>
                        <a:latin typeface="Arial"/>
                        <a:cs typeface="Arial"/>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2"/>
                  </a:ext>
                </a:extLst>
              </a:tr>
              <a:tr h="609600">
                <a:tc>
                  <a:txBody>
                    <a:bodyPr/>
                    <a:lstStyle/>
                    <a:p>
                      <a:pPr marL="274320" indent="-182880">
                        <a:lnSpc>
                          <a:spcPct val="100000"/>
                        </a:lnSpc>
                        <a:spcBef>
                          <a:spcPts val="1400"/>
                        </a:spcBef>
                        <a:buClr>
                          <a:srgbClr val="368727"/>
                        </a:buClr>
                        <a:buSzPct val="87500"/>
                        <a:buFont typeface="Wingdings"/>
                        <a:buChar char=""/>
                        <a:tabLst>
                          <a:tab pos="274320" algn="l"/>
                        </a:tabLst>
                      </a:pPr>
                      <a:r>
                        <a:rPr lang="en-US" sz="1600" b="1" spc="-10" dirty="0">
                          <a:solidFill>
                            <a:schemeClr val="tx1"/>
                          </a:solidFill>
                          <a:latin typeface="Arial"/>
                          <a:cs typeface="Arial"/>
                        </a:rPr>
                        <a:t> </a:t>
                      </a:r>
                      <a:r>
                        <a:rPr sz="1600" b="1" spc="-10" dirty="0">
                          <a:solidFill>
                            <a:schemeClr val="tx1"/>
                          </a:solidFill>
                          <a:latin typeface="Arial"/>
                          <a:cs typeface="Arial"/>
                        </a:rPr>
                        <a:t>Differentiates </a:t>
                      </a:r>
                      <a:r>
                        <a:rPr lang="en-US" sz="1600" b="1" spc="-45" dirty="0">
                          <a:solidFill>
                            <a:schemeClr val="tx1"/>
                          </a:solidFill>
                          <a:latin typeface="Arial"/>
                          <a:cs typeface="Arial"/>
                        </a:rPr>
                        <a:t>your company</a:t>
                      </a:r>
                      <a:r>
                        <a:rPr sz="1600" b="1" spc="-45" dirty="0">
                          <a:solidFill>
                            <a:schemeClr val="tx1"/>
                          </a:solidFill>
                          <a:latin typeface="Arial"/>
                          <a:cs typeface="Arial"/>
                        </a:rPr>
                        <a:t> </a:t>
                      </a:r>
                      <a:r>
                        <a:rPr sz="1600" b="1" spc="-5" dirty="0">
                          <a:solidFill>
                            <a:schemeClr val="tx1"/>
                          </a:solidFill>
                          <a:latin typeface="Arial"/>
                          <a:cs typeface="Arial"/>
                        </a:rPr>
                        <a:t>to </a:t>
                      </a:r>
                      <a:r>
                        <a:rPr lang="en-US" sz="1600" b="1" spc="-10" dirty="0">
                          <a:solidFill>
                            <a:schemeClr val="tx1"/>
                          </a:solidFill>
                          <a:latin typeface="Arial"/>
                          <a:cs typeface="Arial"/>
                        </a:rPr>
                        <a:t>p</a:t>
                      </a:r>
                      <a:r>
                        <a:rPr sz="1600" b="1" spc="-10" dirty="0">
                          <a:solidFill>
                            <a:schemeClr val="tx1"/>
                          </a:solidFill>
                          <a:latin typeface="Arial"/>
                          <a:cs typeface="Arial"/>
                        </a:rPr>
                        <a:t>rospective</a:t>
                      </a:r>
                      <a:r>
                        <a:rPr sz="1600" b="1" spc="145" dirty="0">
                          <a:solidFill>
                            <a:schemeClr val="tx1"/>
                          </a:solidFill>
                          <a:latin typeface="Arial"/>
                          <a:cs typeface="Arial"/>
                        </a:rPr>
                        <a:t> </a:t>
                      </a:r>
                      <a:r>
                        <a:rPr lang="en-US" sz="1600" b="1" spc="-15" dirty="0">
                          <a:solidFill>
                            <a:schemeClr val="tx1"/>
                          </a:solidFill>
                          <a:latin typeface="Arial"/>
                          <a:cs typeface="Arial"/>
                        </a:rPr>
                        <a:t>e</a:t>
                      </a:r>
                      <a:r>
                        <a:rPr sz="1600" b="1" spc="-15" dirty="0">
                          <a:solidFill>
                            <a:schemeClr val="tx1"/>
                          </a:solidFill>
                          <a:latin typeface="Arial"/>
                          <a:cs typeface="Arial"/>
                        </a:rPr>
                        <a:t>mployees</a:t>
                      </a:r>
                      <a:endParaRPr sz="1600" dirty="0">
                        <a:solidFill>
                          <a:schemeClr val="tx1"/>
                        </a:solidFill>
                        <a:latin typeface="Arial"/>
                        <a:cs typeface="Arial"/>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3"/>
                  </a:ext>
                </a:extLst>
              </a:tr>
              <a:tr h="1173478">
                <a:tc>
                  <a:txBody>
                    <a:bodyPr/>
                    <a:lstStyle/>
                    <a:p>
                      <a:pPr marL="274320" indent="-182880">
                        <a:lnSpc>
                          <a:spcPct val="100000"/>
                        </a:lnSpc>
                        <a:spcBef>
                          <a:spcPts val="1400"/>
                        </a:spcBef>
                        <a:buClr>
                          <a:srgbClr val="368727"/>
                        </a:buClr>
                        <a:buSzPct val="87500"/>
                        <a:buFont typeface="Wingdings"/>
                        <a:buChar char=""/>
                        <a:tabLst>
                          <a:tab pos="274320" algn="l"/>
                        </a:tabLst>
                      </a:pPr>
                      <a:r>
                        <a:rPr lang="en-US" sz="1600" b="1" spc="-10" dirty="0">
                          <a:solidFill>
                            <a:schemeClr val="tx1"/>
                          </a:solidFill>
                          <a:latin typeface="Arial"/>
                          <a:cs typeface="Arial"/>
                        </a:rPr>
                        <a:t> </a:t>
                      </a:r>
                      <a:r>
                        <a:rPr sz="1600" b="1" spc="-10" dirty="0">
                          <a:solidFill>
                            <a:schemeClr val="tx1"/>
                          </a:solidFill>
                          <a:latin typeface="Arial"/>
                          <a:cs typeface="Arial"/>
                        </a:rPr>
                        <a:t>Convenient Contribution</a:t>
                      </a:r>
                      <a:r>
                        <a:rPr sz="1600" b="1" spc="120" dirty="0">
                          <a:solidFill>
                            <a:schemeClr val="tx1"/>
                          </a:solidFill>
                          <a:latin typeface="Arial"/>
                          <a:cs typeface="Arial"/>
                        </a:rPr>
                        <a:t> </a:t>
                      </a:r>
                      <a:r>
                        <a:rPr sz="1600" b="1" spc="-10" dirty="0">
                          <a:solidFill>
                            <a:schemeClr val="tx1"/>
                          </a:solidFill>
                          <a:latin typeface="Arial"/>
                          <a:cs typeface="Arial"/>
                        </a:rPr>
                        <a:t>Options:</a:t>
                      </a:r>
                      <a:endParaRPr sz="1600" dirty="0">
                        <a:solidFill>
                          <a:schemeClr val="tx1"/>
                        </a:solidFill>
                        <a:latin typeface="Arial"/>
                        <a:cs typeface="Arial"/>
                      </a:endParaRPr>
                    </a:p>
                    <a:p>
                      <a:pPr marL="628650" lvl="2" indent="-287338">
                        <a:lnSpc>
                          <a:spcPct val="100000"/>
                        </a:lnSpc>
                        <a:spcBef>
                          <a:spcPts val="300"/>
                        </a:spcBef>
                        <a:buClr>
                          <a:srgbClr val="768692"/>
                        </a:buClr>
                        <a:buFont typeface="Arial" panose="020B0604020202020204" pitchFamily="34" charset="0"/>
                        <a:buChar char="─"/>
                        <a:tabLst>
                          <a:tab pos="402590" algn="l"/>
                        </a:tabLst>
                      </a:pPr>
                      <a:r>
                        <a:rPr sz="1600" spc="-5" dirty="0">
                          <a:solidFill>
                            <a:schemeClr val="tx1"/>
                          </a:solidFill>
                          <a:latin typeface="Arial"/>
                          <a:cs typeface="Arial"/>
                        </a:rPr>
                        <a:t>Checking account</a:t>
                      </a:r>
                      <a:r>
                        <a:rPr sz="1600" spc="-20" dirty="0">
                          <a:solidFill>
                            <a:schemeClr val="tx1"/>
                          </a:solidFill>
                          <a:latin typeface="Arial"/>
                          <a:cs typeface="Arial"/>
                        </a:rPr>
                        <a:t> </a:t>
                      </a:r>
                      <a:r>
                        <a:rPr sz="1600" spc="-10" dirty="0">
                          <a:solidFill>
                            <a:schemeClr val="tx1"/>
                          </a:solidFill>
                          <a:latin typeface="Arial"/>
                          <a:cs typeface="Arial"/>
                        </a:rPr>
                        <a:t>withdrawal</a:t>
                      </a:r>
                      <a:endParaRPr sz="1600" dirty="0">
                        <a:solidFill>
                          <a:schemeClr val="tx1"/>
                        </a:solidFill>
                        <a:latin typeface="Arial"/>
                        <a:cs typeface="Arial"/>
                      </a:endParaRPr>
                    </a:p>
                    <a:p>
                      <a:pPr marL="628650" lvl="2" indent="-287338">
                        <a:lnSpc>
                          <a:spcPct val="100000"/>
                        </a:lnSpc>
                        <a:spcBef>
                          <a:spcPts val="300"/>
                        </a:spcBef>
                        <a:buClr>
                          <a:srgbClr val="768692"/>
                        </a:buClr>
                        <a:buFont typeface="Arial" panose="020B0604020202020204" pitchFamily="34" charset="0"/>
                        <a:buChar char="─"/>
                        <a:tabLst>
                          <a:tab pos="402590" algn="l"/>
                        </a:tabLst>
                      </a:pPr>
                      <a:r>
                        <a:rPr sz="1600" spc="-10" dirty="0">
                          <a:solidFill>
                            <a:schemeClr val="tx1"/>
                          </a:solidFill>
                          <a:latin typeface="Arial"/>
                          <a:cs typeface="Arial"/>
                        </a:rPr>
                        <a:t>Payroll </a:t>
                      </a:r>
                      <a:r>
                        <a:rPr sz="1600" spc="-5" dirty="0">
                          <a:solidFill>
                            <a:schemeClr val="tx1"/>
                          </a:solidFill>
                          <a:latin typeface="Arial"/>
                          <a:cs typeface="Arial"/>
                        </a:rPr>
                        <a:t>direct</a:t>
                      </a:r>
                      <a:r>
                        <a:rPr sz="1600" spc="15" dirty="0">
                          <a:solidFill>
                            <a:schemeClr val="tx1"/>
                          </a:solidFill>
                          <a:latin typeface="Arial"/>
                          <a:cs typeface="Arial"/>
                        </a:rPr>
                        <a:t> </a:t>
                      </a:r>
                      <a:r>
                        <a:rPr sz="1600" spc="-5" dirty="0">
                          <a:solidFill>
                            <a:schemeClr val="tx1"/>
                          </a:solidFill>
                          <a:latin typeface="Arial"/>
                          <a:cs typeface="Arial"/>
                        </a:rPr>
                        <a:t>deposit</a:t>
                      </a:r>
                      <a:r>
                        <a:rPr lang="en-US" sz="1600" spc="-7" baseline="26455" dirty="0">
                          <a:solidFill>
                            <a:schemeClr val="tx1"/>
                          </a:solidFill>
                          <a:latin typeface="Arial"/>
                          <a:cs typeface="Arial"/>
                        </a:rPr>
                        <a:t>10</a:t>
                      </a:r>
                      <a:endParaRPr sz="1600" baseline="26455" dirty="0">
                        <a:solidFill>
                          <a:schemeClr val="tx1"/>
                        </a:solidFill>
                        <a:latin typeface="Arial"/>
                        <a:cs typeface="Arial"/>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4"/>
                  </a:ext>
                </a:extLst>
              </a:tr>
            </a:tbl>
          </a:graphicData>
        </a:graphic>
      </p:graphicFrame>
      <p:sp>
        <p:nvSpPr>
          <p:cNvPr id="13" name="Title 12">
            <a:extLst>
              <a:ext uri="{FF2B5EF4-FFF2-40B4-BE49-F238E27FC236}">
                <a16:creationId xmlns:a16="http://schemas.microsoft.com/office/drawing/2014/main" id="{08A08E90-555A-4633-AFD5-C6A65B674556}"/>
              </a:ext>
            </a:extLst>
          </p:cNvPr>
          <p:cNvSpPr>
            <a:spLocks noGrp="1"/>
          </p:cNvSpPr>
          <p:nvPr>
            <p:ph type="title"/>
          </p:nvPr>
        </p:nvSpPr>
        <p:spPr/>
        <p:txBody>
          <a:bodyPr/>
          <a:lstStyle/>
          <a:p>
            <a:r>
              <a:rPr lang="en-US" dirty="0"/>
              <a:t>529 Savings Workplace Program</a:t>
            </a:r>
          </a:p>
        </p:txBody>
      </p:sp>
      <p:sp>
        <p:nvSpPr>
          <p:cNvPr id="2" name="Footer Placeholder 3">
            <a:extLst>
              <a:ext uri="{FF2B5EF4-FFF2-40B4-BE49-F238E27FC236}">
                <a16:creationId xmlns:a16="http://schemas.microsoft.com/office/drawing/2014/main" id="{FE749B47-3522-70C6-BBB2-F849C67AF18E}"/>
              </a:ext>
            </a:extLst>
          </p:cNvPr>
          <p:cNvSpPr txBox="1">
            <a:spLocks/>
          </p:cNvSpPr>
          <p:nvPr/>
        </p:nvSpPr>
        <p:spPr bwMode="auto">
          <a:xfrm>
            <a:off x="631638" y="5827441"/>
            <a:ext cx="6812207"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eaLnBrk="1" hangingPunct="1">
              <a:spcBef>
                <a:spcPts val="25"/>
              </a:spcBef>
              <a:defRPr/>
            </a:pPr>
            <a:endParaRPr lang="en-US" dirty="0">
              <a:latin typeface="Arial" panose="020B0604020202020204" pitchFamily="34" charset="0"/>
              <a:ea typeface="ＭＳ Ｐゴシック"/>
              <a:cs typeface="Arial" panose="020B0604020202020204" pitchFamily="34" charset="0"/>
            </a:endParaRPr>
          </a:p>
        </p:txBody>
      </p:sp>
      <p:sp>
        <p:nvSpPr>
          <p:cNvPr id="5" name="Slide Number Placeholder 8">
            <a:extLst>
              <a:ext uri="{FF2B5EF4-FFF2-40B4-BE49-F238E27FC236}">
                <a16:creationId xmlns:a16="http://schemas.microsoft.com/office/drawing/2014/main" id="{99F0085E-AAA8-1C33-2D7E-52901260FAE0}"/>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15</a:t>
            </a:fld>
            <a:endParaRPr lang="en-US" dirty="0"/>
          </a:p>
        </p:txBody>
      </p:sp>
      <p:sp>
        <p:nvSpPr>
          <p:cNvPr id="7" name="Footer Placeholder 3">
            <a:extLst>
              <a:ext uri="{FF2B5EF4-FFF2-40B4-BE49-F238E27FC236}">
                <a16:creationId xmlns:a16="http://schemas.microsoft.com/office/drawing/2014/main" id="{B65E1894-4A52-6AA3-9BFF-3A525766780A}"/>
              </a:ext>
            </a:extLst>
          </p:cNvPr>
          <p:cNvSpPr>
            <a:spLocks noGrp="1"/>
          </p:cNvSpPr>
          <p:nvPr>
            <p:ph type="ftr" sz="quarter" idx="15"/>
          </p:nvPr>
        </p:nvSpPr>
        <p:spPr>
          <a:xfrm>
            <a:off x="420111" y="5595258"/>
            <a:ext cx="9703603" cy="1060520"/>
          </a:xfrm>
        </p:spPr>
        <p:txBody>
          <a:bodyPr/>
          <a:lstStyle/>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i="0" u="none" strike="noStrike" kern="1200" cap="none" spc="-5" normalizeH="0" baseline="30000" noProof="0" dirty="0">
                <a:ln>
                  <a:noFill/>
                </a:ln>
                <a:solidFill>
                  <a:srgbClr val="000000"/>
                </a:solidFill>
                <a:effectLst/>
                <a:uLnTx/>
                <a:uFillTx/>
                <a:latin typeface="Arial"/>
                <a:ea typeface="ＭＳ Ｐゴシック"/>
                <a:cs typeface="Arial"/>
              </a:rPr>
              <a:t>10 </a:t>
            </a:r>
            <a:r>
              <a:rPr kumimoji="0" lang="en-US" i="0" u="none" strike="noStrike" kern="1200" cap="none" spc="-5" normalizeH="0" baseline="0" noProof="0" dirty="0">
                <a:ln>
                  <a:noFill/>
                </a:ln>
                <a:solidFill>
                  <a:srgbClr val="000000"/>
                </a:solidFill>
                <a:effectLst/>
                <a:uLnTx/>
                <a:uFillTx/>
                <a:latin typeface="Arial"/>
                <a:ea typeface="ＭＳ Ｐゴシック"/>
                <a:cs typeface="Arial"/>
              </a:rPr>
              <a:t>Ask your payroll provider if they can process an Automated Clearing House (ACH) file in the required format.</a:t>
            </a:r>
          </a:p>
        </p:txBody>
      </p:sp>
      <p:sp>
        <p:nvSpPr>
          <p:cNvPr id="8" name="object 4">
            <a:extLst>
              <a:ext uri="{FF2B5EF4-FFF2-40B4-BE49-F238E27FC236}">
                <a16:creationId xmlns:a16="http://schemas.microsoft.com/office/drawing/2014/main" id="{2A43324C-8B04-9B9C-EDED-7B75CDE44909}"/>
              </a:ext>
            </a:extLst>
          </p:cNvPr>
          <p:cNvSpPr txBox="1"/>
          <p:nvPr/>
        </p:nvSpPr>
        <p:spPr>
          <a:xfrm>
            <a:off x="550863" y="1005169"/>
            <a:ext cx="11163300" cy="861774"/>
          </a:xfrm>
          <a:prstGeom prst="rect">
            <a:avLst/>
          </a:prstGeom>
          <a:solidFill>
            <a:schemeClr val="bg1">
              <a:lumMod val="95000"/>
            </a:schemeClr>
          </a:solidFill>
        </p:spPr>
        <p:txBody>
          <a:bodyPr vert="horz" wrap="square" lIns="0" tIns="274320" rIns="0" bIns="274320" rtlCol="0">
            <a:spAutoFit/>
          </a:bodyPr>
          <a:lstStyle/>
          <a:p>
            <a:pPr marL="203200" marR="5080" indent="-191135" algn="ctr">
              <a:spcBef>
                <a:spcPts val="95"/>
              </a:spcBef>
            </a:pPr>
            <a:r>
              <a:rPr lang="en-US" sz="2000" b="1" spc="-5" dirty="0">
                <a:solidFill>
                  <a:srgbClr val="368727"/>
                </a:solidFill>
                <a:latin typeface="Arial"/>
                <a:cs typeface="Arial"/>
              </a:rPr>
              <a:t>A great addition to your benefits package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4">
            <a:extLst>
              <a:ext uri="{FF2B5EF4-FFF2-40B4-BE49-F238E27FC236}">
                <a16:creationId xmlns:a16="http://schemas.microsoft.com/office/drawing/2014/main" id="{28779BF6-6E04-CF4F-0052-223AE229855C}"/>
              </a:ext>
            </a:extLst>
          </p:cNvPr>
          <p:cNvSpPr txBox="1"/>
          <p:nvPr/>
        </p:nvSpPr>
        <p:spPr>
          <a:xfrm>
            <a:off x="550863" y="1005169"/>
            <a:ext cx="11163300" cy="861774"/>
          </a:xfrm>
          <a:prstGeom prst="rect">
            <a:avLst/>
          </a:prstGeom>
          <a:solidFill>
            <a:schemeClr val="bg1">
              <a:lumMod val="95000"/>
            </a:schemeClr>
          </a:solidFill>
        </p:spPr>
        <p:txBody>
          <a:bodyPr vert="horz" wrap="square" lIns="0" tIns="274320" rIns="0" bIns="274320" rtlCol="0">
            <a:spAutoFit/>
          </a:bodyPr>
          <a:lstStyle/>
          <a:p>
            <a:pPr marL="203200" marR="5080" indent="-191135" algn="ctr">
              <a:spcBef>
                <a:spcPts val="95"/>
              </a:spcBef>
            </a:pPr>
            <a:r>
              <a:rPr lang="en-US" sz="2000" b="1" spc="-5" dirty="0">
                <a:solidFill>
                  <a:srgbClr val="368727"/>
                </a:solidFill>
                <a:latin typeface="Arial"/>
                <a:cs typeface="Arial"/>
              </a:rPr>
              <a:t>Simple for you, simple for your employees</a:t>
            </a:r>
          </a:p>
        </p:txBody>
      </p:sp>
      <p:graphicFrame>
        <p:nvGraphicFramePr>
          <p:cNvPr id="5" name="object 5"/>
          <p:cNvGraphicFramePr>
            <a:graphicFrameLocks noGrp="1"/>
          </p:cNvGraphicFramePr>
          <p:nvPr>
            <p:extLst>
              <p:ext uri="{D42A27DB-BD31-4B8C-83A1-F6EECF244321}">
                <p14:modId xmlns:p14="http://schemas.microsoft.com/office/powerpoint/2010/main" val="403933468"/>
              </p:ext>
            </p:extLst>
          </p:nvPr>
        </p:nvGraphicFramePr>
        <p:xfrm>
          <a:off x="1943100" y="2242994"/>
          <a:ext cx="8115300" cy="3291839"/>
        </p:xfrm>
        <a:graphic>
          <a:graphicData uri="http://schemas.openxmlformats.org/drawingml/2006/table">
            <a:tbl>
              <a:tblPr firstRow="1" bandRow="1">
                <a:tableStyleId>{2D5ABB26-0587-4C30-8999-92F81FD0307C}</a:tableStyleId>
              </a:tblPr>
              <a:tblGrid>
                <a:gridCol w="8115300">
                  <a:extLst>
                    <a:ext uri="{9D8B030D-6E8A-4147-A177-3AD203B41FA5}">
                      <a16:colId xmlns:a16="http://schemas.microsoft.com/office/drawing/2014/main" val="20000"/>
                    </a:ext>
                  </a:extLst>
                </a:gridCol>
              </a:tblGrid>
              <a:tr h="609600">
                <a:tc>
                  <a:txBody>
                    <a:bodyPr/>
                    <a:lstStyle/>
                    <a:p>
                      <a:pPr marL="322580" indent="-231775">
                        <a:lnSpc>
                          <a:spcPct val="100000"/>
                        </a:lnSpc>
                        <a:spcBef>
                          <a:spcPts val="1400"/>
                        </a:spcBef>
                        <a:buClr>
                          <a:srgbClr val="368727"/>
                        </a:buClr>
                        <a:buSzPct val="87500"/>
                        <a:buFont typeface="Wingdings"/>
                        <a:buChar char=""/>
                        <a:tabLst>
                          <a:tab pos="323215" algn="l"/>
                        </a:tabLst>
                      </a:pPr>
                      <a:r>
                        <a:rPr sz="1600" b="1" spc="-10" dirty="0">
                          <a:solidFill>
                            <a:schemeClr val="tx1"/>
                          </a:solidFill>
                          <a:latin typeface="Arial"/>
                          <a:cs typeface="Arial"/>
                        </a:rPr>
                        <a:t>Complete </a:t>
                      </a:r>
                      <a:r>
                        <a:rPr lang="en-US" sz="1600" b="1" spc="-10" dirty="0">
                          <a:solidFill>
                            <a:schemeClr val="tx1"/>
                          </a:solidFill>
                          <a:latin typeface="Arial"/>
                          <a:cs typeface="Arial"/>
                        </a:rPr>
                        <a:t>an a</a:t>
                      </a:r>
                      <a:r>
                        <a:rPr sz="1600" b="1" spc="-10" dirty="0">
                          <a:solidFill>
                            <a:schemeClr val="tx1"/>
                          </a:solidFill>
                          <a:latin typeface="Arial"/>
                          <a:cs typeface="Arial"/>
                        </a:rPr>
                        <a:t>pplication </a:t>
                      </a:r>
                      <a:r>
                        <a:rPr sz="1600" b="1" spc="-5" dirty="0">
                          <a:solidFill>
                            <a:schemeClr val="tx1"/>
                          </a:solidFill>
                          <a:latin typeface="Arial"/>
                          <a:cs typeface="Arial"/>
                        </a:rPr>
                        <a:t>to </a:t>
                      </a:r>
                      <a:r>
                        <a:rPr lang="en-US" sz="1600" b="1" spc="-10" dirty="0">
                          <a:solidFill>
                            <a:schemeClr val="tx1"/>
                          </a:solidFill>
                          <a:latin typeface="Arial"/>
                          <a:cs typeface="Arial"/>
                        </a:rPr>
                        <a:t>o</a:t>
                      </a:r>
                      <a:r>
                        <a:rPr sz="1600" b="1" spc="-10" dirty="0">
                          <a:solidFill>
                            <a:schemeClr val="tx1"/>
                          </a:solidFill>
                          <a:latin typeface="Arial"/>
                          <a:cs typeface="Arial"/>
                        </a:rPr>
                        <a:t>pen</a:t>
                      </a:r>
                      <a:r>
                        <a:rPr sz="1600" b="1" spc="35" dirty="0">
                          <a:solidFill>
                            <a:schemeClr val="tx1"/>
                          </a:solidFill>
                          <a:latin typeface="Arial"/>
                          <a:cs typeface="Arial"/>
                        </a:rPr>
                        <a:t> </a:t>
                      </a:r>
                      <a:r>
                        <a:rPr lang="en-US" sz="1600" b="1" spc="35" dirty="0">
                          <a:solidFill>
                            <a:schemeClr val="tx1"/>
                          </a:solidFill>
                          <a:latin typeface="Arial"/>
                          <a:cs typeface="Arial"/>
                        </a:rPr>
                        <a:t>an </a:t>
                      </a:r>
                      <a:r>
                        <a:rPr lang="en-US" sz="1600" b="1" spc="-15" dirty="0">
                          <a:solidFill>
                            <a:schemeClr val="tx1"/>
                          </a:solidFill>
                          <a:latin typeface="Arial"/>
                          <a:cs typeface="Arial"/>
                        </a:rPr>
                        <a:t>a</a:t>
                      </a:r>
                      <a:r>
                        <a:rPr sz="1600" b="1" spc="-15" dirty="0">
                          <a:solidFill>
                            <a:schemeClr val="tx1"/>
                          </a:solidFill>
                          <a:latin typeface="Arial"/>
                          <a:cs typeface="Arial"/>
                        </a:rPr>
                        <a:t>ccount</a:t>
                      </a:r>
                      <a:endParaRPr sz="1600" dirty="0">
                        <a:solidFill>
                          <a:schemeClr val="tx1"/>
                        </a:solidFill>
                        <a:latin typeface="Arial"/>
                        <a:cs typeface="Arial"/>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0"/>
                  </a:ext>
                </a:extLst>
              </a:tr>
              <a:tr h="609600">
                <a:tc>
                  <a:txBody>
                    <a:bodyPr/>
                    <a:lstStyle/>
                    <a:p>
                      <a:pPr marL="274320" lvl="0" indent="-182880">
                        <a:lnSpc>
                          <a:spcPct val="100000"/>
                        </a:lnSpc>
                        <a:spcBef>
                          <a:spcPts val="1400"/>
                        </a:spcBef>
                        <a:buClr>
                          <a:srgbClr val="368727"/>
                        </a:buClr>
                        <a:buSzPct val="87500"/>
                        <a:buFont typeface="Wingdings"/>
                        <a:buChar char=""/>
                        <a:tabLst>
                          <a:tab pos="274320" algn="l"/>
                        </a:tabLst>
                      </a:pPr>
                      <a:r>
                        <a:rPr lang="en-US" sz="1600" b="1" spc="-5" dirty="0">
                          <a:solidFill>
                            <a:schemeClr val="tx1"/>
                          </a:solidFill>
                          <a:latin typeface="Arial"/>
                          <a:cs typeface="Arial"/>
                        </a:rPr>
                        <a:t> </a:t>
                      </a:r>
                      <a:r>
                        <a:rPr sz="1600" b="1" spc="-5" dirty="0">
                          <a:solidFill>
                            <a:schemeClr val="tx1"/>
                          </a:solidFill>
                          <a:latin typeface="Arial"/>
                          <a:cs typeface="Arial"/>
                        </a:rPr>
                        <a:t>Select </a:t>
                      </a:r>
                      <a:r>
                        <a:rPr lang="en-US" sz="1600" b="1" spc="-5" dirty="0">
                          <a:solidFill>
                            <a:schemeClr val="tx1"/>
                          </a:solidFill>
                          <a:latin typeface="Arial"/>
                          <a:cs typeface="Arial"/>
                        </a:rPr>
                        <a:t>d</a:t>
                      </a:r>
                      <a:r>
                        <a:rPr sz="1600" b="1" spc="-5" dirty="0">
                          <a:solidFill>
                            <a:schemeClr val="tx1"/>
                          </a:solidFill>
                          <a:latin typeface="Arial"/>
                          <a:cs typeface="Arial"/>
                        </a:rPr>
                        <a:t>eduction </a:t>
                      </a:r>
                      <a:r>
                        <a:rPr lang="en-US" sz="1600" b="1" spc="-15" dirty="0">
                          <a:solidFill>
                            <a:schemeClr val="tx1"/>
                          </a:solidFill>
                          <a:latin typeface="Arial"/>
                          <a:cs typeface="Arial"/>
                        </a:rPr>
                        <a:t>a</a:t>
                      </a:r>
                      <a:r>
                        <a:rPr sz="1600" b="1" spc="-15" dirty="0">
                          <a:solidFill>
                            <a:schemeClr val="tx1"/>
                          </a:solidFill>
                          <a:latin typeface="Arial"/>
                          <a:cs typeface="Arial"/>
                        </a:rPr>
                        <a:t>mount </a:t>
                      </a:r>
                      <a:r>
                        <a:rPr sz="1600" b="1" spc="-5" dirty="0">
                          <a:solidFill>
                            <a:schemeClr val="tx1"/>
                          </a:solidFill>
                          <a:latin typeface="Arial"/>
                          <a:cs typeface="Arial"/>
                        </a:rPr>
                        <a:t>and</a:t>
                      </a:r>
                      <a:r>
                        <a:rPr sz="1600" b="1" spc="60" dirty="0">
                          <a:solidFill>
                            <a:schemeClr val="tx1"/>
                          </a:solidFill>
                          <a:latin typeface="Arial"/>
                          <a:cs typeface="Arial"/>
                        </a:rPr>
                        <a:t> </a:t>
                      </a:r>
                      <a:r>
                        <a:rPr lang="en-US" sz="1600" b="1" spc="-10" dirty="0">
                          <a:solidFill>
                            <a:schemeClr val="tx1"/>
                          </a:solidFill>
                          <a:latin typeface="Arial"/>
                          <a:cs typeface="Arial"/>
                        </a:rPr>
                        <a:t>i</a:t>
                      </a:r>
                      <a:r>
                        <a:rPr sz="1600" b="1" spc="-10" dirty="0">
                          <a:solidFill>
                            <a:schemeClr val="tx1"/>
                          </a:solidFill>
                          <a:latin typeface="Arial"/>
                          <a:cs typeface="Arial"/>
                        </a:rPr>
                        <a:t>nvestments*</a:t>
                      </a:r>
                      <a:r>
                        <a:rPr lang="en-US" sz="1600" b="1" spc="-10" dirty="0">
                          <a:solidFill>
                            <a:schemeClr val="tx1"/>
                          </a:solidFill>
                          <a:latin typeface="Arial"/>
                          <a:cs typeface="Arial"/>
                        </a:rPr>
                        <a:t>**</a:t>
                      </a:r>
                      <a:endParaRPr sz="1600" dirty="0">
                        <a:solidFill>
                          <a:schemeClr val="tx1"/>
                        </a:solidFill>
                        <a:latin typeface="Arial"/>
                        <a:cs typeface="Arial"/>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1"/>
                  </a:ext>
                </a:extLst>
              </a:tr>
              <a:tr h="609600">
                <a:tc>
                  <a:txBody>
                    <a:bodyPr/>
                    <a:lstStyle/>
                    <a:p>
                      <a:pPr marL="274320" indent="-182880">
                        <a:lnSpc>
                          <a:spcPct val="100000"/>
                        </a:lnSpc>
                        <a:spcBef>
                          <a:spcPts val="1400"/>
                        </a:spcBef>
                        <a:buClr>
                          <a:srgbClr val="368727"/>
                        </a:buClr>
                        <a:buSzPct val="87500"/>
                        <a:buFont typeface="Wingdings"/>
                        <a:buChar char=""/>
                        <a:tabLst>
                          <a:tab pos="274320" algn="l"/>
                        </a:tabLst>
                      </a:pPr>
                      <a:r>
                        <a:rPr lang="en-US" sz="1600" b="1" spc="-10" dirty="0">
                          <a:solidFill>
                            <a:schemeClr val="tx1"/>
                          </a:solidFill>
                          <a:latin typeface="Arial"/>
                          <a:cs typeface="Arial"/>
                        </a:rPr>
                        <a:t> </a:t>
                      </a:r>
                      <a:r>
                        <a:rPr sz="1600" b="1" spc="-10" dirty="0">
                          <a:solidFill>
                            <a:schemeClr val="tx1"/>
                          </a:solidFill>
                          <a:latin typeface="Arial"/>
                          <a:cs typeface="Arial"/>
                        </a:rPr>
                        <a:t>Designate</a:t>
                      </a:r>
                      <a:r>
                        <a:rPr sz="1600" b="1" spc="15" dirty="0">
                          <a:solidFill>
                            <a:schemeClr val="tx1"/>
                          </a:solidFill>
                          <a:latin typeface="Arial"/>
                          <a:cs typeface="Arial"/>
                        </a:rPr>
                        <a:t> </a:t>
                      </a:r>
                      <a:r>
                        <a:rPr lang="en-US" sz="1600" b="1" spc="-5" dirty="0">
                          <a:solidFill>
                            <a:schemeClr val="tx1"/>
                          </a:solidFill>
                          <a:latin typeface="Arial"/>
                          <a:cs typeface="Arial"/>
                        </a:rPr>
                        <a:t>b</a:t>
                      </a:r>
                      <a:r>
                        <a:rPr sz="1600" b="1" spc="-5" dirty="0">
                          <a:solidFill>
                            <a:schemeClr val="tx1"/>
                          </a:solidFill>
                          <a:latin typeface="Arial"/>
                          <a:cs typeface="Arial"/>
                        </a:rPr>
                        <a:t>eneficiaries</a:t>
                      </a:r>
                      <a:endParaRPr sz="1600" dirty="0">
                        <a:solidFill>
                          <a:schemeClr val="tx1"/>
                        </a:solidFill>
                        <a:latin typeface="Arial"/>
                        <a:cs typeface="Arial"/>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2"/>
                  </a:ext>
                </a:extLst>
              </a:tr>
              <a:tr h="609600">
                <a:tc>
                  <a:txBody>
                    <a:bodyPr/>
                    <a:lstStyle/>
                    <a:p>
                      <a:pPr marL="274320" indent="-182880">
                        <a:lnSpc>
                          <a:spcPct val="100000"/>
                        </a:lnSpc>
                        <a:spcBef>
                          <a:spcPts val="1400"/>
                        </a:spcBef>
                        <a:buClr>
                          <a:srgbClr val="368727"/>
                        </a:buClr>
                        <a:buSzPct val="87500"/>
                        <a:buFont typeface="Wingdings"/>
                        <a:buChar char=""/>
                        <a:tabLst>
                          <a:tab pos="274320" algn="l"/>
                        </a:tabLst>
                      </a:pPr>
                      <a:r>
                        <a:rPr lang="en-US" sz="1600" b="1" spc="-10" dirty="0">
                          <a:solidFill>
                            <a:schemeClr val="tx1"/>
                          </a:solidFill>
                          <a:latin typeface="Arial"/>
                          <a:cs typeface="Arial"/>
                        </a:rPr>
                        <a:t> The employer chooses the c</a:t>
                      </a:r>
                      <a:r>
                        <a:rPr sz="1600" b="1" spc="-10" dirty="0">
                          <a:solidFill>
                            <a:schemeClr val="tx1"/>
                          </a:solidFill>
                          <a:latin typeface="Arial"/>
                          <a:cs typeface="Arial"/>
                        </a:rPr>
                        <a:t>ontribution</a:t>
                      </a:r>
                      <a:r>
                        <a:rPr sz="1600" b="1" spc="60" dirty="0">
                          <a:solidFill>
                            <a:schemeClr val="tx1"/>
                          </a:solidFill>
                          <a:latin typeface="Arial"/>
                          <a:cs typeface="Arial"/>
                        </a:rPr>
                        <a:t> </a:t>
                      </a:r>
                      <a:r>
                        <a:rPr lang="en-US" sz="1600" b="1" spc="-10" dirty="0">
                          <a:solidFill>
                            <a:schemeClr val="tx1"/>
                          </a:solidFill>
                          <a:latin typeface="Arial"/>
                          <a:cs typeface="Arial"/>
                        </a:rPr>
                        <a:t>m</a:t>
                      </a:r>
                      <a:r>
                        <a:rPr sz="1600" b="1" spc="-10" dirty="0">
                          <a:solidFill>
                            <a:schemeClr val="tx1"/>
                          </a:solidFill>
                          <a:latin typeface="Arial"/>
                          <a:cs typeface="Arial"/>
                        </a:rPr>
                        <a:t>ethod</a:t>
                      </a:r>
                      <a:endParaRPr sz="1600" dirty="0">
                        <a:solidFill>
                          <a:schemeClr val="tx1"/>
                        </a:solidFill>
                        <a:latin typeface="Arial"/>
                        <a:cs typeface="Arial"/>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3"/>
                  </a:ext>
                </a:extLst>
              </a:tr>
              <a:tr h="853439">
                <a:tc>
                  <a:txBody>
                    <a:bodyPr/>
                    <a:lstStyle/>
                    <a:p>
                      <a:pPr marL="274320" marR="817880" indent="-182880">
                        <a:lnSpc>
                          <a:spcPct val="100000"/>
                        </a:lnSpc>
                        <a:spcBef>
                          <a:spcPts val="1400"/>
                        </a:spcBef>
                        <a:buClr>
                          <a:srgbClr val="368727"/>
                        </a:buClr>
                        <a:buSzPct val="87500"/>
                        <a:buFont typeface="Wingdings"/>
                        <a:buChar char=""/>
                        <a:tabLst>
                          <a:tab pos="274320" algn="l"/>
                        </a:tabLst>
                      </a:pPr>
                      <a:r>
                        <a:rPr lang="en-US" sz="1600" b="1" spc="-5" dirty="0">
                          <a:solidFill>
                            <a:schemeClr val="tx1"/>
                          </a:solidFill>
                          <a:latin typeface="Arial"/>
                          <a:cs typeface="Arial"/>
                        </a:rPr>
                        <a:t> </a:t>
                      </a:r>
                      <a:r>
                        <a:rPr sz="1600" b="1" spc="-5" dirty="0">
                          <a:solidFill>
                            <a:schemeClr val="tx1"/>
                          </a:solidFill>
                          <a:latin typeface="Arial"/>
                          <a:cs typeface="Arial"/>
                        </a:rPr>
                        <a:t>Participant </a:t>
                      </a:r>
                      <a:r>
                        <a:rPr lang="en-US" sz="1600" b="1" spc="-5" dirty="0">
                          <a:solidFill>
                            <a:schemeClr val="tx1"/>
                          </a:solidFill>
                          <a:latin typeface="Arial"/>
                          <a:cs typeface="Arial"/>
                        </a:rPr>
                        <a:t>w</a:t>
                      </a:r>
                      <a:r>
                        <a:rPr sz="1600" b="1" spc="-5" dirty="0">
                          <a:solidFill>
                            <a:schemeClr val="tx1"/>
                          </a:solidFill>
                          <a:latin typeface="Arial"/>
                          <a:cs typeface="Arial"/>
                        </a:rPr>
                        <a:t>ill </a:t>
                      </a:r>
                      <a:r>
                        <a:rPr lang="en-US" sz="1600" b="1" spc="-15" dirty="0">
                          <a:solidFill>
                            <a:schemeClr val="tx1"/>
                          </a:solidFill>
                          <a:latin typeface="Arial"/>
                          <a:cs typeface="Arial"/>
                        </a:rPr>
                        <a:t>r</a:t>
                      </a:r>
                      <a:r>
                        <a:rPr sz="1600" b="1" spc="-15" dirty="0">
                          <a:solidFill>
                            <a:schemeClr val="tx1"/>
                          </a:solidFill>
                          <a:latin typeface="Arial"/>
                          <a:cs typeface="Arial"/>
                        </a:rPr>
                        <a:t>eceive </a:t>
                      </a:r>
                      <a:r>
                        <a:rPr lang="en-US" sz="1600" b="1" spc="-5" dirty="0">
                          <a:solidFill>
                            <a:schemeClr val="tx1"/>
                          </a:solidFill>
                          <a:latin typeface="Arial"/>
                          <a:cs typeface="Arial"/>
                        </a:rPr>
                        <a:t>q</a:t>
                      </a:r>
                      <a:r>
                        <a:rPr sz="1600" b="1" spc="-5" dirty="0">
                          <a:solidFill>
                            <a:schemeClr val="tx1"/>
                          </a:solidFill>
                          <a:latin typeface="Arial"/>
                          <a:cs typeface="Arial"/>
                        </a:rPr>
                        <a:t>uarterly </a:t>
                      </a:r>
                      <a:r>
                        <a:rPr lang="en-US" sz="1600" b="1" spc="-10" dirty="0">
                          <a:solidFill>
                            <a:schemeClr val="tx1"/>
                          </a:solidFill>
                          <a:latin typeface="Arial"/>
                          <a:cs typeface="Arial"/>
                        </a:rPr>
                        <a:t>s</a:t>
                      </a:r>
                      <a:r>
                        <a:rPr sz="1600" b="1" spc="-10" dirty="0">
                          <a:solidFill>
                            <a:schemeClr val="tx1"/>
                          </a:solidFill>
                          <a:latin typeface="Arial"/>
                          <a:cs typeface="Arial"/>
                        </a:rPr>
                        <a:t>tatements </a:t>
                      </a:r>
                      <a:r>
                        <a:rPr sz="1600" b="1" spc="-5" dirty="0">
                          <a:solidFill>
                            <a:schemeClr val="tx1"/>
                          </a:solidFill>
                          <a:latin typeface="Arial"/>
                          <a:cs typeface="Arial"/>
                        </a:rPr>
                        <a:t>from Fidelity </a:t>
                      </a:r>
                      <a:r>
                        <a:rPr lang="en-US" sz="1600" b="1" spc="-5" dirty="0">
                          <a:solidFill>
                            <a:schemeClr val="tx1"/>
                          </a:solidFill>
                          <a:latin typeface="Arial"/>
                          <a:cs typeface="Arial"/>
                        </a:rPr>
                        <a:t>s</a:t>
                      </a:r>
                      <a:r>
                        <a:rPr sz="1600" b="1" spc="-5" dirty="0">
                          <a:solidFill>
                            <a:schemeClr val="tx1"/>
                          </a:solidFill>
                          <a:latin typeface="Arial"/>
                          <a:cs typeface="Arial"/>
                        </a:rPr>
                        <a:t>ummarizing</a:t>
                      </a:r>
                      <a:r>
                        <a:rPr lang="en-US" sz="1600" b="1" spc="-5" dirty="0">
                          <a:solidFill>
                            <a:schemeClr val="tx1"/>
                          </a:solidFill>
                          <a:latin typeface="Arial"/>
                          <a:cs typeface="Arial"/>
                        </a:rPr>
                        <a:t> </a:t>
                      </a:r>
                      <a:r>
                        <a:rPr lang="en-US" sz="1600" b="1" spc="-20" dirty="0">
                          <a:solidFill>
                            <a:schemeClr val="tx1"/>
                          </a:solidFill>
                          <a:latin typeface="Arial"/>
                          <a:cs typeface="Arial"/>
                        </a:rPr>
                        <a:t>a</a:t>
                      </a:r>
                      <a:r>
                        <a:rPr sz="1600" b="1" spc="-20" dirty="0">
                          <a:solidFill>
                            <a:schemeClr val="tx1"/>
                          </a:solidFill>
                          <a:latin typeface="Arial"/>
                          <a:cs typeface="Arial"/>
                        </a:rPr>
                        <a:t>ll </a:t>
                      </a:r>
                      <a:r>
                        <a:rPr lang="en-US" sz="1600" b="1" spc="-15" dirty="0">
                          <a:solidFill>
                            <a:schemeClr val="tx1"/>
                          </a:solidFill>
                          <a:latin typeface="Arial"/>
                          <a:cs typeface="Arial"/>
                        </a:rPr>
                        <a:t>a</a:t>
                      </a:r>
                      <a:r>
                        <a:rPr sz="1600" b="1" spc="-15" dirty="0">
                          <a:solidFill>
                            <a:schemeClr val="tx1"/>
                          </a:solidFill>
                          <a:latin typeface="Arial"/>
                          <a:cs typeface="Arial"/>
                        </a:rPr>
                        <a:t>ccount</a:t>
                      </a:r>
                      <a:r>
                        <a:rPr sz="1600" b="1" spc="5" dirty="0">
                          <a:solidFill>
                            <a:schemeClr val="tx1"/>
                          </a:solidFill>
                          <a:latin typeface="Arial"/>
                          <a:cs typeface="Arial"/>
                        </a:rPr>
                        <a:t> </a:t>
                      </a:r>
                      <a:r>
                        <a:rPr lang="en-US" sz="1600" b="1" spc="-10" dirty="0">
                          <a:solidFill>
                            <a:schemeClr val="tx1"/>
                          </a:solidFill>
                          <a:latin typeface="Arial"/>
                          <a:cs typeface="Arial"/>
                        </a:rPr>
                        <a:t>a</a:t>
                      </a:r>
                      <a:r>
                        <a:rPr sz="1600" b="1" spc="-10" dirty="0">
                          <a:solidFill>
                            <a:schemeClr val="tx1"/>
                          </a:solidFill>
                          <a:latin typeface="Arial"/>
                          <a:cs typeface="Arial"/>
                        </a:rPr>
                        <a:t>ctivity</a:t>
                      </a:r>
                      <a:endParaRPr sz="1600" dirty="0">
                        <a:solidFill>
                          <a:schemeClr val="tx1"/>
                        </a:solidFill>
                        <a:latin typeface="Arial"/>
                        <a:cs typeface="Arial"/>
                      </a:endParaRPr>
                    </a:p>
                  </a:txBody>
                  <a:tcPr marL="0" marR="0" marT="177800" marB="0">
                    <a:lnT w="9525">
                      <a:solidFill>
                        <a:srgbClr val="A6A6A6"/>
                      </a:solidFill>
                      <a:prstDash val="solid"/>
                    </a:lnT>
                    <a:lnB w="9525">
                      <a:solidFill>
                        <a:srgbClr val="A6A6A6"/>
                      </a:solidFill>
                      <a:prstDash val="solid"/>
                    </a:lnB>
                  </a:tcPr>
                </a:tc>
                <a:extLst>
                  <a:ext uri="{0D108BD9-81ED-4DB2-BD59-A6C34878D82A}">
                    <a16:rowId xmlns:a16="http://schemas.microsoft.com/office/drawing/2014/main" val="10004"/>
                  </a:ext>
                </a:extLst>
              </a:tr>
            </a:tbl>
          </a:graphicData>
        </a:graphic>
      </p:graphicFrame>
      <p:sp>
        <p:nvSpPr>
          <p:cNvPr id="13" name="Title 12">
            <a:extLst>
              <a:ext uri="{FF2B5EF4-FFF2-40B4-BE49-F238E27FC236}">
                <a16:creationId xmlns:a16="http://schemas.microsoft.com/office/drawing/2014/main" id="{6F99BE03-0E74-43F9-AA72-A2C13156B6DF}"/>
              </a:ext>
            </a:extLst>
          </p:cNvPr>
          <p:cNvSpPr>
            <a:spLocks noGrp="1"/>
          </p:cNvSpPr>
          <p:nvPr>
            <p:ph type="title"/>
          </p:nvPr>
        </p:nvSpPr>
        <p:spPr/>
        <p:txBody>
          <a:bodyPr/>
          <a:lstStyle/>
          <a:p>
            <a:r>
              <a:rPr lang="en-US" dirty="0"/>
              <a:t>Fidelity makes participation easy</a:t>
            </a:r>
          </a:p>
        </p:txBody>
      </p:sp>
      <p:sp>
        <p:nvSpPr>
          <p:cNvPr id="2" name="Footer Placeholder 3">
            <a:extLst>
              <a:ext uri="{FF2B5EF4-FFF2-40B4-BE49-F238E27FC236}">
                <a16:creationId xmlns:a16="http://schemas.microsoft.com/office/drawing/2014/main" id="{D167EEFA-E68C-596B-A663-28890E002FDD}"/>
              </a:ext>
            </a:extLst>
          </p:cNvPr>
          <p:cNvSpPr txBox="1">
            <a:spLocks/>
          </p:cNvSpPr>
          <p:nvPr/>
        </p:nvSpPr>
        <p:spPr bwMode="auto">
          <a:xfrm>
            <a:off x="204811" y="4885320"/>
            <a:ext cx="6812207"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eaLnBrk="1" hangingPunct="1">
              <a:spcBef>
                <a:spcPts val="25"/>
              </a:spcBef>
              <a:defRPr/>
            </a:pPr>
            <a:endParaRPr lang="en-US" spc="-5" dirty="0">
              <a:latin typeface="Arial" panose="020B0604020202020204" pitchFamily="34" charset="0"/>
              <a:ea typeface="ＭＳ Ｐゴシック"/>
              <a:cs typeface="Arial" panose="020B0604020202020204" pitchFamily="34" charset="0"/>
            </a:endParaRPr>
          </a:p>
        </p:txBody>
      </p:sp>
      <p:sp>
        <p:nvSpPr>
          <p:cNvPr id="6" name="Slide Number Placeholder 8">
            <a:extLst>
              <a:ext uri="{FF2B5EF4-FFF2-40B4-BE49-F238E27FC236}">
                <a16:creationId xmlns:a16="http://schemas.microsoft.com/office/drawing/2014/main" id="{5BE34C4B-B2D5-CFFB-36E4-660DEEBA5E3A}"/>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16</a:t>
            </a:fld>
            <a:endParaRPr lang="en-US" dirty="0"/>
          </a:p>
        </p:txBody>
      </p:sp>
      <p:sp>
        <p:nvSpPr>
          <p:cNvPr id="7" name="Footer Placeholder 3">
            <a:extLst>
              <a:ext uri="{FF2B5EF4-FFF2-40B4-BE49-F238E27FC236}">
                <a16:creationId xmlns:a16="http://schemas.microsoft.com/office/drawing/2014/main" id="{B4B6082E-EECD-2A6B-7C7E-1F32C763A5A2}"/>
              </a:ext>
            </a:extLst>
          </p:cNvPr>
          <p:cNvSpPr>
            <a:spLocks noGrp="1"/>
          </p:cNvSpPr>
          <p:nvPr>
            <p:ph type="ftr" sz="quarter" idx="15"/>
          </p:nvPr>
        </p:nvSpPr>
        <p:spPr>
          <a:xfrm>
            <a:off x="420111" y="5595258"/>
            <a:ext cx="9703603" cy="1060520"/>
          </a:xfrm>
        </p:spPr>
        <p:txBody>
          <a:bodyPr/>
          <a:lstStyle/>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i="0" u="none" strike="noStrike" kern="1200" cap="none" spc="-5" normalizeH="0" baseline="0" noProof="0" dirty="0">
                <a:ln>
                  <a:noFill/>
                </a:ln>
                <a:solidFill>
                  <a:srgbClr val="000000"/>
                </a:solidFill>
                <a:effectLst/>
                <a:uLnTx/>
                <a:uFillTx/>
                <a:latin typeface="Arial"/>
                <a:ea typeface="ＭＳ Ｐゴシック"/>
                <a:cs typeface="Arial"/>
              </a:rPr>
              <a:t>*** Federal tax law does not allow participants to have direct or indirect control over the investments in a 529 plan account.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bject 27"/>
          <p:cNvSpPr txBox="1"/>
          <p:nvPr/>
        </p:nvSpPr>
        <p:spPr>
          <a:xfrm>
            <a:off x="1900428" y="1393301"/>
            <a:ext cx="8391144" cy="319959"/>
          </a:xfrm>
          <a:prstGeom prst="rect">
            <a:avLst/>
          </a:prstGeom>
        </p:spPr>
        <p:txBody>
          <a:bodyPr vert="horz" wrap="square" lIns="0" tIns="12065" rIns="0" bIns="0" rtlCol="0">
            <a:spAutoFit/>
          </a:bodyPr>
          <a:lstStyle/>
          <a:p>
            <a:pPr marL="12700" algn="ctr">
              <a:spcBef>
                <a:spcPts val="95"/>
              </a:spcBef>
            </a:pPr>
            <a:r>
              <a:rPr sz="2000" b="1" spc="-35" dirty="0">
                <a:latin typeface="Arial"/>
                <a:cs typeface="Arial"/>
              </a:rPr>
              <a:t>Your </a:t>
            </a:r>
            <a:r>
              <a:rPr lang="en-US" sz="2000" b="1" spc="-5" dirty="0">
                <a:latin typeface="Arial"/>
                <a:cs typeface="Arial"/>
              </a:rPr>
              <a:t>financial </a:t>
            </a:r>
            <a:r>
              <a:rPr lang="en-US" sz="2000" b="1" spc="-10" dirty="0">
                <a:latin typeface="Arial"/>
                <a:cs typeface="Arial"/>
              </a:rPr>
              <a:t>representative </a:t>
            </a:r>
            <a:r>
              <a:rPr lang="en-US" sz="2000" b="1" spc="-5" dirty="0">
                <a:latin typeface="Arial"/>
                <a:cs typeface="Arial"/>
              </a:rPr>
              <a:t>is at </a:t>
            </a:r>
            <a:r>
              <a:rPr lang="en-US" sz="2000" b="1" spc="-35" dirty="0">
                <a:latin typeface="Arial"/>
                <a:cs typeface="Arial"/>
              </a:rPr>
              <a:t>your </a:t>
            </a:r>
            <a:r>
              <a:rPr lang="en-US" sz="2000" b="1" spc="-5" dirty="0">
                <a:latin typeface="Arial"/>
                <a:cs typeface="Arial"/>
              </a:rPr>
              <a:t>side </a:t>
            </a:r>
            <a:r>
              <a:rPr lang="en-US" sz="2000" b="1" spc="-10" dirty="0">
                <a:latin typeface="Arial"/>
                <a:cs typeface="Arial"/>
              </a:rPr>
              <a:t>throughout the</a:t>
            </a:r>
            <a:r>
              <a:rPr lang="en-US" sz="2000" b="1" spc="315" dirty="0">
                <a:latin typeface="Arial"/>
                <a:cs typeface="Arial"/>
              </a:rPr>
              <a:t> </a:t>
            </a:r>
            <a:r>
              <a:rPr lang="en-US" sz="2000" b="1" spc="-5" dirty="0">
                <a:latin typeface="Arial"/>
                <a:cs typeface="Arial"/>
              </a:rPr>
              <a:t>process</a:t>
            </a:r>
            <a:endParaRPr sz="2000" dirty="0">
              <a:latin typeface="Arial"/>
              <a:cs typeface="Arial"/>
            </a:endParaRPr>
          </a:p>
        </p:txBody>
      </p:sp>
      <p:sp>
        <p:nvSpPr>
          <p:cNvPr id="35" name="Title 34">
            <a:extLst>
              <a:ext uri="{FF2B5EF4-FFF2-40B4-BE49-F238E27FC236}">
                <a16:creationId xmlns:a16="http://schemas.microsoft.com/office/drawing/2014/main" id="{52682735-452C-4B82-B780-B8FD6AB00750}"/>
              </a:ext>
            </a:extLst>
          </p:cNvPr>
          <p:cNvSpPr>
            <a:spLocks noGrp="1"/>
          </p:cNvSpPr>
          <p:nvPr>
            <p:ph type="title"/>
          </p:nvPr>
        </p:nvSpPr>
        <p:spPr/>
        <p:txBody>
          <a:bodyPr/>
          <a:lstStyle/>
          <a:p>
            <a:r>
              <a:rPr lang="en-US" dirty="0"/>
              <a:t>Your financial representative makes it easier</a:t>
            </a:r>
          </a:p>
        </p:txBody>
      </p:sp>
      <p:sp>
        <p:nvSpPr>
          <p:cNvPr id="2" name="Slide Number Placeholder 8">
            <a:extLst>
              <a:ext uri="{FF2B5EF4-FFF2-40B4-BE49-F238E27FC236}">
                <a16:creationId xmlns:a16="http://schemas.microsoft.com/office/drawing/2014/main" id="{7023718C-B09C-B9EE-C07B-ED065D72D842}"/>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17</a:t>
            </a:fld>
            <a:endParaRPr lang="en-US" dirty="0"/>
          </a:p>
        </p:txBody>
      </p:sp>
      <p:grpSp>
        <p:nvGrpSpPr>
          <p:cNvPr id="43" name="Group 42">
            <a:extLst>
              <a:ext uri="{FF2B5EF4-FFF2-40B4-BE49-F238E27FC236}">
                <a16:creationId xmlns:a16="http://schemas.microsoft.com/office/drawing/2014/main" id="{18147367-3D9B-B77F-B6FF-59B9B0F16630}"/>
              </a:ext>
            </a:extLst>
          </p:cNvPr>
          <p:cNvGrpSpPr/>
          <p:nvPr/>
        </p:nvGrpSpPr>
        <p:grpSpPr>
          <a:xfrm>
            <a:off x="2149770" y="2171700"/>
            <a:ext cx="8138160" cy="464623"/>
            <a:chOff x="2132044" y="2171700"/>
            <a:chExt cx="8138160" cy="464623"/>
          </a:xfrm>
        </p:grpSpPr>
        <p:sp>
          <p:nvSpPr>
            <p:cNvPr id="3" name="object 3"/>
            <p:cNvSpPr/>
            <p:nvPr/>
          </p:nvSpPr>
          <p:spPr>
            <a:xfrm>
              <a:off x="2190885" y="2171700"/>
              <a:ext cx="8020478" cy="464623"/>
            </a:xfrm>
            <a:custGeom>
              <a:avLst/>
              <a:gdLst/>
              <a:ahLst/>
              <a:cxnLst/>
              <a:rect l="l" t="t" r="r" b="b"/>
              <a:pathLst>
                <a:path w="6894830" h="399414">
                  <a:moveTo>
                    <a:pt x="0" y="0"/>
                  </a:moveTo>
                  <a:lnTo>
                    <a:pt x="6894576" y="0"/>
                  </a:lnTo>
                  <a:lnTo>
                    <a:pt x="6894576" y="399288"/>
                  </a:lnTo>
                  <a:lnTo>
                    <a:pt x="0" y="399288"/>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5" name="object 5"/>
            <p:cNvSpPr/>
            <p:nvPr/>
          </p:nvSpPr>
          <p:spPr>
            <a:xfrm>
              <a:off x="2132044" y="2404011"/>
              <a:ext cx="8138160" cy="0"/>
            </a:xfrm>
            <a:custGeom>
              <a:avLst/>
              <a:gdLst/>
              <a:ahLst/>
              <a:cxnLst/>
              <a:rect l="l" t="t" r="r" b="b"/>
              <a:pathLst>
                <a:path w="1953895">
                  <a:moveTo>
                    <a:pt x="0" y="0"/>
                  </a:moveTo>
                  <a:lnTo>
                    <a:pt x="1953768" y="0"/>
                  </a:lnTo>
                </a:path>
              </a:pathLst>
            </a:custGeom>
            <a:ln w="9525">
              <a:solidFill>
                <a:srgbClr val="FFFFFF"/>
              </a:solidFill>
            </a:ln>
          </p:spPr>
          <p:txBody>
            <a:bodyPr wrap="square" lIns="0" tIns="0" rIns="0" bIns="0" rtlCol="0"/>
            <a:lstStyle/>
            <a:p>
              <a:endParaRPr>
                <a:solidFill>
                  <a:srgbClr val="368727"/>
                </a:solidFill>
              </a:endParaRPr>
            </a:p>
          </p:txBody>
        </p:sp>
        <p:sp>
          <p:nvSpPr>
            <p:cNvPr id="6" name="object 6"/>
            <p:cNvSpPr/>
            <p:nvPr/>
          </p:nvSpPr>
          <p:spPr>
            <a:xfrm>
              <a:off x="4090375" y="2260340"/>
              <a:ext cx="4221499" cy="287343"/>
            </a:xfrm>
            <a:custGeom>
              <a:avLst/>
              <a:gdLst/>
              <a:ahLst/>
              <a:cxnLst/>
              <a:rect l="l" t="t" r="r" b="b"/>
              <a:pathLst>
                <a:path w="3017520" h="247014">
                  <a:moveTo>
                    <a:pt x="0" y="0"/>
                  </a:moveTo>
                  <a:lnTo>
                    <a:pt x="3017520" y="0"/>
                  </a:lnTo>
                  <a:lnTo>
                    <a:pt x="3017520" y="246887"/>
                  </a:lnTo>
                  <a:lnTo>
                    <a:pt x="0" y="246887"/>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30" name="TextBox 29">
              <a:extLst>
                <a:ext uri="{FF2B5EF4-FFF2-40B4-BE49-F238E27FC236}">
                  <a16:creationId xmlns:a16="http://schemas.microsoft.com/office/drawing/2014/main" id="{34A05069-1175-E942-E803-D5251A7E7D5C}"/>
                </a:ext>
              </a:extLst>
            </p:cNvPr>
            <p:cNvSpPr txBox="1"/>
            <p:nvPr/>
          </p:nvSpPr>
          <p:spPr>
            <a:xfrm>
              <a:off x="4462552" y="2234734"/>
              <a:ext cx="3477145" cy="338554"/>
            </a:xfrm>
            <a:prstGeom prst="rect">
              <a:avLst/>
            </a:prstGeom>
            <a:solidFill>
              <a:srgbClr val="F1F1F1"/>
            </a:solidFill>
          </p:spPr>
          <p:txBody>
            <a:bodyPr wrap="square" lIns="0" rIns="0">
              <a:spAutoFit/>
            </a:bodyPr>
            <a:lstStyle/>
            <a:p>
              <a:pPr algn="ctr"/>
              <a:r>
                <a:rPr lang="en-US" sz="1600" b="1" dirty="0">
                  <a:solidFill>
                    <a:srgbClr val="368727"/>
                  </a:solidFill>
                </a:rPr>
                <a:t>Assists you in plan implementation</a:t>
              </a:r>
            </a:p>
          </p:txBody>
        </p:sp>
      </p:grpSp>
      <p:grpSp>
        <p:nvGrpSpPr>
          <p:cNvPr id="44" name="Group 43">
            <a:extLst>
              <a:ext uri="{FF2B5EF4-FFF2-40B4-BE49-F238E27FC236}">
                <a16:creationId xmlns:a16="http://schemas.microsoft.com/office/drawing/2014/main" id="{7C92E6FE-FF9C-DCAA-86BA-9692B4ECB749}"/>
              </a:ext>
            </a:extLst>
          </p:cNvPr>
          <p:cNvGrpSpPr/>
          <p:nvPr/>
        </p:nvGrpSpPr>
        <p:grpSpPr>
          <a:xfrm>
            <a:off x="2132044" y="2842974"/>
            <a:ext cx="8138160" cy="466839"/>
            <a:chOff x="2132044" y="2843593"/>
            <a:chExt cx="8138160" cy="466839"/>
          </a:xfrm>
        </p:grpSpPr>
        <p:sp>
          <p:nvSpPr>
            <p:cNvPr id="7" name="object 7"/>
            <p:cNvSpPr/>
            <p:nvPr/>
          </p:nvSpPr>
          <p:spPr>
            <a:xfrm>
              <a:off x="2190885" y="2843593"/>
              <a:ext cx="8020478" cy="466839"/>
            </a:xfrm>
            <a:custGeom>
              <a:avLst/>
              <a:gdLst/>
              <a:ahLst/>
              <a:cxnLst/>
              <a:rect l="l" t="t" r="r" b="b"/>
              <a:pathLst>
                <a:path w="6894830" h="401319">
                  <a:moveTo>
                    <a:pt x="0" y="0"/>
                  </a:moveTo>
                  <a:lnTo>
                    <a:pt x="6894576" y="0"/>
                  </a:lnTo>
                  <a:lnTo>
                    <a:pt x="6894576" y="400812"/>
                  </a:lnTo>
                  <a:lnTo>
                    <a:pt x="0" y="400812"/>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9" name="object 9"/>
            <p:cNvSpPr/>
            <p:nvPr/>
          </p:nvSpPr>
          <p:spPr>
            <a:xfrm>
              <a:off x="2132044" y="3077012"/>
              <a:ext cx="8138160" cy="0"/>
            </a:xfrm>
            <a:custGeom>
              <a:avLst/>
              <a:gdLst/>
              <a:ahLst/>
              <a:cxnLst/>
              <a:rect l="l" t="t" r="r" b="b"/>
              <a:pathLst>
                <a:path w="1176655">
                  <a:moveTo>
                    <a:pt x="0" y="0"/>
                  </a:moveTo>
                  <a:lnTo>
                    <a:pt x="1176527" y="0"/>
                  </a:lnTo>
                </a:path>
              </a:pathLst>
            </a:custGeom>
            <a:ln w="9525">
              <a:solidFill>
                <a:srgbClr val="FFFFFF"/>
              </a:solidFill>
            </a:ln>
          </p:spPr>
          <p:txBody>
            <a:bodyPr wrap="square" lIns="0" tIns="0" rIns="0" bIns="0" rtlCol="0"/>
            <a:lstStyle/>
            <a:p>
              <a:endParaRPr>
                <a:solidFill>
                  <a:srgbClr val="368727"/>
                </a:solidFill>
              </a:endParaRPr>
            </a:p>
          </p:txBody>
        </p:sp>
        <p:sp>
          <p:nvSpPr>
            <p:cNvPr id="10" name="object 10"/>
            <p:cNvSpPr/>
            <p:nvPr/>
          </p:nvSpPr>
          <p:spPr>
            <a:xfrm>
              <a:off x="3274145" y="2934080"/>
              <a:ext cx="5853959" cy="285865"/>
            </a:xfrm>
            <a:custGeom>
              <a:avLst/>
              <a:gdLst/>
              <a:ahLst/>
              <a:cxnLst/>
              <a:rect l="l" t="t" r="r" b="b"/>
              <a:pathLst>
                <a:path w="4572000" h="245744">
                  <a:moveTo>
                    <a:pt x="0" y="0"/>
                  </a:moveTo>
                  <a:lnTo>
                    <a:pt x="4572000" y="0"/>
                  </a:lnTo>
                  <a:lnTo>
                    <a:pt x="4572000" y="245363"/>
                  </a:lnTo>
                  <a:lnTo>
                    <a:pt x="0" y="245363"/>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31" name="TextBox 30">
              <a:extLst>
                <a:ext uri="{FF2B5EF4-FFF2-40B4-BE49-F238E27FC236}">
                  <a16:creationId xmlns:a16="http://schemas.microsoft.com/office/drawing/2014/main" id="{6D520CAB-AE62-298B-F673-83BCE9B99E19}"/>
                </a:ext>
              </a:extLst>
            </p:cNvPr>
            <p:cNvSpPr txBox="1"/>
            <p:nvPr/>
          </p:nvSpPr>
          <p:spPr>
            <a:xfrm>
              <a:off x="3732244" y="2907735"/>
              <a:ext cx="4937760" cy="338554"/>
            </a:xfrm>
            <a:prstGeom prst="rect">
              <a:avLst/>
            </a:prstGeom>
            <a:solidFill>
              <a:srgbClr val="F1F1F1"/>
            </a:solidFill>
          </p:spPr>
          <p:txBody>
            <a:bodyPr wrap="square" lIns="0" rIns="0">
              <a:spAutoFit/>
            </a:bodyPr>
            <a:lstStyle/>
            <a:p>
              <a:pPr algn="ctr"/>
              <a:r>
                <a:rPr lang="en-US" sz="1600" b="1" dirty="0">
                  <a:solidFill>
                    <a:srgbClr val="368727"/>
                  </a:solidFill>
                </a:rPr>
                <a:t>Helps you choose the appropriate funding options </a:t>
              </a:r>
            </a:p>
          </p:txBody>
        </p:sp>
      </p:grpSp>
      <p:grpSp>
        <p:nvGrpSpPr>
          <p:cNvPr id="45" name="Group 44">
            <a:extLst>
              <a:ext uri="{FF2B5EF4-FFF2-40B4-BE49-F238E27FC236}">
                <a16:creationId xmlns:a16="http://schemas.microsoft.com/office/drawing/2014/main" id="{2B1616B7-EF92-14D6-F797-0CE852622510}"/>
              </a:ext>
            </a:extLst>
          </p:cNvPr>
          <p:cNvGrpSpPr/>
          <p:nvPr/>
        </p:nvGrpSpPr>
        <p:grpSpPr>
          <a:xfrm>
            <a:off x="2132043" y="3516464"/>
            <a:ext cx="8138160" cy="466839"/>
            <a:chOff x="2132043" y="3515487"/>
            <a:chExt cx="8138160" cy="466839"/>
          </a:xfrm>
        </p:grpSpPr>
        <p:sp>
          <p:nvSpPr>
            <p:cNvPr id="11" name="object 11"/>
            <p:cNvSpPr/>
            <p:nvPr/>
          </p:nvSpPr>
          <p:spPr>
            <a:xfrm>
              <a:off x="2190884" y="3515487"/>
              <a:ext cx="8020478" cy="466839"/>
            </a:xfrm>
            <a:custGeom>
              <a:avLst/>
              <a:gdLst/>
              <a:ahLst/>
              <a:cxnLst/>
              <a:rect l="l" t="t" r="r" b="b"/>
              <a:pathLst>
                <a:path w="6894830" h="401320">
                  <a:moveTo>
                    <a:pt x="0" y="0"/>
                  </a:moveTo>
                  <a:lnTo>
                    <a:pt x="6894576" y="0"/>
                  </a:lnTo>
                  <a:lnTo>
                    <a:pt x="6894576" y="400812"/>
                  </a:lnTo>
                  <a:lnTo>
                    <a:pt x="0" y="400812"/>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13" name="object 13"/>
            <p:cNvSpPr/>
            <p:nvPr/>
          </p:nvSpPr>
          <p:spPr>
            <a:xfrm>
              <a:off x="2132043" y="3748906"/>
              <a:ext cx="8138160" cy="0"/>
            </a:xfrm>
            <a:custGeom>
              <a:avLst/>
              <a:gdLst/>
              <a:ahLst/>
              <a:cxnLst/>
              <a:rect l="l" t="t" r="r" b="b"/>
              <a:pathLst>
                <a:path w="1222375">
                  <a:moveTo>
                    <a:pt x="0" y="0"/>
                  </a:moveTo>
                  <a:lnTo>
                    <a:pt x="1222248" y="0"/>
                  </a:lnTo>
                </a:path>
              </a:pathLst>
            </a:custGeom>
            <a:ln w="9525">
              <a:solidFill>
                <a:srgbClr val="FFFFFF"/>
              </a:solidFill>
            </a:ln>
          </p:spPr>
          <p:txBody>
            <a:bodyPr wrap="square" lIns="0" tIns="0" rIns="0" bIns="0" rtlCol="0"/>
            <a:lstStyle/>
            <a:p>
              <a:endParaRPr>
                <a:solidFill>
                  <a:srgbClr val="368727"/>
                </a:solidFill>
              </a:endParaRPr>
            </a:p>
          </p:txBody>
        </p:sp>
        <p:sp>
          <p:nvSpPr>
            <p:cNvPr id="14" name="object 14"/>
            <p:cNvSpPr/>
            <p:nvPr/>
          </p:nvSpPr>
          <p:spPr>
            <a:xfrm>
              <a:off x="3595096" y="3605235"/>
              <a:ext cx="5212055" cy="287343"/>
            </a:xfrm>
            <a:custGeom>
              <a:avLst/>
              <a:gdLst/>
              <a:ahLst/>
              <a:cxnLst/>
              <a:rect l="l" t="t" r="r" b="b"/>
              <a:pathLst>
                <a:path w="4480559" h="247014">
                  <a:moveTo>
                    <a:pt x="0" y="0"/>
                  </a:moveTo>
                  <a:lnTo>
                    <a:pt x="4480559" y="0"/>
                  </a:lnTo>
                  <a:lnTo>
                    <a:pt x="4480559" y="246887"/>
                  </a:lnTo>
                  <a:lnTo>
                    <a:pt x="0" y="246887"/>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32" name="TextBox 31">
              <a:extLst>
                <a:ext uri="{FF2B5EF4-FFF2-40B4-BE49-F238E27FC236}">
                  <a16:creationId xmlns:a16="http://schemas.microsoft.com/office/drawing/2014/main" id="{B8405A07-C767-A168-B7E5-9E7736C709E3}"/>
                </a:ext>
              </a:extLst>
            </p:cNvPr>
            <p:cNvSpPr txBox="1"/>
            <p:nvPr/>
          </p:nvSpPr>
          <p:spPr>
            <a:xfrm>
              <a:off x="3457923" y="3579629"/>
              <a:ext cx="5486400" cy="338554"/>
            </a:xfrm>
            <a:prstGeom prst="rect">
              <a:avLst/>
            </a:prstGeom>
            <a:solidFill>
              <a:srgbClr val="F1F1F1"/>
            </a:solidFill>
          </p:spPr>
          <p:txBody>
            <a:bodyPr wrap="square" lIns="0" rIns="0">
              <a:spAutoFit/>
            </a:bodyPr>
            <a:lstStyle/>
            <a:p>
              <a:pPr algn="ctr"/>
              <a:r>
                <a:rPr lang="en-US" sz="1600" b="1" dirty="0">
                  <a:solidFill>
                    <a:srgbClr val="368727"/>
                  </a:solidFill>
                </a:rPr>
                <a:t> Provides material to encourage employee participation </a:t>
              </a:r>
            </a:p>
          </p:txBody>
        </p:sp>
      </p:grpSp>
      <p:grpSp>
        <p:nvGrpSpPr>
          <p:cNvPr id="46" name="Group 45">
            <a:extLst>
              <a:ext uri="{FF2B5EF4-FFF2-40B4-BE49-F238E27FC236}">
                <a16:creationId xmlns:a16="http://schemas.microsoft.com/office/drawing/2014/main" id="{FF83CC79-2C2C-698B-BE9A-4A4C4473AEEB}"/>
              </a:ext>
            </a:extLst>
          </p:cNvPr>
          <p:cNvGrpSpPr/>
          <p:nvPr/>
        </p:nvGrpSpPr>
        <p:grpSpPr>
          <a:xfrm>
            <a:off x="2132044" y="4189954"/>
            <a:ext cx="8138160" cy="464623"/>
            <a:chOff x="2132044" y="4189154"/>
            <a:chExt cx="8138160" cy="464623"/>
          </a:xfrm>
        </p:grpSpPr>
        <p:sp>
          <p:nvSpPr>
            <p:cNvPr id="15" name="object 15"/>
            <p:cNvSpPr/>
            <p:nvPr/>
          </p:nvSpPr>
          <p:spPr>
            <a:xfrm>
              <a:off x="2190885" y="4189154"/>
              <a:ext cx="8020478" cy="464623"/>
            </a:xfrm>
            <a:custGeom>
              <a:avLst/>
              <a:gdLst/>
              <a:ahLst/>
              <a:cxnLst/>
              <a:rect l="l" t="t" r="r" b="b"/>
              <a:pathLst>
                <a:path w="6894830" h="399414">
                  <a:moveTo>
                    <a:pt x="0" y="0"/>
                  </a:moveTo>
                  <a:lnTo>
                    <a:pt x="6894576" y="0"/>
                  </a:lnTo>
                  <a:lnTo>
                    <a:pt x="6894576" y="399287"/>
                  </a:lnTo>
                  <a:lnTo>
                    <a:pt x="0" y="399287"/>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17" name="object 17"/>
            <p:cNvSpPr/>
            <p:nvPr/>
          </p:nvSpPr>
          <p:spPr>
            <a:xfrm>
              <a:off x="2132044" y="4421465"/>
              <a:ext cx="8138160" cy="0"/>
            </a:xfrm>
            <a:custGeom>
              <a:avLst/>
              <a:gdLst/>
              <a:ahLst/>
              <a:cxnLst/>
              <a:rect l="l" t="t" r="r" b="b"/>
              <a:pathLst>
                <a:path w="1953895">
                  <a:moveTo>
                    <a:pt x="0" y="0"/>
                  </a:moveTo>
                  <a:lnTo>
                    <a:pt x="1953768" y="0"/>
                  </a:lnTo>
                </a:path>
              </a:pathLst>
            </a:custGeom>
            <a:ln w="9525">
              <a:solidFill>
                <a:srgbClr val="FFFFFF"/>
              </a:solidFill>
            </a:ln>
          </p:spPr>
          <p:txBody>
            <a:bodyPr wrap="square" lIns="0" tIns="0" rIns="0" bIns="0" rtlCol="0"/>
            <a:lstStyle/>
            <a:p>
              <a:endParaRPr>
                <a:solidFill>
                  <a:srgbClr val="368727"/>
                </a:solidFill>
              </a:endParaRPr>
            </a:p>
          </p:txBody>
        </p:sp>
        <p:sp>
          <p:nvSpPr>
            <p:cNvPr id="18" name="object 18"/>
            <p:cNvSpPr/>
            <p:nvPr/>
          </p:nvSpPr>
          <p:spPr>
            <a:xfrm>
              <a:off x="3752434" y="4277794"/>
              <a:ext cx="4897381" cy="287343"/>
            </a:xfrm>
            <a:custGeom>
              <a:avLst/>
              <a:gdLst/>
              <a:ahLst/>
              <a:cxnLst/>
              <a:rect l="l" t="t" r="r" b="b"/>
              <a:pathLst>
                <a:path w="3017520" h="247014">
                  <a:moveTo>
                    <a:pt x="0" y="0"/>
                  </a:moveTo>
                  <a:lnTo>
                    <a:pt x="3017520" y="0"/>
                  </a:lnTo>
                  <a:lnTo>
                    <a:pt x="3017520" y="246888"/>
                  </a:lnTo>
                  <a:lnTo>
                    <a:pt x="0" y="246888"/>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33" name="TextBox 32">
              <a:extLst>
                <a:ext uri="{FF2B5EF4-FFF2-40B4-BE49-F238E27FC236}">
                  <a16:creationId xmlns:a16="http://schemas.microsoft.com/office/drawing/2014/main" id="{AD097BD1-613D-0313-7666-1A4D6283DB6D}"/>
                </a:ext>
              </a:extLst>
            </p:cNvPr>
            <p:cNvSpPr txBox="1"/>
            <p:nvPr/>
          </p:nvSpPr>
          <p:spPr>
            <a:xfrm>
              <a:off x="3732244" y="4252188"/>
              <a:ext cx="4937760" cy="338554"/>
            </a:xfrm>
            <a:prstGeom prst="rect">
              <a:avLst/>
            </a:prstGeom>
            <a:solidFill>
              <a:srgbClr val="F1F1F1"/>
            </a:solidFill>
          </p:spPr>
          <p:txBody>
            <a:bodyPr wrap="square" lIns="0" rIns="0">
              <a:spAutoFit/>
            </a:bodyPr>
            <a:lstStyle/>
            <a:p>
              <a:pPr algn="ctr"/>
              <a:r>
                <a:rPr lang="en-US" sz="1600" b="1" dirty="0">
                  <a:solidFill>
                    <a:srgbClr val="368727"/>
                  </a:solidFill>
                </a:rPr>
                <a:t>May conduct employee enrollment training</a:t>
              </a:r>
            </a:p>
          </p:txBody>
        </p:sp>
      </p:grpSp>
      <p:grpSp>
        <p:nvGrpSpPr>
          <p:cNvPr id="47" name="Group 46">
            <a:extLst>
              <a:ext uri="{FF2B5EF4-FFF2-40B4-BE49-F238E27FC236}">
                <a16:creationId xmlns:a16="http://schemas.microsoft.com/office/drawing/2014/main" id="{54C9B28C-7FB4-2187-511E-6C5E0782B0DD}"/>
              </a:ext>
            </a:extLst>
          </p:cNvPr>
          <p:cNvGrpSpPr/>
          <p:nvPr/>
        </p:nvGrpSpPr>
        <p:grpSpPr>
          <a:xfrm>
            <a:off x="2132045" y="4861228"/>
            <a:ext cx="8138160" cy="466839"/>
            <a:chOff x="2132045" y="4860457"/>
            <a:chExt cx="8138160" cy="466839"/>
          </a:xfrm>
        </p:grpSpPr>
        <p:sp>
          <p:nvSpPr>
            <p:cNvPr id="19" name="object 19"/>
            <p:cNvSpPr/>
            <p:nvPr/>
          </p:nvSpPr>
          <p:spPr>
            <a:xfrm>
              <a:off x="2190886" y="4860457"/>
              <a:ext cx="8020478" cy="466839"/>
            </a:xfrm>
            <a:custGeom>
              <a:avLst/>
              <a:gdLst/>
              <a:ahLst/>
              <a:cxnLst/>
              <a:rect l="l" t="t" r="r" b="b"/>
              <a:pathLst>
                <a:path w="6894830" h="401320">
                  <a:moveTo>
                    <a:pt x="0" y="0"/>
                  </a:moveTo>
                  <a:lnTo>
                    <a:pt x="6894576" y="0"/>
                  </a:lnTo>
                  <a:lnTo>
                    <a:pt x="6894576" y="400812"/>
                  </a:lnTo>
                  <a:lnTo>
                    <a:pt x="0" y="400812"/>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21" name="object 21"/>
            <p:cNvSpPr/>
            <p:nvPr/>
          </p:nvSpPr>
          <p:spPr>
            <a:xfrm>
              <a:off x="2132045" y="5093876"/>
              <a:ext cx="8138160" cy="0"/>
            </a:xfrm>
            <a:custGeom>
              <a:avLst/>
              <a:gdLst/>
              <a:ahLst/>
              <a:cxnLst/>
              <a:rect l="l" t="t" r="r" b="b"/>
              <a:pathLst>
                <a:path w="1679575">
                  <a:moveTo>
                    <a:pt x="0" y="0"/>
                  </a:moveTo>
                  <a:lnTo>
                    <a:pt x="1679448" y="0"/>
                  </a:lnTo>
                </a:path>
              </a:pathLst>
            </a:custGeom>
            <a:ln w="9525">
              <a:solidFill>
                <a:srgbClr val="FFFFFF"/>
              </a:solidFill>
            </a:ln>
          </p:spPr>
          <p:txBody>
            <a:bodyPr wrap="square" lIns="0" tIns="0" rIns="0" bIns="0" rtlCol="0"/>
            <a:lstStyle/>
            <a:p>
              <a:endParaRPr>
                <a:solidFill>
                  <a:srgbClr val="368727"/>
                </a:solidFill>
              </a:endParaRPr>
            </a:p>
          </p:txBody>
        </p:sp>
        <p:sp>
          <p:nvSpPr>
            <p:cNvPr id="22" name="object 22"/>
            <p:cNvSpPr/>
            <p:nvPr/>
          </p:nvSpPr>
          <p:spPr>
            <a:xfrm>
              <a:off x="4126940" y="4950944"/>
              <a:ext cx="4148371" cy="285865"/>
            </a:xfrm>
            <a:custGeom>
              <a:avLst/>
              <a:gdLst/>
              <a:ahLst/>
              <a:cxnLst/>
              <a:rect l="l" t="t" r="r" b="b"/>
              <a:pathLst>
                <a:path w="3566160" h="245745">
                  <a:moveTo>
                    <a:pt x="0" y="0"/>
                  </a:moveTo>
                  <a:lnTo>
                    <a:pt x="3566160" y="0"/>
                  </a:lnTo>
                  <a:lnTo>
                    <a:pt x="3566160" y="245363"/>
                  </a:lnTo>
                  <a:lnTo>
                    <a:pt x="0" y="245363"/>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34" name="TextBox 33">
              <a:extLst>
                <a:ext uri="{FF2B5EF4-FFF2-40B4-BE49-F238E27FC236}">
                  <a16:creationId xmlns:a16="http://schemas.microsoft.com/office/drawing/2014/main" id="{B0203F0E-B354-0934-9A94-E5D20BC45679}"/>
                </a:ext>
              </a:extLst>
            </p:cNvPr>
            <p:cNvSpPr txBox="1"/>
            <p:nvPr/>
          </p:nvSpPr>
          <p:spPr>
            <a:xfrm>
              <a:off x="3732245" y="4924599"/>
              <a:ext cx="4937760" cy="338554"/>
            </a:xfrm>
            <a:prstGeom prst="rect">
              <a:avLst/>
            </a:prstGeom>
            <a:solidFill>
              <a:srgbClr val="F1F1F1"/>
            </a:solidFill>
          </p:spPr>
          <p:txBody>
            <a:bodyPr wrap="square" lIns="0" rIns="0">
              <a:spAutoFit/>
            </a:bodyPr>
            <a:lstStyle/>
            <a:p>
              <a:pPr algn="ctr"/>
              <a:r>
                <a:rPr lang="en-US" sz="1600" b="1" dirty="0">
                  <a:solidFill>
                    <a:srgbClr val="368727"/>
                  </a:solidFill>
                </a:rPr>
                <a:t>Helps employees select investments </a:t>
              </a:r>
            </a:p>
          </p:txBody>
        </p:sp>
      </p:grpSp>
      <p:grpSp>
        <p:nvGrpSpPr>
          <p:cNvPr id="48" name="Group 47">
            <a:extLst>
              <a:ext uri="{FF2B5EF4-FFF2-40B4-BE49-F238E27FC236}">
                <a16:creationId xmlns:a16="http://schemas.microsoft.com/office/drawing/2014/main" id="{82391308-DCB2-745A-834A-FAC6F8CCA1AB}"/>
              </a:ext>
            </a:extLst>
          </p:cNvPr>
          <p:cNvGrpSpPr/>
          <p:nvPr/>
        </p:nvGrpSpPr>
        <p:grpSpPr>
          <a:xfrm>
            <a:off x="2132045" y="5534717"/>
            <a:ext cx="8138160" cy="464623"/>
            <a:chOff x="2132045" y="5534717"/>
            <a:chExt cx="8138160" cy="464623"/>
          </a:xfrm>
        </p:grpSpPr>
        <p:sp>
          <p:nvSpPr>
            <p:cNvPr id="23" name="object 23"/>
            <p:cNvSpPr/>
            <p:nvPr/>
          </p:nvSpPr>
          <p:spPr>
            <a:xfrm>
              <a:off x="2190886" y="5534717"/>
              <a:ext cx="8020478" cy="464623"/>
            </a:xfrm>
            <a:custGeom>
              <a:avLst/>
              <a:gdLst/>
              <a:ahLst/>
              <a:cxnLst/>
              <a:rect l="l" t="t" r="r" b="b"/>
              <a:pathLst>
                <a:path w="6894830" h="399414">
                  <a:moveTo>
                    <a:pt x="0" y="0"/>
                  </a:moveTo>
                  <a:lnTo>
                    <a:pt x="6894576" y="0"/>
                  </a:lnTo>
                  <a:lnTo>
                    <a:pt x="6894576" y="399288"/>
                  </a:lnTo>
                  <a:lnTo>
                    <a:pt x="0" y="399288"/>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25" name="object 25"/>
            <p:cNvSpPr/>
            <p:nvPr/>
          </p:nvSpPr>
          <p:spPr>
            <a:xfrm>
              <a:off x="2132045" y="5767028"/>
              <a:ext cx="8138160" cy="0"/>
            </a:xfrm>
            <a:custGeom>
              <a:avLst/>
              <a:gdLst/>
              <a:ahLst/>
              <a:cxnLst/>
              <a:rect l="l" t="t" r="r" b="b"/>
              <a:pathLst>
                <a:path w="1725295">
                  <a:moveTo>
                    <a:pt x="0" y="0"/>
                  </a:moveTo>
                  <a:lnTo>
                    <a:pt x="1725168" y="0"/>
                  </a:lnTo>
                </a:path>
              </a:pathLst>
            </a:custGeom>
            <a:ln w="9525">
              <a:solidFill>
                <a:srgbClr val="FFFFFF"/>
              </a:solidFill>
            </a:ln>
          </p:spPr>
          <p:txBody>
            <a:bodyPr wrap="square" lIns="0" tIns="0" rIns="0" bIns="0" rtlCol="0"/>
            <a:lstStyle/>
            <a:p>
              <a:endParaRPr>
                <a:solidFill>
                  <a:srgbClr val="368727"/>
                </a:solidFill>
              </a:endParaRPr>
            </a:p>
          </p:txBody>
        </p:sp>
        <p:sp>
          <p:nvSpPr>
            <p:cNvPr id="26" name="object 26"/>
            <p:cNvSpPr/>
            <p:nvPr/>
          </p:nvSpPr>
          <p:spPr>
            <a:xfrm>
              <a:off x="4180124" y="5623357"/>
              <a:ext cx="4042002" cy="287343"/>
            </a:xfrm>
            <a:custGeom>
              <a:avLst/>
              <a:gdLst/>
              <a:ahLst/>
              <a:cxnLst/>
              <a:rect l="l" t="t" r="r" b="b"/>
              <a:pathLst>
                <a:path w="3474720" h="247014">
                  <a:moveTo>
                    <a:pt x="0" y="0"/>
                  </a:moveTo>
                  <a:lnTo>
                    <a:pt x="3474720" y="0"/>
                  </a:lnTo>
                  <a:lnTo>
                    <a:pt x="3474720" y="246887"/>
                  </a:lnTo>
                  <a:lnTo>
                    <a:pt x="0" y="246887"/>
                  </a:lnTo>
                  <a:lnTo>
                    <a:pt x="0" y="0"/>
                  </a:lnTo>
                  <a:close/>
                </a:path>
              </a:pathLst>
            </a:custGeom>
            <a:solidFill>
              <a:srgbClr val="F1F1F1"/>
            </a:solidFill>
          </p:spPr>
          <p:txBody>
            <a:bodyPr wrap="square" lIns="0" tIns="0" rIns="0" bIns="0" rtlCol="0"/>
            <a:lstStyle/>
            <a:p>
              <a:endParaRPr>
                <a:solidFill>
                  <a:srgbClr val="368727"/>
                </a:solidFill>
              </a:endParaRPr>
            </a:p>
          </p:txBody>
        </p:sp>
        <p:sp>
          <p:nvSpPr>
            <p:cNvPr id="37" name="TextBox 36">
              <a:extLst>
                <a:ext uri="{FF2B5EF4-FFF2-40B4-BE49-F238E27FC236}">
                  <a16:creationId xmlns:a16="http://schemas.microsoft.com/office/drawing/2014/main" id="{1726A09D-612A-DD95-D3B8-F1B0A8B2DD36}"/>
                </a:ext>
              </a:extLst>
            </p:cNvPr>
            <p:cNvSpPr txBox="1"/>
            <p:nvPr/>
          </p:nvSpPr>
          <p:spPr>
            <a:xfrm>
              <a:off x="3732245" y="5597751"/>
              <a:ext cx="4937760" cy="338554"/>
            </a:xfrm>
            <a:prstGeom prst="rect">
              <a:avLst/>
            </a:prstGeom>
            <a:solidFill>
              <a:srgbClr val="F1F1F1"/>
            </a:solidFill>
          </p:spPr>
          <p:txBody>
            <a:bodyPr wrap="square" lIns="0" rIns="0">
              <a:spAutoFit/>
            </a:bodyPr>
            <a:lstStyle/>
            <a:p>
              <a:pPr algn="ctr"/>
              <a:r>
                <a:rPr lang="en-US" sz="1600" b="1" dirty="0">
                  <a:solidFill>
                    <a:srgbClr val="368727"/>
                  </a:solidFill>
                </a:rPr>
                <a:t>Communicates plan enhancements</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21"/>
          <p:cNvSpPr txBox="1">
            <a:spLocks noChangeArrowheads="1"/>
          </p:cNvSpPr>
          <p:nvPr/>
        </p:nvSpPr>
        <p:spPr bwMode="auto">
          <a:xfrm>
            <a:off x="422820" y="3285319"/>
            <a:ext cx="11451680" cy="321113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657" tIns="0" rIns="108657"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i.fidelity.com/529</a:t>
            </a:r>
            <a:endParaRPr kumimoji="0" lang="en-US" sz="100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71120" lvl="0" indent="-635" algn="just" defTabSz="914400" rtl="0" eaLnBrk="1" fontAlgn="base" latinLnBrk="0" hangingPunct="1">
              <a:lnSpc>
                <a:spcPct val="100000"/>
              </a:lnSpc>
              <a:spcBef>
                <a:spcPts val="400"/>
              </a:spcBef>
              <a:spcAft>
                <a:spcPct val="0"/>
              </a:spcAft>
              <a:buClrTx/>
              <a:buSzTx/>
              <a:buFontTx/>
              <a:buNone/>
              <a:tabLst/>
              <a:defRPr/>
            </a:pP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If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your client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or the designated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beneficiary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is not a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resident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of the state offering the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529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plan, they may </a:t>
            </a:r>
            <a:r>
              <a:rPr kumimoji="0" lang="en-US" sz="1000" b="1" i="0" u="none" strike="noStrike" kern="1200" cap="none" spc="0" normalizeH="0" baseline="0" noProof="0" dirty="0">
                <a:ln>
                  <a:noFill/>
                </a:ln>
                <a:solidFill>
                  <a:srgbClr val="000000"/>
                </a:solidFill>
                <a:effectLst/>
                <a:uLnTx/>
                <a:uFillTx/>
                <a:latin typeface="Arial"/>
                <a:ea typeface="ＭＳ Ｐゴシック"/>
                <a:cs typeface="Arial"/>
              </a:rPr>
              <a:t>want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to consider, before investing, whether their state or the designated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beneficiary’s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home state offers its residents a plan </a:t>
            </a:r>
            <a:r>
              <a:rPr kumimoji="0" lang="en-US" sz="1000" b="1" i="0" u="none" strike="noStrike" kern="1200" cap="none" spc="0" normalizeH="0" baseline="0" noProof="0" dirty="0">
                <a:ln>
                  <a:noFill/>
                </a:ln>
                <a:solidFill>
                  <a:srgbClr val="000000"/>
                </a:solidFill>
                <a:effectLst/>
                <a:uLnTx/>
                <a:uFillTx/>
                <a:latin typeface="Arial"/>
                <a:ea typeface="ＭＳ Ｐゴシック"/>
                <a:cs typeface="Arial"/>
              </a:rPr>
              <a:t>with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alternate state tax advantages or other state benefits, such as financial aid,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scholarship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funds, and protection from creditors.</a:t>
            </a:r>
            <a:endParaRPr kumimoji="0" lang="en-US" sz="100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0" lvl="0" indent="0" algn="just" defTabSz="914400" rtl="0" eaLnBrk="1" fontAlgn="base" latinLnBrk="0" hangingPunct="1">
              <a:lnSpc>
                <a:spcPct val="100000"/>
              </a:lnSpc>
              <a:spcBef>
                <a:spcPts val="400"/>
              </a:spcBef>
              <a:spcAft>
                <a:spcPct val="0"/>
              </a:spcAft>
              <a:buClrTx/>
              <a:buSzTx/>
              <a:buFontTx/>
              <a:buNone/>
              <a:tabLst/>
              <a:defRPr/>
            </a:pP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Units of the portfolios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are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municipal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securities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and may be subject to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market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volatility and fluctuation.</a:t>
            </a:r>
            <a:endParaRPr kumimoji="0" lang="en-US" sz="100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0" lvl="0" indent="0" algn="just" defTabSz="914400" rtl="0" eaLnBrk="1" fontAlgn="base" latinLnBrk="0" hangingPunct="1">
              <a:lnSpc>
                <a:spcPct val="100000"/>
              </a:lnSpc>
              <a:spcBef>
                <a:spcPts val="400"/>
              </a:spcBef>
              <a:spcAft>
                <a:spcPct val="0"/>
              </a:spcAft>
              <a:buClrTx/>
              <a:buSzTx/>
              <a:buFontTx/>
              <a:buNone/>
              <a:tabLst/>
              <a:defRPr/>
            </a:pP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Not NCUA or NCUSIF insured.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May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lose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value.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No credit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union</a:t>
            </a:r>
            <a:r>
              <a:rPr kumimoji="0" lang="en-US" sz="1000" b="0" i="0" u="none" strike="noStrike" kern="1200" cap="none" spc="70" normalizeH="0" baseline="0" noProof="0" dirty="0">
                <a:ln>
                  <a:noFill/>
                </a:ln>
                <a:solidFill>
                  <a:srgbClr val="000000"/>
                </a:solidFill>
                <a:effectLst/>
                <a:uLnTx/>
                <a:uFillTx/>
                <a:latin typeface="Arial"/>
                <a:ea typeface="ＭＳ Ｐゴシック"/>
                <a:cs typeface="Arial"/>
              </a:rPr>
              <a:t>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guarantee.</a:t>
            </a:r>
            <a:endParaRPr kumimoji="0" lang="en-US" sz="100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339725" lvl="0" indent="0" algn="l" defTabSz="914400" rtl="0" eaLnBrk="1" fontAlgn="base" latinLnBrk="0" hangingPunct="1">
              <a:lnSpc>
                <a:spcPct val="100000"/>
              </a:lnSpc>
              <a:spcBef>
                <a:spcPts val="400"/>
              </a:spcBef>
              <a:spcAft>
                <a:spcPct val="0"/>
              </a:spcAft>
              <a:buClrTx/>
              <a:buSzTx/>
              <a:buFontTx/>
              <a:buNone/>
              <a:tabLst/>
              <a:defRPr/>
            </a:pP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Unless specifically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indicated in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an investment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option’s detailed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description,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principal invested is not guaranteed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at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any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time,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including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at or after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the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target</a:t>
            </a:r>
            <a:r>
              <a:rPr kumimoji="0" lang="en-US" sz="1000"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date.</a:t>
            </a:r>
            <a:endParaRPr kumimoji="0" lang="en-US" sz="100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90170" lvl="0" indent="0" algn="l" defTabSz="914400" rtl="0" eaLnBrk="1" fontAlgn="base" latinLnBrk="0" hangingPunct="1">
              <a:lnSpc>
                <a:spcPct val="100000"/>
              </a:lnSpc>
              <a:spcBef>
                <a:spcPts val="400"/>
              </a:spcBef>
              <a:spcAft>
                <a:spcPct val="0"/>
              </a:spcAft>
              <a:buClrTx/>
              <a:buSzTx/>
              <a:buFontTx/>
              <a:buNone/>
              <a:tabLst/>
              <a:defRPr/>
            </a:pP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Consider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your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current and anticipated investment horizon and income tax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bracket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when making an investment decision, as the illustrations presented may not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reflect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these factors.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Systematic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investing does not ensure a profit and does not limit loss in a declining market. </a:t>
            </a:r>
            <a:r>
              <a:rPr kumimoji="0" lang="en-US" sz="1000" b="1" i="0" u="none" strike="noStrike" kern="1200" cap="none" spc="-20" normalizeH="0" baseline="0" noProof="0" dirty="0">
                <a:ln>
                  <a:noFill/>
                </a:ln>
                <a:solidFill>
                  <a:srgbClr val="000000"/>
                </a:solidFill>
                <a:effectLst/>
                <a:uLnTx/>
                <a:uFillTx/>
                <a:latin typeface="Arial"/>
                <a:ea typeface="ＭＳ Ｐゴシック"/>
                <a:cs typeface="Arial"/>
              </a:rPr>
              <a:t>All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hypothetical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examples are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for illustrative purposes only and do not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represent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the performance of any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security. </a:t>
            </a:r>
            <a:r>
              <a:rPr kumimoji="0" lang="en-US" sz="1000" b="1"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assumed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rate of return used in these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examples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is not guaranteed, and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you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may have a gain or loss when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you sell your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units. Investments that have potential for a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7%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annual rate of return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also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come </a:t>
            </a:r>
            <a:r>
              <a:rPr kumimoji="0" lang="en-US" sz="1000" b="1" i="0" u="none" strike="noStrike" kern="1200" cap="none" spc="0" normalizeH="0" baseline="0" noProof="0" dirty="0">
                <a:ln>
                  <a:noFill/>
                </a:ln>
                <a:solidFill>
                  <a:srgbClr val="000000"/>
                </a:solidFill>
                <a:effectLst/>
                <a:uLnTx/>
                <a:uFillTx/>
                <a:latin typeface="Arial"/>
                <a:ea typeface="ＭＳ Ｐゴシック"/>
                <a:cs typeface="Arial"/>
              </a:rPr>
              <a:t>with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risk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of</a:t>
            </a:r>
            <a:r>
              <a:rPr kumimoji="0" lang="en-US" sz="1000" b="1" i="0" u="none" strike="noStrike" kern="1200" cap="none" spc="-15" normalizeH="0" baseline="0" noProof="0" dirty="0">
                <a:ln>
                  <a:noFill/>
                </a:ln>
                <a:solidFill>
                  <a:srgbClr val="000000"/>
                </a:solidFill>
                <a:effectLst/>
                <a:uLnTx/>
                <a:uFillTx/>
                <a:latin typeface="Arial"/>
                <a:ea typeface="ＭＳ Ｐゴシック"/>
                <a:cs typeface="Arial"/>
              </a:rPr>
              <a:t>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loss.</a:t>
            </a:r>
            <a:endParaRPr kumimoji="0" lang="en-US" sz="100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5080" lvl="0" indent="0" algn="l" defTabSz="914400" rtl="0" eaLnBrk="1" fontAlgn="base" latinLnBrk="0" hangingPunct="1">
              <a:lnSpc>
                <a:spcPct val="100000"/>
              </a:lnSpc>
              <a:spcBef>
                <a:spcPts val="400"/>
              </a:spcBef>
              <a:spcAft>
                <a:spcPct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tax and estate planning information contained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herein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is general in nature, is provided for informational purposes </a:t>
            </a:r>
            <a:r>
              <a:rPr kumimoji="0" lang="en-US" sz="1000" b="1" i="0" u="none" strike="noStrike" kern="1200" cap="none" spc="-10" normalizeH="0" baseline="0" noProof="0" dirty="0">
                <a:ln>
                  <a:noFill/>
                </a:ln>
                <a:solidFill>
                  <a:srgbClr val="000000"/>
                </a:solidFill>
                <a:effectLst/>
                <a:uLnTx/>
                <a:uFillTx/>
                <a:latin typeface="Arial"/>
                <a:ea typeface="ＭＳ Ｐゴシック"/>
                <a:cs typeface="Arial"/>
              </a:rPr>
              <a:t>only, </a:t>
            </a:r>
            <a:r>
              <a:rPr kumimoji="0" lang="en-US" sz="1000" b="1" i="0" u="none" strike="noStrike" kern="1200" cap="none" spc="-5" normalizeH="0" baseline="0" noProof="0" dirty="0">
                <a:ln>
                  <a:noFill/>
                </a:ln>
                <a:solidFill>
                  <a:srgbClr val="000000"/>
                </a:solidFill>
                <a:effectLst/>
                <a:uLnTx/>
                <a:uFillTx/>
                <a:latin typeface="Arial"/>
                <a:ea typeface="ＭＳ Ｐゴシック"/>
                <a:cs typeface="Arial"/>
              </a:rPr>
              <a:t>and should not be construed as legal or tax advice. Fidelity does not provide legal or tax advice.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Fidelity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cannot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guarantee that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such information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is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accurate, complete, or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timely. Laws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of a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particular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state or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laws that </a:t>
            </a:r>
            <a:r>
              <a:rPr kumimoji="0" lang="en-US" sz="1000" b="0" i="0" u="none" strike="noStrike" kern="1200" cap="none" spc="0" normalizeH="0" baseline="0" noProof="0" dirty="0">
                <a:ln>
                  <a:noFill/>
                </a:ln>
                <a:solidFill>
                  <a:srgbClr val="000000"/>
                </a:solidFill>
                <a:effectLst/>
                <a:uLnTx/>
                <a:uFillTx/>
                <a:latin typeface="Arial"/>
                <a:ea typeface="ＭＳ Ｐゴシック"/>
                <a:cs typeface="Arial"/>
              </a:rPr>
              <a:t>may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be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applicable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to a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particular situation </a:t>
            </a:r>
            <a:r>
              <a:rPr kumimoji="0" lang="en-US" sz="1000" b="0" i="0" u="none" strike="noStrike" kern="1200" cap="none" spc="0" normalizeH="0" baseline="0" noProof="0" dirty="0">
                <a:ln>
                  <a:noFill/>
                </a:ln>
                <a:solidFill>
                  <a:srgbClr val="000000"/>
                </a:solidFill>
                <a:effectLst/>
                <a:uLnTx/>
                <a:uFillTx/>
                <a:latin typeface="Arial"/>
                <a:ea typeface="ＭＳ Ｐゴシック"/>
                <a:cs typeface="Arial"/>
              </a:rPr>
              <a:t>may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have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an impact on </a:t>
            </a:r>
            <a:r>
              <a:rPr kumimoji="0" lang="en-US" sz="1000"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applicability, accuracy,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or completeness of such information. Federal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and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state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laws and regulations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are complex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and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are subject to change.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Changes in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such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laws and regulations </a:t>
            </a:r>
            <a:r>
              <a:rPr kumimoji="0" lang="en-US" sz="1000" b="0" i="0" u="none" strike="noStrike" kern="1200" cap="none" spc="0" normalizeH="0" baseline="0" noProof="0" dirty="0">
                <a:ln>
                  <a:noFill/>
                </a:ln>
                <a:solidFill>
                  <a:srgbClr val="000000"/>
                </a:solidFill>
                <a:effectLst/>
                <a:uLnTx/>
                <a:uFillTx/>
                <a:latin typeface="Arial"/>
                <a:ea typeface="ＭＳ Ｐゴシック"/>
                <a:cs typeface="Arial"/>
              </a:rPr>
              <a:t>may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have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a material impact on pre-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and/or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after-tax investment results.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Fidelity </a:t>
            </a:r>
            <a:r>
              <a:rPr kumimoji="0" lang="en-US" sz="1000" b="0" i="0" u="none" strike="noStrike" kern="1200" cap="none" spc="0" normalizeH="0" baseline="0" noProof="0" dirty="0">
                <a:ln>
                  <a:noFill/>
                </a:ln>
                <a:solidFill>
                  <a:srgbClr val="000000"/>
                </a:solidFill>
                <a:effectLst/>
                <a:uLnTx/>
                <a:uFillTx/>
                <a:latin typeface="Arial"/>
                <a:ea typeface="ＭＳ Ｐゴシック"/>
                <a:cs typeface="Arial"/>
              </a:rPr>
              <a:t>makes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no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warranties with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regard to such information or results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obtained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by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its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use.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Fidelity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disclaims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any liability arising out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of </a:t>
            </a:r>
            <a:r>
              <a:rPr kumimoji="0" lang="en-US" sz="1000" b="0" i="0" u="none" strike="noStrike" kern="1200" cap="none" spc="-15" normalizeH="0" baseline="0" noProof="0" dirty="0">
                <a:ln>
                  <a:noFill/>
                </a:ln>
                <a:solidFill>
                  <a:srgbClr val="000000"/>
                </a:solidFill>
                <a:effectLst/>
                <a:uLnTx/>
                <a:uFillTx/>
                <a:latin typeface="Arial"/>
                <a:ea typeface="ＭＳ Ｐゴシック"/>
                <a:cs typeface="Arial"/>
              </a:rPr>
              <a:t>your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use </a:t>
            </a:r>
            <a:r>
              <a:rPr kumimoji="0" lang="en-US" sz="1000" b="0" i="0" u="none" strike="noStrike" kern="1200" cap="none" spc="0" normalizeH="0" baseline="0" noProof="0" dirty="0">
                <a:ln>
                  <a:noFill/>
                </a:ln>
                <a:solidFill>
                  <a:srgbClr val="000000"/>
                </a:solidFill>
                <a:effectLst/>
                <a:uLnTx/>
                <a:uFillTx/>
                <a:latin typeface="Arial"/>
                <a:ea typeface="ＭＳ Ｐゴシック"/>
                <a:cs typeface="Arial"/>
              </a:rPr>
              <a:t>of,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or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any tax position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taken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in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reliance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on,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such</a:t>
            </a:r>
            <a:r>
              <a:rPr kumimoji="0" lang="en-US" sz="1000" b="0" i="0" u="none" strike="noStrike" kern="1200" cap="none" spc="240" normalizeH="0" baseline="0" noProof="0" dirty="0">
                <a:ln>
                  <a:noFill/>
                </a:ln>
                <a:solidFill>
                  <a:srgbClr val="000000"/>
                </a:solidFill>
                <a:effectLst/>
                <a:uLnTx/>
                <a:uFillTx/>
                <a:latin typeface="Arial"/>
                <a:ea typeface="ＭＳ Ｐゴシック"/>
                <a:cs typeface="Arial"/>
              </a:rPr>
              <a:t>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information.</a:t>
            </a:r>
            <a:endParaRPr kumimoji="0" lang="en-US" sz="100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sz="1000" b="0" i="0" u="none" strike="noStrike" kern="1200" cap="none" spc="-15" normalizeH="0" baseline="0" noProof="0" dirty="0">
                <a:ln>
                  <a:noFill/>
                </a:ln>
                <a:solidFill>
                  <a:srgbClr val="000000"/>
                </a:solidFill>
                <a:effectLst/>
                <a:uLnTx/>
                <a:uFillTx/>
                <a:latin typeface="Arial"/>
                <a:ea typeface="ＭＳ Ｐゴシック"/>
                <a:cs typeface="Arial"/>
              </a:rPr>
              <a:t>Always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consult an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attorney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or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tax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professional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regarding </a:t>
            </a:r>
            <a:r>
              <a:rPr kumimoji="0" lang="en-US" sz="1000" b="0" i="0" u="none" strike="noStrike" kern="1200" cap="none" spc="-15" normalizeH="0" baseline="0" noProof="0" dirty="0">
                <a:ln>
                  <a:noFill/>
                </a:ln>
                <a:solidFill>
                  <a:srgbClr val="000000"/>
                </a:solidFill>
                <a:effectLst/>
                <a:uLnTx/>
                <a:uFillTx/>
                <a:latin typeface="Arial"/>
                <a:ea typeface="ＭＳ Ｐゴシック"/>
                <a:cs typeface="Arial"/>
              </a:rPr>
              <a:t>your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specific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legal </a:t>
            </a:r>
            <a:r>
              <a:rPr kumimoji="0" lang="en-US" sz="1000" b="0" i="0" u="none" strike="noStrike" kern="1200" cap="none" spc="-5" normalizeH="0" baseline="0" noProof="0" dirty="0">
                <a:ln>
                  <a:noFill/>
                </a:ln>
                <a:solidFill>
                  <a:srgbClr val="000000"/>
                </a:solidFill>
                <a:effectLst/>
                <a:uLnTx/>
                <a:uFillTx/>
                <a:latin typeface="Arial"/>
                <a:ea typeface="ＭＳ Ｐゴシック"/>
                <a:cs typeface="Arial"/>
              </a:rPr>
              <a:t>or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tax</a:t>
            </a:r>
            <a:r>
              <a:rPr kumimoji="0" lang="en-US" sz="1000" b="0" i="0" u="none" strike="noStrike" kern="1200" cap="none" spc="100" normalizeH="0" baseline="0" noProof="0" dirty="0">
                <a:ln>
                  <a:noFill/>
                </a:ln>
                <a:solidFill>
                  <a:srgbClr val="000000"/>
                </a:solidFill>
                <a:effectLst/>
                <a:uLnTx/>
                <a:uFillTx/>
                <a:latin typeface="Arial"/>
                <a:ea typeface="ＭＳ Ｐゴシック"/>
                <a:cs typeface="Arial"/>
              </a:rPr>
              <a:t> </a:t>
            </a:r>
            <a:r>
              <a:rPr kumimoji="0" lang="en-US" sz="1000" b="0" i="0" u="none" strike="noStrike" kern="1200" cap="none" spc="-10" normalizeH="0" baseline="0" noProof="0" dirty="0">
                <a:ln>
                  <a:noFill/>
                </a:ln>
                <a:solidFill>
                  <a:srgbClr val="000000"/>
                </a:solidFill>
                <a:effectLst/>
                <a:uLnTx/>
                <a:uFillTx/>
                <a:latin typeface="Arial"/>
                <a:ea typeface="ＭＳ Ｐゴシック"/>
                <a:cs typeface="Arial"/>
              </a:rPr>
              <a:t>situation.</a:t>
            </a:r>
          </a:p>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sz="1100" b="1" i="0" u="none" strike="noStrike" kern="1200" cap="none" spc="0" normalizeH="0" baseline="0" noProof="0" dirty="0">
                <a:ln>
                  <a:noFill/>
                </a:ln>
                <a:solidFill>
                  <a:srgbClr val="000000"/>
                </a:solidFill>
                <a:effectLst/>
                <a:uLnTx/>
                <a:uFillTx/>
                <a:latin typeface="Arial"/>
                <a:ea typeface="ＭＳ Ｐゴシック"/>
                <a:cs typeface="Arial"/>
              </a:rPr>
              <a:t>Before investing, consider the plans’ investment objectives, risks, charges, and expenses. Contact Fidelity or visit i.fidelity.com for a free Offering Statement. Read it carefully before investing.</a:t>
            </a:r>
          </a:p>
        </p:txBody>
      </p:sp>
      <p:sp>
        <p:nvSpPr>
          <p:cNvPr id="39" name="Content Placeholder 38"/>
          <p:cNvSpPr>
            <a:spLocks noGrp="1"/>
          </p:cNvSpPr>
          <p:nvPr>
            <p:ph sz="quarter" idx="15"/>
          </p:nvPr>
        </p:nvSpPr>
        <p:spPr>
          <a:xfrm>
            <a:off x="385233" y="6565047"/>
            <a:ext cx="948267" cy="214312"/>
          </a:xfrm>
        </p:spPr>
        <p:txBody>
          <a:bodyPr/>
          <a:lstStyle/>
          <a:p>
            <a:r>
              <a:rPr lang="en-US" dirty="0"/>
              <a:t>957563.15.0</a:t>
            </a:r>
          </a:p>
        </p:txBody>
      </p:sp>
      <p:sp>
        <p:nvSpPr>
          <p:cNvPr id="41" name="Content Placeholder 37"/>
          <p:cNvSpPr>
            <a:spLocks noGrp="1"/>
          </p:cNvSpPr>
          <p:nvPr>
            <p:ph sz="quarter" idx="14"/>
          </p:nvPr>
        </p:nvSpPr>
        <p:spPr>
          <a:xfrm>
            <a:off x="1778000" y="6535739"/>
            <a:ext cx="8636000" cy="214312"/>
          </a:xfrm>
        </p:spPr>
        <p:txBody>
          <a:bodyPr/>
          <a:lstStyle/>
          <a:p>
            <a:r>
              <a:rPr lang="en-US" dirty="0"/>
              <a:t>FIDELITY DISTRIBUTORS COMPANY LLC, 500 SALEM STREET, SMITHFIELD, RI 02917</a:t>
            </a:r>
          </a:p>
          <a:p>
            <a:endParaRPr lang="en-US" dirty="0"/>
          </a:p>
        </p:txBody>
      </p:sp>
      <p:sp>
        <p:nvSpPr>
          <p:cNvPr id="42" name="Content Placeholder 39"/>
          <p:cNvSpPr>
            <a:spLocks noGrp="1"/>
          </p:cNvSpPr>
          <p:nvPr>
            <p:ph sz="quarter" idx="16"/>
          </p:nvPr>
        </p:nvSpPr>
        <p:spPr>
          <a:xfrm>
            <a:off x="10655300" y="6488722"/>
            <a:ext cx="1210733" cy="377825"/>
          </a:xfrm>
        </p:spPr>
        <p:txBody>
          <a:bodyPr/>
          <a:lstStyle/>
          <a:p>
            <a:r>
              <a:rPr lang="en-US" dirty="0"/>
              <a:t> 1.9905310.103 </a:t>
            </a:r>
          </a:p>
          <a:p>
            <a:pPr lvl="0"/>
            <a:r>
              <a:rPr lang="en-US" dirty="0"/>
              <a:t>0125</a:t>
            </a:r>
          </a:p>
        </p:txBody>
      </p:sp>
      <p:grpSp>
        <p:nvGrpSpPr>
          <p:cNvPr id="2" name="Group 1">
            <a:extLst>
              <a:ext uri="{FF2B5EF4-FFF2-40B4-BE49-F238E27FC236}">
                <a16:creationId xmlns:a16="http://schemas.microsoft.com/office/drawing/2014/main" id="{3F565BDC-96CF-9909-C209-C3F5CD4797DD}"/>
              </a:ext>
            </a:extLst>
          </p:cNvPr>
          <p:cNvGrpSpPr/>
          <p:nvPr/>
        </p:nvGrpSpPr>
        <p:grpSpPr>
          <a:xfrm>
            <a:off x="543849" y="2780467"/>
            <a:ext cx="1527048" cy="338328"/>
            <a:chOff x="6923088" y="4475163"/>
            <a:chExt cx="1873251" cy="403225"/>
          </a:xfrm>
        </p:grpSpPr>
        <p:sp>
          <p:nvSpPr>
            <p:cNvPr id="3" name="AutoShape 4">
              <a:extLst>
                <a:ext uri="{FF2B5EF4-FFF2-40B4-BE49-F238E27FC236}">
                  <a16:creationId xmlns:a16="http://schemas.microsoft.com/office/drawing/2014/main" id="{EF5803CF-FE86-8586-601B-9D35A2BF45F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 name="Freeform 6">
              <a:extLst>
                <a:ext uri="{FF2B5EF4-FFF2-40B4-BE49-F238E27FC236}">
                  <a16:creationId xmlns:a16="http://schemas.microsoft.com/office/drawing/2014/main" id="{C5B97001-8043-2ACB-F1AA-2152A64562F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7">
              <a:extLst>
                <a:ext uri="{FF2B5EF4-FFF2-40B4-BE49-F238E27FC236}">
                  <a16:creationId xmlns:a16="http://schemas.microsoft.com/office/drawing/2014/main" id="{056E795E-D6BC-8F45-547C-826E1E303F3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83">
              <a:extLst>
                <a:ext uri="{FF2B5EF4-FFF2-40B4-BE49-F238E27FC236}">
                  <a16:creationId xmlns:a16="http://schemas.microsoft.com/office/drawing/2014/main" id="{A618CC9E-0DF8-65F7-D65B-68C0AE72E69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4">
              <a:extLst>
                <a:ext uri="{FF2B5EF4-FFF2-40B4-BE49-F238E27FC236}">
                  <a16:creationId xmlns:a16="http://schemas.microsoft.com/office/drawing/2014/main" id="{34D9EB03-D3D7-421E-2D17-78C6447CBB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5">
              <a:extLst>
                <a:ext uri="{FF2B5EF4-FFF2-40B4-BE49-F238E27FC236}">
                  <a16:creationId xmlns:a16="http://schemas.microsoft.com/office/drawing/2014/main" id="{A65E42AE-BA5B-8A34-0487-7C292534AC7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6">
              <a:extLst>
                <a:ext uri="{FF2B5EF4-FFF2-40B4-BE49-F238E27FC236}">
                  <a16:creationId xmlns:a16="http://schemas.microsoft.com/office/drawing/2014/main" id="{2AE33B48-53AD-343B-19E2-74576848BC95}"/>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7">
              <a:extLst>
                <a:ext uri="{FF2B5EF4-FFF2-40B4-BE49-F238E27FC236}">
                  <a16:creationId xmlns:a16="http://schemas.microsoft.com/office/drawing/2014/main" id="{F4FA6D72-7F4D-8C92-EE14-CEBE8D59D55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8">
              <a:extLst>
                <a:ext uri="{FF2B5EF4-FFF2-40B4-BE49-F238E27FC236}">
                  <a16:creationId xmlns:a16="http://schemas.microsoft.com/office/drawing/2014/main" id="{20C08B9C-FCB0-F8DC-3444-F139ADBCE913}"/>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9">
              <a:extLst>
                <a:ext uri="{FF2B5EF4-FFF2-40B4-BE49-F238E27FC236}">
                  <a16:creationId xmlns:a16="http://schemas.microsoft.com/office/drawing/2014/main" id="{D16D28BA-07C8-86B0-E878-16194DDE77C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90">
              <a:extLst>
                <a:ext uri="{FF2B5EF4-FFF2-40B4-BE49-F238E27FC236}">
                  <a16:creationId xmlns:a16="http://schemas.microsoft.com/office/drawing/2014/main" id="{86BF1994-E5C7-D5C8-8A7D-44E66B500B5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91">
              <a:extLst>
                <a:ext uri="{FF2B5EF4-FFF2-40B4-BE49-F238E27FC236}">
                  <a16:creationId xmlns:a16="http://schemas.microsoft.com/office/drawing/2014/main" id="{704FB81C-A2F3-0BDC-4CCD-595DBAFEFD58}"/>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2">
              <a:extLst>
                <a:ext uri="{FF2B5EF4-FFF2-40B4-BE49-F238E27FC236}">
                  <a16:creationId xmlns:a16="http://schemas.microsoft.com/office/drawing/2014/main" id="{0AAAA021-644E-D15D-3688-3F3F3C9504D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3">
              <a:extLst>
                <a:ext uri="{FF2B5EF4-FFF2-40B4-BE49-F238E27FC236}">
                  <a16:creationId xmlns:a16="http://schemas.microsoft.com/office/drawing/2014/main" id="{2FDB2B19-B311-4F97-93DC-B3E3D3F8C9C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2" name="Freeform 94">
              <a:extLst>
                <a:ext uri="{FF2B5EF4-FFF2-40B4-BE49-F238E27FC236}">
                  <a16:creationId xmlns:a16="http://schemas.microsoft.com/office/drawing/2014/main" id="{6175FB43-20D7-F206-4980-A3B4D8C6C3F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3" name="Freeform 95">
              <a:extLst>
                <a:ext uri="{FF2B5EF4-FFF2-40B4-BE49-F238E27FC236}">
                  <a16:creationId xmlns:a16="http://schemas.microsoft.com/office/drawing/2014/main" id="{BF2A6ABF-B309-D6F5-70EA-133C84F2A5A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4" name="Freeform 96">
              <a:extLst>
                <a:ext uri="{FF2B5EF4-FFF2-40B4-BE49-F238E27FC236}">
                  <a16:creationId xmlns:a16="http://schemas.microsoft.com/office/drawing/2014/main" id="{14679490-A598-73E2-4D6D-E047DA170F66}"/>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97">
              <a:extLst>
                <a:ext uri="{FF2B5EF4-FFF2-40B4-BE49-F238E27FC236}">
                  <a16:creationId xmlns:a16="http://schemas.microsoft.com/office/drawing/2014/main" id="{586A131E-E5C4-3A3E-35C0-81605DFC5CDA}"/>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98">
              <a:extLst>
                <a:ext uri="{FF2B5EF4-FFF2-40B4-BE49-F238E27FC236}">
                  <a16:creationId xmlns:a16="http://schemas.microsoft.com/office/drawing/2014/main" id="{8F0911A1-769D-E974-848C-D722F1BE012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99">
              <a:extLst>
                <a:ext uri="{FF2B5EF4-FFF2-40B4-BE49-F238E27FC236}">
                  <a16:creationId xmlns:a16="http://schemas.microsoft.com/office/drawing/2014/main" id="{7852EEE3-9043-0D7B-F1E0-7F67C32EE809}"/>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100">
              <a:extLst>
                <a:ext uri="{FF2B5EF4-FFF2-40B4-BE49-F238E27FC236}">
                  <a16:creationId xmlns:a16="http://schemas.microsoft.com/office/drawing/2014/main" id="{1781E2B0-C659-8EBE-4F66-175451EF27C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101">
              <a:extLst>
                <a:ext uri="{FF2B5EF4-FFF2-40B4-BE49-F238E27FC236}">
                  <a16:creationId xmlns:a16="http://schemas.microsoft.com/office/drawing/2014/main" id="{3ECA46CC-C406-57FD-2733-781A4984366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102">
              <a:extLst>
                <a:ext uri="{FF2B5EF4-FFF2-40B4-BE49-F238E27FC236}">
                  <a16:creationId xmlns:a16="http://schemas.microsoft.com/office/drawing/2014/main" id="{14A528CA-860E-C661-1258-A5282A6B8EE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103">
              <a:extLst>
                <a:ext uri="{FF2B5EF4-FFF2-40B4-BE49-F238E27FC236}">
                  <a16:creationId xmlns:a16="http://schemas.microsoft.com/office/drawing/2014/main" id="{6006B634-D16F-D17B-8968-BD58F15AAFA9}"/>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104">
              <a:extLst>
                <a:ext uri="{FF2B5EF4-FFF2-40B4-BE49-F238E27FC236}">
                  <a16:creationId xmlns:a16="http://schemas.microsoft.com/office/drawing/2014/main" id="{994B2FE5-4202-2A08-92D3-B8C89AFDA8A3}"/>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105">
              <a:extLst>
                <a:ext uri="{FF2B5EF4-FFF2-40B4-BE49-F238E27FC236}">
                  <a16:creationId xmlns:a16="http://schemas.microsoft.com/office/drawing/2014/main" id="{D80EEF58-52C3-00DB-3093-C4E66EC47AE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104684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56306" y="1592556"/>
            <a:ext cx="7738607" cy="321242"/>
          </a:xfrm>
          <a:prstGeom prst="rect">
            <a:avLst/>
          </a:prstGeom>
        </p:spPr>
        <p:txBody>
          <a:bodyPr vert="horz" wrap="square" lIns="0" tIns="13335" rIns="0" bIns="0" rtlCol="0">
            <a:spAutoFit/>
          </a:bodyPr>
          <a:lstStyle/>
          <a:p>
            <a:pPr marL="12700">
              <a:spcBef>
                <a:spcPts val="105"/>
              </a:spcBef>
            </a:pPr>
            <a:r>
              <a:rPr sz="2000" b="1" spc="-5" dirty="0">
                <a:latin typeface="Arial"/>
                <a:cs typeface="Arial"/>
              </a:rPr>
              <a:t>Upon completion of </a:t>
            </a:r>
            <a:r>
              <a:rPr sz="2000" b="1" dirty="0">
                <a:latin typeface="Arial"/>
                <a:cs typeface="Arial"/>
              </a:rPr>
              <a:t>this </a:t>
            </a:r>
            <a:r>
              <a:rPr sz="2000" b="1" spc="-10" dirty="0">
                <a:latin typeface="Arial"/>
                <a:cs typeface="Arial"/>
              </a:rPr>
              <a:t>seminar, </a:t>
            </a:r>
            <a:r>
              <a:rPr sz="2000" b="1" spc="-20" dirty="0">
                <a:latin typeface="Arial"/>
                <a:cs typeface="Arial"/>
              </a:rPr>
              <a:t>you </a:t>
            </a:r>
            <a:r>
              <a:rPr sz="2000" b="1" spc="5" dirty="0">
                <a:latin typeface="Arial"/>
                <a:cs typeface="Arial"/>
              </a:rPr>
              <a:t>will </a:t>
            </a:r>
            <a:r>
              <a:rPr sz="2000" b="1" spc="-5" dirty="0">
                <a:latin typeface="Arial"/>
                <a:cs typeface="Arial"/>
              </a:rPr>
              <a:t>be able</a:t>
            </a:r>
            <a:r>
              <a:rPr sz="2000" b="1" spc="-155" dirty="0">
                <a:latin typeface="Arial"/>
                <a:cs typeface="Arial"/>
              </a:rPr>
              <a:t> </a:t>
            </a:r>
            <a:r>
              <a:rPr sz="2000" b="1" spc="-5" dirty="0">
                <a:latin typeface="Arial"/>
                <a:cs typeface="Arial"/>
              </a:rPr>
              <a:t>to:</a:t>
            </a:r>
            <a:endParaRPr sz="2000" dirty="0">
              <a:latin typeface="Arial"/>
              <a:cs typeface="Arial"/>
            </a:endParaRPr>
          </a:p>
        </p:txBody>
      </p:sp>
      <p:graphicFrame>
        <p:nvGraphicFramePr>
          <p:cNvPr id="4" name="object 4"/>
          <p:cNvGraphicFramePr>
            <a:graphicFrameLocks noGrp="1"/>
          </p:cNvGraphicFramePr>
          <p:nvPr>
            <p:extLst>
              <p:ext uri="{D42A27DB-BD31-4B8C-83A1-F6EECF244321}">
                <p14:modId xmlns:p14="http://schemas.microsoft.com/office/powerpoint/2010/main" val="1122180178"/>
              </p:ext>
            </p:extLst>
          </p:nvPr>
        </p:nvGraphicFramePr>
        <p:xfrm>
          <a:off x="556307" y="2293417"/>
          <a:ext cx="9887166" cy="3257794"/>
        </p:xfrm>
        <a:graphic>
          <a:graphicData uri="http://schemas.openxmlformats.org/drawingml/2006/table">
            <a:tbl>
              <a:tblPr firstRow="1" bandRow="1">
                <a:tableStyleId>{2D5ABB26-0587-4C30-8999-92F81FD0307C}</a:tableStyleId>
              </a:tblPr>
              <a:tblGrid>
                <a:gridCol w="984144">
                  <a:extLst>
                    <a:ext uri="{9D8B030D-6E8A-4147-A177-3AD203B41FA5}">
                      <a16:colId xmlns:a16="http://schemas.microsoft.com/office/drawing/2014/main" val="20000"/>
                    </a:ext>
                  </a:extLst>
                </a:gridCol>
                <a:gridCol w="8903022">
                  <a:extLst>
                    <a:ext uri="{9D8B030D-6E8A-4147-A177-3AD203B41FA5}">
                      <a16:colId xmlns:a16="http://schemas.microsoft.com/office/drawing/2014/main" val="20001"/>
                    </a:ext>
                  </a:extLst>
                </a:gridCol>
              </a:tblGrid>
              <a:tr h="1086530">
                <a:tc>
                  <a:txBody>
                    <a:bodyPr/>
                    <a:lstStyle/>
                    <a:p>
                      <a:pPr marL="257810">
                        <a:lnSpc>
                          <a:spcPct val="100000"/>
                        </a:lnSpc>
                        <a:spcBef>
                          <a:spcPts val="1100"/>
                        </a:spcBef>
                      </a:pPr>
                      <a:r>
                        <a:rPr sz="4700" dirty="0">
                          <a:solidFill>
                            <a:srgbClr val="C7CFD2"/>
                          </a:solidFill>
                          <a:latin typeface="Arial"/>
                          <a:cs typeface="Arial"/>
                        </a:rPr>
                        <a:t>1</a:t>
                      </a:r>
                      <a:endParaRPr sz="4700">
                        <a:latin typeface="Arial"/>
                        <a:cs typeface="Arial"/>
                      </a:endParaRPr>
                    </a:p>
                  </a:txBody>
                  <a:tcPr marL="0" marR="0" marT="164899" marB="0">
                    <a:lnR w="9525">
                      <a:solidFill>
                        <a:srgbClr val="D9D9D9"/>
                      </a:solidFill>
                      <a:prstDash val="solid"/>
                    </a:lnR>
                    <a:lnT w="9525">
                      <a:solidFill>
                        <a:srgbClr val="D9D9D9"/>
                      </a:solidFill>
                      <a:prstDash val="solid"/>
                    </a:lnT>
                    <a:lnB w="9525">
                      <a:solidFill>
                        <a:srgbClr val="D9D9D9"/>
                      </a:solidFill>
                      <a:prstDash val="solid"/>
                    </a:lnB>
                  </a:tcPr>
                </a:tc>
                <a:tc>
                  <a:txBody>
                    <a:bodyPr/>
                    <a:lstStyle/>
                    <a:p>
                      <a:pPr marR="39370">
                        <a:lnSpc>
                          <a:spcPct val="100000"/>
                        </a:lnSpc>
                        <a:spcBef>
                          <a:spcPts val="25"/>
                        </a:spcBef>
                      </a:pPr>
                      <a:endParaRPr sz="2700" dirty="0">
                        <a:solidFill>
                          <a:srgbClr val="368727"/>
                        </a:solidFill>
                        <a:latin typeface="Times New Roman"/>
                        <a:cs typeface="Times New Roman"/>
                      </a:endParaRPr>
                    </a:p>
                    <a:p>
                      <a:pPr marL="240029" marR="39370">
                        <a:lnSpc>
                          <a:spcPct val="100000"/>
                        </a:lnSpc>
                      </a:pPr>
                      <a:r>
                        <a:rPr sz="1900" spc="-5" dirty="0">
                          <a:solidFill>
                            <a:srgbClr val="368727"/>
                          </a:solidFill>
                          <a:latin typeface="Arial"/>
                          <a:cs typeface="Arial"/>
                        </a:rPr>
                        <a:t>Communicate to clients </a:t>
                      </a:r>
                      <a:r>
                        <a:rPr sz="1900" b="1" spc="-10" dirty="0">
                          <a:solidFill>
                            <a:srgbClr val="368727"/>
                          </a:solidFill>
                          <a:latin typeface="Arial"/>
                          <a:cs typeface="Arial"/>
                        </a:rPr>
                        <a:t>the </a:t>
                      </a:r>
                      <a:r>
                        <a:rPr sz="1900" b="1" spc="-5" dirty="0">
                          <a:solidFill>
                            <a:srgbClr val="368727"/>
                          </a:solidFill>
                          <a:latin typeface="Arial"/>
                          <a:cs typeface="Arial"/>
                        </a:rPr>
                        <a:t>importance of College</a:t>
                      </a:r>
                      <a:r>
                        <a:rPr sz="1900" b="1" spc="110" dirty="0">
                          <a:solidFill>
                            <a:srgbClr val="368727"/>
                          </a:solidFill>
                          <a:latin typeface="Arial"/>
                          <a:cs typeface="Arial"/>
                        </a:rPr>
                        <a:t> </a:t>
                      </a:r>
                      <a:r>
                        <a:rPr sz="1900" b="1" spc="-10" dirty="0">
                          <a:solidFill>
                            <a:srgbClr val="368727"/>
                          </a:solidFill>
                          <a:latin typeface="Arial"/>
                          <a:cs typeface="Arial"/>
                        </a:rPr>
                        <a:t>Savings</a:t>
                      </a:r>
                      <a:endParaRPr sz="1900" dirty="0">
                        <a:solidFill>
                          <a:srgbClr val="368727"/>
                        </a:solidFill>
                        <a:latin typeface="Arial"/>
                        <a:cs typeface="Arial"/>
                      </a:endParaRPr>
                    </a:p>
                  </a:txBody>
                  <a:tcPr marL="0" marR="0" marT="3748" marB="0">
                    <a:lnL w="9525">
                      <a:solidFill>
                        <a:srgbClr val="D9D9D9"/>
                      </a:solidFill>
                      <a:prstDash val="solid"/>
                    </a:lnL>
                    <a:lnT w="9525">
                      <a:solidFill>
                        <a:srgbClr val="D9D9D9"/>
                      </a:solidFill>
                      <a:prstDash val="solid"/>
                    </a:lnT>
                    <a:lnB w="9525">
                      <a:solidFill>
                        <a:srgbClr val="D9D9D9"/>
                      </a:solidFill>
                      <a:prstDash val="solid"/>
                    </a:lnB>
                  </a:tcPr>
                </a:tc>
                <a:extLst>
                  <a:ext uri="{0D108BD9-81ED-4DB2-BD59-A6C34878D82A}">
                    <a16:rowId xmlns:a16="http://schemas.microsoft.com/office/drawing/2014/main" val="10000"/>
                  </a:ext>
                </a:extLst>
              </a:tr>
              <a:tr h="1084733">
                <a:tc>
                  <a:txBody>
                    <a:bodyPr/>
                    <a:lstStyle/>
                    <a:p>
                      <a:pPr marL="247650">
                        <a:lnSpc>
                          <a:spcPct val="100000"/>
                        </a:lnSpc>
                        <a:spcBef>
                          <a:spcPts val="1125"/>
                        </a:spcBef>
                      </a:pPr>
                      <a:r>
                        <a:rPr sz="4700" dirty="0">
                          <a:solidFill>
                            <a:srgbClr val="C7CFD2"/>
                          </a:solidFill>
                          <a:latin typeface="Arial"/>
                          <a:cs typeface="Arial"/>
                        </a:rPr>
                        <a:t>2</a:t>
                      </a:r>
                      <a:endParaRPr sz="4700">
                        <a:latin typeface="Arial"/>
                        <a:cs typeface="Arial"/>
                      </a:endParaRPr>
                    </a:p>
                  </a:txBody>
                  <a:tcPr marL="0" marR="0" marT="168646" marB="0">
                    <a:lnR w="9525">
                      <a:solidFill>
                        <a:srgbClr val="D9D9D9"/>
                      </a:solidFill>
                      <a:prstDash val="solid"/>
                    </a:lnR>
                    <a:lnT w="9525">
                      <a:solidFill>
                        <a:srgbClr val="D9D9D9"/>
                      </a:solidFill>
                      <a:prstDash val="solid"/>
                    </a:lnT>
                    <a:lnB w="9525">
                      <a:solidFill>
                        <a:srgbClr val="D9D9D9"/>
                      </a:solidFill>
                      <a:prstDash val="solid"/>
                    </a:lnB>
                  </a:tcPr>
                </a:tc>
                <a:tc>
                  <a:txBody>
                    <a:bodyPr/>
                    <a:lstStyle/>
                    <a:p>
                      <a:pPr marR="39370">
                        <a:lnSpc>
                          <a:spcPct val="100000"/>
                        </a:lnSpc>
                        <a:spcBef>
                          <a:spcPts val="50"/>
                        </a:spcBef>
                      </a:pPr>
                      <a:endParaRPr sz="2700" dirty="0">
                        <a:solidFill>
                          <a:srgbClr val="368727"/>
                        </a:solidFill>
                        <a:latin typeface="Times New Roman"/>
                        <a:cs typeface="Times New Roman"/>
                      </a:endParaRPr>
                    </a:p>
                    <a:p>
                      <a:pPr marL="240029">
                        <a:lnSpc>
                          <a:spcPct val="100000"/>
                        </a:lnSpc>
                      </a:pPr>
                      <a:r>
                        <a:rPr sz="1900" spc="-5" dirty="0">
                          <a:solidFill>
                            <a:srgbClr val="368727"/>
                          </a:solidFill>
                          <a:latin typeface="Arial"/>
                          <a:cs typeface="Arial"/>
                        </a:rPr>
                        <a:t>Explain </a:t>
                      </a:r>
                      <a:r>
                        <a:rPr sz="1900" b="1" spc="-10" dirty="0">
                          <a:solidFill>
                            <a:srgbClr val="368727"/>
                          </a:solidFill>
                          <a:latin typeface="Arial"/>
                          <a:cs typeface="Arial"/>
                        </a:rPr>
                        <a:t>how </a:t>
                      </a:r>
                      <a:r>
                        <a:rPr sz="1900" b="1" spc="-5" dirty="0">
                          <a:solidFill>
                            <a:srgbClr val="368727"/>
                          </a:solidFill>
                          <a:latin typeface="Arial"/>
                          <a:cs typeface="Arial"/>
                        </a:rPr>
                        <a:t>a </a:t>
                      </a:r>
                      <a:r>
                        <a:rPr sz="1900" b="1" spc="-10" dirty="0">
                          <a:solidFill>
                            <a:srgbClr val="368727"/>
                          </a:solidFill>
                          <a:latin typeface="Arial"/>
                          <a:cs typeface="Arial"/>
                        </a:rPr>
                        <a:t>529 </a:t>
                      </a:r>
                      <a:r>
                        <a:rPr sz="1900" b="1" spc="-15" dirty="0">
                          <a:solidFill>
                            <a:srgbClr val="368727"/>
                          </a:solidFill>
                          <a:latin typeface="Arial"/>
                          <a:cs typeface="Arial"/>
                        </a:rPr>
                        <a:t>savings </a:t>
                      </a:r>
                      <a:r>
                        <a:rPr sz="1900" b="1" spc="-5" dirty="0">
                          <a:solidFill>
                            <a:srgbClr val="368727"/>
                          </a:solidFill>
                          <a:latin typeface="Arial"/>
                          <a:cs typeface="Arial"/>
                        </a:rPr>
                        <a:t>plan </a:t>
                      </a:r>
                      <a:r>
                        <a:rPr sz="1900" b="1" dirty="0">
                          <a:solidFill>
                            <a:srgbClr val="368727"/>
                          </a:solidFill>
                          <a:latin typeface="Arial"/>
                          <a:cs typeface="Arial"/>
                        </a:rPr>
                        <a:t>works </a:t>
                      </a:r>
                      <a:r>
                        <a:rPr sz="1900" spc="-10" dirty="0">
                          <a:solidFill>
                            <a:srgbClr val="368727"/>
                          </a:solidFill>
                          <a:latin typeface="Arial"/>
                          <a:cs typeface="Arial"/>
                        </a:rPr>
                        <a:t>and </a:t>
                      </a:r>
                      <a:r>
                        <a:rPr sz="1900" dirty="0">
                          <a:solidFill>
                            <a:srgbClr val="368727"/>
                          </a:solidFill>
                          <a:latin typeface="Arial"/>
                          <a:cs typeface="Arial"/>
                        </a:rPr>
                        <a:t>its </a:t>
                      </a:r>
                      <a:r>
                        <a:rPr sz="1900" spc="-5" dirty="0">
                          <a:solidFill>
                            <a:srgbClr val="368727"/>
                          </a:solidFill>
                          <a:latin typeface="Arial"/>
                          <a:cs typeface="Arial"/>
                        </a:rPr>
                        <a:t>potential tax</a:t>
                      </a:r>
                      <a:r>
                        <a:rPr sz="1900" spc="210" dirty="0">
                          <a:solidFill>
                            <a:srgbClr val="368727"/>
                          </a:solidFill>
                          <a:latin typeface="Arial"/>
                          <a:cs typeface="Arial"/>
                        </a:rPr>
                        <a:t> </a:t>
                      </a:r>
                      <a:r>
                        <a:rPr sz="1900" spc="-10" dirty="0">
                          <a:solidFill>
                            <a:srgbClr val="368727"/>
                          </a:solidFill>
                          <a:latin typeface="Arial"/>
                          <a:cs typeface="Arial"/>
                        </a:rPr>
                        <a:t>advantages</a:t>
                      </a:r>
                      <a:endParaRPr sz="1900" dirty="0">
                        <a:solidFill>
                          <a:srgbClr val="368727"/>
                        </a:solidFill>
                        <a:latin typeface="Arial"/>
                        <a:cs typeface="Arial"/>
                      </a:endParaRPr>
                    </a:p>
                  </a:txBody>
                  <a:tcPr marL="0" marR="0" marT="7495" marB="0">
                    <a:lnL w="9525">
                      <a:solidFill>
                        <a:srgbClr val="D9D9D9"/>
                      </a:solidFill>
                      <a:prstDash val="solid"/>
                    </a:lnL>
                    <a:lnT w="9525">
                      <a:solidFill>
                        <a:srgbClr val="D9D9D9"/>
                      </a:solidFill>
                      <a:prstDash val="solid"/>
                    </a:lnT>
                    <a:lnB w="9525">
                      <a:solidFill>
                        <a:srgbClr val="D9D9D9"/>
                      </a:solidFill>
                      <a:prstDash val="solid"/>
                    </a:lnB>
                  </a:tcPr>
                </a:tc>
                <a:extLst>
                  <a:ext uri="{0D108BD9-81ED-4DB2-BD59-A6C34878D82A}">
                    <a16:rowId xmlns:a16="http://schemas.microsoft.com/office/drawing/2014/main" val="10001"/>
                  </a:ext>
                </a:extLst>
              </a:tr>
              <a:tr h="1086531">
                <a:tc>
                  <a:txBody>
                    <a:bodyPr/>
                    <a:lstStyle/>
                    <a:p>
                      <a:pPr marL="247650">
                        <a:lnSpc>
                          <a:spcPct val="100000"/>
                        </a:lnSpc>
                        <a:spcBef>
                          <a:spcPts val="1145"/>
                        </a:spcBef>
                      </a:pPr>
                      <a:r>
                        <a:rPr sz="4700" dirty="0">
                          <a:solidFill>
                            <a:srgbClr val="C7CFD2"/>
                          </a:solidFill>
                          <a:latin typeface="Arial"/>
                          <a:cs typeface="Arial"/>
                        </a:rPr>
                        <a:t>3</a:t>
                      </a:r>
                      <a:endParaRPr sz="4700">
                        <a:latin typeface="Arial"/>
                        <a:cs typeface="Arial"/>
                      </a:endParaRPr>
                    </a:p>
                  </a:txBody>
                  <a:tcPr marL="0" marR="0" marT="171644" marB="0">
                    <a:lnR w="9525">
                      <a:solidFill>
                        <a:srgbClr val="D9D9D9"/>
                      </a:solidFill>
                      <a:prstDash val="solid"/>
                    </a:lnR>
                    <a:lnT w="9525">
                      <a:solidFill>
                        <a:srgbClr val="D9D9D9"/>
                      </a:solidFill>
                      <a:prstDash val="solid"/>
                    </a:lnT>
                    <a:lnB w="9525">
                      <a:solidFill>
                        <a:srgbClr val="D9D9D9"/>
                      </a:solidFill>
                      <a:prstDash val="solid"/>
                    </a:lnB>
                  </a:tcPr>
                </a:tc>
                <a:tc>
                  <a:txBody>
                    <a:bodyPr/>
                    <a:lstStyle/>
                    <a:p>
                      <a:pPr marR="39370">
                        <a:lnSpc>
                          <a:spcPct val="100000"/>
                        </a:lnSpc>
                        <a:spcBef>
                          <a:spcPts val="10"/>
                        </a:spcBef>
                      </a:pPr>
                      <a:endParaRPr sz="2700" dirty="0">
                        <a:solidFill>
                          <a:srgbClr val="368727"/>
                        </a:solidFill>
                        <a:latin typeface="Times New Roman"/>
                        <a:cs typeface="Times New Roman"/>
                      </a:endParaRPr>
                    </a:p>
                    <a:p>
                      <a:pPr marL="240029" marR="39370">
                        <a:lnSpc>
                          <a:spcPct val="100000"/>
                        </a:lnSpc>
                      </a:pPr>
                      <a:r>
                        <a:rPr sz="1900" b="1" spc="-15" dirty="0">
                          <a:solidFill>
                            <a:srgbClr val="368727"/>
                          </a:solidFill>
                          <a:latin typeface="Arial"/>
                          <a:cs typeface="Arial"/>
                        </a:rPr>
                        <a:t>Review </a:t>
                      </a:r>
                      <a:r>
                        <a:rPr sz="1900" b="1" spc="-10" dirty="0">
                          <a:solidFill>
                            <a:srgbClr val="368727"/>
                          </a:solidFill>
                          <a:latin typeface="Arial"/>
                          <a:cs typeface="Arial"/>
                        </a:rPr>
                        <a:t>the features </a:t>
                      </a:r>
                      <a:r>
                        <a:rPr sz="1900" spc="-5" dirty="0">
                          <a:solidFill>
                            <a:srgbClr val="368727"/>
                          </a:solidFill>
                          <a:latin typeface="Arial"/>
                          <a:cs typeface="Arial"/>
                        </a:rPr>
                        <a:t>of </a:t>
                      </a:r>
                      <a:r>
                        <a:rPr sz="1900" spc="-10" dirty="0">
                          <a:solidFill>
                            <a:srgbClr val="368727"/>
                          </a:solidFill>
                          <a:latin typeface="Arial"/>
                          <a:cs typeface="Arial"/>
                        </a:rPr>
                        <a:t>different </a:t>
                      </a:r>
                      <a:r>
                        <a:rPr sz="1900" spc="-5" dirty="0">
                          <a:solidFill>
                            <a:srgbClr val="368727"/>
                          </a:solidFill>
                          <a:latin typeface="Arial"/>
                          <a:cs typeface="Arial"/>
                        </a:rPr>
                        <a:t>savings</a:t>
                      </a:r>
                      <a:r>
                        <a:rPr sz="1900" spc="140" dirty="0">
                          <a:solidFill>
                            <a:srgbClr val="368727"/>
                          </a:solidFill>
                          <a:latin typeface="Arial"/>
                          <a:cs typeface="Arial"/>
                        </a:rPr>
                        <a:t> </a:t>
                      </a:r>
                      <a:r>
                        <a:rPr sz="1900" spc="-10" dirty="0">
                          <a:solidFill>
                            <a:srgbClr val="368727"/>
                          </a:solidFill>
                          <a:latin typeface="Arial"/>
                          <a:cs typeface="Arial"/>
                        </a:rPr>
                        <a:t>options</a:t>
                      </a:r>
                      <a:endParaRPr sz="1900" dirty="0">
                        <a:solidFill>
                          <a:srgbClr val="368727"/>
                        </a:solidFill>
                        <a:latin typeface="Arial"/>
                        <a:cs typeface="Arial"/>
                      </a:endParaRPr>
                    </a:p>
                  </a:txBody>
                  <a:tcPr marL="0" marR="0" marT="1499" marB="0">
                    <a:lnL w="9525">
                      <a:solidFill>
                        <a:srgbClr val="D9D9D9"/>
                      </a:solidFill>
                      <a:prstDash val="solid"/>
                    </a:lnL>
                    <a:lnT w="9525">
                      <a:solidFill>
                        <a:srgbClr val="D9D9D9"/>
                      </a:solidFill>
                      <a:prstDash val="solid"/>
                    </a:lnT>
                    <a:lnB w="9525">
                      <a:solidFill>
                        <a:srgbClr val="D9D9D9"/>
                      </a:solidFill>
                      <a:prstDash val="solid"/>
                    </a:lnB>
                  </a:tcPr>
                </a:tc>
                <a:extLst>
                  <a:ext uri="{0D108BD9-81ED-4DB2-BD59-A6C34878D82A}">
                    <a16:rowId xmlns:a16="http://schemas.microsoft.com/office/drawing/2014/main" val="10002"/>
                  </a:ext>
                </a:extLst>
              </a:tr>
            </a:tbl>
          </a:graphicData>
        </a:graphic>
      </p:graphicFrame>
      <p:sp>
        <p:nvSpPr>
          <p:cNvPr id="14" name="Title 13">
            <a:extLst>
              <a:ext uri="{FF2B5EF4-FFF2-40B4-BE49-F238E27FC236}">
                <a16:creationId xmlns:a16="http://schemas.microsoft.com/office/drawing/2014/main" id="{A61C4637-93A1-4B24-9C70-E2DBF1EFA0D9}"/>
              </a:ext>
            </a:extLst>
          </p:cNvPr>
          <p:cNvSpPr>
            <a:spLocks noGrp="1"/>
          </p:cNvSpPr>
          <p:nvPr>
            <p:ph type="title"/>
          </p:nvPr>
        </p:nvSpPr>
        <p:spPr/>
        <p:txBody>
          <a:bodyPr/>
          <a:lstStyle/>
          <a:p>
            <a:r>
              <a:rPr lang="en-US" dirty="0"/>
              <a:t>Learning objectives</a:t>
            </a:r>
          </a:p>
        </p:txBody>
      </p:sp>
      <p:sp>
        <p:nvSpPr>
          <p:cNvPr id="3" name="Slide Number Placeholder 8">
            <a:extLst>
              <a:ext uri="{FF2B5EF4-FFF2-40B4-BE49-F238E27FC236}">
                <a16:creationId xmlns:a16="http://schemas.microsoft.com/office/drawing/2014/main" id="{AC07F4DE-B15E-B20C-9A8C-903462E11929}"/>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2</a:t>
            </a:fld>
            <a:endParaRPr lang="en-US" dirty="0"/>
          </a:p>
        </p:txBody>
      </p:sp>
      <p:sp>
        <p:nvSpPr>
          <p:cNvPr id="5" name="Footer Placeholder 3">
            <a:extLst>
              <a:ext uri="{FF2B5EF4-FFF2-40B4-BE49-F238E27FC236}">
                <a16:creationId xmlns:a16="http://schemas.microsoft.com/office/drawing/2014/main" id="{8CA06218-50D8-D5FB-03B4-4D95AC428DB6}"/>
              </a:ext>
            </a:extLst>
          </p:cNvPr>
          <p:cNvSpPr>
            <a:spLocks noGrp="1"/>
          </p:cNvSpPr>
          <p:nvPr>
            <p:ph type="ftr" sz="quarter" idx="15"/>
          </p:nvPr>
        </p:nvSpPr>
        <p:spPr>
          <a:xfrm>
            <a:off x="420111" y="6483292"/>
            <a:ext cx="9418320" cy="172485"/>
          </a:xfrm>
        </p:spPr>
        <p:txBody>
          <a:bodyPr/>
          <a:lstStyle/>
          <a:p>
            <a:pPr algn="l">
              <a:spcBef>
                <a:spcPts val="200"/>
              </a:spcBef>
              <a:defRPr/>
            </a:pPr>
            <a:r>
              <a:rPr lang="en-US" dirty="0"/>
              <a:t>This seminar is defined as basic level for continuing education credit.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94D637A-2064-8779-79E0-A1719E1BA928}"/>
              </a:ext>
            </a:extLst>
          </p:cNvPr>
          <p:cNvGrpSpPr>
            <a:grpSpLocks/>
          </p:cNvGrpSpPr>
          <p:nvPr/>
        </p:nvGrpSpPr>
        <p:grpSpPr>
          <a:xfrm>
            <a:off x="550873" y="1379742"/>
            <a:ext cx="11137622" cy="1289406"/>
            <a:chOff x="1529170" y="1664218"/>
            <a:chExt cx="9138831" cy="1041143"/>
          </a:xfrm>
        </p:grpSpPr>
        <p:sp>
          <p:nvSpPr>
            <p:cNvPr id="7" name="object 7"/>
            <p:cNvSpPr/>
            <p:nvPr/>
          </p:nvSpPr>
          <p:spPr>
            <a:xfrm>
              <a:off x="1529170" y="1664218"/>
              <a:ext cx="9138831" cy="1041143"/>
            </a:xfrm>
            <a:custGeom>
              <a:avLst/>
              <a:gdLst/>
              <a:ahLst/>
              <a:cxnLst/>
              <a:rect l="l" t="t" r="r" b="b"/>
              <a:pathLst>
                <a:path w="3880485" h="1138555">
                  <a:moveTo>
                    <a:pt x="0" y="0"/>
                  </a:moveTo>
                  <a:lnTo>
                    <a:pt x="3880104" y="0"/>
                  </a:lnTo>
                  <a:lnTo>
                    <a:pt x="3880104" y="1138427"/>
                  </a:lnTo>
                  <a:lnTo>
                    <a:pt x="0" y="1138427"/>
                  </a:lnTo>
                  <a:lnTo>
                    <a:pt x="0" y="0"/>
                  </a:lnTo>
                  <a:close/>
                </a:path>
              </a:pathLst>
            </a:custGeom>
            <a:solidFill>
              <a:schemeClr val="bg1">
                <a:lumMod val="95000"/>
              </a:schemeClr>
            </a:solidFill>
          </p:spPr>
          <p:txBody>
            <a:bodyPr wrap="square" lIns="0" tIns="0" rIns="0" bIns="0" rtlCol="0"/>
            <a:lstStyle/>
            <a:p>
              <a:endParaRPr dirty="0"/>
            </a:p>
          </p:txBody>
        </p:sp>
        <p:sp>
          <p:nvSpPr>
            <p:cNvPr id="10" name="object 10"/>
            <p:cNvSpPr txBox="1"/>
            <p:nvPr/>
          </p:nvSpPr>
          <p:spPr>
            <a:xfrm>
              <a:off x="2562178" y="1934757"/>
              <a:ext cx="3025204" cy="358796"/>
            </a:xfrm>
            <a:prstGeom prst="rect">
              <a:avLst/>
            </a:prstGeom>
          </p:spPr>
          <p:txBody>
            <a:bodyPr vert="horz" wrap="square" lIns="0" tIns="13335" rIns="0" bIns="0" rtlCol="0">
              <a:spAutoFit/>
            </a:bodyPr>
            <a:lstStyle/>
            <a:p>
              <a:r>
                <a:rPr lang="en-US" sz="1400" b="1" dirty="0">
                  <a:solidFill>
                    <a:srgbClr val="358527"/>
                  </a:solidFill>
                  <a:effectLst/>
                  <a:cs typeface="Arial" panose="020B0604020202020204" pitchFamily="34" charset="0"/>
                </a:rPr>
                <a:t>74% of parents </a:t>
              </a:r>
              <a:r>
                <a:rPr lang="en-US" sz="1400" b="1" dirty="0">
                  <a:solidFill>
                    <a:srgbClr val="333F48"/>
                  </a:solidFill>
                  <a:effectLst/>
                  <a:cs typeface="Arial" panose="020B0604020202020204" pitchFamily="34" charset="0"/>
                </a:rPr>
                <a:t>have started saving for college in 2024</a:t>
              </a:r>
              <a:r>
                <a:rPr lang="en-US" sz="1400" dirty="0">
                  <a:solidFill>
                    <a:srgbClr val="333F48"/>
                  </a:solidFill>
                  <a:effectLst/>
                  <a:cs typeface="Arial" panose="020B0604020202020204" pitchFamily="34" charset="0"/>
                </a:rPr>
                <a:t> compared to the 58% in 2007.</a:t>
              </a:r>
              <a:endParaRPr lang="en-US" sz="1400" dirty="0">
                <a:solidFill>
                  <a:srgbClr val="333F48"/>
                </a:solidFill>
                <a:cs typeface="Arial" panose="020B0604020202020204" pitchFamily="34" charset="0"/>
              </a:endParaRPr>
            </a:p>
          </p:txBody>
        </p:sp>
        <p:sp>
          <p:nvSpPr>
            <p:cNvPr id="13" name="object 13"/>
            <p:cNvSpPr txBox="1"/>
            <p:nvPr/>
          </p:nvSpPr>
          <p:spPr>
            <a:xfrm>
              <a:off x="7183759" y="1895848"/>
              <a:ext cx="2829546" cy="532758"/>
            </a:xfrm>
            <a:prstGeom prst="rect">
              <a:avLst/>
            </a:prstGeom>
          </p:spPr>
          <p:txBody>
            <a:bodyPr vert="horz" wrap="square" lIns="0" tIns="13335" rIns="0" bIns="0" rtlCol="0">
              <a:spAutoFit/>
            </a:bodyPr>
            <a:lstStyle/>
            <a:p>
              <a:pPr marL="12700" marR="5080">
                <a:spcBef>
                  <a:spcPts val="105"/>
                </a:spcBef>
              </a:pPr>
              <a:r>
                <a:rPr lang="en-US" sz="1400" b="1" dirty="0">
                  <a:solidFill>
                    <a:srgbClr val="333F48"/>
                  </a:solidFill>
                  <a:effectLst/>
                  <a:cs typeface="Arial" panose="020B0604020202020204" pitchFamily="34" charset="0"/>
                </a:rPr>
                <a:t>Parents say college is their #1 savings priority,</a:t>
              </a:r>
              <a:r>
                <a:rPr lang="en-US" sz="1400" dirty="0">
                  <a:solidFill>
                    <a:srgbClr val="333F48"/>
                  </a:solidFill>
                  <a:effectLst/>
                  <a:cs typeface="Arial" panose="020B0604020202020204" pitchFamily="34" charset="0"/>
                </a:rPr>
                <a:t> yet families are only on track to </a:t>
              </a:r>
              <a:r>
                <a:rPr lang="en-US" sz="1400" b="1" dirty="0">
                  <a:solidFill>
                    <a:srgbClr val="358527"/>
                  </a:solidFill>
                  <a:effectLst/>
                  <a:cs typeface="Arial" panose="020B0604020202020204" pitchFamily="34" charset="0"/>
                </a:rPr>
                <a:t>cover 30% of anticipated costs</a:t>
              </a:r>
              <a:r>
                <a:rPr lang="en-US" sz="1400" dirty="0">
                  <a:solidFill>
                    <a:srgbClr val="222222"/>
                  </a:solidFill>
                  <a:effectLst/>
                  <a:cs typeface="Arial" panose="020B0604020202020204" pitchFamily="34" charset="0"/>
                </a:rPr>
                <a:t>.</a:t>
              </a:r>
              <a:endParaRPr sz="1200" dirty="0">
                <a:cs typeface="Arial" panose="020B0604020202020204" pitchFamily="34" charset="0"/>
              </a:endParaRPr>
            </a:p>
          </p:txBody>
        </p:sp>
      </p:grpSp>
      <p:sp>
        <p:nvSpPr>
          <p:cNvPr id="38" name="object 38"/>
          <p:cNvSpPr/>
          <p:nvPr/>
        </p:nvSpPr>
        <p:spPr>
          <a:xfrm>
            <a:off x="6096000" y="1447363"/>
            <a:ext cx="0" cy="1463040"/>
          </a:xfrm>
          <a:custGeom>
            <a:avLst/>
            <a:gdLst/>
            <a:ahLst/>
            <a:cxnLst/>
            <a:rect l="l" t="t" r="r" b="b"/>
            <a:pathLst>
              <a:path h="1143000">
                <a:moveTo>
                  <a:pt x="0" y="0"/>
                </a:moveTo>
                <a:lnTo>
                  <a:pt x="0" y="1143000"/>
                </a:lnTo>
              </a:path>
            </a:pathLst>
          </a:custGeom>
          <a:ln w="9525">
            <a:solidFill>
              <a:srgbClr val="FFFFFF"/>
            </a:solidFill>
          </a:ln>
        </p:spPr>
        <p:txBody>
          <a:bodyPr wrap="square" lIns="0" tIns="0" rIns="0" bIns="0" rtlCol="0"/>
          <a:lstStyle/>
          <a:p>
            <a:endParaRPr/>
          </a:p>
        </p:txBody>
      </p:sp>
      <p:grpSp>
        <p:nvGrpSpPr>
          <p:cNvPr id="74" name="Group 73">
            <a:extLst>
              <a:ext uri="{FF2B5EF4-FFF2-40B4-BE49-F238E27FC236}">
                <a16:creationId xmlns:a16="http://schemas.microsoft.com/office/drawing/2014/main" id="{8EA76A5C-78F5-EAEC-CA0E-5A296DDA3739}"/>
              </a:ext>
            </a:extLst>
          </p:cNvPr>
          <p:cNvGrpSpPr/>
          <p:nvPr/>
        </p:nvGrpSpPr>
        <p:grpSpPr>
          <a:xfrm>
            <a:off x="4311275" y="3357191"/>
            <a:ext cx="3399268" cy="2403538"/>
            <a:chOff x="4311275" y="3357191"/>
            <a:chExt cx="3399268" cy="2240280"/>
          </a:xfrm>
        </p:grpSpPr>
        <p:sp>
          <p:nvSpPr>
            <p:cNvPr id="39" name="object 39"/>
            <p:cNvSpPr/>
            <p:nvPr/>
          </p:nvSpPr>
          <p:spPr>
            <a:xfrm>
              <a:off x="4311275" y="3357191"/>
              <a:ext cx="0" cy="2240280"/>
            </a:xfrm>
            <a:custGeom>
              <a:avLst/>
              <a:gdLst/>
              <a:ahLst/>
              <a:cxnLst/>
              <a:rect l="l" t="t" r="r" b="b"/>
              <a:pathLst>
                <a:path h="2240279">
                  <a:moveTo>
                    <a:pt x="0" y="0"/>
                  </a:moveTo>
                  <a:lnTo>
                    <a:pt x="0" y="2240280"/>
                  </a:lnTo>
                </a:path>
              </a:pathLst>
            </a:custGeom>
            <a:ln w="19050">
              <a:solidFill>
                <a:srgbClr val="7E7E7E"/>
              </a:solidFill>
              <a:prstDash val="dot"/>
            </a:ln>
          </p:spPr>
          <p:txBody>
            <a:bodyPr wrap="square" lIns="0" tIns="0" rIns="0" bIns="0" rtlCol="0"/>
            <a:lstStyle/>
            <a:p>
              <a:endParaRPr/>
            </a:p>
          </p:txBody>
        </p:sp>
        <p:sp>
          <p:nvSpPr>
            <p:cNvPr id="40" name="object 40"/>
            <p:cNvSpPr/>
            <p:nvPr/>
          </p:nvSpPr>
          <p:spPr>
            <a:xfrm>
              <a:off x="7710543" y="3357191"/>
              <a:ext cx="0" cy="2240280"/>
            </a:xfrm>
            <a:custGeom>
              <a:avLst/>
              <a:gdLst/>
              <a:ahLst/>
              <a:cxnLst/>
              <a:rect l="l" t="t" r="r" b="b"/>
              <a:pathLst>
                <a:path h="2240279">
                  <a:moveTo>
                    <a:pt x="0" y="0"/>
                  </a:moveTo>
                  <a:lnTo>
                    <a:pt x="0" y="2240280"/>
                  </a:lnTo>
                </a:path>
              </a:pathLst>
            </a:custGeom>
            <a:ln w="19050">
              <a:solidFill>
                <a:srgbClr val="7E7E7E"/>
              </a:solidFill>
              <a:prstDash val="dot"/>
            </a:ln>
          </p:spPr>
          <p:txBody>
            <a:bodyPr wrap="square" lIns="0" tIns="0" rIns="0" bIns="0" rtlCol="0"/>
            <a:lstStyle/>
            <a:p>
              <a:endParaRPr/>
            </a:p>
          </p:txBody>
        </p:sp>
      </p:grpSp>
      <p:sp>
        <p:nvSpPr>
          <p:cNvPr id="37" name="object 37"/>
          <p:cNvSpPr txBox="1"/>
          <p:nvPr/>
        </p:nvSpPr>
        <p:spPr>
          <a:xfrm>
            <a:off x="1680801" y="4998386"/>
            <a:ext cx="2175737" cy="751488"/>
          </a:xfrm>
          <a:prstGeom prst="rect">
            <a:avLst/>
          </a:prstGeom>
        </p:spPr>
        <p:txBody>
          <a:bodyPr vert="horz" wrap="square" lIns="0" tIns="12700" rIns="0" bIns="0" rtlCol="0">
            <a:spAutoFit/>
          </a:bodyPr>
          <a:lstStyle/>
          <a:p>
            <a:pPr marL="12700" marR="5080" algn="ctr">
              <a:spcBef>
                <a:spcPts val="100"/>
              </a:spcBef>
            </a:pPr>
            <a:r>
              <a:rPr lang="en-US" sz="1200" spc="-5" dirty="0">
                <a:latin typeface="Arial"/>
                <a:cs typeface="Arial"/>
              </a:rPr>
              <a:t>Are most concerned about inflation and the rising cost of college when it comes to saving for their child’s education.</a:t>
            </a:r>
            <a:endParaRPr sz="1200" dirty="0">
              <a:latin typeface="Arial"/>
              <a:cs typeface="Arial"/>
            </a:endParaRPr>
          </a:p>
        </p:txBody>
      </p:sp>
      <p:sp>
        <p:nvSpPr>
          <p:cNvPr id="35" name="object 35"/>
          <p:cNvSpPr txBox="1"/>
          <p:nvPr/>
        </p:nvSpPr>
        <p:spPr>
          <a:xfrm>
            <a:off x="5106855" y="4966088"/>
            <a:ext cx="1907909" cy="566822"/>
          </a:xfrm>
          <a:prstGeom prst="rect">
            <a:avLst/>
          </a:prstGeom>
        </p:spPr>
        <p:txBody>
          <a:bodyPr vert="horz" wrap="square" lIns="0" tIns="12700" rIns="0" bIns="0" rtlCol="0">
            <a:spAutoFit/>
          </a:bodyPr>
          <a:lstStyle/>
          <a:p>
            <a:pPr marL="12700" marR="5080" algn="ctr">
              <a:spcBef>
                <a:spcPts val="100"/>
              </a:spcBef>
            </a:pPr>
            <a:r>
              <a:rPr lang="en-US" sz="1200" dirty="0">
                <a:solidFill>
                  <a:srgbClr val="222222"/>
                </a:solidFill>
                <a:effectLst/>
                <a:cs typeface="Arial" panose="020B0604020202020204" pitchFamily="34" charset="0"/>
              </a:rPr>
              <a:t>Of parents agree the value of a college education is worth the cost.</a:t>
            </a:r>
            <a:endParaRPr sz="1200" dirty="0">
              <a:cs typeface="Arial" panose="020B0604020202020204" pitchFamily="34" charset="0"/>
            </a:endParaRPr>
          </a:p>
        </p:txBody>
      </p:sp>
      <p:sp>
        <p:nvSpPr>
          <p:cNvPr id="36" name="object 36"/>
          <p:cNvSpPr txBox="1"/>
          <p:nvPr/>
        </p:nvSpPr>
        <p:spPr>
          <a:xfrm>
            <a:off x="8387713" y="5001995"/>
            <a:ext cx="1811020" cy="566822"/>
          </a:xfrm>
          <a:prstGeom prst="rect">
            <a:avLst/>
          </a:prstGeom>
        </p:spPr>
        <p:txBody>
          <a:bodyPr vert="horz" wrap="square" lIns="0" tIns="12700" rIns="0" bIns="0" rtlCol="0">
            <a:spAutoFit/>
          </a:bodyPr>
          <a:lstStyle/>
          <a:p>
            <a:pPr marL="38100" marR="30480" indent="635" algn="ctr">
              <a:spcBef>
                <a:spcPts val="100"/>
              </a:spcBef>
            </a:pPr>
            <a:r>
              <a:rPr lang="en-US" sz="1200" spc="5" dirty="0">
                <a:latin typeface="Arial"/>
                <a:cs typeface="Arial"/>
              </a:rPr>
              <a:t>Of parents are “not sure” what the full sticker price of college will cost.</a:t>
            </a:r>
            <a:endParaRPr sz="1200" dirty="0">
              <a:latin typeface="Arial"/>
              <a:cs typeface="Arial"/>
            </a:endParaRPr>
          </a:p>
        </p:txBody>
      </p:sp>
      <p:sp>
        <p:nvSpPr>
          <p:cNvPr id="57" name="Title 56">
            <a:extLst>
              <a:ext uri="{FF2B5EF4-FFF2-40B4-BE49-F238E27FC236}">
                <a16:creationId xmlns:a16="http://schemas.microsoft.com/office/drawing/2014/main" id="{9AE11032-E41C-4523-8380-C4D4597CB05C}"/>
              </a:ext>
            </a:extLst>
          </p:cNvPr>
          <p:cNvSpPr>
            <a:spLocks noGrp="1"/>
          </p:cNvSpPr>
          <p:nvPr>
            <p:ph type="title"/>
          </p:nvPr>
        </p:nvSpPr>
        <p:spPr/>
        <p:txBody>
          <a:bodyPr/>
          <a:lstStyle/>
          <a:p>
            <a:r>
              <a:rPr lang="en-US" dirty="0"/>
              <a:t>Saving for college is parents’ top priority</a:t>
            </a:r>
          </a:p>
        </p:txBody>
      </p:sp>
      <p:grpSp>
        <p:nvGrpSpPr>
          <p:cNvPr id="3" name="Group 2">
            <a:extLst>
              <a:ext uri="{FF2B5EF4-FFF2-40B4-BE49-F238E27FC236}">
                <a16:creationId xmlns:a16="http://schemas.microsoft.com/office/drawing/2014/main" id="{85C17F5E-A4E6-F609-9311-BF30FBDED49F}"/>
              </a:ext>
            </a:extLst>
          </p:cNvPr>
          <p:cNvGrpSpPr/>
          <p:nvPr/>
        </p:nvGrpSpPr>
        <p:grpSpPr>
          <a:xfrm>
            <a:off x="863021" y="1705135"/>
            <a:ext cx="734695" cy="600838"/>
            <a:chOff x="2060450" y="1868423"/>
            <a:chExt cx="734695" cy="600838"/>
          </a:xfrm>
        </p:grpSpPr>
        <p:sp>
          <p:nvSpPr>
            <p:cNvPr id="62" name="Freeform: Shape 61">
              <a:extLst>
                <a:ext uri="{FF2B5EF4-FFF2-40B4-BE49-F238E27FC236}">
                  <a16:creationId xmlns:a16="http://schemas.microsoft.com/office/drawing/2014/main" id="{BA178DF4-BB70-46CE-9470-0E69F3FD203A}"/>
                </a:ext>
              </a:extLst>
            </p:cNvPr>
            <p:cNvSpPr/>
            <p:nvPr/>
          </p:nvSpPr>
          <p:spPr bwMode="auto">
            <a:xfrm>
              <a:off x="2303733" y="2042758"/>
              <a:ext cx="226219" cy="138335"/>
            </a:xfrm>
            <a:custGeom>
              <a:avLst/>
              <a:gdLst>
                <a:gd name="connsiteX0" fmla="*/ 0 w 226219"/>
                <a:gd name="connsiteY0" fmla="*/ 2381 h 114300"/>
                <a:gd name="connsiteX1" fmla="*/ 14288 w 226219"/>
                <a:gd name="connsiteY1" fmla="*/ 114300 h 114300"/>
                <a:gd name="connsiteX2" fmla="*/ 214313 w 226219"/>
                <a:gd name="connsiteY2" fmla="*/ 111918 h 114300"/>
                <a:gd name="connsiteX3" fmla="*/ 226219 w 226219"/>
                <a:gd name="connsiteY3" fmla="*/ 0 h 114300"/>
                <a:gd name="connsiteX4" fmla="*/ 116681 w 226219"/>
                <a:gd name="connsiteY4" fmla="*/ 38100 h 114300"/>
                <a:gd name="connsiteX5" fmla="*/ 0 w 226219"/>
                <a:gd name="connsiteY5" fmla="*/ 2381 h 114300"/>
                <a:gd name="connsiteX0" fmla="*/ 0 w 226219"/>
                <a:gd name="connsiteY0" fmla="*/ 2381 h 130451"/>
                <a:gd name="connsiteX1" fmla="*/ 14288 w 226219"/>
                <a:gd name="connsiteY1" fmla="*/ 114300 h 130451"/>
                <a:gd name="connsiteX2" fmla="*/ 214313 w 226219"/>
                <a:gd name="connsiteY2" fmla="*/ 111918 h 130451"/>
                <a:gd name="connsiteX3" fmla="*/ 226219 w 226219"/>
                <a:gd name="connsiteY3" fmla="*/ 0 h 130451"/>
                <a:gd name="connsiteX4" fmla="*/ 116681 w 226219"/>
                <a:gd name="connsiteY4" fmla="*/ 38100 h 130451"/>
                <a:gd name="connsiteX5" fmla="*/ 0 w 226219"/>
                <a:gd name="connsiteY5" fmla="*/ 2381 h 130451"/>
                <a:gd name="connsiteX0" fmla="*/ 0 w 226219"/>
                <a:gd name="connsiteY0" fmla="*/ 2381 h 138335"/>
                <a:gd name="connsiteX1" fmla="*/ 14288 w 226219"/>
                <a:gd name="connsiteY1" fmla="*/ 114300 h 138335"/>
                <a:gd name="connsiteX2" fmla="*/ 214313 w 226219"/>
                <a:gd name="connsiteY2" fmla="*/ 111918 h 138335"/>
                <a:gd name="connsiteX3" fmla="*/ 226219 w 226219"/>
                <a:gd name="connsiteY3" fmla="*/ 0 h 138335"/>
                <a:gd name="connsiteX4" fmla="*/ 116681 w 226219"/>
                <a:gd name="connsiteY4" fmla="*/ 38100 h 138335"/>
                <a:gd name="connsiteX5" fmla="*/ 0 w 226219"/>
                <a:gd name="connsiteY5" fmla="*/ 2381 h 138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219" h="138335">
                  <a:moveTo>
                    <a:pt x="0" y="2381"/>
                  </a:moveTo>
                  <a:lnTo>
                    <a:pt x="14288" y="114300"/>
                  </a:lnTo>
                  <a:cubicBezTo>
                    <a:pt x="80963" y="151606"/>
                    <a:pt x="128588" y="141287"/>
                    <a:pt x="214313" y="111918"/>
                  </a:cubicBezTo>
                  <a:lnTo>
                    <a:pt x="226219" y="0"/>
                  </a:lnTo>
                  <a:lnTo>
                    <a:pt x="116681" y="38100"/>
                  </a:lnTo>
                  <a:lnTo>
                    <a:pt x="0" y="2381"/>
                  </a:lnTo>
                  <a:close/>
                </a:path>
              </a:pathLst>
            </a:custGeom>
            <a:solidFill>
              <a:srgbClr val="AFCFA9"/>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14" name="object 14"/>
            <p:cNvSpPr/>
            <p:nvPr/>
          </p:nvSpPr>
          <p:spPr>
            <a:xfrm>
              <a:off x="2142744" y="1868423"/>
              <a:ext cx="568960" cy="401320"/>
            </a:xfrm>
            <a:custGeom>
              <a:avLst/>
              <a:gdLst/>
              <a:ahLst/>
              <a:cxnLst/>
              <a:rect l="l" t="t" r="r" b="b"/>
              <a:pathLst>
                <a:path w="568960" h="401319">
                  <a:moveTo>
                    <a:pt x="0" y="33400"/>
                  </a:moveTo>
                  <a:lnTo>
                    <a:pt x="2638" y="20429"/>
                  </a:lnTo>
                  <a:lnTo>
                    <a:pt x="9823" y="9809"/>
                  </a:lnTo>
                  <a:lnTo>
                    <a:pt x="20456" y="2634"/>
                  </a:lnTo>
                  <a:lnTo>
                    <a:pt x="33439" y="0"/>
                  </a:lnTo>
                  <a:lnTo>
                    <a:pt x="535012" y="0"/>
                  </a:lnTo>
                  <a:lnTo>
                    <a:pt x="547995" y="2634"/>
                  </a:lnTo>
                  <a:lnTo>
                    <a:pt x="558628" y="9809"/>
                  </a:lnTo>
                  <a:lnTo>
                    <a:pt x="565813" y="20429"/>
                  </a:lnTo>
                  <a:lnTo>
                    <a:pt x="568452" y="33400"/>
                  </a:lnTo>
                  <a:lnTo>
                    <a:pt x="568452" y="367410"/>
                  </a:lnTo>
                  <a:lnTo>
                    <a:pt x="565813" y="380377"/>
                  </a:lnTo>
                  <a:lnTo>
                    <a:pt x="558628" y="390998"/>
                  </a:lnTo>
                  <a:lnTo>
                    <a:pt x="547995" y="398175"/>
                  </a:lnTo>
                  <a:lnTo>
                    <a:pt x="535012" y="400811"/>
                  </a:lnTo>
                  <a:lnTo>
                    <a:pt x="33439" y="400811"/>
                  </a:lnTo>
                  <a:lnTo>
                    <a:pt x="20456" y="398175"/>
                  </a:lnTo>
                  <a:lnTo>
                    <a:pt x="9823" y="390998"/>
                  </a:lnTo>
                  <a:lnTo>
                    <a:pt x="2638" y="380377"/>
                  </a:lnTo>
                  <a:lnTo>
                    <a:pt x="0" y="367410"/>
                  </a:lnTo>
                  <a:lnTo>
                    <a:pt x="0" y="33400"/>
                  </a:lnTo>
                  <a:close/>
                </a:path>
              </a:pathLst>
            </a:custGeom>
            <a:ln w="12700">
              <a:solidFill>
                <a:srgbClr val="4C4C4C"/>
              </a:solidFill>
            </a:ln>
          </p:spPr>
          <p:txBody>
            <a:bodyPr wrap="square" lIns="0" tIns="0" rIns="0" bIns="0" rtlCol="0"/>
            <a:lstStyle/>
            <a:p>
              <a:endParaRPr dirty="0"/>
            </a:p>
          </p:txBody>
        </p:sp>
        <p:sp>
          <p:nvSpPr>
            <p:cNvPr id="15" name="object 15"/>
            <p:cNvSpPr/>
            <p:nvPr/>
          </p:nvSpPr>
          <p:spPr>
            <a:xfrm>
              <a:off x="2060450" y="2269236"/>
              <a:ext cx="734695" cy="200025"/>
            </a:xfrm>
            <a:custGeom>
              <a:avLst/>
              <a:gdLst/>
              <a:ahLst/>
              <a:cxnLst/>
              <a:rect l="l" t="t" r="r" b="b"/>
              <a:pathLst>
                <a:path w="734694" h="200025">
                  <a:moveTo>
                    <a:pt x="113458" y="0"/>
                  </a:moveTo>
                  <a:lnTo>
                    <a:pt x="4505" y="149720"/>
                  </a:lnTo>
                  <a:lnTo>
                    <a:pt x="0" y="166522"/>
                  </a:lnTo>
                  <a:lnTo>
                    <a:pt x="1126" y="175173"/>
                  </a:lnTo>
                  <a:lnTo>
                    <a:pt x="33918" y="199631"/>
                  </a:lnTo>
                  <a:lnTo>
                    <a:pt x="700643" y="199631"/>
                  </a:lnTo>
                  <a:lnTo>
                    <a:pt x="733442" y="175173"/>
                  </a:lnTo>
                  <a:lnTo>
                    <a:pt x="734571" y="166522"/>
                  </a:lnTo>
                  <a:lnTo>
                    <a:pt x="733442" y="157871"/>
                  </a:lnTo>
                  <a:lnTo>
                    <a:pt x="650186" y="16637"/>
                  </a:lnTo>
                  <a:lnTo>
                    <a:pt x="620772" y="0"/>
                  </a:lnTo>
                </a:path>
              </a:pathLst>
            </a:custGeom>
            <a:ln w="12700">
              <a:solidFill>
                <a:srgbClr val="4C4C4C"/>
              </a:solidFill>
            </a:ln>
          </p:spPr>
          <p:txBody>
            <a:bodyPr wrap="square" lIns="0" tIns="0" rIns="0" bIns="0" rtlCol="0"/>
            <a:lstStyle/>
            <a:p>
              <a:endParaRPr/>
            </a:p>
          </p:txBody>
        </p:sp>
        <p:sp>
          <p:nvSpPr>
            <p:cNvPr id="17" name="object 17"/>
            <p:cNvSpPr/>
            <p:nvPr/>
          </p:nvSpPr>
          <p:spPr>
            <a:xfrm>
              <a:off x="2250942" y="1953770"/>
              <a:ext cx="326390" cy="129539"/>
            </a:xfrm>
            <a:custGeom>
              <a:avLst/>
              <a:gdLst/>
              <a:ahLst/>
              <a:cxnLst/>
              <a:rect l="l" t="t" r="r" b="b"/>
              <a:pathLst>
                <a:path w="326390" h="129539">
                  <a:moveTo>
                    <a:pt x="147065" y="2514"/>
                  </a:moveTo>
                  <a:lnTo>
                    <a:pt x="2336" y="60578"/>
                  </a:lnTo>
                  <a:lnTo>
                    <a:pt x="1003" y="61239"/>
                  </a:lnTo>
                  <a:lnTo>
                    <a:pt x="0" y="62928"/>
                  </a:lnTo>
                  <a:lnTo>
                    <a:pt x="0" y="64604"/>
                  </a:lnTo>
                  <a:lnTo>
                    <a:pt x="0" y="66281"/>
                  </a:lnTo>
                  <a:lnTo>
                    <a:pt x="147396" y="127025"/>
                  </a:lnTo>
                  <a:lnTo>
                    <a:pt x="159734" y="129539"/>
                  </a:lnTo>
                  <a:lnTo>
                    <a:pt x="165966" y="128911"/>
                  </a:lnTo>
                  <a:lnTo>
                    <a:pt x="172072" y="127025"/>
                  </a:lnTo>
                  <a:lnTo>
                    <a:pt x="326136" y="64604"/>
                  </a:lnTo>
                  <a:lnTo>
                    <a:pt x="171742" y="2514"/>
                  </a:lnTo>
                  <a:lnTo>
                    <a:pt x="165775" y="628"/>
                  </a:lnTo>
                  <a:lnTo>
                    <a:pt x="159527" y="0"/>
                  </a:lnTo>
                  <a:lnTo>
                    <a:pt x="153218" y="628"/>
                  </a:lnTo>
                  <a:lnTo>
                    <a:pt x="147065" y="2514"/>
                  </a:lnTo>
                  <a:close/>
                </a:path>
              </a:pathLst>
            </a:custGeom>
            <a:solidFill>
              <a:srgbClr val="AFCFA9"/>
            </a:solidFill>
            <a:ln w="12700">
              <a:solidFill>
                <a:srgbClr val="4C4C4C"/>
              </a:solidFill>
            </a:ln>
          </p:spPr>
          <p:txBody>
            <a:bodyPr wrap="square" lIns="0" tIns="0" rIns="0" bIns="0" rtlCol="0"/>
            <a:lstStyle/>
            <a:p>
              <a:endParaRPr/>
            </a:p>
          </p:txBody>
        </p:sp>
        <p:sp>
          <p:nvSpPr>
            <p:cNvPr id="19" name="object 19"/>
            <p:cNvSpPr/>
            <p:nvPr/>
          </p:nvSpPr>
          <p:spPr>
            <a:xfrm>
              <a:off x="2577083" y="2019300"/>
              <a:ext cx="0" cy="166370"/>
            </a:xfrm>
            <a:custGeom>
              <a:avLst/>
              <a:gdLst/>
              <a:ahLst/>
              <a:cxnLst/>
              <a:rect l="l" t="t" r="r" b="b"/>
              <a:pathLst>
                <a:path h="166369">
                  <a:moveTo>
                    <a:pt x="0" y="0"/>
                  </a:moveTo>
                  <a:lnTo>
                    <a:pt x="0" y="166116"/>
                  </a:lnTo>
                </a:path>
              </a:pathLst>
            </a:custGeom>
            <a:ln w="12700">
              <a:solidFill>
                <a:srgbClr val="4C4C4C"/>
              </a:solidFill>
            </a:ln>
          </p:spPr>
          <p:txBody>
            <a:bodyPr wrap="square" lIns="0" tIns="0" rIns="0" bIns="0" rtlCol="0"/>
            <a:lstStyle/>
            <a:p>
              <a:endParaRPr/>
            </a:p>
          </p:txBody>
        </p:sp>
        <p:sp>
          <p:nvSpPr>
            <p:cNvPr id="22" name="object 22"/>
            <p:cNvSpPr/>
            <p:nvPr/>
          </p:nvSpPr>
          <p:spPr>
            <a:xfrm>
              <a:off x="2343911" y="2395411"/>
              <a:ext cx="166370" cy="15875"/>
            </a:xfrm>
            <a:custGeom>
              <a:avLst/>
              <a:gdLst/>
              <a:ahLst/>
              <a:cxnLst/>
              <a:rect l="l" t="t" r="r" b="b"/>
              <a:pathLst>
                <a:path w="166369" h="15875">
                  <a:moveTo>
                    <a:pt x="0" y="15875"/>
                  </a:moveTo>
                  <a:lnTo>
                    <a:pt x="166116" y="15875"/>
                  </a:lnTo>
                  <a:lnTo>
                    <a:pt x="166116" y="0"/>
                  </a:lnTo>
                  <a:lnTo>
                    <a:pt x="0" y="0"/>
                  </a:lnTo>
                  <a:lnTo>
                    <a:pt x="0" y="15875"/>
                  </a:lnTo>
                  <a:close/>
                </a:path>
              </a:pathLst>
            </a:custGeom>
            <a:noFill/>
            <a:ln w="12700">
              <a:solidFill>
                <a:srgbClr val="4C4C4C"/>
              </a:solidFill>
            </a:ln>
          </p:spPr>
          <p:txBody>
            <a:bodyPr wrap="square" lIns="0" tIns="0" rIns="0" bIns="0" rtlCol="0"/>
            <a:lstStyle/>
            <a:p>
              <a:endParaRPr/>
            </a:p>
          </p:txBody>
        </p:sp>
        <p:sp>
          <p:nvSpPr>
            <p:cNvPr id="25" name="object 25"/>
            <p:cNvSpPr/>
            <p:nvPr/>
          </p:nvSpPr>
          <p:spPr>
            <a:xfrm>
              <a:off x="2577083" y="2019300"/>
              <a:ext cx="0" cy="166370"/>
            </a:xfrm>
            <a:custGeom>
              <a:avLst/>
              <a:gdLst/>
              <a:ahLst/>
              <a:cxnLst/>
              <a:rect l="l" t="t" r="r" b="b"/>
              <a:pathLst>
                <a:path h="166369">
                  <a:moveTo>
                    <a:pt x="0" y="0"/>
                  </a:moveTo>
                  <a:lnTo>
                    <a:pt x="0" y="166116"/>
                  </a:lnTo>
                </a:path>
              </a:pathLst>
            </a:custGeom>
            <a:ln w="12700">
              <a:solidFill>
                <a:srgbClr val="4C4C4C"/>
              </a:solidFill>
            </a:ln>
          </p:spPr>
          <p:txBody>
            <a:bodyPr wrap="square" lIns="0" tIns="0" rIns="0" bIns="0" rtlCol="0"/>
            <a:lstStyle/>
            <a:p>
              <a:endParaRPr/>
            </a:p>
          </p:txBody>
        </p:sp>
        <p:sp>
          <p:nvSpPr>
            <p:cNvPr id="6" name="Freeform: Shape 5">
              <a:extLst>
                <a:ext uri="{FF2B5EF4-FFF2-40B4-BE49-F238E27FC236}">
                  <a16:creationId xmlns:a16="http://schemas.microsoft.com/office/drawing/2014/main" id="{5380981C-101B-4432-BFF0-E2C01910830D}"/>
                </a:ext>
              </a:extLst>
            </p:cNvPr>
            <p:cNvSpPr/>
            <p:nvPr/>
          </p:nvSpPr>
          <p:spPr bwMode="auto">
            <a:xfrm>
              <a:off x="2300288" y="2047875"/>
              <a:ext cx="219075" cy="138772"/>
            </a:xfrm>
            <a:custGeom>
              <a:avLst/>
              <a:gdLst>
                <a:gd name="connsiteX0" fmla="*/ 0 w 209550"/>
                <a:gd name="connsiteY0" fmla="*/ 0 h 61912"/>
                <a:gd name="connsiteX1" fmla="*/ 209550 w 209550"/>
                <a:gd name="connsiteY1" fmla="*/ 7144 h 61912"/>
                <a:gd name="connsiteX2" fmla="*/ 207169 w 209550"/>
                <a:gd name="connsiteY2" fmla="*/ 54769 h 61912"/>
                <a:gd name="connsiteX3" fmla="*/ 4762 w 209550"/>
                <a:gd name="connsiteY3" fmla="*/ 61912 h 61912"/>
                <a:gd name="connsiteX4" fmla="*/ 0 w 209550"/>
                <a:gd name="connsiteY4" fmla="*/ 0 h 61912"/>
                <a:gd name="connsiteX0" fmla="*/ 0 w 209550"/>
                <a:gd name="connsiteY0" fmla="*/ 0 h 61912"/>
                <a:gd name="connsiteX1" fmla="*/ 209550 w 209550"/>
                <a:gd name="connsiteY1" fmla="*/ 7144 h 61912"/>
                <a:gd name="connsiteX2" fmla="*/ 207169 w 209550"/>
                <a:gd name="connsiteY2" fmla="*/ 57150 h 61912"/>
                <a:gd name="connsiteX3" fmla="*/ 4762 w 209550"/>
                <a:gd name="connsiteY3" fmla="*/ 61912 h 61912"/>
                <a:gd name="connsiteX4" fmla="*/ 0 w 209550"/>
                <a:gd name="connsiteY4" fmla="*/ 0 h 61912"/>
                <a:gd name="connsiteX0" fmla="*/ 0 w 209550"/>
                <a:gd name="connsiteY0" fmla="*/ 0 h 82057"/>
                <a:gd name="connsiteX1" fmla="*/ 209550 w 209550"/>
                <a:gd name="connsiteY1" fmla="*/ 7144 h 82057"/>
                <a:gd name="connsiteX2" fmla="*/ 207169 w 209550"/>
                <a:gd name="connsiteY2" fmla="*/ 57150 h 82057"/>
                <a:gd name="connsiteX3" fmla="*/ 4762 w 209550"/>
                <a:gd name="connsiteY3" fmla="*/ 61912 h 82057"/>
                <a:gd name="connsiteX4" fmla="*/ 0 w 209550"/>
                <a:gd name="connsiteY4" fmla="*/ 0 h 82057"/>
                <a:gd name="connsiteX0" fmla="*/ 0 w 209550"/>
                <a:gd name="connsiteY0" fmla="*/ 0 h 93528"/>
                <a:gd name="connsiteX1" fmla="*/ 209550 w 209550"/>
                <a:gd name="connsiteY1" fmla="*/ 7144 h 93528"/>
                <a:gd name="connsiteX2" fmla="*/ 207169 w 209550"/>
                <a:gd name="connsiteY2" fmla="*/ 57150 h 93528"/>
                <a:gd name="connsiteX3" fmla="*/ 4762 w 209550"/>
                <a:gd name="connsiteY3" fmla="*/ 61912 h 93528"/>
                <a:gd name="connsiteX4" fmla="*/ 0 w 209550"/>
                <a:gd name="connsiteY4" fmla="*/ 0 h 93528"/>
                <a:gd name="connsiteX0" fmla="*/ 0 w 209550"/>
                <a:gd name="connsiteY0" fmla="*/ 0 h 93528"/>
                <a:gd name="connsiteX1" fmla="*/ 209550 w 209550"/>
                <a:gd name="connsiteY1" fmla="*/ 0 h 93528"/>
                <a:gd name="connsiteX2" fmla="*/ 207169 w 209550"/>
                <a:gd name="connsiteY2" fmla="*/ 57150 h 93528"/>
                <a:gd name="connsiteX3" fmla="*/ 4762 w 209550"/>
                <a:gd name="connsiteY3" fmla="*/ 61912 h 93528"/>
                <a:gd name="connsiteX4" fmla="*/ 0 w 209550"/>
                <a:gd name="connsiteY4" fmla="*/ 0 h 93528"/>
                <a:gd name="connsiteX0" fmla="*/ 0 w 209550"/>
                <a:gd name="connsiteY0" fmla="*/ 2382 h 95910"/>
                <a:gd name="connsiteX1" fmla="*/ 71437 w 209550"/>
                <a:gd name="connsiteY1" fmla="*/ 0 h 95910"/>
                <a:gd name="connsiteX2" fmla="*/ 209550 w 209550"/>
                <a:gd name="connsiteY2" fmla="*/ 2382 h 95910"/>
                <a:gd name="connsiteX3" fmla="*/ 207169 w 209550"/>
                <a:gd name="connsiteY3" fmla="*/ 59532 h 95910"/>
                <a:gd name="connsiteX4" fmla="*/ 4762 w 209550"/>
                <a:gd name="connsiteY4" fmla="*/ 64294 h 95910"/>
                <a:gd name="connsiteX5" fmla="*/ 0 w 209550"/>
                <a:gd name="connsiteY5" fmla="*/ 2382 h 95910"/>
                <a:gd name="connsiteX0" fmla="*/ 0 w 209550"/>
                <a:gd name="connsiteY0" fmla="*/ 2382 h 95910"/>
                <a:gd name="connsiteX1" fmla="*/ 71437 w 209550"/>
                <a:gd name="connsiteY1" fmla="*/ 0 h 95910"/>
                <a:gd name="connsiteX2" fmla="*/ 209550 w 209550"/>
                <a:gd name="connsiteY2" fmla="*/ 2382 h 95910"/>
                <a:gd name="connsiteX3" fmla="*/ 207169 w 209550"/>
                <a:gd name="connsiteY3" fmla="*/ 59532 h 95910"/>
                <a:gd name="connsiteX4" fmla="*/ 4762 w 209550"/>
                <a:gd name="connsiteY4" fmla="*/ 64294 h 95910"/>
                <a:gd name="connsiteX5" fmla="*/ 0 w 209550"/>
                <a:gd name="connsiteY5" fmla="*/ 2382 h 95910"/>
                <a:gd name="connsiteX0" fmla="*/ 71437 w 209550"/>
                <a:gd name="connsiteY0" fmla="*/ 0 h 95910"/>
                <a:gd name="connsiteX1" fmla="*/ 209550 w 209550"/>
                <a:gd name="connsiteY1" fmla="*/ 2382 h 95910"/>
                <a:gd name="connsiteX2" fmla="*/ 207169 w 209550"/>
                <a:gd name="connsiteY2" fmla="*/ 59532 h 95910"/>
                <a:gd name="connsiteX3" fmla="*/ 4762 w 209550"/>
                <a:gd name="connsiteY3" fmla="*/ 64294 h 95910"/>
                <a:gd name="connsiteX4" fmla="*/ 0 w 209550"/>
                <a:gd name="connsiteY4" fmla="*/ 2382 h 95910"/>
                <a:gd name="connsiteX5" fmla="*/ 162877 w 209550"/>
                <a:gd name="connsiteY5" fmla="*/ 91440 h 95910"/>
                <a:gd name="connsiteX0" fmla="*/ 71437 w 209550"/>
                <a:gd name="connsiteY0" fmla="*/ 0 h 97769"/>
                <a:gd name="connsiteX1" fmla="*/ 209550 w 209550"/>
                <a:gd name="connsiteY1" fmla="*/ 2382 h 97769"/>
                <a:gd name="connsiteX2" fmla="*/ 207169 w 209550"/>
                <a:gd name="connsiteY2" fmla="*/ 59532 h 97769"/>
                <a:gd name="connsiteX3" fmla="*/ 4762 w 209550"/>
                <a:gd name="connsiteY3" fmla="*/ 64294 h 97769"/>
                <a:gd name="connsiteX4" fmla="*/ 0 w 209550"/>
                <a:gd name="connsiteY4" fmla="*/ 2382 h 97769"/>
                <a:gd name="connsiteX5" fmla="*/ 162877 w 209550"/>
                <a:gd name="connsiteY5" fmla="*/ 91440 h 97769"/>
                <a:gd name="connsiteX6" fmla="*/ 166687 w 209550"/>
                <a:gd name="connsiteY6" fmla="*/ 90487 h 97769"/>
                <a:gd name="connsiteX0" fmla="*/ 71437 w 209550"/>
                <a:gd name="connsiteY0" fmla="*/ 0 h 95910"/>
                <a:gd name="connsiteX1" fmla="*/ 209550 w 209550"/>
                <a:gd name="connsiteY1" fmla="*/ 2382 h 95910"/>
                <a:gd name="connsiteX2" fmla="*/ 207169 w 209550"/>
                <a:gd name="connsiteY2" fmla="*/ 59532 h 95910"/>
                <a:gd name="connsiteX3" fmla="*/ 4762 w 209550"/>
                <a:gd name="connsiteY3" fmla="*/ 64294 h 95910"/>
                <a:gd name="connsiteX4" fmla="*/ 0 w 209550"/>
                <a:gd name="connsiteY4" fmla="*/ 2382 h 95910"/>
                <a:gd name="connsiteX5" fmla="*/ 162877 w 209550"/>
                <a:gd name="connsiteY5" fmla="*/ 91440 h 95910"/>
                <a:gd name="connsiteX0" fmla="*/ 71437 w 209550"/>
                <a:gd name="connsiteY0" fmla="*/ 0 h 95910"/>
                <a:gd name="connsiteX1" fmla="*/ 209550 w 209550"/>
                <a:gd name="connsiteY1" fmla="*/ 2382 h 95910"/>
                <a:gd name="connsiteX2" fmla="*/ 207169 w 209550"/>
                <a:gd name="connsiteY2" fmla="*/ 59532 h 95910"/>
                <a:gd name="connsiteX3" fmla="*/ 4762 w 209550"/>
                <a:gd name="connsiteY3" fmla="*/ 64294 h 95910"/>
                <a:gd name="connsiteX4" fmla="*/ 0 w 209550"/>
                <a:gd name="connsiteY4" fmla="*/ 2382 h 95910"/>
                <a:gd name="connsiteX0" fmla="*/ 209550 w 209550"/>
                <a:gd name="connsiteY0" fmla="*/ 0 h 93528"/>
                <a:gd name="connsiteX1" fmla="*/ 207169 w 209550"/>
                <a:gd name="connsiteY1" fmla="*/ 57150 h 93528"/>
                <a:gd name="connsiteX2" fmla="*/ 4762 w 209550"/>
                <a:gd name="connsiteY2" fmla="*/ 61912 h 93528"/>
                <a:gd name="connsiteX3" fmla="*/ 0 w 209550"/>
                <a:gd name="connsiteY3" fmla="*/ 0 h 93528"/>
                <a:gd name="connsiteX0" fmla="*/ 211931 w 211931"/>
                <a:gd name="connsiteY0" fmla="*/ 40481 h 134009"/>
                <a:gd name="connsiteX1" fmla="*/ 209550 w 211931"/>
                <a:gd name="connsiteY1" fmla="*/ 97631 h 134009"/>
                <a:gd name="connsiteX2" fmla="*/ 7143 w 211931"/>
                <a:gd name="connsiteY2" fmla="*/ 102393 h 134009"/>
                <a:gd name="connsiteX3" fmla="*/ 0 w 211931"/>
                <a:gd name="connsiteY3" fmla="*/ 0 h 134009"/>
                <a:gd name="connsiteX0" fmla="*/ 219075 w 219075"/>
                <a:gd name="connsiteY0" fmla="*/ 0 h 138772"/>
                <a:gd name="connsiteX1" fmla="*/ 209550 w 219075"/>
                <a:gd name="connsiteY1" fmla="*/ 102394 h 138772"/>
                <a:gd name="connsiteX2" fmla="*/ 7143 w 219075"/>
                <a:gd name="connsiteY2" fmla="*/ 107156 h 138772"/>
                <a:gd name="connsiteX3" fmla="*/ 0 w 219075"/>
                <a:gd name="connsiteY3" fmla="*/ 4763 h 138772"/>
              </a:gdLst>
              <a:ahLst/>
              <a:cxnLst>
                <a:cxn ang="0">
                  <a:pos x="connsiteX0" y="connsiteY0"/>
                </a:cxn>
                <a:cxn ang="0">
                  <a:pos x="connsiteX1" y="connsiteY1"/>
                </a:cxn>
                <a:cxn ang="0">
                  <a:pos x="connsiteX2" y="connsiteY2"/>
                </a:cxn>
                <a:cxn ang="0">
                  <a:pos x="connsiteX3" y="connsiteY3"/>
                </a:cxn>
              </a:cxnLst>
              <a:rect l="l" t="t" r="r" b="b"/>
              <a:pathLst>
                <a:path w="219075" h="138772">
                  <a:moveTo>
                    <a:pt x="219075" y="0"/>
                  </a:moveTo>
                  <a:cubicBezTo>
                    <a:pt x="218281" y="19050"/>
                    <a:pt x="210344" y="83344"/>
                    <a:pt x="209550" y="102394"/>
                  </a:cubicBezTo>
                  <a:cubicBezTo>
                    <a:pt x="123031" y="156368"/>
                    <a:pt x="74612" y="143669"/>
                    <a:pt x="7143" y="107156"/>
                  </a:cubicBezTo>
                  <a:lnTo>
                    <a:pt x="0" y="4763"/>
                  </a:lnTo>
                </a:path>
              </a:pathLst>
            </a:custGeom>
            <a:ln w="12700">
              <a:solidFill>
                <a:srgbClr val="4C4C4C"/>
              </a:solidFill>
            </a:ln>
          </p:spPr>
          <p:txBody>
            <a:bodyPr wrap="square" lIns="0" tIns="0" rIns="0" bIns="0" rtlCol="0"/>
            <a:lstStyle/>
            <a:p>
              <a:endParaRPr lang="en-US"/>
            </a:p>
          </p:txBody>
        </p:sp>
      </p:grpSp>
      <p:grpSp>
        <p:nvGrpSpPr>
          <p:cNvPr id="4" name="Group 3">
            <a:extLst>
              <a:ext uri="{FF2B5EF4-FFF2-40B4-BE49-F238E27FC236}">
                <a16:creationId xmlns:a16="http://schemas.microsoft.com/office/drawing/2014/main" id="{8FAF9200-E52E-C7CD-34C7-2627525A1D84}"/>
              </a:ext>
            </a:extLst>
          </p:cNvPr>
          <p:cNvGrpSpPr/>
          <p:nvPr/>
        </p:nvGrpSpPr>
        <p:grpSpPr>
          <a:xfrm>
            <a:off x="6504427" y="1666604"/>
            <a:ext cx="693934" cy="695452"/>
            <a:chOff x="6504427" y="1851661"/>
            <a:chExt cx="693934" cy="695452"/>
          </a:xfrm>
        </p:grpSpPr>
        <p:sp>
          <p:nvSpPr>
            <p:cNvPr id="26" name="object 26"/>
            <p:cNvSpPr/>
            <p:nvPr/>
          </p:nvSpPr>
          <p:spPr>
            <a:xfrm>
              <a:off x="6987541" y="2138173"/>
              <a:ext cx="210820" cy="408940"/>
            </a:xfrm>
            <a:custGeom>
              <a:avLst/>
              <a:gdLst/>
              <a:ahLst/>
              <a:cxnLst/>
              <a:rect l="l" t="t" r="r" b="b"/>
              <a:pathLst>
                <a:path w="210820" h="408939">
                  <a:moveTo>
                    <a:pt x="210312" y="408432"/>
                  </a:moveTo>
                  <a:lnTo>
                    <a:pt x="135801" y="304660"/>
                  </a:lnTo>
                  <a:lnTo>
                    <a:pt x="135204" y="166395"/>
                  </a:lnTo>
                  <a:lnTo>
                    <a:pt x="127138" y="133176"/>
                  </a:lnTo>
                  <a:lnTo>
                    <a:pt x="104740" y="98852"/>
                  </a:lnTo>
                  <a:lnTo>
                    <a:pt x="72854" y="64498"/>
                  </a:lnTo>
                  <a:lnTo>
                    <a:pt x="36326" y="31189"/>
                  </a:lnTo>
                  <a:lnTo>
                    <a:pt x="0" y="0"/>
                  </a:lnTo>
                </a:path>
              </a:pathLst>
            </a:custGeom>
            <a:ln w="12700">
              <a:solidFill>
                <a:srgbClr val="4C4C4C"/>
              </a:solidFill>
            </a:ln>
          </p:spPr>
          <p:txBody>
            <a:bodyPr wrap="square" lIns="0" tIns="0" rIns="0" bIns="0" rtlCol="0"/>
            <a:lstStyle/>
            <a:p>
              <a:endParaRPr/>
            </a:p>
          </p:txBody>
        </p:sp>
        <p:sp>
          <p:nvSpPr>
            <p:cNvPr id="27" name="object 27"/>
            <p:cNvSpPr/>
            <p:nvPr/>
          </p:nvSpPr>
          <p:spPr>
            <a:xfrm>
              <a:off x="6912866" y="2272288"/>
              <a:ext cx="137160" cy="274320"/>
            </a:xfrm>
            <a:custGeom>
              <a:avLst/>
              <a:gdLst/>
              <a:ahLst/>
              <a:cxnLst/>
              <a:rect l="l" t="t" r="r" b="b"/>
              <a:pathLst>
                <a:path w="137160" h="274319">
                  <a:moveTo>
                    <a:pt x="135347" y="92724"/>
                  </a:moveTo>
                  <a:lnTo>
                    <a:pt x="54143" y="8891"/>
                  </a:lnTo>
                  <a:lnTo>
                    <a:pt x="43556" y="2134"/>
                  </a:lnTo>
                  <a:lnTo>
                    <a:pt x="31696" y="0"/>
                  </a:lnTo>
                  <a:lnTo>
                    <a:pt x="19892" y="2463"/>
                  </a:lnTo>
                  <a:lnTo>
                    <a:pt x="9477" y="9501"/>
                  </a:lnTo>
                  <a:lnTo>
                    <a:pt x="2459" y="19941"/>
                  </a:lnTo>
                  <a:lnTo>
                    <a:pt x="0" y="31776"/>
                  </a:lnTo>
                  <a:lnTo>
                    <a:pt x="2126" y="43669"/>
                  </a:lnTo>
                  <a:lnTo>
                    <a:pt x="8867" y="54281"/>
                  </a:lnTo>
                  <a:lnTo>
                    <a:pt x="90071" y="153252"/>
                  </a:lnTo>
                  <a:lnTo>
                    <a:pt x="90071" y="198654"/>
                  </a:lnTo>
                  <a:lnTo>
                    <a:pt x="97429" y="222736"/>
                  </a:lnTo>
                  <a:lnTo>
                    <a:pt x="113617" y="247384"/>
                  </a:lnTo>
                  <a:lnTo>
                    <a:pt x="129805" y="266584"/>
                  </a:lnTo>
                  <a:lnTo>
                    <a:pt x="137163" y="274321"/>
                  </a:lnTo>
                </a:path>
              </a:pathLst>
            </a:custGeom>
            <a:ln w="12700">
              <a:solidFill>
                <a:srgbClr val="4C4C4C"/>
              </a:solidFill>
            </a:ln>
          </p:spPr>
          <p:txBody>
            <a:bodyPr wrap="square" lIns="0" tIns="0" rIns="0" bIns="0" rtlCol="0"/>
            <a:lstStyle/>
            <a:p>
              <a:endParaRPr/>
            </a:p>
          </p:txBody>
        </p:sp>
        <p:sp>
          <p:nvSpPr>
            <p:cNvPr id="28" name="object 28"/>
            <p:cNvSpPr/>
            <p:nvPr/>
          </p:nvSpPr>
          <p:spPr>
            <a:xfrm>
              <a:off x="6504427" y="1851661"/>
              <a:ext cx="483234" cy="603885"/>
            </a:xfrm>
            <a:custGeom>
              <a:avLst/>
              <a:gdLst/>
              <a:ahLst/>
              <a:cxnLst/>
              <a:rect l="l" t="t" r="r" b="b"/>
              <a:pathLst>
                <a:path w="483235" h="603885">
                  <a:moveTo>
                    <a:pt x="392531" y="603503"/>
                  </a:moveTo>
                  <a:lnTo>
                    <a:pt x="30200" y="603503"/>
                  </a:lnTo>
                  <a:lnTo>
                    <a:pt x="18473" y="601123"/>
                  </a:lnTo>
                  <a:lnTo>
                    <a:pt x="8870" y="594640"/>
                  </a:lnTo>
                  <a:lnTo>
                    <a:pt x="2382" y="585046"/>
                  </a:lnTo>
                  <a:lnTo>
                    <a:pt x="0" y="573328"/>
                  </a:lnTo>
                  <a:lnTo>
                    <a:pt x="0" y="30175"/>
                  </a:lnTo>
                  <a:lnTo>
                    <a:pt x="2382" y="18457"/>
                  </a:lnTo>
                  <a:lnTo>
                    <a:pt x="8870" y="8863"/>
                  </a:lnTo>
                  <a:lnTo>
                    <a:pt x="18473" y="2380"/>
                  </a:lnTo>
                  <a:lnTo>
                    <a:pt x="30200" y="0"/>
                  </a:lnTo>
                  <a:lnTo>
                    <a:pt x="452920" y="0"/>
                  </a:lnTo>
                  <a:lnTo>
                    <a:pt x="464646" y="2380"/>
                  </a:lnTo>
                  <a:lnTo>
                    <a:pt x="474249" y="8863"/>
                  </a:lnTo>
                  <a:lnTo>
                    <a:pt x="480737" y="18457"/>
                  </a:lnTo>
                  <a:lnTo>
                    <a:pt x="483120" y="30175"/>
                  </a:lnTo>
                  <a:lnTo>
                    <a:pt x="483120" y="437540"/>
                  </a:lnTo>
                </a:path>
              </a:pathLst>
            </a:custGeom>
            <a:ln w="12700">
              <a:solidFill>
                <a:srgbClr val="4C4C4C"/>
              </a:solidFill>
            </a:ln>
          </p:spPr>
          <p:txBody>
            <a:bodyPr wrap="square" lIns="0" tIns="0" rIns="0" bIns="0" rtlCol="0"/>
            <a:lstStyle/>
            <a:p>
              <a:endParaRPr/>
            </a:p>
          </p:txBody>
        </p:sp>
        <p:sp>
          <p:nvSpPr>
            <p:cNvPr id="29" name="object 29"/>
            <p:cNvSpPr/>
            <p:nvPr/>
          </p:nvSpPr>
          <p:spPr>
            <a:xfrm>
              <a:off x="6594349" y="2183893"/>
              <a:ext cx="302260" cy="212090"/>
            </a:xfrm>
            <a:custGeom>
              <a:avLst/>
              <a:gdLst/>
              <a:ahLst/>
              <a:cxnLst/>
              <a:rect l="l" t="t" r="r" b="b"/>
              <a:pathLst>
                <a:path w="302260" h="212089">
                  <a:moveTo>
                    <a:pt x="301751" y="211836"/>
                  </a:moveTo>
                  <a:lnTo>
                    <a:pt x="15087" y="211836"/>
                  </a:lnTo>
                  <a:lnTo>
                    <a:pt x="6642" y="211836"/>
                  </a:lnTo>
                  <a:lnTo>
                    <a:pt x="0" y="205181"/>
                  </a:lnTo>
                  <a:lnTo>
                    <a:pt x="0" y="196710"/>
                  </a:lnTo>
                  <a:lnTo>
                    <a:pt x="0" y="15125"/>
                  </a:lnTo>
                  <a:lnTo>
                    <a:pt x="0" y="6654"/>
                  </a:lnTo>
                  <a:lnTo>
                    <a:pt x="6642" y="0"/>
                  </a:lnTo>
                  <a:lnTo>
                    <a:pt x="15087" y="0"/>
                  </a:lnTo>
                  <a:lnTo>
                    <a:pt x="286664" y="0"/>
                  </a:lnTo>
                  <a:lnTo>
                    <a:pt x="295109" y="0"/>
                  </a:lnTo>
                  <a:lnTo>
                    <a:pt x="301751" y="6654"/>
                  </a:lnTo>
                  <a:lnTo>
                    <a:pt x="301751" y="15125"/>
                  </a:lnTo>
                  <a:lnTo>
                    <a:pt x="301751" y="60528"/>
                  </a:lnTo>
                </a:path>
              </a:pathLst>
            </a:custGeom>
            <a:solidFill>
              <a:srgbClr val="AFCFA9"/>
            </a:solidFill>
            <a:ln w="12700">
              <a:solidFill>
                <a:srgbClr val="4C4C4C"/>
              </a:solidFill>
            </a:ln>
          </p:spPr>
          <p:txBody>
            <a:bodyPr wrap="square" lIns="0" tIns="0" rIns="0" bIns="0" rtlCol="0"/>
            <a:lstStyle/>
            <a:p>
              <a:endParaRPr/>
            </a:p>
          </p:txBody>
        </p:sp>
        <p:sp>
          <p:nvSpPr>
            <p:cNvPr id="30" name="object 30"/>
            <p:cNvSpPr/>
            <p:nvPr/>
          </p:nvSpPr>
          <p:spPr>
            <a:xfrm>
              <a:off x="6594347" y="2243327"/>
              <a:ext cx="302260" cy="0"/>
            </a:xfrm>
            <a:custGeom>
              <a:avLst/>
              <a:gdLst/>
              <a:ahLst/>
              <a:cxnLst/>
              <a:rect l="l" t="t" r="r" b="b"/>
              <a:pathLst>
                <a:path w="302260">
                  <a:moveTo>
                    <a:pt x="0" y="0"/>
                  </a:moveTo>
                  <a:lnTo>
                    <a:pt x="301752" y="0"/>
                  </a:lnTo>
                </a:path>
              </a:pathLst>
            </a:custGeom>
            <a:ln w="12700">
              <a:solidFill>
                <a:srgbClr val="4C4C4C"/>
              </a:solidFill>
            </a:ln>
          </p:spPr>
          <p:txBody>
            <a:bodyPr wrap="square" lIns="0" tIns="0" rIns="0" bIns="0" rtlCol="0"/>
            <a:lstStyle/>
            <a:p>
              <a:endParaRPr/>
            </a:p>
          </p:txBody>
        </p:sp>
        <p:sp>
          <p:nvSpPr>
            <p:cNvPr id="31" name="object 31"/>
            <p:cNvSpPr/>
            <p:nvPr/>
          </p:nvSpPr>
          <p:spPr>
            <a:xfrm>
              <a:off x="6685788" y="2183892"/>
              <a:ext cx="0" cy="212090"/>
            </a:xfrm>
            <a:custGeom>
              <a:avLst/>
              <a:gdLst/>
              <a:ahLst/>
              <a:cxnLst/>
              <a:rect l="l" t="t" r="r" b="b"/>
              <a:pathLst>
                <a:path h="212089">
                  <a:moveTo>
                    <a:pt x="0" y="0"/>
                  </a:moveTo>
                  <a:lnTo>
                    <a:pt x="0" y="211836"/>
                  </a:lnTo>
                </a:path>
              </a:pathLst>
            </a:custGeom>
            <a:ln w="12700">
              <a:solidFill>
                <a:srgbClr val="4C4C4C"/>
              </a:solidFill>
            </a:ln>
          </p:spPr>
          <p:txBody>
            <a:bodyPr wrap="square" lIns="0" tIns="0" rIns="0" bIns="0" rtlCol="0"/>
            <a:lstStyle/>
            <a:p>
              <a:endParaRPr/>
            </a:p>
          </p:txBody>
        </p:sp>
        <p:sp>
          <p:nvSpPr>
            <p:cNvPr id="32" name="object 32"/>
            <p:cNvSpPr/>
            <p:nvPr/>
          </p:nvSpPr>
          <p:spPr>
            <a:xfrm>
              <a:off x="6775703" y="2183892"/>
              <a:ext cx="0" cy="212090"/>
            </a:xfrm>
            <a:custGeom>
              <a:avLst/>
              <a:gdLst/>
              <a:ahLst/>
              <a:cxnLst/>
              <a:rect l="l" t="t" r="r" b="b"/>
              <a:pathLst>
                <a:path h="212089">
                  <a:moveTo>
                    <a:pt x="0" y="0"/>
                  </a:moveTo>
                  <a:lnTo>
                    <a:pt x="0" y="211836"/>
                  </a:lnTo>
                </a:path>
              </a:pathLst>
            </a:custGeom>
            <a:ln w="12700">
              <a:solidFill>
                <a:srgbClr val="4C4C4C"/>
              </a:solidFill>
            </a:ln>
          </p:spPr>
          <p:txBody>
            <a:bodyPr wrap="square" lIns="0" tIns="0" rIns="0" bIns="0" rtlCol="0"/>
            <a:lstStyle/>
            <a:p>
              <a:endParaRPr/>
            </a:p>
          </p:txBody>
        </p:sp>
        <p:sp>
          <p:nvSpPr>
            <p:cNvPr id="33" name="object 33"/>
            <p:cNvSpPr/>
            <p:nvPr/>
          </p:nvSpPr>
          <p:spPr>
            <a:xfrm>
              <a:off x="6775703" y="1967293"/>
              <a:ext cx="120650" cy="97851"/>
            </a:xfrm>
            <a:custGeom>
              <a:avLst/>
              <a:gdLst/>
              <a:ahLst/>
              <a:cxnLst/>
              <a:rect l="l" t="t" r="r" b="b"/>
              <a:pathLst>
                <a:path w="120650">
                  <a:moveTo>
                    <a:pt x="0" y="0"/>
                  </a:moveTo>
                  <a:lnTo>
                    <a:pt x="120396" y="0"/>
                  </a:lnTo>
                </a:path>
              </a:pathLst>
            </a:custGeom>
            <a:ln w="12700">
              <a:solidFill>
                <a:srgbClr val="4C4C4C"/>
              </a:solidFill>
            </a:ln>
          </p:spPr>
          <p:txBody>
            <a:bodyPr wrap="square" lIns="0" tIns="0" rIns="0" bIns="0" rtlCol="0"/>
            <a:lstStyle/>
            <a:p>
              <a:endParaRPr/>
            </a:p>
          </p:txBody>
        </p:sp>
        <p:grpSp>
          <p:nvGrpSpPr>
            <p:cNvPr id="53" name="Graphic 50">
              <a:extLst>
                <a:ext uri="{FF2B5EF4-FFF2-40B4-BE49-F238E27FC236}">
                  <a16:creationId xmlns:a16="http://schemas.microsoft.com/office/drawing/2014/main" id="{13BC2EB3-7181-4A99-85D6-5A999D6100BE}"/>
                </a:ext>
              </a:extLst>
            </p:cNvPr>
            <p:cNvGrpSpPr/>
            <p:nvPr/>
          </p:nvGrpSpPr>
          <p:grpSpPr>
            <a:xfrm>
              <a:off x="6601555" y="1953770"/>
              <a:ext cx="96330" cy="123825"/>
              <a:chOff x="5140073" y="2494789"/>
              <a:chExt cx="47625" cy="123825"/>
            </a:xfrm>
            <a:noFill/>
          </p:grpSpPr>
          <p:sp>
            <p:nvSpPr>
              <p:cNvPr id="58" name="Freeform: Shape 57">
                <a:extLst>
                  <a:ext uri="{FF2B5EF4-FFF2-40B4-BE49-F238E27FC236}">
                    <a16:creationId xmlns:a16="http://schemas.microsoft.com/office/drawing/2014/main" id="{DEB3F908-7113-41BC-BF9B-2EF6B148824A}"/>
                  </a:ext>
                </a:extLst>
              </p:cNvPr>
              <p:cNvSpPr/>
              <p:nvPr/>
            </p:nvSpPr>
            <p:spPr>
              <a:xfrm>
                <a:off x="5140073" y="2509076"/>
                <a:ext cx="47625" cy="95250"/>
              </a:xfrm>
              <a:custGeom>
                <a:avLst/>
                <a:gdLst>
                  <a:gd name="connsiteX0" fmla="*/ -697 w 47625"/>
                  <a:gd name="connsiteY0" fmla="*/ 70669 h 95250"/>
                  <a:gd name="connsiteX1" fmla="*/ 23116 w 47625"/>
                  <a:gd name="connsiteY1" fmla="*/ 94481 h 95250"/>
                  <a:gd name="connsiteX2" fmla="*/ 46928 w 47625"/>
                  <a:gd name="connsiteY2" fmla="*/ 70669 h 95250"/>
                  <a:gd name="connsiteX3" fmla="*/ 23116 w 47625"/>
                  <a:gd name="connsiteY3" fmla="*/ 46856 h 95250"/>
                  <a:gd name="connsiteX4" fmla="*/ -697 w 47625"/>
                  <a:gd name="connsiteY4" fmla="*/ 23044 h 95250"/>
                  <a:gd name="connsiteX5" fmla="*/ 23116 w 47625"/>
                  <a:gd name="connsiteY5" fmla="*/ -769 h 95250"/>
                  <a:gd name="connsiteX6" fmla="*/ 46928 w 47625"/>
                  <a:gd name="connsiteY6" fmla="*/ 23044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95250">
                    <a:moveTo>
                      <a:pt x="-697" y="70669"/>
                    </a:moveTo>
                    <a:cubicBezTo>
                      <a:pt x="-697" y="83822"/>
                      <a:pt x="9962" y="94481"/>
                      <a:pt x="23116" y="94481"/>
                    </a:cubicBezTo>
                    <a:cubicBezTo>
                      <a:pt x="36269" y="94481"/>
                      <a:pt x="46928" y="83822"/>
                      <a:pt x="46928" y="70669"/>
                    </a:cubicBezTo>
                    <a:cubicBezTo>
                      <a:pt x="46928" y="57515"/>
                      <a:pt x="36269" y="46856"/>
                      <a:pt x="23116" y="46856"/>
                    </a:cubicBezTo>
                    <a:cubicBezTo>
                      <a:pt x="9962" y="46856"/>
                      <a:pt x="-697" y="36197"/>
                      <a:pt x="-697" y="23044"/>
                    </a:cubicBezTo>
                    <a:cubicBezTo>
                      <a:pt x="-697" y="9890"/>
                      <a:pt x="9962" y="-769"/>
                      <a:pt x="23116" y="-769"/>
                    </a:cubicBezTo>
                    <a:cubicBezTo>
                      <a:pt x="36269" y="-769"/>
                      <a:pt x="46928" y="9890"/>
                      <a:pt x="46928" y="23044"/>
                    </a:cubicBezTo>
                  </a:path>
                </a:pathLst>
              </a:custGeom>
              <a:noFill/>
              <a:ln w="12700" cap="rnd">
                <a:solidFill>
                  <a:srgbClr val="4C4C4C"/>
                </a:solidFill>
                <a:prstDash val="solid"/>
                <a:round/>
              </a:ln>
            </p:spPr>
            <p:txBody>
              <a:bodyPr rtlCol="0" anchor="ctr"/>
              <a:lstStyle/>
              <a:p>
                <a:endParaRPr lang="en-US"/>
              </a:p>
            </p:txBody>
          </p:sp>
          <p:sp>
            <p:nvSpPr>
              <p:cNvPr id="59" name="Freeform: Shape 58">
                <a:extLst>
                  <a:ext uri="{FF2B5EF4-FFF2-40B4-BE49-F238E27FC236}">
                    <a16:creationId xmlns:a16="http://schemas.microsoft.com/office/drawing/2014/main" id="{CF949F07-EF48-4CC2-BCC3-3BF1E5A6D611}"/>
                  </a:ext>
                </a:extLst>
              </p:cNvPr>
              <p:cNvSpPr/>
              <p:nvPr/>
            </p:nvSpPr>
            <p:spPr>
              <a:xfrm>
                <a:off x="5163885" y="2494789"/>
                <a:ext cx="9525" cy="123825"/>
              </a:xfrm>
              <a:custGeom>
                <a:avLst/>
                <a:gdLst>
                  <a:gd name="connsiteX0" fmla="*/ 0 w 9525"/>
                  <a:gd name="connsiteY0" fmla="*/ 0 h 123825"/>
                  <a:gd name="connsiteX1" fmla="*/ 0 w 9525"/>
                  <a:gd name="connsiteY1" fmla="*/ 123825 h 123825"/>
                </a:gdLst>
                <a:ahLst/>
                <a:cxnLst>
                  <a:cxn ang="0">
                    <a:pos x="connsiteX0" y="connsiteY0"/>
                  </a:cxn>
                  <a:cxn ang="0">
                    <a:pos x="connsiteX1" y="connsiteY1"/>
                  </a:cxn>
                </a:cxnLst>
                <a:rect l="l" t="t" r="r" b="b"/>
                <a:pathLst>
                  <a:path w="9525" h="123825">
                    <a:moveTo>
                      <a:pt x="0" y="0"/>
                    </a:moveTo>
                    <a:lnTo>
                      <a:pt x="0" y="123825"/>
                    </a:lnTo>
                  </a:path>
                </a:pathLst>
              </a:custGeom>
              <a:ln w="12700" cap="rnd">
                <a:solidFill>
                  <a:srgbClr val="4C4C4C"/>
                </a:solidFill>
                <a:prstDash val="solid"/>
                <a:round/>
              </a:ln>
            </p:spPr>
            <p:txBody>
              <a:bodyPr rtlCol="0" anchor="ctr"/>
              <a:lstStyle/>
              <a:p>
                <a:endParaRPr lang="en-US"/>
              </a:p>
            </p:txBody>
          </p:sp>
        </p:grpSp>
      </p:grpSp>
      <p:sp>
        <p:nvSpPr>
          <p:cNvPr id="16" name="Slide Number Placeholder 8">
            <a:extLst>
              <a:ext uri="{FF2B5EF4-FFF2-40B4-BE49-F238E27FC236}">
                <a16:creationId xmlns:a16="http://schemas.microsoft.com/office/drawing/2014/main" id="{3856B25B-717C-4B68-40BD-7D2DD9D17630}"/>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3</a:t>
            </a:fld>
            <a:endParaRPr lang="en-US" dirty="0"/>
          </a:p>
        </p:txBody>
      </p:sp>
      <p:sp>
        <p:nvSpPr>
          <p:cNvPr id="18" name="Footer Placeholder 3">
            <a:extLst>
              <a:ext uri="{FF2B5EF4-FFF2-40B4-BE49-F238E27FC236}">
                <a16:creationId xmlns:a16="http://schemas.microsoft.com/office/drawing/2014/main" id="{288D556C-8B95-D497-02DD-036269E242CD}"/>
              </a:ext>
            </a:extLst>
          </p:cNvPr>
          <p:cNvSpPr>
            <a:spLocks noGrp="1"/>
          </p:cNvSpPr>
          <p:nvPr>
            <p:ph type="ftr" sz="quarter" idx="15"/>
          </p:nvPr>
        </p:nvSpPr>
        <p:spPr>
          <a:xfrm>
            <a:off x="420111" y="6483292"/>
            <a:ext cx="9418320" cy="172485"/>
          </a:xfrm>
        </p:spPr>
        <p:txBody>
          <a:bodyPr/>
          <a:lstStyle/>
          <a:p>
            <a:pPr algn="l">
              <a:spcBef>
                <a:spcPts val="200"/>
              </a:spcBef>
              <a:defRPr/>
            </a:pPr>
            <a:r>
              <a:rPr lang="en-US" dirty="0"/>
              <a:t>Source: Fidelity Investments 2024 College Savings Indicator Study.</a:t>
            </a:r>
          </a:p>
        </p:txBody>
      </p:sp>
      <p:grpSp>
        <p:nvGrpSpPr>
          <p:cNvPr id="56" name="Group 55">
            <a:extLst>
              <a:ext uri="{FF2B5EF4-FFF2-40B4-BE49-F238E27FC236}">
                <a16:creationId xmlns:a16="http://schemas.microsoft.com/office/drawing/2014/main" id="{63DF8218-E0BD-FEE3-953A-B7322C92ECC0}"/>
              </a:ext>
            </a:extLst>
          </p:cNvPr>
          <p:cNvGrpSpPr/>
          <p:nvPr/>
        </p:nvGrpSpPr>
        <p:grpSpPr>
          <a:xfrm>
            <a:off x="2027384" y="3329640"/>
            <a:ext cx="1482570" cy="1481328"/>
            <a:chOff x="2049238" y="3329640"/>
            <a:chExt cx="1482570" cy="1481328"/>
          </a:xfrm>
        </p:grpSpPr>
        <p:grpSp>
          <p:nvGrpSpPr>
            <p:cNvPr id="55" name="Group 54">
              <a:extLst>
                <a:ext uri="{FF2B5EF4-FFF2-40B4-BE49-F238E27FC236}">
                  <a16:creationId xmlns:a16="http://schemas.microsoft.com/office/drawing/2014/main" id="{5893410D-C48C-927A-E392-86827385621B}"/>
                </a:ext>
              </a:extLst>
            </p:cNvPr>
            <p:cNvGrpSpPr/>
            <p:nvPr/>
          </p:nvGrpSpPr>
          <p:grpSpPr>
            <a:xfrm>
              <a:off x="2049238" y="3329640"/>
              <a:ext cx="1482570" cy="1481328"/>
              <a:chOff x="2049238" y="3329640"/>
              <a:chExt cx="1482570" cy="1481328"/>
            </a:xfrm>
          </p:grpSpPr>
          <p:sp>
            <p:nvSpPr>
              <p:cNvPr id="46" name="Oval 45">
                <a:extLst>
                  <a:ext uri="{FF2B5EF4-FFF2-40B4-BE49-F238E27FC236}">
                    <a16:creationId xmlns:a16="http://schemas.microsoft.com/office/drawing/2014/main" id="{7058C648-C1BB-0507-542D-D90449D9CA7A}"/>
                  </a:ext>
                </a:extLst>
              </p:cNvPr>
              <p:cNvSpPr>
                <a:spLocks noChangeAspect="1"/>
              </p:cNvSpPr>
              <p:nvPr/>
            </p:nvSpPr>
            <p:spPr bwMode="auto">
              <a:xfrm>
                <a:off x="2049859" y="3329640"/>
                <a:ext cx="1481328" cy="1481328"/>
              </a:xfrm>
              <a:prstGeom prst="ellipse">
                <a:avLst/>
              </a:prstGeom>
              <a:solidFill>
                <a:srgbClr val="F1F1F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i="0" u="none" strike="noStrike" cap="none" normalizeH="0" baseline="0">
                  <a:ln>
                    <a:noFill/>
                  </a:ln>
                  <a:solidFill>
                    <a:schemeClr val="tx1"/>
                  </a:solidFill>
                  <a:effectLst/>
                  <a:latin typeface="Arial" charset="0"/>
                  <a:ea typeface="ＭＳ Ｐゴシック" charset="-128"/>
                </a:endParaRPr>
              </a:p>
            </p:txBody>
          </p:sp>
          <p:sp>
            <p:nvSpPr>
              <p:cNvPr id="23" name="Pie 22">
                <a:extLst>
                  <a:ext uri="{FF2B5EF4-FFF2-40B4-BE49-F238E27FC236}">
                    <a16:creationId xmlns:a16="http://schemas.microsoft.com/office/drawing/2014/main" id="{6DE2CA22-59EB-CEE5-F532-0195E179A490}"/>
                  </a:ext>
                </a:extLst>
              </p:cNvPr>
              <p:cNvSpPr/>
              <p:nvPr/>
            </p:nvSpPr>
            <p:spPr bwMode="auto">
              <a:xfrm>
                <a:off x="2049238" y="3329640"/>
                <a:ext cx="1482570" cy="1481328"/>
              </a:xfrm>
              <a:prstGeom prst="pie">
                <a:avLst>
                  <a:gd name="adj1" fmla="val 16144931"/>
                  <a:gd name="adj2" fmla="val 14626284"/>
                </a:avLst>
              </a:prstGeom>
              <a:solidFill>
                <a:srgbClr val="358527"/>
              </a:solidFill>
              <a:ln w="6667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i="0" u="none" strike="noStrike" cap="none" normalizeH="0" baseline="0">
                  <a:ln>
                    <a:noFill/>
                  </a:ln>
                  <a:solidFill>
                    <a:schemeClr val="tx1"/>
                  </a:solidFill>
                  <a:effectLst/>
                  <a:latin typeface="Arial" charset="0"/>
                  <a:ea typeface="ＭＳ Ｐゴシック" charset="-128"/>
                </a:endParaRPr>
              </a:p>
            </p:txBody>
          </p:sp>
          <p:sp>
            <p:nvSpPr>
              <p:cNvPr id="54" name="Oval 53">
                <a:extLst>
                  <a:ext uri="{FF2B5EF4-FFF2-40B4-BE49-F238E27FC236}">
                    <a16:creationId xmlns:a16="http://schemas.microsoft.com/office/drawing/2014/main" id="{9435C42A-F781-E3D0-7033-BDB7337F75E2}"/>
                  </a:ext>
                </a:extLst>
              </p:cNvPr>
              <p:cNvSpPr/>
              <p:nvPr/>
            </p:nvSpPr>
            <p:spPr bwMode="auto">
              <a:xfrm>
                <a:off x="2244840" y="3524621"/>
                <a:ext cx="1091367" cy="1091367"/>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i="0" u="none" strike="noStrike" cap="none" normalizeH="0" baseline="0">
                  <a:ln>
                    <a:noFill/>
                  </a:ln>
                  <a:solidFill>
                    <a:schemeClr val="tx1"/>
                  </a:solidFill>
                  <a:effectLst/>
                  <a:latin typeface="Arial" charset="0"/>
                  <a:ea typeface="ＭＳ Ｐゴシック" charset="-128"/>
                </a:endParaRPr>
              </a:p>
            </p:txBody>
          </p:sp>
        </p:grpSp>
        <p:sp>
          <p:nvSpPr>
            <p:cNvPr id="42" name="object 42"/>
            <p:cNvSpPr txBox="1"/>
            <p:nvPr/>
          </p:nvSpPr>
          <p:spPr>
            <a:xfrm>
              <a:off x="2371130" y="3760978"/>
              <a:ext cx="942975" cy="635000"/>
            </a:xfrm>
            <a:prstGeom prst="rect">
              <a:avLst/>
            </a:prstGeom>
          </p:spPr>
          <p:txBody>
            <a:bodyPr vert="horz" wrap="square" lIns="0" tIns="12065" rIns="0" bIns="0" rtlCol="0">
              <a:spAutoFit/>
            </a:bodyPr>
            <a:lstStyle/>
            <a:p>
              <a:pPr marL="38100">
                <a:spcBef>
                  <a:spcPts val="95"/>
                </a:spcBef>
              </a:pPr>
              <a:r>
                <a:rPr lang="en-US" sz="4000" b="1" dirty="0">
                  <a:solidFill>
                    <a:srgbClr val="368727"/>
                  </a:solidFill>
                  <a:latin typeface="Arial"/>
                  <a:cs typeface="Arial"/>
                </a:rPr>
                <a:t>93</a:t>
              </a:r>
              <a:r>
                <a:rPr sz="3975" b="1" baseline="25157" dirty="0">
                  <a:solidFill>
                    <a:srgbClr val="368727"/>
                  </a:solidFill>
                  <a:latin typeface="Arial"/>
                  <a:cs typeface="Arial"/>
                </a:rPr>
                <a:t>%</a:t>
              </a:r>
              <a:endParaRPr sz="3975" baseline="25157" dirty="0">
                <a:solidFill>
                  <a:srgbClr val="368727"/>
                </a:solidFill>
                <a:latin typeface="Arial"/>
                <a:cs typeface="Arial"/>
              </a:endParaRPr>
            </a:p>
          </p:txBody>
        </p:sp>
      </p:grpSp>
      <p:grpSp>
        <p:nvGrpSpPr>
          <p:cNvPr id="68" name="Group 67">
            <a:extLst>
              <a:ext uri="{FF2B5EF4-FFF2-40B4-BE49-F238E27FC236}">
                <a16:creationId xmlns:a16="http://schemas.microsoft.com/office/drawing/2014/main" id="{E90DE5CB-DEBD-40A0-F77D-A8CD30308C6C}"/>
              </a:ext>
            </a:extLst>
          </p:cNvPr>
          <p:cNvGrpSpPr/>
          <p:nvPr/>
        </p:nvGrpSpPr>
        <p:grpSpPr>
          <a:xfrm>
            <a:off x="5319524" y="3328398"/>
            <a:ext cx="1482570" cy="1482570"/>
            <a:chOff x="-50951" y="3215792"/>
            <a:chExt cx="1482570" cy="1482570"/>
          </a:xfrm>
        </p:grpSpPr>
        <p:sp>
          <p:nvSpPr>
            <p:cNvPr id="65" name="Oval 64">
              <a:extLst>
                <a:ext uri="{FF2B5EF4-FFF2-40B4-BE49-F238E27FC236}">
                  <a16:creationId xmlns:a16="http://schemas.microsoft.com/office/drawing/2014/main" id="{3C90B40F-078C-CE2C-F37D-22E6A754BC7A}"/>
                </a:ext>
              </a:extLst>
            </p:cNvPr>
            <p:cNvSpPr>
              <a:spLocks noChangeAspect="1"/>
            </p:cNvSpPr>
            <p:nvPr/>
          </p:nvSpPr>
          <p:spPr bwMode="auto">
            <a:xfrm>
              <a:off x="-50330" y="3216413"/>
              <a:ext cx="1481328" cy="1481328"/>
            </a:xfrm>
            <a:prstGeom prst="ellipse">
              <a:avLst/>
            </a:prstGeom>
            <a:solidFill>
              <a:srgbClr val="F1F1F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i="0" u="none" strike="noStrike" cap="none" normalizeH="0" baseline="0">
                <a:ln>
                  <a:noFill/>
                </a:ln>
                <a:solidFill>
                  <a:schemeClr val="tx1"/>
                </a:solidFill>
                <a:effectLst/>
                <a:latin typeface="Arial" charset="0"/>
                <a:ea typeface="ＭＳ Ｐゴシック" charset="-128"/>
              </a:endParaRPr>
            </a:p>
          </p:txBody>
        </p:sp>
        <p:sp>
          <p:nvSpPr>
            <p:cNvPr id="44" name="Pie 43">
              <a:extLst>
                <a:ext uri="{FF2B5EF4-FFF2-40B4-BE49-F238E27FC236}">
                  <a16:creationId xmlns:a16="http://schemas.microsoft.com/office/drawing/2014/main" id="{A45F834E-768B-9551-943B-672169973A43}"/>
                </a:ext>
              </a:extLst>
            </p:cNvPr>
            <p:cNvSpPr/>
            <p:nvPr/>
          </p:nvSpPr>
          <p:spPr bwMode="auto">
            <a:xfrm>
              <a:off x="-50951" y="3215792"/>
              <a:ext cx="1482570" cy="1482570"/>
            </a:xfrm>
            <a:prstGeom prst="pie">
              <a:avLst>
                <a:gd name="adj1" fmla="val 16144931"/>
                <a:gd name="adj2" fmla="val 11245746"/>
              </a:avLst>
            </a:prstGeom>
            <a:solidFill>
              <a:srgbClr val="3585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67" name="Oval 66">
              <a:extLst>
                <a:ext uri="{FF2B5EF4-FFF2-40B4-BE49-F238E27FC236}">
                  <a16:creationId xmlns:a16="http://schemas.microsoft.com/office/drawing/2014/main" id="{18B2592B-4547-3149-5692-F265CEBB125E}"/>
                </a:ext>
              </a:extLst>
            </p:cNvPr>
            <p:cNvSpPr/>
            <p:nvPr/>
          </p:nvSpPr>
          <p:spPr bwMode="auto">
            <a:xfrm>
              <a:off x="144651" y="3411394"/>
              <a:ext cx="1091367" cy="1091367"/>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i="0" u="none" strike="noStrike" cap="none" normalizeH="0" baseline="0">
                <a:ln>
                  <a:noFill/>
                </a:ln>
                <a:solidFill>
                  <a:schemeClr val="tx1"/>
                </a:solidFill>
                <a:effectLst/>
                <a:latin typeface="Arial" charset="0"/>
                <a:ea typeface="ＭＳ Ｐゴシック" charset="-128"/>
              </a:endParaRPr>
            </a:p>
          </p:txBody>
        </p:sp>
      </p:grpSp>
      <p:sp>
        <p:nvSpPr>
          <p:cNvPr id="43" name="object 43"/>
          <p:cNvSpPr txBox="1"/>
          <p:nvPr/>
        </p:nvSpPr>
        <p:spPr>
          <a:xfrm>
            <a:off x="5640033" y="3757197"/>
            <a:ext cx="942975" cy="635000"/>
          </a:xfrm>
          <a:prstGeom prst="rect">
            <a:avLst/>
          </a:prstGeom>
        </p:spPr>
        <p:txBody>
          <a:bodyPr vert="horz" wrap="square" lIns="0" tIns="12065" rIns="0" bIns="0" rtlCol="0">
            <a:spAutoFit/>
          </a:bodyPr>
          <a:lstStyle/>
          <a:p>
            <a:pPr marL="38100">
              <a:spcBef>
                <a:spcPts val="95"/>
              </a:spcBef>
            </a:pPr>
            <a:r>
              <a:rPr lang="en-US" sz="4000" b="1" dirty="0">
                <a:solidFill>
                  <a:srgbClr val="368727"/>
                </a:solidFill>
                <a:latin typeface="Arial"/>
                <a:cs typeface="Arial"/>
              </a:rPr>
              <a:t>77</a:t>
            </a:r>
            <a:r>
              <a:rPr sz="3975" b="1" baseline="25157" dirty="0">
                <a:solidFill>
                  <a:srgbClr val="368727"/>
                </a:solidFill>
                <a:latin typeface="Arial"/>
                <a:cs typeface="Arial"/>
              </a:rPr>
              <a:t>%</a:t>
            </a:r>
            <a:endParaRPr sz="3975" baseline="25157" dirty="0">
              <a:solidFill>
                <a:srgbClr val="368727"/>
              </a:solidFill>
              <a:latin typeface="Arial"/>
              <a:cs typeface="Arial"/>
            </a:endParaRPr>
          </a:p>
        </p:txBody>
      </p:sp>
      <p:grpSp>
        <p:nvGrpSpPr>
          <p:cNvPr id="73" name="Group 72">
            <a:extLst>
              <a:ext uri="{FF2B5EF4-FFF2-40B4-BE49-F238E27FC236}">
                <a16:creationId xmlns:a16="http://schemas.microsoft.com/office/drawing/2014/main" id="{CEBF9351-2315-A931-4E01-ADF21CCE059C}"/>
              </a:ext>
            </a:extLst>
          </p:cNvPr>
          <p:cNvGrpSpPr/>
          <p:nvPr/>
        </p:nvGrpSpPr>
        <p:grpSpPr>
          <a:xfrm>
            <a:off x="8549783" y="3337627"/>
            <a:ext cx="1482570" cy="1482570"/>
            <a:chOff x="8549783" y="3337627"/>
            <a:chExt cx="1482570" cy="1482570"/>
          </a:xfrm>
        </p:grpSpPr>
        <p:sp>
          <p:nvSpPr>
            <p:cNvPr id="70" name="Oval 69">
              <a:extLst>
                <a:ext uri="{FF2B5EF4-FFF2-40B4-BE49-F238E27FC236}">
                  <a16:creationId xmlns:a16="http://schemas.microsoft.com/office/drawing/2014/main" id="{75210C6E-C2C5-154F-F8BD-DED668335847}"/>
                </a:ext>
              </a:extLst>
            </p:cNvPr>
            <p:cNvSpPr>
              <a:spLocks noChangeAspect="1"/>
            </p:cNvSpPr>
            <p:nvPr/>
          </p:nvSpPr>
          <p:spPr bwMode="auto">
            <a:xfrm>
              <a:off x="8550404" y="3338248"/>
              <a:ext cx="1481328" cy="1481328"/>
            </a:xfrm>
            <a:prstGeom prst="ellipse">
              <a:avLst/>
            </a:prstGeom>
            <a:solidFill>
              <a:srgbClr val="F1F1F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i="0" u="none" strike="noStrike" cap="none" normalizeH="0" baseline="0">
                <a:ln>
                  <a:noFill/>
                </a:ln>
                <a:solidFill>
                  <a:schemeClr val="tx1"/>
                </a:solidFill>
                <a:effectLst/>
                <a:latin typeface="Arial" charset="0"/>
                <a:ea typeface="ＭＳ Ｐゴシック" charset="-128"/>
              </a:endParaRPr>
            </a:p>
          </p:txBody>
        </p:sp>
        <p:sp>
          <p:nvSpPr>
            <p:cNvPr id="45" name="Pie 44">
              <a:extLst>
                <a:ext uri="{FF2B5EF4-FFF2-40B4-BE49-F238E27FC236}">
                  <a16:creationId xmlns:a16="http://schemas.microsoft.com/office/drawing/2014/main" id="{865A50C4-E9CF-0CA2-2B74-7FD7A1BB0970}"/>
                </a:ext>
              </a:extLst>
            </p:cNvPr>
            <p:cNvSpPr/>
            <p:nvPr/>
          </p:nvSpPr>
          <p:spPr bwMode="auto">
            <a:xfrm>
              <a:off x="8549783" y="3337627"/>
              <a:ext cx="1482570" cy="1482570"/>
            </a:xfrm>
            <a:prstGeom prst="pie">
              <a:avLst>
                <a:gd name="adj1" fmla="val 16144931"/>
                <a:gd name="adj2" fmla="val 1142878"/>
              </a:avLst>
            </a:prstGeom>
            <a:solidFill>
              <a:srgbClr val="3585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72" name="Oval 71">
              <a:extLst>
                <a:ext uri="{FF2B5EF4-FFF2-40B4-BE49-F238E27FC236}">
                  <a16:creationId xmlns:a16="http://schemas.microsoft.com/office/drawing/2014/main" id="{84C78BF5-14ED-6C24-3118-227017E0FA37}"/>
                </a:ext>
              </a:extLst>
            </p:cNvPr>
            <p:cNvSpPr/>
            <p:nvPr/>
          </p:nvSpPr>
          <p:spPr bwMode="auto">
            <a:xfrm>
              <a:off x="8745385" y="3533229"/>
              <a:ext cx="1091367" cy="1091367"/>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i="0" u="none" strike="noStrike" cap="none" normalizeH="0" baseline="0">
                <a:ln>
                  <a:noFill/>
                </a:ln>
                <a:solidFill>
                  <a:schemeClr val="tx1"/>
                </a:solidFill>
                <a:effectLst/>
                <a:latin typeface="Arial" charset="0"/>
                <a:ea typeface="ＭＳ Ｐゴシック" charset="-128"/>
              </a:endParaRPr>
            </a:p>
          </p:txBody>
        </p:sp>
      </p:grpSp>
      <p:sp>
        <p:nvSpPr>
          <p:cNvPr id="41" name="object 41"/>
          <p:cNvSpPr txBox="1"/>
          <p:nvPr/>
        </p:nvSpPr>
        <p:spPr>
          <a:xfrm>
            <a:off x="8850060" y="3754286"/>
            <a:ext cx="942975" cy="627736"/>
          </a:xfrm>
          <a:prstGeom prst="rect">
            <a:avLst/>
          </a:prstGeom>
        </p:spPr>
        <p:txBody>
          <a:bodyPr vert="horz" wrap="square" lIns="0" tIns="12065" rIns="0" bIns="0" rtlCol="0">
            <a:spAutoFit/>
          </a:bodyPr>
          <a:lstStyle/>
          <a:p>
            <a:pPr marL="38100">
              <a:spcBef>
                <a:spcPts val="95"/>
              </a:spcBef>
            </a:pPr>
            <a:r>
              <a:rPr lang="en-US" sz="4000" b="1" dirty="0">
                <a:solidFill>
                  <a:srgbClr val="368727"/>
                </a:solidFill>
                <a:latin typeface="Arial"/>
                <a:cs typeface="Arial"/>
              </a:rPr>
              <a:t>30</a:t>
            </a:r>
            <a:r>
              <a:rPr sz="3975" b="1" baseline="25157" dirty="0">
                <a:solidFill>
                  <a:srgbClr val="368727"/>
                </a:solidFill>
                <a:latin typeface="Arial"/>
                <a:cs typeface="Arial"/>
              </a:rPr>
              <a:t>%</a:t>
            </a:r>
            <a:endParaRPr sz="3975" baseline="25157" dirty="0">
              <a:solidFill>
                <a:srgbClr val="368727"/>
              </a:solidFill>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5">
            <a:extLst>
              <a:ext uri="{FF2B5EF4-FFF2-40B4-BE49-F238E27FC236}">
                <a16:creationId xmlns:a16="http://schemas.microsoft.com/office/drawing/2014/main" id="{45971B1B-D3DB-45AE-94B2-6864404CDE27}"/>
              </a:ext>
            </a:extLst>
          </p:cNvPr>
          <p:cNvSpPr>
            <a:spLocks noGrp="1"/>
          </p:cNvSpPr>
          <p:nvPr>
            <p:ph type="title"/>
          </p:nvPr>
        </p:nvSpPr>
        <p:spPr/>
        <p:txBody>
          <a:bodyPr/>
          <a:lstStyle/>
          <a:p>
            <a:r>
              <a:rPr lang="en-US" dirty="0"/>
              <a:t>The college savings gap continues</a:t>
            </a:r>
            <a:br>
              <a:rPr lang="en-US" dirty="0"/>
            </a:br>
            <a:r>
              <a:rPr lang="en-US" sz="2000" b="1" dirty="0">
                <a:solidFill>
                  <a:srgbClr val="768692"/>
                </a:solidFill>
              </a:rPr>
              <a:t>Parents are still not on track to reach their college savings goals</a:t>
            </a:r>
            <a:endParaRPr lang="en-US" dirty="0"/>
          </a:p>
        </p:txBody>
      </p:sp>
      <p:sp>
        <p:nvSpPr>
          <p:cNvPr id="31" name="Footer Placeholder 3">
            <a:extLst>
              <a:ext uri="{FF2B5EF4-FFF2-40B4-BE49-F238E27FC236}">
                <a16:creationId xmlns:a16="http://schemas.microsoft.com/office/drawing/2014/main" id="{278ED2B4-334C-4F9D-969D-3F175B10110B}"/>
              </a:ext>
            </a:extLst>
          </p:cNvPr>
          <p:cNvSpPr txBox="1">
            <a:spLocks/>
          </p:cNvSpPr>
          <p:nvPr/>
        </p:nvSpPr>
        <p:spPr bwMode="auto">
          <a:xfrm>
            <a:off x="1844039" y="6508597"/>
            <a:ext cx="8420838"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spcBef>
                <a:spcPts val="25"/>
              </a:spcBef>
              <a:defRPr/>
            </a:pPr>
            <a:endParaRPr lang="en-US" spc="-5" dirty="0">
              <a:latin typeface="Arial"/>
              <a:cs typeface="Arial"/>
            </a:endParaRPr>
          </a:p>
        </p:txBody>
      </p:sp>
      <p:sp>
        <p:nvSpPr>
          <p:cNvPr id="2" name="Slide Number Placeholder 8">
            <a:extLst>
              <a:ext uri="{FF2B5EF4-FFF2-40B4-BE49-F238E27FC236}">
                <a16:creationId xmlns:a16="http://schemas.microsoft.com/office/drawing/2014/main" id="{D4390087-6E7E-1F09-2023-28315E87D75D}"/>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4</a:t>
            </a:fld>
            <a:endParaRPr lang="en-US" dirty="0"/>
          </a:p>
        </p:txBody>
      </p:sp>
      <p:sp>
        <p:nvSpPr>
          <p:cNvPr id="54" name="object 7">
            <a:extLst>
              <a:ext uri="{FF2B5EF4-FFF2-40B4-BE49-F238E27FC236}">
                <a16:creationId xmlns:a16="http://schemas.microsoft.com/office/drawing/2014/main" id="{B985A191-AF0E-D226-B646-44EE7B67002E}"/>
              </a:ext>
            </a:extLst>
          </p:cNvPr>
          <p:cNvSpPr/>
          <p:nvPr/>
        </p:nvSpPr>
        <p:spPr>
          <a:xfrm>
            <a:off x="550862" y="1371600"/>
            <a:ext cx="11183937" cy="1008907"/>
          </a:xfrm>
          <a:custGeom>
            <a:avLst/>
            <a:gdLst/>
            <a:ahLst/>
            <a:cxnLst/>
            <a:rect l="l" t="t" r="r" b="b"/>
            <a:pathLst>
              <a:path w="3880485" h="1138555">
                <a:moveTo>
                  <a:pt x="0" y="0"/>
                </a:moveTo>
                <a:lnTo>
                  <a:pt x="3880104" y="0"/>
                </a:lnTo>
                <a:lnTo>
                  <a:pt x="3880104" y="1138427"/>
                </a:lnTo>
                <a:lnTo>
                  <a:pt x="0" y="1138427"/>
                </a:lnTo>
                <a:lnTo>
                  <a:pt x="0" y="0"/>
                </a:lnTo>
                <a:close/>
              </a:path>
            </a:pathLst>
          </a:custGeom>
          <a:solidFill>
            <a:schemeClr val="bg1">
              <a:lumMod val="95000"/>
            </a:schemeClr>
          </a:solidFill>
        </p:spPr>
        <p:txBody>
          <a:bodyPr wrap="square" lIns="0" tIns="0" rIns="0" bIns="0" rtlCol="0"/>
          <a:lstStyle/>
          <a:p>
            <a:endParaRPr dirty="0"/>
          </a:p>
        </p:txBody>
      </p:sp>
      <p:grpSp>
        <p:nvGrpSpPr>
          <p:cNvPr id="75" name="Group 74">
            <a:extLst>
              <a:ext uri="{FF2B5EF4-FFF2-40B4-BE49-F238E27FC236}">
                <a16:creationId xmlns:a16="http://schemas.microsoft.com/office/drawing/2014/main" id="{3BF72750-51C3-A052-7F46-C23B4D68DEC2}"/>
              </a:ext>
            </a:extLst>
          </p:cNvPr>
          <p:cNvGrpSpPr/>
          <p:nvPr/>
        </p:nvGrpSpPr>
        <p:grpSpPr>
          <a:xfrm>
            <a:off x="1609756" y="1583666"/>
            <a:ext cx="8972488" cy="584775"/>
            <a:chOff x="1673554" y="1583666"/>
            <a:chExt cx="8972488" cy="584775"/>
          </a:xfrm>
        </p:grpSpPr>
        <p:sp>
          <p:nvSpPr>
            <p:cNvPr id="56" name="TextBox 55">
              <a:extLst>
                <a:ext uri="{FF2B5EF4-FFF2-40B4-BE49-F238E27FC236}">
                  <a16:creationId xmlns:a16="http://schemas.microsoft.com/office/drawing/2014/main" id="{5C2571E5-725D-C372-E0FF-F68EAD890869}"/>
                </a:ext>
              </a:extLst>
            </p:cNvPr>
            <p:cNvSpPr txBox="1"/>
            <p:nvPr/>
          </p:nvSpPr>
          <p:spPr>
            <a:xfrm>
              <a:off x="2427768" y="1583666"/>
              <a:ext cx="8218274" cy="584775"/>
            </a:xfrm>
            <a:prstGeom prst="rect">
              <a:avLst/>
            </a:prstGeom>
            <a:noFill/>
          </p:spPr>
          <p:txBody>
            <a:bodyPr wrap="square">
              <a:spAutoFit/>
            </a:bodyPr>
            <a:lstStyle/>
            <a:p>
              <a:r>
                <a:rPr lang="en-US" sz="1600" b="1" dirty="0">
                  <a:solidFill>
                    <a:srgbClr val="358527"/>
                  </a:solidFill>
                  <a:effectLst/>
                  <a:cs typeface="Arial" panose="020B0604020202020204" pitchFamily="34" charset="0"/>
                </a:rPr>
                <a:t>84% of parents </a:t>
              </a:r>
              <a:r>
                <a:rPr lang="en-US" sz="1600" dirty="0">
                  <a:solidFill>
                    <a:srgbClr val="333F48"/>
                  </a:solidFill>
                  <a:effectLst/>
                  <a:cs typeface="Arial" panose="020B0604020202020204" pitchFamily="34" charset="0"/>
                </a:rPr>
                <a:t>say they’ll either continue their regular college savings contributions or </a:t>
              </a:r>
              <a:r>
                <a:rPr lang="en-US" sz="1600" b="1" dirty="0">
                  <a:solidFill>
                    <a:srgbClr val="333F48"/>
                  </a:solidFill>
                  <a:effectLst/>
                  <a:cs typeface="Arial" panose="020B0604020202020204" pitchFamily="34" charset="0"/>
                </a:rPr>
                <a:t>even increase the amount of their regular contributions </a:t>
              </a:r>
              <a:r>
                <a:rPr lang="en-US" sz="1600" dirty="0">
                  <a:solidFill>
                    <a:srgbClr val="333F48"/>
                  </a:solidFill>
                  <a:effectLst/>
                  <a:cs typeface="Arial" panose="020B0604020202020204" pitchFamily="34" charset="0"/>
                </a:rPr>
                <a:t>for the remainder of the year.</a:t>
              </a:r>
            </a:p>
          </p:txBody>
        </p:sp>
        <p:grpSp>
          <p:nvGrpSpPr>
            <p:cNvPr id="57" name="Group 56">
              <a:extLst>
                <a:ext uri="{FF2B5EF4-FFF2-40B4-BE49-F238E27FC236}">
                  <a16:creationId xmlns:a16="http://schemas.microsoft.com/office/drawing/2014/main" id="{7D9018A7-9594-74A7-4B13-6A951D814E3F}"/>
                </a:ext>
              </a:extLst>
            </p:cNvPr>
            <p:cNvGrpSpPr/>
            <p:nvPr/>
          </p:nvGrpSpPr>
          <p:grpSpPr>
            <a:xfrm>
              <a:off x="1673554" y="1596654"/>
              <a:ext cx="558800" cy="558799"/>
              <a:chOff x="1677090" y="3079531"/>
              <a:chExt cx="558800" cy="558799"/>
            </a:xfrm>
          </p:grpSpPr>
          <p:sp>
            <p:nvSpPr>
              <p:cNvPr id="58" name="Freeform 57">
                <a:extLst>
                  <a:ext uri="{FF2B5EF4-FFF2-40B4-BE49-F238E27FC236}">
                    <a16:creationId xmlns:a16="http://schemas.microsoft.com/office/drawing/2014/main" id="{39C19664-9CBF-5AE2-4DDA-AC387CD10162}"/>
                  </a:ext>
                </a:extLst>
              </p:cNvPr>
              <p:cNvSpPr/>
              <p:nvPr/>
            </p:nvSpPr>
            <p:spPr bwMode="auto">
              <a:xfrm>
                <a:off x="1956490" y="3354167"/>
                <a:ext cx="279400" cy="279400"/>
              </a:xfrm>
              <a:custGeom>
                <a:avLst/>
                <a:gdLst>
                  <a:gd name="connsiteX0" fmla="*/ 0 w 279400"/>
                  <a:gd name="connsiteY0" fmla="*/ 0 h 279400"/>
                  <a:gd name="connsiteX1" fmla="*/ 279400 w 279400"/>
                  <a:gd name="connsiteY1" fmla="*/ 0 h 279400"/>
                  <a:gd name="connsiteX2" fmla="*/ 279400 w 279400"/>
                  <a:gd name="connsiteY2" fmla="*/ 203200 h 279400"/>
                  <a:gd name="connsiteX3" fmla="*/ 203200 w 279400"/>
                  <a:gd name="connsiteY3" fmla="*/ 279400 h 279400"/>
                  <a:gd name="connsiteX4" fmla="*/ 0 w 279400"/>
                  <a:gd name="connsiteY4" fmla="*/ 279400 h 279400"/>
                  <a:gd name="connsiteX5" fmla="*/ 0 w 279400"/>
                  <a:gd name="connsiteY5" fmla="*/ 0 h 27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9400" h="279400">
                    <a:moveTo>
                      <a:pt x="0" y="0"/>
                    </a:moveTo>
                    <a:lnTo>
                      <a:pt x="279400" y="0"/>
                    </a:lnTo>
                    <a:lnTo>
                      <a:pt x="279400" y="203200"/>
                    </a:lnTo>
                    <a:cubicBezTo>
                      <a:pt x="279400" y="203200"/>
                      <a:pt x="279400" y="279400"/>
                      <a:pt x="203200" y="279400"/>
                    </a:cubicBezTo>
                    <a:lnTo>
                      <a:pt x="0" y="279400"/>
                    </a:lnTo>
                    <a:lnTo>
                      <a:pt x="0" y="0"/>
                    </a:lnTo>
                    <a:close/>
                  </a:path>
                </a:pathLst>
              </a:custGeom>
              <a:solidFill>
                <a:srgbClr val="AFCFA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59" name="Group 58">
                <a:extLst>
                  <a:ext uri="{FF2B5EF4-FFF2-40B4-BE49-F238E27FC236}">
                    <a16:creationId xmlns:a16="http://schemas.microsoft.com/office/drawing/2014/main" id="{E9431CD5-E44F-4ECB-D4B0-AFD530FF1339}"/>
                  </a:ext>
                </a:extLst>
              </p:cNvPr>
              <p:cNvGrpSpPr/>
              <p:nvPr/>
            </p:nvGrpSpPr>
            <p:grpSpPr>
              <a:xfrm>
                <a:off x="1677090" y="3079531"/>
                <a:ext cx="558800" cy="558799"/>
                <a:chOff x="5816701" y="3149600"/>
                <a:chExt cx="558800" cy="558799"/>
              </a:xfrm>
            </p:grpSpPr>
            <p:sp>
              <p:nvSpPr>
                <p:cNvPr id="60" name="Freeform 59">
                  <a:extLst>
                    <a:ext uri="{FF2B5EF4-FFF2-40B4-BE49-F238E27FC236}">
                      <a16:creationId xmlns:a16="http://schemas.microsoft.com/office/drawing/2014/main" id="{4BB72FA7-BAFD-36EF-A800-55743EE00FBA}"/>
                    </a:ext>
                  </a:extLst>
                </p:cNvPr>
                <p:cNvSpPr/>
                <p:nvPr/>
              </p:nvSpPr>
              <p:spPr>
                <a:xfrm>
                  <a:off x="5892901" y="3505200"/>
                  <a:ext cx="101600" cy="101600"/>
                </a:xfrm>
                <a:custGeom>
                  <a:avLst/>
                  <a:gdLst>
                    <a:gd name="connsiteX0" fmla="*/ 101600 w 101600"/>
                    <a:gd name="connsiteY0" fmla="*/ 101600 h 101600"/>
                    <a:gd name="connsiteX1" fmla="*/ 0 w 101600"/>
                    <a:gd name="connsiteY1" fmla="*/ 0 h 101600"/>
                  </a:gdLst>
                  <a:ahLst/>
                  <a:cxnLst>
                    <a:cxn ang="0">
                      <a:pos x="connsiteX0" y="connsiteY0"/>
                    </a:cxn>
                    <a:cxn ang="0">
                      <a:pos x="connsiteX1" y="connsiteY1"/>
                    </a:cxn>
                  </a:cxnLst>
                  <a:rect l="l" t="t" r="r" b="b"/>
                  <a:pathLst>
                    <a:path w="101600" h="101600">
                      <a:moveTo>
                        <a:pt x="101600" y="101600"/>
                      </a:moveTo>
                      <a:lnTo>
                        <a:pt x="0" y="0"/>
                      </a:lnTo>
                    </a:path>
                  </a:pathLst>
                </a:custGeom>
                <a:noFill/>
                <a:ln w="12700" cap="rnd">
                  <a:solidFill>
                    <a:srgbClr val="4C4C4C"/>
                  </a:solidFill>
                  <a:prstDash val="solid"/>
                  <a:round/>
                </a:ln>
              </p:spPr>
              <p:txBody>
                <a:bodyPr rtlCol="0" anchor="ctr"/>
                <a:lstStyle/>
                <a:p>
                  <a:endParaRPr lang="en-US"/>
                </a:p>
              </p:txBody>
            </p:sp>
            <p:sp>
              <p:nvSpPr>
                <p:cNvPr id="61" name="Freeform 60">
                  <a:extLst>
                    <a:ext uri="{FF2B5EF4-FFF2-40B4-BE49-F238E27FC236}">
                      <a16:creationId xmlns:a16="http://schemas.microsoft.com/office/drawing/2014/main" id="{02E2C192-5F7B-0533-A6BD-4993B10D99B2}"/>
                    </a:ext>
                  </a:extLst>
                </p:cNvPr>
                <p:cNvSpPr/>
                <p:nvPr/>
              </p:nvSpPr>
              <p:spPr>
                <a:xfrm>
                  <a:off x="5892901" y="3505200"/>
                  <a:ext cx="101600" cy="101600"/>
                </a:xfrm>
                <a:custGeom>
                  <a:avLst/>
                  <a:gdLst>
                    <a:gd name="connsiteX0" fmla="*/ 0 w 101600"/>
                    <a:gd name="connsiteY0" fmla="*/ 101600 h 101600"/>
                    <a:gd name="connsiteX1" fmla="*/ 101600 w 101600"/>
                    <a:gd name="connsiteY1" fmla="*/ 0 h 101600"/>
                  </a:gdLst>
                  <a:ahLst/>
                  <a:cxnLst>
                    <a:cxn ang="0">
                      <a:pos x="connsiteX0" y="connsiteY0"/>
                    </a:cxn>
                    <a:cxn ang="0">
                      <a:pos x="connsiteX1" y="connsiteY1"/>
                    </a:cxn>
                  </a:cxnLst>
                  <a:rect l="l" t="t" r="r" b="b"/>
                  <a:pathLst>
                    <a:path w="101600" h="101600">
                      <a:moveTo>
                        <a:pt x="0" y="101600"/>
                      </a:moveTo>
                      <a:lnTo>
                        <a:pt x="101600" y="0"/>
                      </a:lnTo>
                    </a:path>
                  </a:pathLst>
                </a:custGeom>
                <a:noFill/>
                <a:ln w="12700" cap="rnd">
                  <a:solidFill>
                    <a:srgbClr val="4C4C4C"/>
                  </a:solidFill>
                  <a:prstDash val="solid"/>
                  <a:round/>
                </a:ln>
              </p:spPr>
              <p:txBody>
                <a:bodyPr rtlCol="0" anchor="ctr"/>
                <a:lstStyle/>
                <a:p>
                  <a:endParaRPr lang="en-US"/>
                </a:p>
              </p:txBody>
            </p:sp>
            <p:sp>
              <p:nvSpPr>
                <p:cNvPr id="62" name="Freeform 61">
                  <a:extLst>
                    <a:ext uri="{FF2B5EF4-FFF2-40B4-BE49-F238E27FC236}">
                      <a16:creationId xmlns:a16="http://schemas.microsoft.com/office/drawing/2014/main" id="{9CDC69F6-DB6A-DBB0-8E3B-F92D36ED10D5}"/>
                    </a:ext>
                  </a:extLst>
                </p:cNvPr>
                <p:cNvSpPr/>
                <p:nvPr/>
              </p:nvSpPr>
              <p:spPr>
                <a:xfrm>
                  <a:off x="5943701" y="3238500"/>
                  <a:ext cx="9525" cy="127000"/>
                </a:xfrm>
                <a:custGeom>
                  <a:avLst/>
                  <a:gdLst>
                    <a:gd name="connsiteX0" fmla="*/ 0 w 9525"/>
                    <a:gd name="connsiteY0" fmla="*/ 0 h 127000"/>
                    <a:gd name="connsiteX1" fmla="*/ 0 w 9525"/>
                    <a:gd name="connsiteY1" fmla="*/ 127000 h 127000"/>
                  </a:gdLst>
                  <a:ahLst/>
                  <a:cxnLst>
                    <a:cxn ang="0">
                      <a:pos x="connsiteX0" y="connsiteY0"/>
                    </a:cxn>
                    <a:cxn ang="0">
                      <a:pos x="connsiteX1" y="connsiteY1"/>
                    </a:cxn>
                  </a:cxnLst>
                  <a:rect l="l" t="t" r="r" b="b"/>
                  <a:pathLst>
                    <a:path w="9525" h="127000">
                      <a:moveTo>
                        <a:pt x="0" y="0"/>
                      </a:moveTo>
                      <a:lnTo>
                        <a:pt x="0" y="127000"/>
                      </a:lnTo>
                    </a:path>
                  </a:pathLst>
                </a:custGeom>
                <a:noFill/>
                <a:ln w="12700" cap="rnd">
                  <a:solidFill>
                    <a:srgbClr val="4C4C4C"/>
                  </a:solidFill>
                  <a:prstDash val="solid"/>
                  <a:round/>
                </a:ln>
              </p:spPr>
              <p:txBody>
                <a:bodyPr rtlCol="0" anchor="ctr"/>
                <a:lstStyle/>
                <a:p>
                  <a:endParaRPr lang="en-US"/>
                </a:p>
              </p:txBody>
            </p:sp>
            <p:sp>
              <p:nvSpPr>
                <p:cNvPr id="63" name="Freeform 62">
                  <a:extLst>
                    <a:ext uri="{FF2B5EF4-FFF2-40B4-BE49-F238E27FC236}">
                      <a16:creationId xmlns:a16="http://schemas.microsoft.com/office/drawing/2014/main" id="{FBC41DC0-A621-554C-5F59-EB2EE8282BE8}"/>
                    </a:ext>
                  </a:extLst>
                </p:cNvPr>
                <p:cNvSpPr/>
                <p:nvPr/>
              </p:nvSpPr>
              <p:spPr>
                <a:xfrm>
                  <a:off x="5880201" y="3301999"/>
                  <a:ext cx="127000" cy="9525"/>
                </a:xfrm>
                <a:custGeom>
                  <a:avLst/>
                  <a:gdLst>
                    <a:gd name="connsiteX0" fmla="*/ 127000 w 127000"/>
                    <a:gd name="connsiteY0" fmla="*/ 0 h 9525"/>
                    <a:gd name="connsiteX1" fmla="*/ 0 w 127000"/>
                    <a:gd name="connsiteY1" fmla="*/ 0 h 9525"/>
                  </a:gdLst>
                  <a:ahLst/>
                  <a:cxnLst>
                    <a:cxn ang="0">
                      <a:pos x="connsiteX0" y="connsiteY0"/>
                    </a:cxn>
                    <a:cxn ang="0">
                      <a:pos x="connsiteX1" y="connsiteY1"/>
                    </a:cxn>
                  </a:cxnLst>
                  <a:rect l="l" t="t" r="r" b="b"/>
                  <a:pathLst>
                    <a:path w="127000" h="9525">
                      <a:moveTo>
                        <a:pt x="127000" y="0"/>
                      </a:moveTo>
                      <a:lnTo>
                        <a:pt x="0" y="0"/>
                      </a:lnTo>
                    </a:path>
                  </a:pathLst>
                </a:custGeom>
                <a:noFill/>
                <a:ln w="12700" cap="rnd">
                  <a:solidFill>
                    <a:srgbClr val="4C4C4C"/>
                  </a:solidFill>
                  <a:prstDash val="solid"/>
                  <a:round/>
                </a:ln>
              </p:spPr>
              <p:txBody>
                <a:bodyPr rtlCol="0" anchor="ctr"/>
                <a:lstStyle/>
                <a:p>
                  <a:endParaRPr lang="en-US"/>
                </a:p>
              </p:txBody>
            </p:sp>
            <p:sp>
              <p:nvSpPr>
                <p:cNvPr id="64" name="Freeform 63">
                  <a:extLst>
                    <a:ext uri="{FF2B5EF4-FFF2-40B4-BE49-F238E27FC236}">
                      <a16:creationId xmlns:a16="http://schemas.microsoft.com/office/drawing/2014/main" id="{35E21612-BBA9-75B4-6E07-11A32E4026D0}"/>
                    </a:ext>
                  </a:extLst>
                </p:cNvPr>
                <p:cNvSpPr/>
                <p:nvPr/>
              </p:nvSpPr>
              <p:spPr>
                <a:xfrm>
                  <a:off x="6185001" y="3301999"/>
                  <a:ext cx="126999" cy="9525"/>
                </a:xfrm>
                <a:custGeom>
                  <a:avLst/>
                  <a:gdLst>
                    <a:gd name="connsiteX0" fmla="*/ 0 w 126999"/>
                    <a:gd name="connsiteY0" fmla="*/ 0 h 9525"/>
                    <a:gd name="connsiteX1" fmla="*/ 127000 w 126999"/>
                    <a:gd name="connsiteY1" fmla="*/ 0 h 9525"/>
                  </a:gdLst>
                  <a:ahLst/>
                  <a:cxnLst>
                    <a:cxn ang="0">
                      <a:pos x="connsiteX0" y="connsiteY0"/>
                    </a:cxn>
                    <a:cxn ang="0">
                      <a:pos x="connsiteX1" y="connsiteY1"/>
                    </a:cxn>
                  </a:cxnLst>
                  <a:rect l="l" t="t" r="r" b="b"/>
                  <a:pathLst>
                    <a:path w="126999" h="9525">
                      <a:moveTo>
                        <a:pt x="0" y="0"/>
                      </a:moveTo>
                      <a:lnTo>
                        <a:pt x="127000" y="0"/>
                      </a:lnTo>
                    </a:path>
                  </a:pathLst>
                </a:custGeom>
                <a:noFill/>
                <a:ln w="12700" cap="rnd">
                  <a:solidFill>
                    <a:srgbClr val="4C4C4C"/>
                  </a:solidFill>
                  <a:prstDash val="solid"/>
                  <a:round/>
                </a:ln>
              </p:spPr>
              <p:txBody>
                <a:bodyPr rtlCol="0" anchor="ctr"/>
                <a:lstStyle/>
                <a:p>
                  <a:endParaRPr lang="en-US"/>
                </a:p>
              </p:txBody>
            </p:sp>
            <p:sp>
              <p:nvSpPr>
                <p:cNvPr id="65" name="Freeform 64">
                  <a:extLst>
                    <a:ext uri="{FF2B5EF4-FFF2-40B4-BE49-F238E27FC236}">
                      <a16:creationId xmlns:a16="http://schemas.microsoft.com/office/drawing/2014/main" id="{4D298C3A-4700-2CD1-00C8-15DC07F47979}"/>
                    </a:ext>
                  </a:extLst>
                </p:cNvPr>
                <p:cNvSpPr/>
                <p:nvPr/>
              </p:nvSpPr>
              <p:spPr>
                <a:xfrm>
                  <a:off x="6185001" y="3581400"/>
                  <a:ext cx="126999" cy="9525"/>
                </a:xfrm>
                <a:custGeom>
                  <a:avLst/>
                  <a:gdLst>
                    <a:gd name="connsiteX0" fmla="*/ 0 w 126999"/>
                    <a:gd name="connsiteY0" fmla="*/ 0 h 9525"/>
                    <a:gd name="connsiteX1" fmla="*/ 127000 w 126999"/>
                    <a:gd name="connsiteY1" fmla="*/ 0 h 9525"/>
                  </a:gdLst>
                  <a:ahLst/>
                  <a:cxnLst>
                    <a:cxn ang="0">
                      <a:pos x="connsiteX0" y="connsiteY0"/>
                    </a:cxn>
                    <a:cxn ang="0">
                      <a:pos x="connsiteX1" y="connsiteY1"/>
                    </a:cxn>
                  </a:cxnLst>
                  <a:rect l="l" t="t" r="r" b="b"/>
                  <a:pathLst>
                    <a:path w="126999" h="9525">
                      <a:moveTo>
                        <a:pt x="0" y="0"/>
                      </a:moveTo>
                      <a:lnTo>
                        <a:pt x="127000" y="0"/>
                      </a:lnTo>
                    </a:path>
                  </a:pathLst>
                </a:custGeom>
                <a:noFill/>
                <a:ln w="12700" cap="rnd">
                  <a:solidFill>
                    <a:srgbClr val="4C4C4C"/>
                  </a:solidFill>
                  <a:prstDash val="solid"/>
                  <a:round/>
                </a:ln>
              </p:spPr>
              <p:txBody>
                <a:bodyPr rtlCol="0" anchor="ctr"/>
                <a:lstStyle/>
                <a:p>
                  <a:endParaRPr lang="en-US"/>
                </a:p>
              </p:txBody>
            </p:sp>
            <p:sp>
              <p:nvSpPr>
                <p:cNvPr id="66" name="Freeform 65">
                  <a:extLst>
                    <a:ext uri="{FF2B5EF4-FFF2-40B4-BE49-F238E27FC236}">
                      <a16:creationId xmlns:a16="http://schemas.microsoft.com/office/drawing/2014/main" id="{759A0FB9-13E8-7780-FA08-88CAB9183FE4}"/>
                    </a:ext>
                  </a:extLst>
                </p:cNvPr>
                <p:cNvSpPr/>
                <p:nvPr/>
              </p:nvSpPr>
              <p:spPr>
                <a:xfrm>
                  <a:off x="6185001" y="3581400"/>
                  <a:ext cx="126999" cy="9525"/>
                </a:xfrm>
                <a:custGeom>
                  <a:avLst/>
                  <a:gdLst>
                    <a:gd name="connsiteX0" fmla="*/ 0 w 126999"/>
                    <a:gd name="connsiteY0" fmla="*/ 0 h 9525"/>
                    <a:gd name="connsiteX1" fmla="*/ 127000 w 126999"/>
                    <a:gd name="connsiteY1" fmla="*/ 0 h 9525"/>
                  </a:gdLst>
                  <a:ahLst/>
                  <a:cxnLst>
                    <a:cxn ang="0">
                      <a:pos x="connsiteX0" y="connsiteY0"/>
                    </a:cxn>
                    <a:cxn ang="0">
                      <a:pos x="connsiteX1" y="connsiteY1"/>
                    </a:cxn>
                  </a:cxnLst>
                  <a:rect l="l" t="t" r="r" b="b"/>
                  <a:pathLst>
                    <a:path w="126999" h="9525">
                      <a:moveTo>
                        <a:pt x="0" y="0"/>
                      </a:moveTo>
                      <a:lnTo>
                        <a:pt x="127000" y="0"/>
                      </a:lnTo>
                    </a:path>
                  </a:pathLst>
                </a:custGeom>
                <a:noFill/>
                <a:ln w="12700" cap="rnd">
                  <a:solidFill>
                    <a:srgbClr val="4C4C4C"/>
                  </a:solidFill>
                  <a:prstDash val="solid"/>
                  <a:round/>
                </a:ln>
              </p:spPr>
              <p:txBody>
                <a:bodyPr rtlCol="0" anchor="ctr"/>
                <a:lstStyle/>
                <a:p>
                  <a:endParaRPr lang="en-US"/>
                </a:p>
              </p:txBody>
            </p:sp>
            <p:sp>
              <p:nvSpPr>
                <p:cNvPr id="67" name="Freeform 66">
                  <a:extLst>
                    <a:ext uri="{FF2B5EF4-FFF2-40B4-BE49-F238E27FC236}">
                      <a16:creationId xmlns:a16="http://schemas.microsoft.com/office/drawing/2014/main" id="{FA670076-265D-0E5B-E74B-97DEA63BEAD0}"/>
                    </a:ext>
                  </a:extLst>
                </p:cNvPr>
                <p:cNvSpPr/>
                <p:nvPr/>
              </p:nvSpPr>
              <p:spPr>
                <a:xfrm>
                  <a:off x="6185001" y="3530600"/>
                  <a:ext cx="126999" cy="9525"/>
                </a:xfrm>
                <a:custGeom>
                  <a:avLst/>
                  <a:gdLst>
                    <a:gd name="connsiteX0" fmla="*/ 0 w 126999"/>
                    <a:gd name="connsiteY0" fmla="*/ 0 h 9525"/>
                    <a:gd name="connsiteX1" fmla="*/ 127000 w 126999"/>
                    <a:gd name="connsiteY1" fmla="*/ 0 h 9525"/>
                  </a:gdLst>
                  <a:ahLst/>
                  <a:cxnLst>
                    <a:cxn ang="0">
                      <a:pos x="connsiteX0" y="connsiteY0"/>
                    </a:cxn>
                    <a:cxn ang="0">
                      <a:pos x="connsiteX1" y="connsiteY1"/>
                    </a:cxn>
                  </a:cxnLst>
                  <a:rect l="l" t="t" r="r" b="b"/>
                  <a:pathLst>
                    <a:path w="126999" h="9525">
                      <a:moveTo>
                        <a:pt x="0" y="0"/>
                      </a:moveTo>
                      <a:lnTo>
                        <a:pt x="127000" y="0"/>
                      </a:lnTo>
                    </a:path>
                  </a:pathLst>
                </a:custGeom>
                <a:noFill/>
                <a:ln w="12700" cap="rnd">
                  <a:solidFill>
                    <a:srgbClr val="4C4C4C"/>
                  </a:solidFill>
                  <a:prstDash val="solid"/>
                  <a:round/>
                </a:ln>
              </p:spPr>
              <p:txBody>
                <a:bodyPr rtlCol="0" anchor="ctr"/>
                <a:lstStyle/>
                <a:p>
                  <a:endParaRPr lang="en-US"/>
                </a:p>
              </p:txBody>
            </p:sp>
            <p:sp>
              <p:nvSpPr>
                <p:cNvPr id="68" name="Freeform 67">
                  <a:extLst>
                    <a:ext uri="{FF2B5EF4-FFF2-40B4-BE49-F238E27FC236}">
                      <a16:creationId xmlns:a16="http://schemas.microsoft.com/office/drawing/2014/main" id="{7D4B50D3-1ED6-17D1-4E55-AF102DA34596}"/>
                    </a:ext>
                  </a:extLst>
                </p:cNvPr>
                <p:cNvSpPr/>
                <p:nvPr/>
              </p:nvSpPr>
              <p:spPr>
                <a:xfrm>
                  <a:off x="6096101" y="3149600"/>
                  <a:ext cx="9525" cy="558799"/>
                </a:xfrm>
                <a:custGeom>
                  <a:avLst/>
                  <a:gdLst>
                    <a:gd name="connsiteX0" fmla="*/ 0 w 9525"/>
                    <a:gd name="connsiteY0" fmla="*/ 0 h 558799"/>
                    <a:gd name="connsiteX1" fmla="*/ 0 w 9525"/>
                    <a:gd name="connsiteY1" fmla="*/ 558800 h 558799"/>
                  </a:gdLst>
                  <a:ahLst/>
                  <a:cxnLst>
                    <a:cxn ang="0">
                      <a:pos x="connsiteX0" y="connsiteY0"/>
                    </a:cxn>
                    <a:cxn ang="0">
                      <a:pos x="connsiteX1" y="connsiteY1"/>
                    </a:cxn>
                  </a:cxnLst>
                  <a:rect l="l" t="t" r="r" b="b"/>
                  <a:pathLst>
                    <a:path w="9525" h="558799">
                      <a:moveTo>
                        <a:pt x="0" y="0"/>
                      </a:moveTo>
                      <a:lnTo>
                        <a:pt x="0" y="558800"/>
                      </a:lnTo>
                    </a:path>
                  </a:pathLst>
                </a:custGeom>
                <a:noFill/>
                <a:ln w="12700" cap="rnd">
                  <a:solidFill>
                    <a:srgbClr val="4C4C4C"/>
                  </a:solidFill>
                  <a:prstDash val="solid"/>
                  <a:round/>
                </a:ln>
              </p:spPr>
              <p:txBody>
                <a:bodyPr rtlCol="0" anchor="ctr"/>
                <a:lstStyle/>
                <a:p>
                  <a:endParaRPr lang="en-US"/>
                </a:p>
              </p:txBody>
            </p:sp>
            <p:sp>
              <p:nvSpPr>
                <p:cNvPr id="69" name="Freeform 68">
                  <a:extLst>
                    <a:ext uri="{FF2B5EF4-FFF2-40B4-BE49-F238E27FC236}">
                      <a16:creationId xmlns:a16="http://schemas.microsoft.com/office/drawing/2014/main" id="{51EE33FD-E57B-EA38-EAF2-7692EB9973C2}"/>
                    </a:ext>
                  </a:extLst>
                </p:cNvPr>
                <p:cNvSpPr/>
                <p:nvPr/>
              </p:nvSpPr>
              <p:spPr>
                <a:xfrm>
                  <a:off x="5816701" y="3429000"/>
                  <a:ext cx="558800" cy="9525"/>
                </a:xfrm>
                <a:custGeom>
                  <a:avLst/>
                  <a:gdLst>
                    <a:gd name="connsiteX0" fmla="*/ 0 w 558800"/>
                    <a:gd name="connsiteY0" fmla="*/ 0 h 9525"/>
                    <a:gd name="connsiteX1" fmla="*/ 558800 w 558800"/>
                    <a:gd name="connsiteY1" fmla="*/ 0 h 9525"/>
                  </a:gdLst>
                  <a:ahLst/>
                  <a:cxnLst>
                    <a:cxn ang="0">
                      <a:pos x="connsiteX0" y="connsiteY0"/>
                    </a:cxn>
                    <a:cxn ang="0">
                      <a:pos x="connsiteX1" y="connsiteY1"/>
                    </a:cxn>
                  </a:cxnLst>
                  <a:rect l="l" t="t" r="r" b="b"/>
                  <a:pathLst>
                    <a:path w="558800" h="9525">
                      <a:moveTo>
                        <a:pt x="0" y="0"/>
                      </a:moveTo>
                      <a:lnTo>
                        <a:pt x="558800" y="0"/>
                      </a:lnTo>
                    </a:path>
                  </a:pathLst>
                </a:custGeom>
                <a:noFill/>
                <a:ln w="12700" cap="rnd">
                  <a:solidFill>
                    <a:srgbClr val="4C4C4C"/>
                  </a:solidFill>
                  <a:prstDash val="solid"/>
                  <a:round/>
                </a:ln>
              </p:spPr>
              <p:txBody>
                <a:bodyPr rtlCol="0" anchor="ctr"/>
                <a:lstStyle/>
                <a:p>
                  <a:endParaRPr lang="en-US"/>
                </a:p>
              </p:txBody>
            </p:sp>
            <p:sp>
              <p:nvSpPr>
                <p:cNvPr id="70" name="Freeform 69">
                  <a:extLst>
                    <a:ext uri="{FF2B5EF4-FFF2-40B4-BE49-F238E27FC236}">
                      <a16:creationId xmlns:a16="http://schemas.microsoft.com/office/drawing/2014/main" id="{999660E7-7FDF-2B37-9F78-E7FEDF8D2C51}"/>
                    </a:ext>
                  </a:extLst>
                </p:cNvPr>
                <p:cNvSpPr/>
                <p:nvPr/>
              </p:nvSpPr>
              <p:spPr>
                <a:xfrm>
                  <a:off x="5816701" y="3149600"/>
                  <a:ext cx="558800" cy="558799"/>
                </a:xfrm>
                <a:custGeom>
                  <a:avLst/>
                  <a:gdLst>
                    <a:gd name="connsiteX0" fmla="*/ 76200 w 558800"/>
                    <a:gd name="connsiteY0" fmla="*/ 0 h 558799"/>
                    <a:gd name="connsiteX1" fmla="*/ 482600 w 558800"/>
                    <a:gd name="connsiteY1" fmla="*/ 0 h 558799"/>
                    <a:gd name="connsiteX2" fmla="*/ 558800 w 558800"/>
                    <a:gd name="connsiteY2" fmla="*/ 76200 h 558799"/>
                    <a:gd name="connsiteX3" fmla="*/ 558800 w 558800"/>
                    <a:gd name="connsiteY3" fmla="*/ 482600 h 558799"/>
                    <a:gd name="connsiteX4" fmla="*/ 482600 w 558800"/>
                    <a:gd name="connsiteY4" fmla="*/ 558800 h 558799"/>
                    <a:gd name="connsiteX5" fmla="*/ 76200 w 558800"/>
                    <a:gd name="connsiteY5" fmla="*/ 558800 h 558799"/>
                    <a:gd name="connsiteX6" fmla="*/ 0 w 558800"/>
                    <a:gd name="connsiteY6" fmla="*/ 482600 h 558799"/>
                    <a:gd name="connsiteX7" fmla="*/ 0 w 558800"/>
                    <a:gd name="connsiteY7" fmla="*/ 76200 h 558799"/>
                    <a:gd name="connsiteX8" fmla="*/ 76200 w 558800"/>
                    <a:gd name="connsiteY8" fmla="*/ 0 h 55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8800" h="558799">
                      <a:moveTo>
                        <a:pt x="76200" y="0"/>
                      </a:moveTo>
                      <a:lnTo>
                        <a:pt x="482600" y="0"/>
                      </a:lnTo>
                      <a:cubicBezTo>
                        <a:pt x="482600" y="0"/>
                        <a:pt x="558800" y="0"/>
                        <a:pt x="558800" y="76200"/>
                      </a:cubicBezTo>
                      <a:lnTo>
                        <a:pt x="558800" y="482600"/>
                      </a:lnTo>
                      <a:cubicBezTo>
                        <a:pt x="558800" y="482600"/>
                        <a:pt x="558800" y="558800"/>
                        <a:pt x="482600" y="558800"/>
                      </a:cubicBezTo>
                      <a:lnTo>
                        <a:pt x="76200" y="558800"/>
                      </a:lnTo>
                      <a:cubicBezTo>
                        <a:pt x="76200" y="558800"/>
                        <a:pt x="0" y="558800"/>
                        <a:pt x="0" y="482600"/>
                      </a:cubicBezTo>
                      <a:lnTo>
                        <a:pt x="0" y="76200"/>
                      </a:lnTo>
                      <a:cubicBezTo>
                        <a:pt x="0" y="76200"/>
                        <a:pt x="0" y="0"/>
                        <a:pt x="76200" y="0"/>
                      </a:cubicBezTo>
                    </a:path>
                  </a:pathLst>
                </a:custGeom>
                <a:noFill/>
                <a:ln w="12700" cap="rnd">
                  <a:solidFill>
                    <a:srgbClr val="4C4C4C"/>
                  </a:solidFill>
                  <a:prstDash val="solid"/>
                  <a:round/>
                </a:ln>
              </p:spPr>
              <p:txBody>
                <a:bodyPr rtlCol="0" anchor="ctr"/>
                <a:lstStyle/>
                <a:p>
                  <a:endParaRPr lang="en-US"/>
                </a:p>
              </p:txBody>
            </p:sp>
          </p:grpSp>
        </p:grpSp>
      </p:grpSp>
      <p:graphicFrame>
        <p:nvGraphicFramePr>
          <p:cNvPr id="72" name="object 5">
            <a:extLst>
              <a:ext uri="{FF2B5EF4-FFF2-40B4-BE49-F238E27FC236}">
                <a16:creationId xmlns:a16="http://schemas.microsoft.com/office/drawing/2014/main" id="{4F921326-CB97-AD10-A59A-350ECC1A02E0}"/>
              </a:ext>
            </a:extLst>
          </p:cNvPr>
          <p:cNvGraphicFramePr>
            <a:graphicFrameLocks noGrp="1"/>
          </p:cNvGraphicFramePr>
          <p:nvPr>
            <p:extLst>
              <p:ext uri="{D42A27DB-BD31-4B8C-83A1-F6EECF244321}">
                <p14:modId xmlns:p14="http://schemas.microsoft.com/office/powerpoint/2010/main" val="1968401439"/>
              </p:ext>
            </p:extLst>
          </p:nvPr>
        </p:nvGraphicFramePr>
        <p:xfrm>
          <a:off x="1550579" y="3201917"/>
          <a:ext cx="9090842" cy="1737360"/>
        </p:xfrm>
        <a:graphic>
          <a:graphicData uri="http://schemas.openxmlformats.org/drawingml/2006/table">
            <a:tbl>
              <a:tblPr firstRow="1" bandRow="1">
                <a:tableStyleId>{2D5ABB26-0587-4C30-8999-92F81FD0307C}</a:tableStyleId>
              </a:tblPr>
              <a:tblGrid>
                <a:gridCol w="2148562">
                  <a:extLst>
                    <a:ext uri="{9D8B030D-6E8A-4147-A177-3AD203B41FA5}">
                      <a16:colId xmlns:a16="http://schemas.microsoft.com/office/drawing/2014/main" val="20000"/>
                    </a:ext>
                  </a:extLst>
                </a:gridCol>
                <a:gridCol w="1799365">
                  <a:extLst>
                    <a:ext uri="{9D8B030D-6E8A-4147-A177-3AD203B41FA5}">
                      <a16:colId xmlns:a16="http://schemas.microsoft.com/office/drawing/2014/main" val="1177074627"/>
                    </a:ext>
                  </a:extLst>
                </a:gridCol>
                <a:gridCol w="1714305">
                  <a:extLst>
                    <a:ext uri="{9D8B030D-6E8A-4147-A177-3AD203B41FA5}">
                      <a16:colId xmlns:a16="http://schemas.microsoft.com/office/drawing/2014/main" val="1966901124"/>
                    </a:ext>
                  </a:extLst>
                </a:gridCol>
                <a:gridCol w="1714305">
                  <a:extLst>
                    <a:ext uri="{9D8B030D-6E8A-4147-A177-3AD203B41FA5}">
                      <a16:colId xmlns:a16="http://schemas.microsoft.com/office/drawing/2014/main" val="1661755802"/>
                    </a:ext>
                  </a:extLst>
                </a:gridCol>
                <a:gridCol w="1714305">
                  <a:extLst>
                    <a:ext uri="{9D8B030D-6E8A-4147-A177-3AD203B41FA5}">
                      <a16:colId xmlns:a16="http://schemas.microsoft.com/office/drawing/2014/main" val="144942540"/>
                    </a:ext>
                  </a:extLst>
                </a:gridCol>
              </a:tblGrid>
              <a:tr h="365760">
                <a:tc>
                  <a:txBody>
                    <a:bodyPr/>
                    <a:lstStyle/>
                    <a:p>
                      <a:pPr marL="90805" indent="0">
                        <a:lnSpc>
                          <a:spcPct val="100000"/>
                        </a:lnSpc>
                        <a:spcBef>
                          <a:spcPts val="1400"/>
                        </a:spcBef>
                        <a:buClr>
                          <a:srgbClr val="368727"/>
                        </a:buClr>
                        <a:buSzPct val="87500"/>
                        <a:buFontTx/>
                        <a:buNone/>
                        <a:tabLst>
                          <a:tab pos="323215" algn="l"/>
                        </a:tabLst>
                      </a:pPr>
                      <a:r>
                        <a:rPr lang="en-US" sz="1400" b="1" dirty="0">
                          <a:solidFill>
                            <a:schemeClr val="tx1"/>
                          </a:solidFill>
                          <a:latin typeface="Arial"/>
                          <a:cs typeface="Arial"/>
                        </a:rPr>
                        <a:t>Monthly Contribution</a:t>
                      </a:r>
                      <a:r>
                        <a:rPr lang="en-US" sz="1400" b="1" baseline="30000" dirty="0">
                          <a:solidFill>
                            <a:schemeClr val="tx1"/>
                          </a:solidFill>
                          <a:latin typeface="Arial"/>
                          <a:cs typeface="Arial"/>
                        </a:rPr>
                        <a:t>*</a:t>
                      </a:r>
                      <a:endParaRPr sz="1400" b="1" baseline="30000" dirty="0">
                        <a:solidFill>
                          <a:schemeClr val="tx1"/>
                        </a:solidFill>
                        <a:latin typeface="Arial"/>
                        <a:cs typeface="Arial"/>
                      </a:endParaRPr>
                    </a:p>
                  </a:txBody>
                  <a:tcPr marT="0" marB="0" anchor="ctr">
                    <a:lnR w="12700"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chemeClr val="bg1">
                        <a:lumMod val="95000"/>
                      </a:schemeClr>
                    </a:solidFill>
                  </a:tcPr>
                </a:tc>
                <a:tc>
                  <a:txBody>
                    <a:bodyPr/>
                    <a:lstStyle/>
                    <a:p>
                      <a:pPr marL="90805" indent="0" algn="ctr">
                        <a:lnSpc>
                          <a:spcPct val="100000"/>
                        </a:lnSpc>
                        <a:spcBef>
                          <a:spcPts val="1400"/>
                        </a:spcBef>
                        <a:buClr>
                          <a:srgbClr val="368727"/>
                        </a:buClr>
                        <a:buSzPct val="87500"/>
                        <a:buFontTx/>
                        <a:buNone/>
                        <a:tabLst>
                          <a:tab pos="323215" algn="l"/>
                        </a:tabLst>
                      </a:pPr>
                      <a:r>
                        <a:rPr lang="en-US" sz="1400" b="1" dirty="0">
                          <a:latin typeface="Arial"/>
                          <a:cs typeface="Arial"/>
                        </a:rPr>
                        <a:t>5 Years</a:t>
                      </a:r>
                      <a:endParaRPr sz="1400" b="1" dirty="0">
                        <a:latin typeface="Arial"/>
                        <a:cs typeface="Aria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rgbClr val="F1F1F1"/>
                    </a:solidFill>
                  </a:tcPr>
                </a:tc>
                <a:tc>
                  <a:txBody>
                    <a:bodyPr/>
                    <a:lstStyle/>
                    <a:p>
                      <a:pPr marL="90805" indent="0" algn="ctr">
                        <a:lnSpc>
                          <a:spcPct val="100000"/>
                        </a:lnSpc>
                        <a:spcBef>
                          <a:spcPts val="1400"/>
                        </a:spcBef>
                        <a:buClr>
                          <a:srgbClr val="368727"/>
                        </a:buClr>
                        <a:buSzPct val="87500"/>
                        <a:buFontTx/>
                        <a:buNone/>
                        <a:tabLst>
                          <a:tab pos="323215" algn="l"/>
                        </a:tabLst>
                      </a:pPr>
                      <a:r>
                        <a:rPr lang="en-US" sz="1400" b="1" dirty="0">
                          <a:latin typeface="Arial"/>
                          <a:cs typeface="Arial"/>
                        </a:rPr>
                        <a:t>10 Years</a:t>
                      </a:r>
                      <a:endParaRPr sz="1400" b="1" dirty="0">
                        <a:latin typeface="Arial"/>
                        <a:cs typeface="Aria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rgbClr val="F1F1F1"/>
                    </a:solidFill>
                  </a:tcPr>
                </a:tc>
                <a:tc>
                  <a:txBody>
                    <a:bodyPr/>
                    <a:lstStyle/>
                    <a:p>
                      <a:pPr marL="90805" indent="0" algn="ctr">
                        <a:lnSpc>
                          <a:spcPct val="100000"/>
                        </a:lnSpc>
                        <a:spcBef>
                          <a:spcPts val="1400"/>
                        </a:spcBef>
                        <a:buClr>
                          <a:srgbClr val="368727"/>
                        </a:buClr>
                        <a:buSzPct val="87500"/>
                        <a:buFontTx/>
                        <a:buNone/>
                        <a:tabLst>
                          <a:tab pos="323215" algn="l"/>
                        </a:tabLst>
                      </a:pPr>
                      <a:r>
                        <a:rPr lang="en-US" sz="1400" b="1" dirty="0">
                          <a:latin typeface="Arial"/>
                          <a:cs typeface="Arial"/>
                        </a:rPr>
                        <a:t>15 Years</a:t>
                      </a:r>
                      <a:endParaRPr sz="1400" b="1" dirty="0">
                        <a:latin typeface="Arial"/>
                        <a:cs typeface="Aria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rgbClr val="F1F1F1"/>
                    </a:solidFill>
                  </a:tcPr>
                </a:tc>
                <a:tc>
                  <a:txBody>
                    <a:bodyPr/>
                    <a:lstStyle/>
                    <a:p>
                      <a:pPr marL="90805" marR="0" indent="0" algn="ctr" defTabSz="1132076" rtl="0" eaLnBrk="1" fontAlgn="auto" latinLnBrk="0" hangingPunct="1">
                        <a:lnSpc>
                          <a:spcPct val="100000"/>
                        </a:lnSpc>
                        <a:spcBef>
                          <a:spcPts val="1400"/>
                        </a:spcBef>
                        <a:spcAft>
                          <a:spcPts val="0"/>
                        </a:spcAft>
                        <a:buClr>
                          <a:srgbClr val="368727"/>
                        </a:buClr>
                        <a:buSzPct val="87500"/>
                        <a:buFontTx/>
                        <a:buNone/>
                        <a:tabLst>
                          <a:tab pos="323215" algn="l"/>
                        </a:tabLst>
                        <a:defRPr/>
                      </a:pPr>
                      <a:r>
                        <a:rPr lang="en-US" sz="1400" b="1" dirty="0">
                          <a:latin typeface="+mn-lt"/>
                          <a:cs typeface="Arial"/>
                        </a:rPr>
                        <a:t>18 </a:t>
                      </a:r>
                      <a:r>
                        <a:rPr lang="en-US" sz="1400" b="1" dirty="0">
                          <a:latin typeface="Arial"/>
                          <a:cs typeface="Arial"/>
                        </a:rPr>
                        <a:t>Years</a:t>
                      </a:r>
                      <a:endParaRPr sz="1400" b="1" dirty="0">
                        <a:latin typeface="Arial"/>
                        <a:cs typeface="Arial"/>
                      </a:endParaRPr>
                    </a:p>
                  </a:txBody>
                  <a:tcPr marL="0" marR="0" marT="0" marB="0" anchor="ctr">
                    <a:lnL w="12700" cap="flat" cmpd="sng" algn="ctr">
                      <a:solidFill>
                        <a:schemeClr val="bg1"/>
                      </a:solidFill>
                      <a:prstDash val="solid"/>
                      <a:round/>
                      <a:headEnd type="none" w="med" len="med"/>
                      <a:tailEnd type="none" w="med" len="med"/>
                    </a:lnL>
                    <a:lnT w="28575" cap="flat" cmpd="sng" algn="ctr">
                      <a:noFill/>
                      <a:prstDash val="solid"/>
                      <a:round/>
                      <a:headEnd type="none" w="med" len="med"/>
                      <a:tailEnd type="none" w="med" len="med"/>
                    </a:lnT>
                    <a:lnB w="28575" cap="flat" cmpd="sng" algn="ctr">
                      <a:noFill/>
                      <a:prstDash val="solid"/>
                      <a:round/>
                      <a:headEnd type="none" w="med" len="med"/>
                      <a:tailEnd type="none" w="med" len="med"/>
                    </a:lnB>
                    <a:solidFill>
                      <a:srgbClr val="F1F1F1"/>
                    </a:solidFill>
                  </a:tcPr>
                </a:tc>
                <a:extLst>
                  <a:ext uri="{0D108BD9-81ED-4DB2-BD59-A6C34878D82A}">
                    <a16:rowId xmlns:a16="http://schemas.microsoft.com/office/drawing/2014/main" val="10000"/>
                  </a:ext>
                </a:extLst>
              </a:tr>
              <a:tr h="457200">
                <a:tc>
                  <a:txBody>
                    <a:bodyPr/>
                    <a:lstStyle/>
                    <a:p>
                      <a:pPr marL="91440" lvl="0" indent="0">
                        <a:lnSpc>
                          <a:spcPct val="100000"/>
                        </a:lnSpc>
                        <a:spcBef>
                          <a:spcPts val="1400"/>
                        </a:spcBef>
                        <a:buClr>
                          <a:srgbClr val="368727"/>
                        </a:buClr>
                        <a:buSzPct val="87500"/>
                        <a:buFontTx/>
                        <a:buNone/>
                        <a:tabLst>
                          <a:tab pos="274320" algn="l"/>
                        </a:tabLst>
                      </a:pPr>
                      <a:r>
                        <a:rPr lang="en-US" sz="1400" b="1" dirty="0">
                          <a:solidFill>
                            <a:schemeClr val="tx1"/>
                          </a:solidFill>
                          <a:latin typeface="Arial"/>
                          <a:cs typeface="Arial"/>
                        </a:rPr>
                        <a:t>$50</a:t>
                      </a:r>
                      <a:endParaRPr sz="1400" b="1" dirty="0">
                        <a:solidFill>
                          <a:schemeClr val="tx1"/>
                        </a:solidFill>
                        <a:latin typeface="Arial"/>
                        <a:cs typeface="Arial"/>
                      </a:endParaRPr>
                    </a:p>
                  </a:txBody>
                  <a:tcPr marT="177800" marB="0">
                    <a:lnR w="12700" cap="flat" cmpd="sng" algn="ctr">
                      <a:solidFill>
                        <a:schemeClr val="bg1">
                          <a:lumMod val="75000"/>
                        </a:schemeClr>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1400" dirty="0">
                          <a:effectLst/>
                          <a:latin typeface="Arial" panose="020B0604020202020204" pitchFamily="34" charset="0"/>
                          <a:cs typeface="Arial" panose="020B0604020202020204" pitchFamily="34" charset="0"/>
                        </a:rPr>
                        <a:t>$3,350</a:t>
                      </a:r>
                    </a:p>
                  </a:txBody>
                  <a:tcPr marL="47625" marR="4762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US" sz="1400" dirty="0">
                          <a:effectLst/>
                          <a:latin typeface="Arial" panose="020B0604020202020204" pitchFamily="34" charset="0"/>
                          <a:cs typeface="Arial" panose="020B0604020202020204" pitchFamily="34" charset="0"/>
                        </a:rPr>
                        <a:t>$7,550</a:t>
                      </a:r>
                    </a:p>
                  </a:txBody>
                  <a:tcPr marL="47625" marR="4762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US" sz="1400" dirty="0">
                          <a:effectLst/>
                          <a:latin typeface="Arial" panose="020B0604020202020204" pitchFamily="34" charset="0"/>
                          <a:cs typeface="Arial" panose="020B0604020202020204" pitchFamily="34" charset="0"/>
                        </a:rPr>
                        <a:t>$12,800</a:t>
                      </a:r>
                    </a:p>
                  </a:txBody>
                  <a:tcPr marL="47625" marR="4762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US" sz="1400" dirty="0">
                          <a:effectLst/>
                          <a:latin typeface="Arial" panose="020B0604020202020204" pitchFamily="34" charset="0"/>
                          <a:cs typeface="Arial" panose="020B0604020202020204" pitchFamily="34" charset="0"/>
                        </a:rPr>
                        <a:t>$16,600</a:t>
                      </a:r>
                    </a:p>
                  </a:txBody>
                  <a:tcPr marL="47625" marR="47625" marT="0" marB="0" anchor="ctr">
                    <a:lnL w="12700" cap="flat" cmpd="sng" algn="ctr">
                      <a:solidFill>
                        <a:schemeClr val="bg1">
                          <a:lumMod val="75000"/>
                        </a:schemeClr>
                      </a:solidFill>
                      <a:prstDash val="solid"/>
                      <a:round/>
                      <a:headEnd type="none" w="med" len="med"/>
                      <a:tailEnd type="none" w="med" len="med"/>
                    </a:lnL>
                    <a:lnT w="28575"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pPr marL="91440" indent="0">
                        <a:lnSpc>
                          <a:spcPct val="100000"/>
                        </a:lnSpc>
                        <a:spcBef>
                          <a:spcPts val="1400"/>
                        </a:spcBef>
                        <a:buClr>
                          <a:srgbClr val="368727"/>
                        </a:buClr>
                        <a:buSzPct val="87500"/>
                        <a:buFontTx/>
                        <a:buNone/>
                        <a:tabLst>
                          <a:tab pos="274320" algn="l"/>
                        </a:tabLst>
                      </a:pPr>
                      <a:r>
                        <a:rPr lang="en-US" sz="1400" b="1" dirty="0">
                          <a:solidFill>
                            <a:schemeClr val="tx1"/>
                          </a:solidFill>
                          <a:latin typeface="Arial"/>
                          <a:cs typeface="Arial"/>
                        </a:rPr>
                        <a:t>$150</a:t>
                      </a:r>
                      <a:endParaRPr sz="1400" b="1" dirty="0">
                        <a:solidFill>
                          <a:schemeClr val="tx1"/>
                        </a:solidFill>
                        <a:latin typeface="Arial"/>
                        <a:cs typeface="Arial"/>
                      </a:endParaRPr>
                    </a:p>
                  </a:txBody>
                  <a:tcPr marT="177800" marB="0">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1400" dirty="0">
                          <a:effectLst/>
                          <a:latin typeface="Arial" panose="020B0604020202020204" pitchFamily="34" charset="0"/>
                          <a:cs typeface="Arial" panose="020B0604020202020204" pitchFamily="34" charset="0"/>
                        </a:rPr>
                        <a:t>$10,050</a:t>
                      </a:r>
                    </a:p>
                  </a:txBody>
                  <a:tcPr marL="47625" marR="4762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US" sz="1400" dirty="0">
                          <a:effectLst/>
                          <a:latin typeface="Arial" panose="020B0604020202020204" pitchFamily="34" charset="0"/>
                          <a:cs typeface="Arial" panose="020B0604020202020204" pitchFamily="34" charset="0"/>
                        </a:rPr>
                        <a:t>$22,700</a:t>
                      </a:r>
                    </a:p>
                  </a:txBody>
                  <a:tcPr marL="47625" marR="4762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US" sz="1400" dirty="0">
                          <a:effectLst/>
                          <a:latin typeface="Arial" panose="020B0604020202020204" pitchFamily="34" charset="0"/>
                          <a:cs typeface="Arial" panose="020B0604020202020204" pitchFamily="34" charset="0"/>
                        </a:rPr>
                        <a:t>$38,450</a:t>
                      </a:r>
                    </a:p>
                  </a:txBody>
                  <a:tcPr marL="47625" marR="4762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US" sz="1400" dirty="0">
                          <a:effectLst/>
                          <a:latin typeface="Arial" panose="020B0604020202020204" pitchFamily="34" charset="0"/>
                          <a:cs typeface="Arial" panose="020B0604020202020204" pitchFamily="34" charset="0"/>
                        </a:rPr>
                        <a:t>$49,800</a:t>
                      </a:r>
                    </a:p>
                  </a:txBody>
                  <a:tcPr marL="47625" marR="47625" marT="0" marB="0" anchor="ct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457200">
                <a:tc>
                  <a:txBody>
                    <a:bodyPr/>
                    <a:lstStyle/>
                    <a:p>
                      <a:pPr marL="91440" marR="0" indent="0" algn="l" defTabSz="1132076" rtl="0" eaLnBrk="1" fontAlgn="auto" latinLnBrk="0" hangingPunct="1">
                        <a:lnSpc>
                          <a:spcPct val="100000"/>
                        </a:lnSpc>
                        <a:spcBef>
                          <a:spcPts val="1400"/>
                        </a:spcBef>
                        <a:spcAft>
                          <a:spcPts val="0"/>
                        </a:spcAft>
                        <a:buClr>
                          <a:srgbClr val="368727"/>
                        </a:buClr>
                        <a:buSzPct val="87500"/>
                        <a:buFontTx/>
                        <a:buNone/>
                        <a:tabLst>
                          <a:tab pos="274320" algn="l"/>
                        </a:tabLst>
                        <a:defRPr/>
                      </a:pPr>
                      <a:r>
                        <a:rPr lang="en-US" sz="1400" b="1" dirty="0">
                          <a:solidFill>
                            <a:schemeClr val="tx1"/>
                          </a:solidFill>
                          <a:latin typeface="+mn-lt"/>
                          <a:cs typeface="Arial"/>
                        </a:rPr>
                        <a:t>$250</a:t>
                      </a:r>
                      <a:endParaRPr sz="1400" b="1" dirty="0">
                        <a:solidFill>
                          <a:schemeClr val="tx1"/>
                        </a:solidFill>
                        <a:latin typeface="Arial"/>
                        <a:cs typeface="Arial"/>
                      </a:endParaRPr>
                    </a:p>
                  </a:txBody>
                  <a:tcPr marT="177800" marB="0">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9525">
                      <a:solidFill>
                        <a:srgbClr val="A6A6A6"/>
                      </a:solidFill>
                      <a:prstDash val="solid"/>
                    </a:lnB>
                    <a:solidFill>
                      <a:schemeClr val="bg1"/>
                    </a:solidFill>
                  </a:tcPr>
                </a:tc>
                <a:tc>
                  <a:txBody>
                    <a:bodyPr/>
                    <a:lstStyle/>
                    <a:p>
                      <a:pPr algn="ctr"/>
                      <a:r>
                        <a:rPr lang="en-US" sz="1400">
                          <a:effectLst/>
                          <a:latin typeface="Arial" panose="020B0604020202020204" pitchFamily="34" charset="0"/>
                          <a:cs typeface="Arial" panose="020B0604020202020204" pitchFamily="34" charset="0"/>
                        </a:rPr>
                        <a:t>$16,800</a:t>
                      </a:r>
                    </a:p>
                  </a:txBody>
                  <a:tcPr marL="47625" marR="4762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9525">
                      <a:solidFill>
                        <a:srgbClr val="A6A6A6"/>
                      </a:solidFill>
                      <a:prstDash val="solid"/>
                    </a:lnB>
                  </a:tcPr>
                </a:tc>
                <a:tc>
                  <a:txBody>
                    <a:bodyPr/>
                    <a:lstStyle/>
                    <a:p>
                      <a:pPr algn="ctr"/>
                      <a:r>
                        <a:rPr lang="en-US" sz="1400" dirty="0">
                          <a:effectLst/>
                          <a:latin typeface="Arial" panose="020B0604020202020204" pitchFamily="34" charset="0"/>
                          <a:cs typeface="Arial" panose="020B0604020202020204" pitchFamily="34" charset="0"/>
                        </a:rPr>
                        <a:t>$37,800</a:t>
                      </a:r>
                    </a:p>
                  </a:txBody>
                  <a:tcPr marL="47625" marR="4762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9525">
                      <a:solidFill>
                        <a:srgbClr val="A6A6A6"/>
                      </a:solidFill>
                      <a:prstDash val="solid"/>
                    </a:lnB>
                  </a:tcPr>
                </a:tc>
                <a:tc>
                  <a:txBody>
                    <a:bodyPr/>
                    <a:lstStyle/>
                    <a:p>
                      <a:pPr algn="ctr"/>
                      <a:r>
                        <a:rPr lang="en-US" sz="1400" dirty="0">
                          <a:effectLst/>
                          <a:latin typeface="Arial" panose="020B0604020202020204" pitchFamily="34" charset="0"/>
                          <a:cs typeface="Arial" panose="020B0604020202020204" pitchFamily="34" charset="0"/>
                        </a:rPr>
                        <a:t>$64,100</a:t>
                      </a:r>
                    </a:p>
                  </a:txBody>
                  <a:tcPr marL="47625" marR="4762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9525">
                      <a:solidFill>
                        <a:srgbClr val="A6A6A6"/>
                      </a:solidFill>
                      <a:prstDash val="solid"/>
                    </a:lnB>
                  </a:tcPr>
                </a:tc>
                <a:tc>
                  <a:txBody>
                    <a:bodyPr/>
                    <a:lstStyle/>
                    <a:p>
                      <a:pPr algn="ctr"/>
                      <a:r>
                        <a:rPr lang="en-US" sz="1400" dirty="0">
                          <a:effectLst/>
                          <a:latin typeface="Arial" panose="020B0604020202020204" pitchFamily="34" charset="0"/>
                          <a:cs typeface="Arial" panose="020B0604020202020204" pitchFamily="34" charset="0"/>
                        </a:rPr>
                        <a:t>$82,950</a:t>
                      </a:r>
                    </a:p>
                  </a:txBody>
                  <a:tcPr marL="47625" marR="47625" marT="0" marB="0" anchor="ct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9525">
                      <a:solidFill>
                        <a:srgbClr val="A6A6A6"/>
                      </a:solidFill>
                      <a:prstDash val="solid"/>
                    </a:lnB>
                  </a:tcPr>
                </a:tc>
                <a:extLst>
                  <a:ext uri="{0D108BD9-81ED-4DB2-BD59-A6C34878D82A}">
                    <a16:rowId xmlns:a16="http://schemas.microsoft.com/office/drawing/2014/main" val="10003"/>
                  </a:ext>
                </a:extLst>
              </a:tr>
            </a:tbl>
          </a:graphicData>
        </a:graphic>
      </p:graphicFrame>
      <p:sp>
        <p:nvSpPr>
          <p:cNvPr id="73" name="TextBox 72">
            <a:extLst>
              <a:ext uri="{FF2B5EF4-FFF2-40B4-BE49-F238E27FC236}">
                <a16:creationId xmlns:a16="http://schemas.microsoft.com/office/drawing/2014/main" id="{0EEEC5AD-5EC9-05B9-791B-ECD6BA4D27F8}"/>
              </a:ext>
            </a:extLst>
          </p:cNvPr>
          <p:cNvSpPr txBox="1"/>
          <p:nvPr/>
        </p:nvSpPr>
        <p:spPr>
          <a:xfrm>
            <a:off x="1754276" y="2706989"/>
            <a:ext cx="8683449" cy="338554"/>
          </a:xfrm>
          <a:prstGeom prst="rect">
            <a:avLst/>
          </a:prstGeom>
          <a:noFill/>
        </p:spPr>
        <p:txBody>
          <a:bodyPr wrap="square" rtlCol="0">
            <a:spAutoFit/>
          </a:bodyPr>
          <a:lstStyle/>
          <a:p>
            <a:pPr algn="ctr"/>
            <a:r>
              <a:rPr lang="en-US" sz="1600" b="1" dirty="0">
                <a:solidFill>
                  <a:srgbClr val="368627"/>
                </a:solidFill>
                <a:effectLst/>
                <a:cs typeface="Arial" panose="020B0604020202020204" pitchFamily="34" charset="0"/>
              </a:rPr>
              <a:t>Here’s a hypothetical example of how that could add up over time:</a:t>
            </a:r>
            <a:endParaRPr lang="en-US" sz="1600" dirty="0">
              <a:solidFill>
                <a:srgbClr val="368627"/>
              </a:solidFill>
              <a:effectLst/>
              <a:cs typeface="Arial" panose="020B0604020202020204" pitchFamily="34" charset="0"/>
            </a:endParaRPr>
          </a:p>
        </p:txBody>
      </p:sp>
      <p:sp>
        <p:nvSpPr>
          <p:cNvPr id="74" name="TextBox 73">
            <a:extLst>
              <a:ext uri="{FF2B5EF4-FFF2-40B4-BE49-F238E27FC236}">
                <a16:creationId xmlns:a16="http://schemas.microsoft.com/office/drawing/2014/main" id="{513D3F06-AB3B-9655-BC62-F5203B348344}"/>
              </a:ext>
            </a:extLst>
          </p:cNvPr>
          <p:cNvSpPr txBox="1"/>
          <p:nvPr/>
        </p:nvSpPr>
        <p:spPr>
          <a:xfrm>
            <a:off x="484179" y="5858442"/>
            <a:ext cx="9401664" cy="861774"/>
          </a:xfrm>
          <a:prstGeom prst="rect">
            <a:avLst/>
          </a:prstGeom>
          <a:noFill/>
        </p:spPr>
        <p:txBody>
          <a:bodyPr wrap="square" rtlCol="0">
            <a:spAutoFit/>
          </a:bodyPr>
          <a:lstStyle/>
          <a:p>
            <a:r>
              <a:rPr lang="en-US" sz="1000" dirty="0">
                <a:effectLst/>
                <a:cs typeface="Arial" panose="020B0604020202020204" pitchFamily="34" charset="0"/>
              </a:rPr>
              <a:t>* This hypothetical example illustrates the potential value of different regular monthly investments for different periods of time made at the end of each month and assumes an average annual return of 4.5% rounded to the nearest $50. Contributions to a 529 plan account must be made with after-tax dollars. This does not reflect an actual investment and does not reflect any taxes, fees, expenses, or inflation. If it did, results would be lower. Returns will vary, and different investments may perform better or worse than this example. Periodic investment plans do not ensure a profit and do not protect against loss in a declining market. </a:t>
            </a:r>
            <a:r>
              <a:rPr lang="en-US" sz="1000" b="1" dirty="0">
                <a:effectLst/>
                <a:cs typeface="Arial" panose="020B0604020202020204" pitchFamily="34" charset="0"/>
              </a:rPr>
              <a:t>Past performance is no guarantee of future results.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556368" y="1669219"/>
            <a:ext cx="6858000" cy="0"/>
          </a:xfrm>
          <a:custGeom>
            <a:avLst/>
            <a:gdLst/>
            <a:ahLst/>
            <a:cxnLst/>
            <a:rect l="l" t="t" r="r" b="b"/>
            <a:pathLst>
              <a:path w="5415915">
                <a:moveTo>
                  <a:pt x="0" y="0"/>
                </a:moveTo>
                <a:lnTo>
                  <a:pt x="5415622" y="0"/>
                </a:lnTo>
              </a:path>
            </a:pathLst>
          </a:custGeom>
          <a:ln w="9525">
            <a:solidFill>
              <a:srgbClr val="7E7E7E"/>
            </a:solidFill>
          </a:ln>
        </p:spPr>
        <p:txBody>
          <a:bodyPr wrap="square" lIns="0" tIns="0" rIns="0" bIns="0" rtlCol="0"/>
          <a:lstStyle/>
          <a:p>
            <a:pPr algn="ctr"/>
            <a:endParaRPr/>
          </a:p>
        </p:txBody>
      </p:sp>
      <p:sp>
        <p:nvSpPr>
          <p:cNvPr id="4" name="object 4"/>
          <p:cNvSpPr txBox="1"/>
          <p:nvPr/>
        </p:nvSpPr>
        <p:spPr>
          <a:xfrm>
            <a:off x="1590567" y="1858954"/>
            <a:ext cx="1948205" cy="228909"/>
          </a:xfrm>
          <a:prstGeom prst="rect">
            <a:avLst/>
          </a:prstGeom>
        </p:spPr>
        <p:txBody>
          <a:bodyPr vert="horz" wrap="square" lIns="0" tIns="13335" rIns="0" bIns="0" rtlCol="0">
            <a:spAutoFit/>
          </a:bodyPr>
          <a:lstStyle/>
          <a:p>
            <a:pPr marL="12700" marR="5080" indent="-12700" algn="ctr">
              <a:spcBef>
                <a:spcPts val="105"/>
              </a:spcBef>
            </a:pPr>
            <a:r>
              <a:rPr sz="1400" b="1" dirty="0">
                <a:latin typeface="Arial"/>
                <a:cs typeface="Arial"/>
              </a:rPr>
              <a:t>Plan</a:t>
            </a:r>
            <a:r>
              <a:rPr lang="en-US" sz="1400" b="1" dirty="0">
                <a:latin typeface="Arial"/>
                <a:cs typeface="Arial"/>
              </a:rPr>
              <a:t> </a:t>
            </a:r>
            <a:r>
              <a:rPr sz="1400" b="1" spc="-45" dirty="0">
                <a:latin typeface="Arial"/>
                <a:cs typeface="Arial"/>
              </a:rPr>
              <a:t>A</a:t>
            </a:r>
            <a:r>
              <a:rPr sz="1400" b="1" spc="-10" dirty="0">
                <a:latin typeface="Arial"/>
                <a:cs typeface="Arial"/>
              </a:rPr>
              <a:t>d</a:t>
            </a:r>
            <a:r>
              <a:rPr sz="1400" b="1" spc="-15" dirty="0">
                <a:latin typeface="Arial"/>
                <a:cs typeface="Arial"/>
              </a:rPr>
              <a:t>v</a:t>
            </a:r>
            <a:r>
              <a:rPr sz="1400" b="1" spc="-5" dirty="0">
                <a:latin typeface="Arial"/>
                <a:cs typeface="Arial"/>
              </a:rPr>
              <a:t>a</a:t>
            </a:r>
            <a:r>
              <a:rPr sz="1400" b="1" spc="-10" dirty="0">
                <a:latin typeface="Arial"/>
                <a:cs typeface="Arial"/>
              </a:rPr>
              <a:t>n</a:t>
            </a:r>
            <a:r>
              <a:rPr sz="1400" b="1" dirty="0">
                <a:latin typeface="Arial"/>
                <a:cs typeface="Arial"/>
              </a:rPr>
              <a:t>t</a:t>
            </a:r>
            <a:r>
              <a:rPr sz="1400" b="1" spc="-5" dirty="0">
                <a:latin typeface="Arial"/>
                <a:cs typeface="Arial"/>
              </a:rPr>
              <a:t>a</a:t>
            </a:r>
            <a:r>
              <a:rPr sz="1400" b="1" spc="-10" dirty="0">
                <a:latin typeface="Arial"/>
                <a:cs typeface="Arial"/>
              </a:rPr>
              <a:t>g</a:t>
            </a:r>
            <a:r>
              <a:rPr sz="1400" b="1" spc="-5" dirty="0">
                <a:latin typeface="Arial"/>
                <a:cs typeface="Arial"/>
              </a:rPr>
              <a:t>e</a:t>
            </a:r>
            <a:r>
              <a:rPr sz="1400" b="1" dirty="0">
                <a:latin typeface="Arial"/>
                <a:cs typeface="Arial"/>
              </a:rPr>
              <a:t>s</a:t>
            </a:r>
            <a:endParaRPr sz="1400" dirty="0">
              <a:latin typeface="Arial"/>
              <a:cs typeface="Arial"/>
            </a:endParaRPr>
          </a:p>
        </p:txBody>
      </p:sp>
      <p:sp>
        <p:nvSpPr>
          <p:cNvPr id="5" name="object 5"/>
          <p:cNvSpPr txBox="1"/>
          <p:nvPr/>
        </p:nvSpPr>
        <p:spPr>
          <a:xfrm>
            <a:off x="5122830" y="1858954"/>
            <a:ext cx="1948205" cy="228909"/>
          </a:xfrm>
          <a:prstGeom prst="rect">
            <a:avLst/>
          </a:prstGeom>
        </p:spPr>
        <p:txBody>
          <a:bodyPr vert="horz" wrap="square" lIns="0" tIns="13335" rIns="0" bIns="0" rtlCol="0">
            <a:spAutoFit/>
          </a:bodyPr>
          <a:lstStyle/>
          <a:p>
            <a:pPr marL="12700" marR="5080" indent="-12700" algn="ctr">
              <a:spcBef>
                <a:spcPts val="105"/>
              </a:spcBef>
            </a:pPr>
            <a:r>
              <a:rPr sz="1400" b="1" spc="-5" dirty="0">
                <a:latin typeface="Arial"/>
                <a:cs typeface="Arial"/>
              </a:rPr>
              <a:t>Control</a:t>
            </a:r>
            <a:r>
              <a:rPr lang="en-US" sz="1400" b="1" spc="-5" dirty="0">
                <a:latin typeface="Arial"/>
                <a:cs typeface="Arial"/>
              </a:rPr>
              <a:t> </a:t>
            </a:r>
            <a:r>
              <a:rPr sz="1400" b="1" spc="-5" dirty="0">
                <a:latin typeface="Arial"/>
                <a:cs typeface="Arial"/>
              </a:rPr>
              <a:t>and</a:t>
            </a:r>
            <a:r>
              <a:rPr sz="1400" b="1" spc="-75" dirty="0">
                <a:latin typeface="Arial"/>
                <a:cs typeface="Arial"/>
              </a:rPr>
              <a:t> </a:t>
            </a:r>
            <a:r>
              <a:rPr sz="1400" b="1" spc="-5" dirty="0">
                <a:latin typeface="Arial"/>
                <a:cs typeface="Arial"/>
              </a:rPr>
              <a:t>Flexibility</a:t>
            </a:r>
            <a:endParaRPr sz="1400" dirty="0">
              <a:latin typeface="Arial"/>
              <a:cs typeface="Arial"/>
            </a:endParaRPr>
          </a:p>
        </p:txBody>
      </p:sp>
      <p:sp>
        <p:nvSpPr>
          <p:cNvPr id="6" name="object 6"/>
          <p:cNvSpPr txBox="1"/>
          <p:nvPr/>
        </p:nvSpPr>
        <p:spPr>
          <a:xfrm>
            <a:off x="8517933" y="1858954"/>
            <a:ext cx="1948205" cy="228909"/>
          </a:xfrm>
          <a:prstGeom prst="rect">
            <a:avLst/>
          </a:prstGeom>
        </p:spPr>
        <p:txBody>
          <a:bodyPr vert="horz" wrap="square" lIns="0" tIns="13335" rIns="0" bIns="0" rtlCol="0">
            <a:spAutoFit/>
          </a:bodyPr>
          <a:lstStyle/>
          <a:p>
            <a:pPr marR="5080" indent="12700" algn="ctr">
              <a:spcBef>
                <a:spcPts val="105"/>
              </a:spcBef>
            </a:pPr>
            <a:r>
              <a:rPr sz="1400" b="1" spc="-45" dirty="0">
                <a:latin typeface="Arial"/>
                <a:cs typeface="Arial"/>
              </a:rPr>
              <a:t>A</a:t>
            </a:r>
            <a:r>
              <a:rPr sz="1400" b="1" spc="-5" dirty="0">
                <a:latin typeface="Arial"/>
                <a:cs typeface="Arial"/>
              </a:rPr>
              <a:t>cce</a:t>
            </a:r>
            <a:r>
              <a:rPr sz="1400" b="1" spc="5" dirty="0">
                <a:latin typeface="Arial"/>
                <a:cs typeface="Arial"/>
              </a:rPr>
              <a:t>l</a:t>
            </a:r>
            <a:r>
              <a:rPr sz="1400" b="1" spc="-5" dirty="0">
                <a:latin typeface="Arial"/>
                <a:cs typeface="Arial"/>
              </a:rPr>
              <a:t>e</a:t>
            </a:r>
            <a:r>
              <a:rPr sz="1400" b="1" spc="5" dirty="0">
                <a:latin typeface="Arial"/>
                <a:cs typeface="Arial"/>
              </a:rPr>
              <a:t>r</a:t>
            </a:r>
            <a:r>
              <a:rPr sz="1400" b="1" spc="-5" dirty="0">
                <a:latin typeface="Arial"/>
                <a:cs typeface="Arial"/>
              </a:rPr>
              <a:t>a</a:t>
            </a:r>
            <a:r>
              <a:rPr sz="1400" b="1" dirty="0">
                <a:latin typeface="Arial"/>
                <a:cs typeface="Arial"/>
              </a:rPr>
              <a:t>t</a:t>
            </a:r>
            <a:r>
              <a:rPr sz="1400" b="1" spc="-5" dirty="0">
                <a:latin typeface="Arial"/>
                <a:cs typeface="Arial"/>
              </a:rPr>
              <a:t>e</a:t>
            </a:r>
            <a:r>
              <a:rPr sz="1400" b="1" dirty="0">
                <a:latin typeface="Arial"/>
                <a:cs typeface="Arial"/>
              </a:rPr>
              <a:t>d</a:t>
            </a:r>
            <a:r>
              <a:rPr lang="en-US" sz="1400" b="1" dirty="0">
                <a:latin typeface="Arial"/>
                <a:cs typeface="Arial"/>
              </a:rPr>
              <a:t> </a:t>
            </a:r>
            <a:r>
              <a:rPr sz="1400" b="1" dirty="0">
                <a:latin typeface="Arial"/>
                <a:cs typeface="Arial"/>
              </a:rPr>
              <a:t>Gifting</a:t>
            </a:r>
            <a:endParaRPr sz="1400" dirty="0">
              <a:latin typeface="Arial"/>
              <a:cs typeface="Arial"/>
            </a:endParaRPr>
          </a:p>
        </p:txBody>
      </p:sp>
      <p:sp>
        <p:nvSpPr>
          <p:cNvPr id="10" name="object 10"/>
          <p:cNvSpPr txBox="1"/>
          <p:nvPr/>
        </p:nvSpPr>
        <p:spPr>
          <a:xfrm>
            <a:off x="2179638" y="1207235"/>
            <a:ext cx="7832725" cy="258404"/>
          </a:xfrm>
          <a:prstGeom prst="rect">
            <a:avLst/>
          </a:prstGeom>
        </p:spPr>
        <p:txBody>
          <a:bodyPr vert="horz" wrap="square" lIns="0" tIns="12065" rIns="0" bIns="0" rtlCol="0">
            <a:spAutoFit/>
          </a:bodyPr>
          <a:lstStyle/>
          <a:p>
            <a:pPr marL="38100" algn="ctr">
              <a:spcBef>
                <a:spcPts val="95"/>
              </a:spcBef>
            </a:pPr>
            <a:r>
              <a:rPr sz="1600" b="1" spc="-5" dirty="0">
                <a:solidFill>
                  <a:srgbClr val="368727"/>
                </a:solidFill>
                <a:latin typeface="Arial"/>
                <a:cs typeface="Arial"/>
              </a:rPr>
              <a:t>College is </a:t>
            </a:r>
            <a:r>
              <a:rPr sz="1600" b="1" spc="-10" dirty="0">
                <a:solidFill>
                  <a:srgbClr val="368727"/>
                </a:solidFill>
                <a:latin typeface="Arial"/>
                <a:cs typeface="Arial"/>
              </a:rPr>
              <a:t>the most </a:t>
            </a:r>
            <a:r>
              <a:rPr sz="1600" b="1" spc="-5" dirty="0">
                <a:solidFill>
                  <a:srgbClr val="368727"/>
                </a:solidFill>
                <a:latin typeface="Arial"/>
                <a:cs typeface="Arial"/>
              </a:rPr>
              <a:t>important </a:t>
            </a:r>
            <a:r>
              <a:rPr sz="1600" b="1" spc="-10" dirty="0">
                <a:solidFill>
                  <a:srgbClr val="368727"/>
                </a:solidFill>
                <a:latin typeface="Arial"/>
                <a:cs typeface="Arial"/>
              </a:rPr>
              <a:t>saving </a:t>
            </a:r>
            <a:r>
              <a:rPr sz="1600" b="1" spc="-5" dirty="0">
                <a:solidFill>
                  <a:srgbClr val="368727"/>
                </a:solidFill>
                <a:latin typeface="Arial"/>
                <a:cs typeface="Arial"/>
              </a:rPr>
              <a:t>goal </a:t>
            </a:r>
            <a:r>
              <a:rPr sz="1600" b="1" spc="-10" dirty="0">
                <a:solidFill>
                  <a:srgbClr val="368727"/>
                </a:solidFill>
                <a:latin typeface="Arial"/>
                <a:cs typeface="Arial"/>
              </a:rPr>
              <a:t>for </a:t>
            </a:r>
            <a:r>
              <a:rPr sz="1600" b="1" spc="-5" dirty="0">
                <a:solidFill>
                  <a:srgbClr val="368727"/>
                </a:solidFill>
                <a:latin typeface="Arial"/>
                <a:cs typeface="Arial"/>
              </a:rPr>
              <a:t>parents.</a:t>
            </a:r>
            <a:r>
              <a:rPr sz="1600" b="1" spc="-7" baseline="26455" dirty="0">
                <a:solidFill>
                  <a:srgbClr val="368727"/>
                </a:solidFill>
                <a:latin typeface="Arial"/>
                <a:cs typeface="Arial"/>
              </a:rPr>
              <a:t>1</a:t>
            </a:r>
            <a:endParaRPr sz="1400" b="1" baseline="26455" dirty="0">
              <a:solidFill>
                <a:srgbClr val="368727"/>
              </a:solidFill>
              <a:latin typeface="Arial"/>
              <a:cs typeface="Arial"/>
            </a:endParaRPr>
          </a:p>
        </p:txBody>
      </p:sp>
      <p:sp>
        <p:nvSpPr>
          <p:cNvPr id="11" name="object 11"/>
          <p:cNvSpPr/>
          <p:nvPr/>
        </p:nvSpPr>
        <p:spPr>
          <a:xfrm>
            <a:off x="2395442" y="1498404"/>
            <a:ext cx="338455" cy="341630"/>
          </a:xfrm>
          <a:custGeom>
            <a:avLst/>
            <a:gdLst/>
            <a:ahLst/>
            <a:cxnLst/>
            <a:rect l="l" t="t" r="r" b="b"/>
            <a:pathLst>
              <a:path w="338455" h="341630">
                <a:moveTo>
                  <a:pt x="169164" y="0"/>
                </a:moveTo>
                <a:lnTo>
                  <a:pt x="124195" y="6096"/>
                </a:lnTo>
                <a:lnTo>
                  <a:pt x="83786" y="23303"/>
                </a:lnTo>
                <a:lnTo>
                  <a:pt x="49549" y="49991"/>
                </a:lnTo>
                <a:lnTo>
                  <a:pt x="23097" y="84536"/>
                </a:lnTo>
                <a:lnTo>
                  <a:pt x="6043" y="125311"/>
                </a:lnTo>
                <a:lnTo>
                  <a:pt x="0" y="170687"/>
                </a:lnTo>
                <a:lnTo>
                  <a:pt x="6043" y="216064"/>
                </a:lnTo>
                <a:lnTo>
                  <a:pt x="23097" y="256839"/>
                </a:lnTo>
                <a:lnTo>
                  <a:pt x="49549" y="291384"/>
                </a:lnTo>
                <a:lnTo>
                  <a:pt x="83786" y="318072"/>
                </a:lnTo>
                <a:lnTo>
                  <a:pt x="124195" y="335279"/>
                </a:lnTo>
                <a:lnTo>
                  <a:pt x="169164" y="341375"/>
                </a:lnTo>
                <a:lnTo>
                  <a:pt x="214132" y="335279"/>
                </a:lnTo>
                <a:lnTo>
                  <a:pt x="254541" y="318072"/>
                </a:lnTo>
                <a:lnTo>
                  <a:pt x="288778" y="291384"/>
                </a:lnTo>
                <a:lnTo>
                  <a:pt x="315230" y="256839"/>
                </a:lnTo>
                <a:lnTo>
                  <a:pt x="332284" y="216064"/>
                </a:lnTo>
                <a:lnTo>
                  <a:pt x="338328" y="170687"/>
                </a:lnTo>
                <a:lnTo>
                  <a:pt x="332284" y="125311"/>
                </a:lnTo>
                <a:lnTo>
                  <a:pt x="315230" y="84536"/>
                </a:lnTo>
                <a:lnTo>
                  <a:pt x="288778" y="49991"/>
                </a:lnTo>
                <a:lnTo>
                  <a:pt x="254541" y="23303"/>
                </a:lnTo>
                <a:lnTo>
                  <a:pt x="214132" y="6096"/>
                </a:lnTo>
                <a:lnTo>
                  <a:pt x="169164" y="0"/>
                </a:lnTo>
                <a:close/>
              </a:path>
            </a:pathLst>
          </a:custGeom>
          <a:solidFill>
            <a:srgbClr val="368727"/>
          </a:solidFill>
        </p:spPr>
        <p:txBody>
          <a:bodyPr wrap="square" lIns="0" tIns="0" rIns="0" bIns="0" rtlCol="0"/>
          <a:lstStyle/>
          <a:p>
            <a:endParaRPr/>
          </a:p>
        </p:txBody>
      </p:sp>
      <p:sp>
        <p:nvSpPr>
          <p:cNvPr id="12" name="object 12"/>
          <p:cNvSpPr txBox="1"/>
          <p:nvPr/>
        </p:nvSpPr>
        <p:spPr>
          <a:xfrm>
            <a:off x="2496724" y="1565080"/>
            <a:ext cx="135890" cy="197490"/>
          </a:xfrm>
          <a:prstGeom prst="rect">
            <a:avLst/>
          </a:prstGeom>
          <a:solidFill>
            <a:srgbClr val="368727"/>
          </a:solidFill>
        </p:spPr>
        <p:txBody>
          <a:bodyPr vert="horz" wrap="square" lIns="0" tIns="12700" rIns="0" bIns="0" rtlCol="0">
            <a:spAutoFit/>
          </a:bodyPr>
          <a:lstStyle/>
          <a:p>
            <a:pPr marL="12700">
              <a:spcBef>
                <a:spcPts val="100"/>
              </a:spcBef>
            </a:pPr>
            <a:r>
              <a:rPr sz="1200" b="1" dirty="0">
                <a:solidFill>
                  <a:srgbClr val="FFFFFF"/>
                </a:solidFill>
                <a:latin typeface="Arial"/>
                <a:cs typeface="Arial"/>
              </a:rPr>
              <a:t>A</a:t>
            </a:r>
            <a:endParaRPr sz="1200">
              <a:latin typeface="Arial"/>
              <a:cs typeface="Arial"/>
            </a:endParaRPr>
          </a:p>
        </p:txBody>
      </p:sp>
      <p:sp>
        <p:nvSpPr>
          <p:cNvPr id="13" name="object 13"/>
          <p:cNvSpPr/>
          <p:nvPr/>
        </p:nvSpPr>
        <p:spPr>
          <a:xfrm>
            <a:off x="5927705" y="1498404"/>
            <a:ext cx="338455" cy="341630"/>
          </a:xfrm>
          <a:custGeom>
            <a:avLst/>
            <a:gdLst/>
            <a:ahLst/>
            <a:cxnLst/>
            <a:rect l="l" t="t" r="r" b="b"/>
            <a:pathLst>
              <a:path w="338454" h="341630">
                <a:moveTo>
                  <a:pt x="169164" y="0"/>
                </a:moveTo>
                <a:lnTo>
                  <a:pt x="124195" y="6096"/>
                </a:lnTo>
                <a:lnTo>
                  <a:pt x="83786" y="23303"/>
                </a:lnTo>
                <a:lnTo>
                  <a:pt x="49549" y="49991"/>
                </a:lnTo>
                <a:lnTo>
                  <a:pt x="23097" y="84536"/>
                </a:lnTo>
                <a:lnTo>
                  <a:pt x="6043" y="125311"/>
                </a:lnTo>
                <a:lnTo>
                  <a:pt x="0" y="170687"/>
                </a:lnTo>
                <a:lnTo>
                  <a:pt x="6043" y="216064"/>
                </a:lnTo>
                <a:lnTo>
                  <a:pt x="23097" y="256839"/>
                </a:lnTo>
                <a:lnTo>
                  <a:pt x="49549" y="291384"/>
                </a:lnTo>
                <a:lnTo>
                  <a:pt x="83786" y="318072"/>
                </a:lnTo>
                <a:lnTo>
                  <a:pt x="124195" y="335279"/>
                </a:lnTo>
                <a:lnTo>
                  <a:pt x="169164" y="341375"/>
                </a:lnTo>
                <a:lnTo>
                  <a:pt x="214132" y="335279"/>
                </a:lnTo>
                <a:lnTo>
                  <a:pt x="254541" y="318072"/>
                </a:lnTo>
                <a:lnTo>
                  <a:pt x="288778" y="291384"/>
                </a:lnTo>
                <a:lnTo>
                  <a:pt x="315230" y="256839"/>
                </a:lnTo>
                <a:lnTo>
                  <a:pt x="332284" y="216064"/>
                </a:lnTo>
                <a:lnTo>
                  <a:pt x="338328" y="170687"/>
                </a:lnTo>
                <a:lnTo>
                  <a:pt x="332284" y="125311"/>
                </a:lnTo>
                <a:lnTo>
                  <a:pt x="315230" y="84536"/>
                </a:lnTo>
                <a:lnTo>
                  <a:pt x="288778" y="49991"/>
                </a:lnTo>
                <a:lnTo>
                  <a:pt x="254541" y="23303"/>
                </a:lnTo>
                <a:lnTo>
                  <a:pt x="214132" y="6096"/>
                </a:lnTo>
                <a:lnTo>
                  <a:pt x="169164" y="0"/>
                </a:lnTo>
                <a:close/>
              </a:path>
            </a:pathLst>
          </a:custGeom>
          <a:solidFill>
            <a:srgbClr val="368727"/>
          </a:solidFill>
        </p:spPr>
        <p:txBody>
          <a:bodyPr wrap="square" lIns="0" tIns="0" rIns="0" bIns="0" rtlCol="0"/>
          <a:lstStyle/>
          <a:p>
            <a:endParaRPr/>
          </a:p>
        </p:txBody>
      </p:sp>
      <p:sp>
        <p:nvSpPr>
          <p:cNvPr id="14" name="object 14"/>
          <p:cNvSpPr txBox="1"/>
          <p:nvPr/>
        </p:nvSpPr>
        <p:spPr>
          <a:xfrm>
            <a:off x="6028987" y="1565080"/>
            <a:ext cx="135890" cy="197490"/>
          </a:xfrm>
          <a:prstGeom prst="rect">
            <a:avLst/>
          </a:prstGeom>
          <a:solidFill>
            <a:srgbClr val="368727"/>
          </a:solidFill>
        </p:spPr>
        <p:txBody>
          <a:bodyPr vert="horz" wrap="square" lIns="0" tIns="12700" rIns="0" bIns="0" rtlCol="0">
            <a:spAutoFit/>
          </a:bodyPr>
          <a:lstStyle/>
          <a:p>
            <a:pPr marL="12700">
              <a:spcBef>
                <a:spcPts val="100"/>
              </a:spcBef>
            </a:pPr>
            <a:r>
              <a:rPr sz="1200" b="1" dirty="0">
                <a:solidFill>
                  <a:srgbClr val="FFFFFF"/>
                </a:solidFill>
                <a:latin typeface="Arial"/>
                <a:cs typeface="Arial"/>
              </a:rPr>
              <a:t>B</a:t>
            </a:r>
            <a:endParaRPr sz="1200">
              <a:latin typeface="Arial"/>
              <a:cs typeface="Arial"/>
            </a:endParaRPr>
          </a:p>
        </p:txBody>
      </p:sp>
      <p:sp>
        <p:nvSpPr>
          <p:cNvPr id="15" name="object 15"/>
          <p:cNvSpPr/>
          <p:nvPr/>
        </p:nvSpPr>
        <p:spPr>
          <a:xfrm>
            <a:off x="9322808" y="1498404"/>
            <a:ext cx="338455" cy="341630"/>
          </a:xfrm>
          <a:custGeom>
            <a:avLst/>
            <a:gdLst/>
            <a:ahLst/>
            <a:cxnLst/>
            <a:rect l="l" t="t" r="r" b="b"/>
            <a:pathLst>
              <a:path w="338454" h="341630">
                <a:moveTo>
                  <a:pt x="169164" y="0"/>
                </a:moveTo>
                <a:lnTo>
                  <a:pt x="124195" y="6096"/>
                </a:lnTo>
                <a:lnTo>
                  <a:pt x="83786" y="23303"/>
                </a:lnTo>
                <a:lnTo>
                  <a:pt x="49549" y="49991"/>
                </a:lnTo>
                <a:lnTo>
                  <a:pt x="23097" y="84536"/>
                </a:lnTo>
                <a:lnTo>
                  <a:pt x="6043" y="125311"/>
                </a:lnTo>
                <a:lnTo>
                  <a:pt x="0" y="170687"/>
                </a:lnTo>
                <a:lnTo>
                  <a:pt x="6043" y="216064"/>
                </a:lnTo>
                <a:lnTo>
                  <a:pt x="23097" y="256839"/>
                </a:lnTo>
                <a:lnTo>
                  <a:pt x="49549" y="291384"/>
                </a:lnTo>
                <a:lnTo>
                  <a:pt x="83786" y="318072"/>
                </a:lnTo>
                <a:lnTo>
                  <a:pt x="124195" y="335279"/>
                </a:lnTo>
                <a:lnTo>
                  <a:pt x="169164" y="341375"/>
                </a:lnTo>
                <a:lnTo>
                  <a:pt x="214132" y="335279"/>
                </a:lnTo>
                <a:lnTo>
                  <a:pt x="254541" y="318072"/>
                </a:lnTo>
                <a:lnTo>
                  <a:pt x="288778" y="291384"/>
                </a:lnTo>
                <a:lnTo>
                  <a:pt x="315230" y="256839"/>
                </a:lnTo>
                <a:lnTo>
                  <a:pt x="332284" y="216064"/>
                </a:lnTo>
                <a:lnTo>
                  <a:pt x="338328" y="170687"/>
                </a:lnTo>
                <a:lnTo>
                  <a:pt x="332284" y="125311"/>
                </a:lnTo>
                <a:lnTo>
                  <a:pt x="315230" y="84536"/>
                </a:lnTo>
                <a:lnTo>
                  <a:pt x="288778" y="49991"/>
                </a:lnTo>
                <a:lnTo>
                  <a:pt x="254541" y="23303"/>
                </a:lnTo>
                <a:lnTo>
                  <a:pt x="214132" y="6096"/>
                </a:lnTo>
                <a:lnTo>
                  <a:pt x="169164" y="0"/>
                </a:lnTo>
                <a:close/>
              </a:path>
            </a:pathLst>
          </a:custGeom>
          <a:solidFill>
            <a:srgbClr val="368727"/>
          </a:solidFill>
        </p:spPr>
        <p:txBody>
          <a:bodyPr wrap="square" lIns="0" tIns="0" rIns="0" bIns="0" rtlCol="0"/>
          <a:lstStyle/>
          <a:p>
            <a:endParaRPr/>
          </a:p>
        </p:txBody>
      </p:sp>
      <p:sp>
        <p:nvSpPr>
          <p:cNvPr id="16" name="object 16"/>
          <p:cNvSpPr txBox="1"/>
          <p:nvPr/>
        </p:nvSpPr>
        <p:spPr>
          <a:xfrm>
            <a:off x="9424090" y="1565080"/>
            <a:ext cx="135890" cy="197490"/>
          </a:xfrm>
          <a:prstGeom prst="rect">
            <a:avLst/>
          </a:prstGeom>
          <a:solidFill>
            <a:srgbClr val="368727"/>
          </a:solidFill>
        </p:spPr>
        <p:txBody>
          <a:bodyPr vert="horz" wrap="square" lIns="0" tIns="12700" rIns="0" bIns="0" rtlCol="0">
            <a:spAutoFit/>
          </a:bodyPr>
          <a:lstStyle/>
          <a:p>
            <a:pPr marL="12700">
              <a:spcBef>
                <a:spcPts val="100"/>
              </a:spcBef>
            </a:pPr>
            <a:r>
              <a:rPr sz="1200" b="1" dirty="0">
                <a:solidFill>
                  <a:srgbClr val="FFFFFF"/>
                </a:solidFill>
                <a:latin typeface="Arial"/>
                <a:cs typeface="Arial"/>
              </a:rPr>
              <a:t>C</a:t>
            </a:r>
            <a:endParaRPr sz="1200">
              <a:latin typeface="Arial"/>
              <a:cs typeface="Arial"/>
            </a:endParaRPr>
          </a:p>
        </p:txBody>
      </p:sp>
      <p:sp>
        <p:nvSpPr>
          <p:cNvPr id="26" name="Title 25">
            <a:extLst>
              <a:ext uri="{FF2B5EF4-FFF2-40B4-BE49-F238E27FC236}">
                <a16:creationId xmlns:a16="http://schemas.microsoft.com/office/drawing/2014/main" id="{84B2156F-00C4-4890-88BB-4CAB26C639C3}"/>
              </a:ext>
            </a:extLst>
          </p:cNvPr>
          <p:cNvSpPr>
            <a:spLocks noGrp="1"/>
          </p:cNvSpPr>
          <p:nvPr>
            <p:ph type="title"/>
          </p:nvPr>
        </p:nvSpPr>
        <p:spPr/>
        <p:txBody>
          <a:bodyPr/>
          <a:lstStyle/>
          <a:p>
            <a:r>
              <a:rPr lang="en-US" dirty="0"/>
              <a:t>Invest in a child’s future</a:t>
            </a:r>
            <a:br>
              <a:rPr lang="en-US" dirty="0"/>
            </a:br>
            <a:r>
              <a:rPr lang="en-US" sz="2000" b="1" dirty="0">
                <a:solidFill>
                  <a:srgbClr val="768692"/>
                </a:solidFill>
              </a:rPr>
              <a:t>A 529 Savings Plan can help make a college education happen</a:t>
            </a:r>
            <a:endParaRPr lang="en-US" dirty="0"/>
          </a:p>
        </p:txBody>
      </p:sp>
      <p:sp>
        <p:nvSpPr>
          <p:cNvPr id="3" name="Slide Number Placeholder 8">
            <a:extLst>
              <a:ext uri="{FF2B5EF4-FFF2-40B4-BE49-F238E27FC236}">
                <a16:creationId xmlns:a16="http://schemas.microsoft.com/office/drawing/2014/main" id="{1E583206-FD11-BF85-839A-FEE719BD6C97}"/>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5</a:t>
            </a:fld>
            <a:endParaRPr lang="en-US" dirty="0"/>
          </a:p>
        </p:txBody>
      </p:sp>
      <p:sp>
        <p:nvSpPr>
          <p:cNvPr id="8" name="Footer Placeholder 3">
            <a:extLst>
              <a:ext uri="{FF2B5EF4-FFF2-40B4-BE49-F238E27FC236}">
                <a16:creationId xmlns:a16="http://schemas.microsoft.com/office/drawing/2014/main" id="{B23AA2C8-3738-ACEA-57DC-4296920334B5}"/>
              </a:ext>
            </a:extLst>
          </p:cNvPr>
          <p:cNvSpPr>
            <a:spLocks noGrp="1"/>
          </p:cNvSpPr>
          <p:nvPr>
            <p:ph type="ftr" sz="quarter" idx="15"/>
          </p:nvPr>
        </p:nvSpPr>
        <p:spPr>
          <a:xfrm>
            <a:off x="420111" y="3849898"/>
            <a:ext cx="11430000" cy="2805880"/>
          </a:xfrm>
        </p:spPr>
        <p:txBody>
          <a:bodyPr/>
          <a:lstStyle/>
          <a:p>
            <a:pPr marL="38100" algn="l" eaLnBrk="1" hangingPunct="1">
              <a:lnSpc>
                <a:spcPct val="90000"/>
              </a:lnSpc>
              <a:spcBef>
                <a:spcPts val="200"/>
              </a:spcBef>
              <a:defRPr/>
            </a:pPr>
            <a:r>
              <a:rPr kumimoji="0" lang="en-US" b="0" i="0" u="none" strike="noStrike" kern="1200" cap="none" spc="-30" normalizeH="0" baseline="27777" noProof="0" dirty="0">
                <a:ln>
                  <a:noFill/>
                </a:ln>
                <a:solidFill>
                  <a:srgbClr val="000000"/>
                </a:solidFill>
                <a:effectLst/>
                <a:uLnTx/>
                <a:uFillTx/>
                <a:latin typeface="Arial"/>
                <a:ea typeface="ＭＳ Ｐゴシック"/>
                <a:cs typeface="Arial"/>
              </a:rPr>
              <a:t>1 </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Fidelity Investments 2024 College Savings Indicator Study.</a:t>
            </a:r>
          </a:p>
          <a:p>
            <a:pPr marL="38100" marR="0" lvl="0" indent="0" algn="l" defTabSz="914400" rtl="0" eaLnBrk="1" fontAlgn="base" latinLnBrk="0" hangingPunct="1">
              <a:lnSpc>
                <a:spcPct val="90000"/>
              </a:lnSpc>
              <a:spcBef>
                <a:spcPts val="200"/>
              </a:spcBef>
              <a:spcAft>
                <a:spcPct val="0"/>
              </a:spcAft>
              <a:buClrTx/>
              <a:buSzTx/>
              <a:buFontTx/>
              <a:buNone/>
              <a:tabLst/>
              <a:defRPr/>
            </a:pPr>
            <a:r>
              <a:rPr kumimoji="0" lang="en-US" b="0" i="0" u="none" strike="noStrike" kern="1200" cap="none" spc="-30" normalizeH="0" baseline="27777" noProof="0" dirty="0">
                <a:ln>
                  <a:noFill/>
                </a:ln>
                <a:solidFill>
                  <a:srgbClr val="000000"/>
                </a:solidFill>
                <a:effectLst/>
                <a:uLnTx/>
                <a:uFillTx/>
                <a:latin typeface="Arial"/>
                <a:ea typeface="ＭＳ Ｐゴシック"/>
                <a:cs typeface="Arial"/>
              </a:rPr>
              <a:t>2 </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When used for qualified higher education expenses, such as tuition and room and board.</a:t>
            </a:r>
          </a:p>
          <a:p>
            <a:pPr marL="38100" marR="254635" algn="l" eaLnBrk="1" hangingPunct="1">
              <a:lnSpc>
                <a:spcPct val="90000"/>
              </a:lnSpc>
              <a:spcBef>
                <a:spcPts val="200"/>
              </a:spcBef>
              <a:defRPr/>
            </a:pPr>
            <a:r>
              <a:rPr kumimoji="0" lang="en-US" b="0" i="0" u="none" strike="noStrike" kern="1200" cap="none" spc="-30" normalizeH="0" baseline="27777" noProof="0" dirty="0">
                <a:ln>
                  <a:noFill/>
                </a:ln>
                <a:solidFill>
                  <a:srgbClr val="000000"/>
                </a:solidFill>
                <a:effectLst/>
                <a:uLnTx/>
                <a:uFillTx/>
                <a:latin typeface="Arial"/>
                <a:ea typeface="ＭＳ Ｐゴシック"/>
                <a:cs typeface="Arial"/>
              </a:rPr>
              <a:t>3 </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Up to $10,000 per taxable year in 529 account assets per beneficiary may be used for tuition expenses in connection with enrollment at a public, private, or religious elementary or secondary educational institution. Although the assets may come from multiple 529 accounts, the $10,000 qualified withdrawal limit will be aggregated on a per beneficiary basis. The IRS has not provided guidance to date on the methodology of allocating the $10,000 annual maximum among withdrawals from different 529 accounts. Some states do not conform with federal tax law. Please check with your home state to determine if it recognizes the expanded 529 benefits afforded under federal tax law, including distributions for elementary and secondary education expenses, apprenticeship programs, and student loan repayments. You may want to consult with a tax professional before investing or making distributions.</a:t>
            </a:r>
          </a:p>
          <a:p>
            <a:pPr marL="38100" marR="155575" lvl="0" indent="0" algn="l" defTabSz="914400" rtl="0" eaLnBrk="1" fontAlgn="base" latinLnBrk="0" hangingPunct="1">
              <a:lnSpc>
                <a:spcPct val="90000"/>
              </a:lnSpc>
              <a:spcBef>
                <a:spcPts val="200"/>
              </a:spcBef>
              <a:spcAft>
                <a:spcPct val="0"/>
              </a:spcAft>
              <a:buClrTx/>
              <a:buSzTx/>
              <a:buFontTx/>
              <a:buNone/>
              <a:tabLst/>
              <a:defRPr/>
            </a:pPr>
            <a:r>
              <a:rPr kumimoji="0" lang="en-US" b="0" i="0" u="none" strike="noStrike" kern="1200" cap="none" spc="-30" normalizeH="0" baseline="30000" noProof="0" dirty="0">
                <a:ln>
                  <a:noFill/>
                </a:ln>
                <a:solidFill>
                  <a:srgbClr val="000000"/>
                </a:solidFill>
                <a:effectLst/>
                <a:uLnTx/>
                <a:uFillTx/>
                <a:latin typeface="Arial"/>
                <a:ea typeface="ＭＳ Ｐゴシック"/>
                <a:cs typeface="Arial"/>
              </a:rPr>
              <a:t>4 </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Beginning January 2024, the Secure 2.0 Act of 2022 (the "Act") provides that you may transfer assets from your 529 account to a Roth IRA established for the Designated Beneficiary of a 529 account under the following conditions: (</a:t>
            </a:r>
            <a:r>
              <a:rPr kumimoji="0" lang="en-US" b="0" i="0" u="none" strike="noStrike" kern="1200" cap="none" spc="-30" normalizeH="0" baseline="0" noProof="0" dirty="0" err="1">
                <a:ln>
                  <a:noFill/>
                </a:ln>
                <a:solidFill>
                  <a:srgbClr val="000000"/>
                </a:solidFill>
                <a:effectLst/>
                <a:uLnTx/>
                <a:uFillTx/>
                <a:latin typeface="Arial"/>
                <a:ea typeface="ＭＳ Ｐゴシック"/>
                <a:cs typeface="Arial"/>
              </a:rPr>
              <a:t>i</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 the 529 account must be maintained for the Designated Beneficiary for at least 15 years, (ii) the transfer amount must come from contributions made to the 529 account at least five years prior to the 529-to-Roth IRA transfer date, (iii) the Roth IRA must be established in the name of the Designated Beneficiary of the 529 account, (iv) the amount transferred to a Roth IRA is limited to the annual Roth IRA contribu­tion limit, and (v) the aggregate amount transferred from a 529 account to a Roth IRA may not exceed $35,000 per individual. It is your responsibility to maintain adequate records and documentation on your accounts to ensure you comply with the 529-to-Roth IRA transfer requirements set forth in the Internal Revenue Code. The Internal Revenue Service (“IRS”) has not issued guidance on the 529-to-Roth IRA transfer provision in the Act but is anticipated to do so in the future. Based on forthcoming guidance, it may be necessary to change or modify some 529-to-Roth IRA transfer requirements. Please consult a financial or tax professional regarding your specific circumstances before making any investment decision.</a:t>
            </a:r>
          </a:p>
          <a:p>
            <a:pPr marL="38100" marR="155575" algn="l" eaLnBrk="1" hangingPunct="1">
              <a:lnSpc>
                <a:spcPct val="90000"/>
              </a:lnSpc>
              <a:spcBef>
                <a:spcPts val="200"/>
              </a:spcBef>
              <a:defRPr/>
            </a:pPr>
            <a:r>
              <a:rPr kumimoji="0" lang="en-US" b="0" i="0" u="none" strike="noStrike" kern="1200" cap="none" spc="-30" normalizeH="0" baseline="27777" noProof="0" dirty="0">
                <a:ln>
                  <a:noFill/>
                </a:ln>
                <a:solidFill>
                  <a:srgbClr val="000000"/>
                </a:solidFill>
                <a:effectLst/>
                <a:uLnTx/>
                <a:uFillTx/>
                <a:latin typeface="Arial"/>
                <a:ea typeface="ＭＳ Ｐゴシック"/>
                <a:cs typeface="Arial"/>
              </a:rPr>
              <a:t>5 </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In order for an accelerated transfer to a 529 plan (for a given beneficiary) of $95,000 (or $190,000 combined for spouses who gift split) to result in no federal transfer tax and no use of any portion of the applicable federal transfer tax exemption and/or credit amounts, no further annual exclusion gifts and/or generation-skipping transfers to the same beneficiary may be made over the </a:t>
            </a:r>
            <a:br>
              <a:rPr kumimoji="0" lang="en-US" b="0" i="0" u="none" strike="noStrike" kern="1200" cap="none" spc="-30" normalizeH="0" baseline="0" noProof="0" dirty="0">
                <a:ln>
                  <a:noFill/>
                </a:ln>
                <a:solidFill>
                  <a:srgbClr val="000000"/>
                </a:solidFill>
                <a:effectLst/>
                <a:uLnTx/>
                <a:uFillTx/>
                <a:latin typeface="Arial"/>
                <a:ea typeface="ＭＳ Ｐゴシック"/>
                <a:cs typeface="Arial"/>
              </a:rPr>
            </a:b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same five-year period, and the transfer must be reported as a series of five equal annual transfers on Form 709, United States Gift (and Generation-Skipping Transfer) Tax Return.</a:t>
            </a:r>
          </a:p>
          <a:p>
            <a:pPr marL="38100" marR="0" lvl="0" indent="0" algn="l" defTabSz="914400" rtl="0" eaLnBrk="1" fontAlgn="base" latinLnBrk="0" hangingPunct="1">
              <a:lnSpc>
                <a:spcPct val="90000"/>
              </a:lnSpc>
              <a:spcBef>
                <a:spcPts val="200"/>
              </a:spcBef>
              <a:spcAft>
                <a:spcPct val="0"/>
              </a:spcAft>
              <a:buClrTx/>
              <a:buSzTx/>
              <a:buFontTx/>
              <a:buNone/>
              <a:tabLst/>
              <a:defRPr/>
            </a:pP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If the donor dies within the five-year period, a portion of the transferred amount will be included in the donor’s estate for estate tax purposes.</a:t>
            </a:r>
          </a:p>
          <a:p>
            <a:pPr marL="38100" marR="0" lvl="0" indent="0" algn="l" defTabSz="914400" rtl="0" eaLnBrk="1" fontAlgn="base" latinLnBrk="0" hangingPunct="1">
              <a:lnSpc>
                <a:spcPct val="90000"/>
              </a:lnSpc>
              <a:spcBef>
                <a:spcPts val="200"/>
              </a:spcBef>
              <a:spcAft>
                <a:spcPct val="0"/>
              </a:spcAft>
              <a:buClrTx/>
              <a:buSzTx/>
              <a:buFontTx/>
              <a:buNone/>
              <a:tabLst/>
              <a:defRPr/>
            </a:pPr>
            <a:r>
              <a:rPr kumimoji="0" lang="en-US" b="0" i="0" u="none" strike="noStrike" kern="1200" cap="none" spc="-30" normalizeH="0" baseline="27777" noProof="0" dirty="0">
                <a:ln>
                  <a:noFill/>
                </a:ln>
                <a:solidFill>
                  <a:srgbClr val="000000"/>
                </a:solidFill>
                <a:effectLst/>
                <a:uLnTx/>
                <a:uFillTx/>
                <a:latin typeface="Arial"/>
                <a:ea typeface="ＭＳ Ｐゴシック"/>
                <a:cs typeface="Arial"/>
              </a:rPr>
              <a:t>6 </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Some states have not yet implemented this federal tax law; investors should check if this law applies to their state. </a:t>
            </a:r>
          </a:p>
        </p:txBody>
      </p:sp>
      <p:graphicFrame>
        <p:nvGraphicFramePr>
          <p:cNvPr id="19" name="Table 20">
            <a:extLst>
              <a:ext uri="{FF2B5EF4-FFF2-40B4-BE49-F238E27FC236}">
                <a16:creationId xmlns:a16="http://schemas.microsoft.com/office/drawing/2014/main" id="{F442932E-15BB-4662-5D1B-83FAAA83FC5F}"/>
              </a:ext>
            </a:extLst>
          </p:cNvPr>
          <p:cNvGraphicFramePr>
            <a:graphicFrameLocks noGrp="1"/>
          </p:cNvGraphicFramePr>
          <p:nvPr>
            <p:extLst>
              <p:ext uri="{D42A27DB-BD31-4B8C-83A1-F6EECF244321}">
                <p14:modId xmlns:p14="http://schemas.microsoft.com/office/powerpoint/2010/main" val="4192648230"/>
              </p:ext>
            </p:extLst>
          </p:nvPr>
        </p:nvGraphicFramePr>
        <p:xfrm>
          <a:off x="534837" y="2157350"/>
          <a:ext cx="11166178" cy="1623060"/>
        </p:xfrm>
        <a:graphic>
          <a:graphicData uri="http://schemas.openxmlformats.org/drawingml/2006/table">
            <a:tbl>
              <a:tblPr firstRow="1" bandRow="1">
                <a:tableStyleId>{5C22544A-7EE6-4342-B048-85BDC9FD1C3A}</a:tableStyleId>
              </a:tblPr>
              <a:tblGrid>
                <a:gridCol w="4159826">
                  <a:extLst>
                    <a:ext uri="{9D8B030D-6E8A-4147-A177-3AD203B41FA5}">
                      <a16:colId xmlns:a16="http://schemas.microsoft.com/office/drawing/2014/main" val="3157871937"/>
                    </a:ext>
                  </a:extLst>
                </a:gridCol>
                <a:gridCol w="3108960">
                  <a:extLst>
                    <a:ext uri="{9D8B030D-6E8A-4147-A177-3AD203B41FA5}">
                      <a16:colId xmlns:a16="http://schemas.microsoft.com/office/drawing/2014/main" val="3153826284"/>
                    </a:ext>
                  </a:extLst>
                </a:gridCol>
                <a:gridCol w="3897392">
                  <a:extLst>
                    <a:ext uri="{9D8B030D-6E8A-4147-A177-3AD203B41FA5}">
                      <a16:colId xmlns:a16="http://schemas.microsoft.com/office/drawing/2014/main" val="3570429585"/>
                    </a:ext>
                  </a:extLst>
                </a:gridCol>
              </a:tblGrid>
              <a:tr h="1399032">
                <a:tc>
                  <a:txBody>
                    <a:bodyPr/>
                    <a:lstStyle/>
                    <a:p>
                      <a:pPr marL="91440" marR="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mn-lt"/>
                          <a:ea typeface="ＭＳ Ｐゴシック"/>
                          <a:cs typeface="Arial"/>
                        </a:rPr>
                        <a:t>Earnings grow tax deferred.</a:t>
                      </a:r>
                    </a:p>
                    <a:p>
                      <a:pPr marL="91440" marR="39243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mn-lt"/>
                          <a:ea typeface="ＭＳ Ｐゴシック"/>
                          <a:cs typeface="Arial"/>
                        </a:rPr>
                        <a:t>Qualified withdrawals are free from federal income taxes.</a:t>
                      </a:r>
                      <a:r>
                        <a:rPr kumimoji="0" lang="en-US" sz="1100" b="0" i="0" u="none" strike="noStrike" kern="1200" cap="none" spc="0" normalizeH="0" baseline="27777" noProof="0" dirty="0">
                          <a:ln>
                            <a:noFill/>
                          </a:ln>
                          <a:solidFill>
                            <a:srgbClr val="000000"/>
                          </a:solidFill>
                          <a:effectLst/>
                          <a:uLnTx/>
                          <a:uFillTx/>
                          <a:latin typeface="+mn-lt"/>
                          <a:ea typeface="ＭＳ Ｐゴシック"/>
                          <a:cs typeface="Arial"/>
                        </a:rPr>
                        <a:t>2</a:t>
                      </a:r>
                    </a:p>
                    <a:p>
                      <a:pPr marL="91440" marR="20574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mn-lt"/>
                          <a:ea typeface="ＭＳ Ｐゴシック"/>
                          <a:cs typeface="Arial"/>
                        </a:rPr>
                        <a:t>Pay for K–12 tuition up to $10,000 per year tax-free.</a:t>
                      </a:r>
                      <a:r>
                        <a:rPr kumimoji="0" lang="en-US" sz="1100" b="0" i="0" u="none" strike="noStrike" kern="1200" cap="none" spc="0" normalizeH="0" baseline="27777" noProof="0" dirty="0">
                          <a:ln>
                            <a:noFill/>
                          </a:ln>
                          <a:solidFill>
                            <a:srgbClr val="000000"/>
                          </a:solidFill>
                          <a:effectLst/>
                          <a:uLnTx/>
                          <a:uFillTx/>
                          <a:latin typeface="+mn-lt"/>
                          <a:ea typeface="ＭＳ Ｐゴシック"/>
                          <a:cs typeface="Arial"/>
                        </a:rPr>
                        <a:t>3</a:t>
                      </a:r>
                    </a:p>
                    <a:p>
                      <a:pPr marL="91440" marR="280035"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mn-lt"/>
                          <a:ea typeface="ＭＳ Ｐゴシック"/>
                          <a:cs typeface="Arial"/>
                        </a:rPr>
                        <a:t>Make tax-free distributions to repay student loans ($10,000 lifetime limit).</a:t>
                      </a:r>
                    </a:p>
                    <a:p>
                      <a:pPr marL="91440" marR="14605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mn-lt"/>
                          <a:ea typeface="ＭＳ Ｐゴシック"/>
                          <a:cs typeface="Arial"/>
                        </a:rPr>
                        <a:t>Pay for certain apprenticeship program expenses.</a:t>
                      </a:r>
                      <a:endParaRPr kumimoji="0" lang="en-US" sz="1100" b="0" i="0" u="none" strike="noStrike" kern="1200" cap="none" spc="0" normalizeH="0" baseline="27777" noProof="0" dirty="0">
                        <a:ln>
                          <a:noFill/>
                        </a:ln>
                        <a:solidFill>
                          <a:srgbClr val="000000"/>
                        </a:solidFill>
                        <a:effectLst/>
                        <a:uLnTx/>
                        <a:uFillTx/>
                        <a:latin typeface="+mn-lt"/>
                        <a:ea typeface="ＭＳ Ｐゴシック"/>
                        <a:cs typeface="Arial"/>
                      </a:endParaRPr>
                    </a:p>
                    <a:p>
                      <a:pPr marL="91440" marR="14605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mn-lt"/>
                          <a:ea typeface="ＭＳ Ｐゴシック"/>
                          <a:cs typeface="Arial"/>
                        </a:rPr>
                        <a:t>Transfer up to a lifetime limit of $35,000 to a Roth IRA established for a 529 account designated beneficiary.</a:t>
                      </a:r>
                      <a:r>
                        <a:rPr kumimoji="0" lang="en-US" sz="1100" b="0" i="0" u="none" strike="noStrike" kern="1200" cap="none" spc="0" normalizeH="0" baseline="30000" noProof="0" dirty="0">
                          <a:ln>
                            <a:noFill/>
                          </a:ln>
                          <a:solidFill>
                            <a:srgbClr val="000000"/>
                          </a:solidFill>
                          <a:effectLst/>
                          <a:uLnTx/>
                          <a:uFillTx/>
                          <a:latin typeface="+mn-lt"/>
                          <a:ea typeface="ＭＳ Ｐゴシック"/>
                          <a:cs typeface="Arial"/>
                        </a:rPr>
                        <a:t>4</a:t>
                      </a:r>
                    </a:p>
                  </a:txBody>
                  <a:tcPr marL="0" marR="0">
                    <a:lnR w="38100" cap="flat" cmpd="sng" algn="ctr">
                      <a:solidFill>
                        <a:schemeClr val="bg1"/>
                      </a:solidFill>
                      <a:prstDash val="solid"/>
                      <a:round/>
                      <a:headEnd type="none" w="med" len="med"/>
                      <a:tailEnd type="none" w="med" len="med"/>
                    </a:lnR>
                    <a:solidFill>
                      <a:srgbClr val="F1F1F1"/>
                    </a:solidFill>
                  </a:tcPr>
                </a:tc>
                <a:tc>
                  <a:txBody>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a:rPr>
                        <a:t>The account owner has complete control of the account—even after the beneficiary turns 18.</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a:rPr>
                        <a:t>No income requirements for opening an account.</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a:rPr>
                        <a:t>The account owner can change the beneficiary to a family member of the original beneficiary.</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F1F1F1"/>
                    </a:solidFill>
                  </a:tcPr>
                </a:tc>
                <a:tc>
                  <a:txBody>
                    <a:bodyPr/>
                    <a:lstStyle/>
                    <a:p>
                      <a:pPr marL="90805" marR="23495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mn-lt"/>
                          <a:ea typeface="ＭＳ Ｐゴシック"/>
                          <a:cs typeface="Arial"/>
                        </a:rPr>
                        <a:t>Accelerated gifts may increase a 529 plan account balance over time, thanks to compounding.</a:t>
                      </a:r>
                      <a:r>
                        <a:rPr kumimoji="0" lang="en-US" sz="1100" b="0" i="0" u="none" strike="noStrike" kern="1200" cap="none" spc="0" normalizeH="0" baseline="23809" noProof="0" dirty="0">
                          <a:ln>
                            <a:noFill/>
                          </a:ln>
                          <a:solidFill>
                            <a:srgbClr val="000000"/>
                          </a:solidFill>
                          <a:effectLst/>
                          <a:uLnTx/>
                          <a:uFillTx/>
                          <a:latin typeface="+mn-lt"/>
                          <a:ea typeface="ＭＳ Ｐゴシック"/>
                          <a:cs typeface="Arial"/>
                        </a:rPr>
                        <a:t>5</a:t>
                      </a:r>
                    </a:p>
                    <a:p>
                      <a:pPr marL="90805" marR="116839"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mn-lt"/>
                          <a:ea typeface="ＭＳ Ｐゴシック"/>
                          <a:cs typeface="Arial"/>
                        </a:rPr>
                        <a:t>Assets gifted to a 529 plan are considered immediately removed from the donor’s estate, which may help reduce estate taxes.</a:t>
                      </a:r>
                    </a:p>
                    <a:p>
                      <a:pPr marL="90805" marR="15748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mn-lt"/>
                          <a:ea typeface="ＭＳ Ｐゴシック"/>
                          <a:cs typeface="Arial"/>
                        </a:rPr>
                        <a:t>Contribute up to $95,000, and $190,000 per married couple, per beneficiary in a single year without the money being subject to federal gift tax.</a:t>
                      </a:r>
                      <a:r>
                        <a:rPr kumimoji="0" lang="en-US" sz="1100" b="0" i="0" u="none" strike="noStrike" kern="1200" cap="none" spc="0" normalizeH="0" baseline="23809" noProof="0" dirty="0">
                          <a:ln>
                            <a:noFill/>
                          </a:ln>
                          <a:solidFill>
                            <a:srgbClr val="000000"/>
                          </a:solidFill>
                          <a:effectLst/>
                          <a:uLnTx/>
                          <a:uFillTx/>
                          <a:latin typeface="+mn-lt"/>
                          <a:ea typeface="ＭＳ Ｐゴシック"/>
                          <a:cs typeface="Arial"/>
                        </a:rPr>
                        <a:t>6</a:t>
                      </a:r>
                    </a:p>
                  </a:txBody>
                  <a:tcPr marL="0" marR="0">
                    <a:lnL w="38100" cap="flat" cmpd="sng" algn="ctr">
                      <a:solidFill>
                        <a:schemeClr val="bg1"/>
                      </a:solidFill>
                      <a:prstDash val="solid"/>
                      <a:round/>
                      <a:headEnd type="none" w="med" len="med"/>
                      <a:tailEnd type="none" w="med" len="med"/>
                    </a:lnL>
                    <a:solidFill>
                      <a:srgbClr val="F1F1F1"/>
                    </a:solidFill>
                  </a:tcPr>
                </a:tc>
                <a:extLst>
                  <a:ext uri="{0D108BD9-81ED-4DB2-BD59-A6C34878D82A}">
                    <a16:rowId xmlns:a16="http://schemas.microsoft.com/office/drawing/2014/main" val="290235191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23AD5B80-CA26-54C1-140A-9C57FBF2CFCB}"/>
              </a:ext>
            </a:extLst>
          </p:cNvPr>
          <p:cNvGrpSpPr/>
          <p:nvPr/>
        </p:nvGrpSpPr>
        <p:grpSpPr>
          <a:xfrm>
            <a:off x="550856" y="2206749"/>
            <a:ext cx="11192256" cy="2780550"/>
            <a:chOff x="1524000" y="2206751"/>
            <a:chExt cx="9144000" cy="2627884"/>
          </a:xfrm>
        </p:grpSpPr>
        <p:sp>
          <p:nvSpPr>
            <p:cNvPr id="2" name="object 2"/>
            <p:cNvSpPr/>
            <p:nvPr/>
          </p:nvSpPr>
          <p:spPr>
            <a:xfrm>
              <a:off x="6106667" y="2755393"/>
              <a:ext cx="0" cy="1245235"/>
            </a:xfrm>
            <a:custGeom>
              <a:avLst/>
              <a:gdLst/>
              <a:ahLst/>
              <a:cxnLst/>
              <a:rect l="l" t="t" r="r" b="b"/>
              <a:pathLst>
                <a:path h="1245235">
                  <a:moveTo>
                    <a:pt x="0" y="0"/>
                  </a:moveTo>
                  <a:lnTo>
                    <a:pt x="0" y="1245108"/>
                  </a:lnTo>
                </a:path>
              </a:pathLst>
            </a:custGeom>
            <a:ln w="9525">
              <a:solidFill>
                <a:srgbClr val="BEBEBE"/>
              </a:solidFill>
              <a:prstDash val="dot"/>
            </a:ln>
          </p:spPr>
          <p:txBody>
            <a:bodyPr wrap="square" lIns="0" tIns="0" rIns="0" bIns="0" rtlCol="0"/>
            <a:lstStyle/>
            <a:p>
              <a:endParaRPr/>
            </a:p>
          </p:txBody>
        </p:sp>
        <p:sp>
          <p:nvSpPr>
            <p:cNvPr id="3" name="object 3"/>
            <p:cNvSpPr/>
            <p:nvPr/>
          </p:nvSpPr>
          <p:spPr>
            <a:xfrm>
              <a:off x="1524000" y="2206751"/>
              <a:ext cx="9144000" cy="548640"/>
            </a:xfrm>
            <a:custGeom>
              <a:avLst/>
              <a:gdLst/>
              <a:ahLst/>
              <a:cxnLst/>
              <a:rect l="l" t="t" r="r" b="b"/>
              <a:pathLst>
                <a:path w="9144000" h="548639">
                  <a:moveTo>
                    <a:pt x="0" y="548639"/>
                  </a:moveTo>
                  <a:lnTo>
                    <a:pt x="9144000" y="548639"/>
                  </a:lnTo>
                  <a:lnTo>
                    <a:pt x="9144000" y="0"/>
                  </a:lnTo>
                  <a:lnTo>
                    <a:pt x="0" y="0"/>
                  </a:lnTo>
                  <a:lnTo>
                    <a:pt x="0" y="548639"/>
                  </a:lnTo>
                  <a:close/>
                </a:path>
              </a:pathLst>
            </a:custGeom>
            <a:solidFill>
              <a:srgbClr val="F1F1F1"/>
            </a:solidFill>
          </p:spPr>
          <p:txBody>
            <a:bodyPr wrap="square" lIns="0" tIns="0" rIns="0" bIns="0" rtlCol="0"/>
            <a:lstStyle/>
            <a:p>
              <a:endParaRPr/>
            </a:p>
          </p:txBody>
        </p:sp>
        <p:sp>
          <p:nvSpPr>
            <p:cNvPr id="4" name="object 4"/>
            <p:cNvSpPr txBox="1"/>
            <p:nvPr/>
          </p:nvSpPr>
          <p:spPr>
            <a:xfrm>
              <a:off x="2982654" y="2330828"/>
              <a:ext cx="2014855" cy="330835"/>
            </a:xfrm>
            <a:prstGeom prst="rect">
              <a:avLst/>
            </a:prstGeom>
          </p:spPr>
          <p:txBody>
            <a:bodyPr vert="horz" wrap="square" lIns="0" tIns="13335" rIns="0" bIns="0" rtlCol="0">
              <a:spAutoFit/>
            </a:bodyPr>
            <a:lstStyle/>
            <a:p>
              <a:pPr marL="12700">
                <a:spcBef>
                  <a:spcPts val="105"/>
                </a:spcBef>
              </a:pPr>
              <a:r>
                <a:rPr sz="2000" b="1" spc="-5" dirty="0">
                  <a:solidFill>
                    <a:srgbClr val="298FC2"/>
                  </a:solidFill>
                  <a:latin typeface="Arial"/>
                  <a:cs typeface="Arial"/>
                </a:rPr>
                <a:t>For </a:t>
              </a:r>
              <a:r>
                <a:rPr sz="2000" b="1" dirty="0">
                  <a:solidFill>
                    <a:srgbClr val="298FC2"/>
                  </a:solidFill>
                  <a:latin typeface="Arial"/>
                  <a:cs typeface="Arial"/>
                </a:rPr>
                <a:t>the</a:t>
              </a:r>
              <a:r>
                <a:rPr sz="2000" b="1" spc="-90" dirty="0">
                  <a:solidFill>
                    <a:srgbClr val="298FC2"/>
                  </a:solidFill>
                  <a:latin typeface="Arial"/>
                  <a:cs typeface="Arial"/>
                </a:rPr>
                <a:t> </a:t>
              </a:r>
              <a:r>
                <a:rPr sz="2000" b="1" spc="-5" dirty="0">
                  <a:solidFill>
                    <a:srgbClr val="298FC2"/>
                  </a:solidFill>
                  <a:latin typeface="Arial"/>
                  <a:cs typeface="Arial"/>
                </a:rPr>
                <a:t>Receiver</a:t>
              </a:r>
              <a:endParaRPr sz="2000" dirty="0">
                <a:latin typeface="Arial"/>
                <a:cs typeface="Arial"/>
              </a:endParaRPr>
            </a:p>
          </p:txBody>
        </p:sp>
        <p:sp>
          <p:nvSpPr>
            <p:cNvPr id="5" name="object 5"/>
            <p:cNvSpPr/>
            <p:nvPr/>
          </p:nvSpPr>
          <p:spPr>
            <a:xfrm>
              <a:off x="1524000" y="4014216"/>
              <a:ext cx="9144000" cy="820419"/>
            </a:xfrm>
            <a:custGeom>
              <a:avLst/>
              <a:gdLst/>
              <a:ahLst/>
              <a:cxnLst/>
              <a:rect l="l" t="t" r="r" b="b"/>
              <a:pathLst>
                <a:path w="9144000" h="820420">
                  <a:moveTo>
                    <a:pt x="0" y="819912"/>
                  </a:moveTo>
                  <a:lnTo>
                    <a:pt x="9144000" y="819912"/>
                  </a:lnTo>
                  <a:lnTo>
                    <a:pt x="9144000" y="0"/>
                  </a:lnTo>
                  <a:lnTo>
                    <a:pt x="0" y="0"/>
                  </a:lnTo>
                  <a:lnTo>
                    <a:pt x="0" y="819912"/>
                  </a:lnTo>
                  <a:close/>
                </a:path>
              </a:pathLst>
            </a:custGeom>
            <a:solidFill>
              <a:srgbClr val="F1F1F1"/>
            </a:solidFill>
          </p:spPr>
          <p:txBody>
            <a:bodyPr wrap="square" lIns="0" tIns="0" rIns="0" bIns="0" rtlCol="0"/>
            <a:lstStyle/>
            <a:p>
              <a:endParaRPr/>
            </a:p>
          </p:txBody>
        </p:sp>
        <p:sp>
          <p:nvSpPr>
            <p:cNvPr id="7" name="object 7"/>
            <p:cNvSpPr txBox="1"/>
            <p:nvPr/>
          </p:nvSpPr>
          <p:spPr>
            <a:xfrm>
              <a:off x="2444300" y="2999318"/>
              <a:ext cx="3093720" cy="623570"/>
            </a:xfrm>
            <a:prstGeom prst="rect">
              <a:avLst/>
            </a:prstGeom>
          </p:spPr>
          <p:txBody>
            <a:bodyPr vert="horz" wrap="square" lIns="0" tIns="13335" rIns="0" bIns="0" rtlCol="0">
              <a:spAutoFit/>
            </a:bodyPr>
            <a:lstStyle/>
            <a:p>
              <a:pPr marL="38100" marR="30480" algn="ctr">
                <a:spcBef>
                  <a:spcPts val="105"/>
                </a:spcBef>
              </a:pPr>
              <a:r>
                <a:rPr sz="1400" spc="-5" dirty="0">
                  <a:latin typeface="Arial"/>
                  <a:cs typeface="Arial"/>
                </a:rPr>
                <a:t>Accelerated </a:t>
              </a:r>
              <a:r>
                <a:rPr sz="1400" dirty="0">
                  <a:latin typeface="Arial"/>
                  <a:cs typeface="Arial"/>
                </a:rPr>
                <a:t>gifts </a:t>
              </a:r>
              <a:r>
                <a:rPr sz="1400" spc="-5" dirty="0">
                  <a:latin typeface="Arial"/>
                  <a:cs typeface="Arial"/>
                </a:rPr>
                <a:t>may </a:t>
              </a:r>
              <a:r>
                <a:rPr sz="1400" dirty="0">
                  <a:latin typeface="Arial"/>
                  <a:cs typeface="Arial"/>
                </a:rPr>
                <a:t>result in a</a:t>
              </a:r>
              <a:r>
                <a:rPr sz="1400" spc="-125" dirty="0">
                  <a:latin typeface="Arial"/>
                  <a:cs typeface="Arial"/>
                </a:rPr>
                <a:t> </a:t>
              </a:r>
              <a:r>
                <a:rPr sz="1400" spc="-5" dirty="0">
                  <a:latin typeface="Arial"/>
                  <a:cs typeface="Arial"/>
                </a:rPr>
                <a:t>larger</a:t>
              </a:r>
              <a:r>
                <a:rPr lang="en-US" sz="1400" spc="-5" dirty="0">
                  <a:latin typeface="Arial"/>
                  <a:cs typeface="Arial"/>
                </a:rPr>
                <a:t> </a:t>
              </a:r>
              <a:br>
                <a:rPr lang="en-US" sz="1400" spc="-5" dirty="0">
                  <a:latin typeface="Arial"/>
                  <a:cs typeface="Arial"/>
                </a:rPr>
              </a:br>
              <a:r>
                <a:rPr sz="1400" spc="-5" dirty="0">
                  <a:latin typeface="Arial"/>
                  <a:cs typeface="Arial"/>
                </a:rPr>
                <a:t>529 plan </a:t>
              </a:r>
              <a:r>
                <a:rPr sz="1400" dirty="0">
                  <a:latin typeface="Arial"/>
                  <a:cs typeface="Arial"/>
                </a:rPr>
                <a:t>account </a:t>
              </a:r>
              <a:r>
                <a:rPr sz="1400" spc="-5" dirty="0">
                  <a:latin typeface="Arial"/>
                  <a:cs typeface="Arial"/>
                </a:rPr>
                <a:t>balance </a:t>
              </a:r>
              <a:r>
                <a:rPr sz="1400" spc="-10" dirty="0">
                  <a:latin typeface="Arial"/>
                  <a:cs typeface="Arial"/>
                </a:rPr>
                <a:t>over </a:t>
              </a:r>
              <a:r>
                <a:rPr sz="1400" spc="-5" dirty="0">
                  <a:latin typeface="Arial"/>
                  <a:cs typeface="Arial"/>
                </a:rPr>
                <a:t>time,</a:t>
              </a:r>
              <a:r>
                <a:rPr lang="en-US" sz="1400" spc="-5" dirty="0">
                  <a:latin typeface="Arial"/>
                  <a:cs typeface="Arial"/>
                </a:rPr>
                <a:t> </a:t>
              </a:r>
              <a:br>
                <a:rPr lang="en-US" sz="1400" spc="-5" dirty="0">
                  <a:latin typeface="Arial"/>
                  <a:cs typeface="Arial"/>
                </a:rPr>
              </a:br>
              <a:r>
                <a:rPr sz="1400" dirty="0">
                  <a:latin typeface="Arial"/>
                  <a:cs typeface="Arial"/>
                </a:rPr>
                <a:t>thanks to </a:t>
              </a:r>
              <a:r>
                <a:rPr sz="1400" spc="-5" dirty="0">
                  <a:latin typeface="Arial"/>
                  <a:cs typeface="Arial"/>
                </a:rPr>
                <a:t>compounding.</a:t>
              </a:r>
              <a:r>
                <a:rPr lang="en-US" sz="1350" spc="30" baseline="24691" dirty="0">
                  <a:latin typeface="Arial"/>
                  <a:cs typeface="Arial"/>
                </a:rPr>
                <a:t>7</a:t>
              </a:r>
              <a:endParaRPr sz="1350" baseline="24691" dirty="0">
                <a:latin typeface="Arial"/>
                <a:cs typeface="Arial"/>
              </a:endParaRPr>
            </a:p>
          </p:txBody>
        </p:sp>
        <p:sp>
          <p:nvSpPr>
            <p:cNvPr id="8" name="object 8"/>
            <p:cNvSpPr txBox="1"/>
            <p:nvPr/>
          </p:nvSpPr>
          <p:spPr>
            <a:xfrm>
              <a:off x="7772832" y="2330828"/>
              <a:ext cx="1603375" cy="303604"/>
            </a:xfrm>
            <a:prstGeom prst="rect">
              <a:avLst/>
            </a:prstGeom>
          </p:spPr>
          <p:txBody>
            <a:bodyPr vert="horz" wrap="square" lIns="0" tIns="13335" rIns="0" bIns="0" rtlCol="0">
              <a:spAutoFit/>
            </a:bodyPr>
            <a:lstStyle/>
            <a:p>
              <a:pPr marL="12700" algn="ctr">
                <a:spcBef>
                  <a:spcPts val="105"/>
                </a:spcBef>
              </a:pPr>
              <a:r>
                <a:rPr sz="2000" b="1" dirty="0">
                  <a:solidFill>
                    <a:srgbClr val="368727"/>
                  </a:solidFill>
                  <a:latin typeface="Arial"/>
                  <a:cs typeface="Arial"/>
                </a:rPr>
                <a:t>For the</a:t>
              </a:r>
              <a:r>
                <a:rPr sz="2000" b="1" spc="-110" dirty="0">
                  <a:solidFill>
                    <a:srgbClr val="368727"/>
                  </a:solidFill>
                  <a:latin typeface="Arial"/>
                  <a:cs typeface="Arial"/>
                </a:rPr>
                <a:t> </a:t>
              </a:r>
              <a:r>
                <a:rPr sz="2000" b="1" spc="-5" dirty="0">
                  <a:solidFill>
                    <a:srgbClr val="368727"/>
                  </a:solidFill>
                  <a:latin typeface="Arial"/>
                  <a:cs typeface="Arial"/>
                </a:rPr>
                <a:t>Giver</a:t>
              </a:r>
              <a:endParaRPr sz="2000" dirty="0">
                <a:solidFill>
                  <a:srgbClr val="368727"/>
                </a:solidFill>
                <a:latin typeface="Arial"/>
                <a:cs typeface="Arial"/>
              </a:endParaRPr>
            </a:p>
          </p:txBody>
        </p:sp>
        <p:sp>
          <p:nvSpPr>
            <p:cNvPr id="9" name="object 9"/>
            <p:cNvSpPr txBox="1"/>
            <p:nvPr/>
          </p:nvSpPr>
          <p:spPr>
            <a:xfrm>
              <a:off x="6931991" y="2999318"/>
              <a:ext cx="3285060" cy="623570"/>
            </a:xfrm>
            <a:prstGeom prst="rect">
              <a:avLst/>
            </a:prstGeom>
          </p:spPr>
          <p:txBody>
            <a:bodyPr vert="horz" wrap="square" lIns="0" tIns="13335" rIns="0" bIns="0" rtlCol="0">
              <a:spAutoFit/>
            </a:bodyPr>
            <a:lstStyle/>
            <a:p>
              <a:pPr marL="12700" marR="5080" indent="-635" algn="ctr">
                <a:spcBef>
                  <a:spcPts val="105"/>
                </a:spcBef>
              </a:pPr>
              <a:r>
                <a:rPr sz="1400" dirty="0">
                  <a:latin typeface="Arial"/>
                  <a:cs typeface="Arial"/>
                </a:rPr>
                <a:t>Assets gifted to a </a:t>
              </a:r>
              <a:r>
                <a:rPr sz="1400" spc="-5" dirty="0">
                  <a:latin typeface="Arial"/>
                  <a:cs typeface="Arial"/>
                </a:rPr>
                <a:t>529 plan </a:t>
              </a:r>
              <a:r>
                <a:rPr sz="1400" dirty="0">
                  <a:latin typeface="Arial"/>
                  <a:cs typeface="Arial"/>
                </a:rPr>
                <a:t>are </a:t>
              </a:r>
              <a:r>
                <a:rPr sz="1400" spc="-5" dirty="0">
                  <a:latin typeface="Arial"/>
                  <a:cs typeface="Arial"/>
                </a:rPr>
                <a:t>considered</a:t>
              </a:r>
              <a:r>
                <a:rPr lang="en-US" sz="1400" spc="-5" dirty="0">
                  <a:latin typeface="Arial"/>
                  <a:cs typeface="Arial"/>
                </a:rPr>
                <a:t> </a:t>
              </a:r>
              <a:r>
                <a:rPr sz="1400" spc="-5" dirty="0">
                  <a:latin typeface="Arial"/>
                  <a:cs typeface="Arial"/>
                </a:rPr>
                <a:t>immediately removed </a:t>
              </a:r>
              <a:r>
                <a:rPr sz="1400" dirty="0">
                  <a:latin typeface="Arial"/>
                  <a:cs typeface="Arial"/>
                </a:rPr>
                <a:t>from the donor’s estate,</a:t>
              </a:r>
              <a:r>
                <a:rPr lang="en-US" sz="1400" dirty="0">
                  <a:latin typeface="Arial"/>
                  <a:cs typeface="Arial"/>
                </a:rPr>
                <a:t> </a:t>
              </a:r>
              <a:r>
                <a:rPr sz="1400" spc="-5" dirty="0">
                  <a:latin typeface="Arial"/>
                  <a:cs typeface="Arial"/>
                </a:rPr>
                <a:t>which may help </a:t>
              </a:r>
              <a:r>
                <a:rPr sz="1400" dirty="0">
                  <a:latin typeface="Arial"/>
                  <a:cs typeface="Arial"/>
                </a:rPr>
                <a:t>reduce </a:t>
              </a:r>
              <a:r>
                <a:rPr sz="1400" spc="-5" dirty="0">
                  <a:latin typeface="Arial"/>
                  <a:cs typeface="Arial"/>
                </a:rPr>
                <a:t>or eliminate </a:t>
              </a:r>
              <a:r>
                <a:rPr sz="1400" dirty="0">
                  <a:latin typeface="Arial"/>
                  <a:cs typeface="Arial"/>
                </a:rPr>
                <a:t>estate</a:t>
              </a:r>
              <a:r>
                <a:rPr sz="1400" spc="-120" dirty="0">
                  <a:latin typeface="Arial"/>
                  <a:cs typeface="Arial"/>
                </a:rPr>
                <a:t> </a:t>
              </a:r>
              <a:r>
                <a:rPr sz="1400" spc="-5" dirty="0">
                  <a:latin typeface="Arial"/>
                  <a:cs typeface="Arial"/>
                </a:rPr>
                <a:t>taxes.</a:t>
              </a:r>
              <a:endParaRPr sz="1400" dirty="0">
                <a:latin typeface="Arial"/>
                <a:cs typeface="Arial"/>
              </a:endParaRPr>
            </a:p>
          </p:txBody>
        </p:sp>
        <p:sp>
          <p:nvSpPr>
            <p:cNvPr id="10" name="object 10"/>
            <p:cNvSpPr txBox="1"/>
            <p:nvPr/>
          </p:nvSpPr>
          <p:spPr>
            <a:xfrm>
              <a:off x="2406705" y="4140611"/>
              <a:ext cx="2532380" cy="535701"/>
            </a:xfrm>
            <a:prstGeom prst="rect">
              <a:avLst/>
            </a:prstGeom>
          </p:spPr>
          <p:txBody>
            <a:bodyPr vert="horz" wrap="square" lIns="0" tIns="12700" rIns="0" bIns="0" rtlCol="0">
              <a:spAutoFit/>
            </a:bodyPr>
            <a:lstStyle/>
            <a:p>
              <a:pPr marL="12700" marR="5080">
                <a:spcBef>
                  <a:spcPts val="100"/>
                </a:spcBef>
              </a:pPr>
              <a:r>
                <a:rPr sz="1800" spc="-5" dirty="0">
                  <a:solidFill>
                    <a:srgbClr val="333F48"/>
                  </a:solidFill>
                  <a:latin typeface="Arial"/>
                  <a:cs typeface="Arial"/>
                </a:rPr>
                <a:t>Accelerated gifting limit</a:t>
              </a:r>
              <a:r>
                <a:rPr lang="en-US" sz="1800" spc="-5" dirty="0">
                  <a:solidFill>
                    <a:srgbClr val="333F48"/>
                  </a:solidFill>
                  <a:latin typeface="Arial"/>
                  <a:cs typeface="Arial"/>
                </a:rPr>
                <a:t> </a:t>
              </a:r>
              <a:r>
                <a:rPr sz="1800" spc="-10" dirty="0">
                  <a:solidFill>
                    <a:srgbClr val="333F48"/>
                  </a:solidFill>
                  <a:latin typeface="Arial"/>
                  <a:cs typeface="Arial"/>
                </a:rPr>
                <a:t>numbers per</a:t>
              </a:r>
              <a:r>
                <a:rPr sz="1800" dirty="0">
                  <a:solidFill>
                    <a:srgbClr val="333F48"/>
                  </a:solidFill>
                  <a:latin typeface="Arial"/>
                  <a:cs typeface="Arial"/>
                </a:rPr>
                <a:t> </a:t>
              </a:r>
              <a:r>
                <a:rPr sz="1800" spc="-10" dirty="0">
                  <a:solidFill>
                    <a:srgbClr val="333F48"/>
                  </a:solidFill>
                  <a:latin typeface="Arial"/>
                  <a:cs typeface="Arial"/>
                </a:rPr>
                <a:t>beneficiary:</a:t>
              </a:r>
              <a:endParaRPr sz="1800" dirty="0">
                <a:solidFill>
                  <a:srgbClr val="333F48"/>
                </a:solidFill>
                <a:latin typeface="Arial"/>
                <a:cs typeface="Arial"/>
              </a:endParaRPr>
            </a:p>
          </p:txBody>
        </p:sp>
        <p:sp>
          <p:nvSpPr>
            <p:cNvPr id="11" name="object 11"/>
            <p:cNvSpPr txBox="1"/>
            <p:nvPr/>
          </p:nvSpPr>
          <p:spPr>
            <a:xfrm>
              <a:off x="7879079" y="4151274"/>
              <a:ext cx="2383790" cy="516308"/>
            </a:xfrm>
            <a:prstGeom prst="rect">
              <a:avLst/>
            </a:prstGeom>
            <a:solidFill>
              <a:srgbClr val="FFFFFF">
                <a:alpha val="92156"/>
              </a:srgbClr>
            </a:solidFill>
          </p:spPr>
          <p:txBody>
            <a:bodyPr vert="horz" wrap="square" lIns="0" tIns="40640" rIns="0" bIns="0" rtlCol="0">
              <a:spAutoFit/>
            </a:bodyPr>
            <a:lstStyle/>
            <a:p>
              <a:pPr algn="ctr">
                <a:spcBef>
                  <a:spcPts val="320"/>
                </a:spcBef>
              </a:pPr>
              <a:r>
                <a:rPr sz="1400" b="1" dirty="0">
                  <a:latin typeface="Arial"/>
                  <a:cs typeface="Arial"/>
                </a:rPr>
                <a:t>Married</a:t>
              </a:r>
              <a:r>
                <a:rPr sz="1400" b="1" spc="-55" dirty="0">
                  <a:latin typeface="Arial"/>
                  <a:cs typeface="Arial"/>
                </a:rPr>
                <a:t> </a:t>
              </a:r>
              <a:r>
                <a:rPr sz="1400" b="1" dirty="0">
                  <a:latin typeface="Arial"/>
                  <a:cs typeface="Arial"/>
                </a:rPr>
                <a:t>Filer</a:t>
              </a:r>
              <a:endParaRPr sz="1400" dirty="0">
                <a:latin typeface="Arial"/>
                <a:cs typeface="Arial"/>
              </a:endParaRPr>
            </a:p>
            <a:p>
              <a:pPr algn="ctr">
                <a:spcBef>
                  <a:spcPts val="130"/>
                </a:spcBef>
              </a:pPr>
              <a:r>
                <a:rPr lang="en-US" sz="1800" b="1" spc="-10" dirty="0">
                  <a:solidFill>
                    <a:srgbClr val="768592"/>
                  </a:solidFill>
                  <a:latin typeface="Arial"/>
                  <a:cs typeface="Arial"/>
                </a:rPr>
                <a:t>$190,000</a:t>
              </a:r>
              <a:endParaRPr sz="1800" dirty="0">
                <a:latin typeface="Arial"/>
                <a:cs typeface="Arial"/>
              </a:endParaRPr>
            </a:p>
          </p:txBody>
        </p:sp>
        <p:sp>
          <p:nvSpPr>
            <p:cNvPr id="12" name="object 12"/>
            <p:cNvSpPr txBox="1"/>
            <p:nvPr/>
          </p:nvSpPr>
          <p:spPr>
            <a:xfrm>
              <a:off x="5352288" y="4151274"/>
              <a:ext cx="2383790" cy="516308"/>
            </a:xfrm>
            <a:prstGeom prst="rect">
              <a:avLst/>
            </a:prstGeom>
            <a:solidFill>
              <a:srgbClr val="FFFFFF">
                <a:alpha val="92156"/>
              </a:srgbClr>
            </a:solidFill>
          </p:spPr>
          <p:txBody>
            <a:bodyPr vert="horz" wrap="square" lIns="0" tIns="40640" rIns="0" bIns="0" rtlCol="0">
              <a:spAutoFit/>
            </a:bodyPr>
            <a:lstStyle/>
            <a:p>
              <a:pPr algn="ctr">
                <a:spcBef>
                  <a:spcPts val="320"/>
                </a:spcBef>
              </a:pPr>
              <a:r>
                <a:rPr sz="1400" b="1" spc="-5" dirty="0">
                  <a:latin typeface="Arial"/>
                  <a:cs typeface="Arial"/>
                </a:rPr>
                <a:t>Single</a:t>
              </a:r>
              <a:r>
                <a:rPr sz="1400" b="1" spc="-35" dirty="0">
                  <a:latin typeface="Arial"/>
                  <a:cs typeface="Arial"/>
                </a:rPr>
                <a:t> </a:t>
              </a:r>
              <a:r>
                <a:rPr sz="1400" b="1" dirty="0">
                  <a:latin typeface="Arial"/>
                  <a:cs typeface="Arial"/>
                </a:rPr>
                <a:t>Filer</a:t>
              </a:r>
              <a:endParaRPr sz="1400" dirty="0">
                <a:latin typeface="Arial"/>
                <a:cs typeface="Arial"/>
              </a:endParaRPr>
            </a:p>
            <a:p>
              <a:pPr algn="ctr">
                <a:spcBef>
                  <a:spcPts val="130"/>
                </a:spcBef>
              </a:pPr>
              <a:r>
                <a:rPr lang="en-US" sz="1800" b="1" spc="-10" dirty="0">
                  <a:solidFill>
                    <a:srgbClr val="768592"/>
                  </a:solidFill>
                  <a:latin typeface="Arial"/>
                  <a:cs typeface="Arial"/>
                </a:rPr>
                <a:t>$95,000</a:t>
              </a:r>
              <a:endParaRPr sz="1800" dirty="0">
                <a:latin typeface="Arial"/>
                <a:cs typeface="Arial"/>
              </a:endParaRPr>
            </a:p>
          </p:txBody>
        </p:sp>
        <p:sp>
          <p:nvSpPr>
            <p:cNvPr id="14" name="object 14"/>
            <p:cNvSpPr/>
            <p:nvPr/>
          </p:nvSpPr>
          <p:spPr>
            <a:xfrm>
              <a:off x="6106667" y="2206751"/>
              <a:ext cx="0" cy="548640"/>
            </a:xfrm>
            <a:custGeom>
              <a:avLst/>
              <a:gdLst/>
              <a:ahLst/>
              <a:cxnLst/>
              <a:rect l="l" t="t" r="r" b="b"/>
              <a:pathLst>
                <a:path h="548639">
                  <a:moveTo>
                    <a:pt x="0" y="0"/>
                  </a:moveTo>
                  <a:lnTo>
                    <a:pt x="0" y="548640"/>
                  </a:lnTo>
                </a:path>
              </a:pathLst>
            </a:custGeom>
            <a:ln w="9525">
              <a:solidFill>
                <a:srgbClr val="FFFFFF"/>
              </a:solidFill>
            </a:ln>
          </p:spPr>
          <p:txBody>
            <a:bodyPr wrap="square" lIns="0" tIns="0" rIns="0" bIns="0" rtlCol="0"/>
            <a:lstStyle/>
            <a:p>
              <a:endParaRPr/>
            </a:p>
          </p:txBody>
        </p:sp>
      </p:grpSp>
      <p:sp>
        <p:nvSpPr>
          <p:cNvPr id="22" name="Title 21">
            <a:extLst>
              <a:ext uri="{FF2B5EF4-FFF2-40B4-BE49-F238E27FC236}">
                <a16:creationId xmlns:a16="http://schemas.microsoft.com/office/drawing/2014/main" id="{543F5402-B086-4779-A5B8-BC7F7878F533}"/>
              </a:ext>
            </a:extLst>
          </p:cNvPr>
          <p:cNvSpPr>
            <a:spLocks noGrp="1"/>
          </p:cNvSpPr>
          <p:nvPr>
            <p:ph type="title"/>
          </p:nvPr>
        </p:nvSpPr>
        <p:spPr/>
        <p:txBody>
          <a:bodyPr/>
          <a:lstStyle/>
          <a:p>
            <a:r>
              <a:rPr lang="en-US" dirty="0"/>
              <a:t>Give a gift that gives back</a:t>
            </a:r>
            <a:br>
              <a:rPr lang="en-US" dirty="0"/>
            </a:br>
            <a:r>
              <a:rPr lang="en-US" sz="2000" b="1" dirty="0">
                <a:solidFill>
                  <a:srgbClr val="768692"/>
                </a:solidFill>
              </a:rPr>
              <a:t>Accelerated gifting can benefit everyone</a:t>
            </a:r>
            <a:endParaRPr lang="en-US" b="1" dirty="0">
              <a:solidFill>
                <a:srgbClr val="768692"/>
              </a:solidFill>
            </a:endParaRPr>
          </a:p>
        </p:txBody>
      </p:sp>
      <p:sp>
        <p:nvSpPr>
          <p:cNvPr id="6" name="Slide Number Placeholder 8">
            <a:extLst>
              <a:ext uri="{FF2B5EF4-FFF2-40B4-BE49-F238E27FC236}">
                <a16:creationId xmlns:a16="http://schemas.microsoft.com/office/drawing/2014/main" id="{7D654564-C9B8-598A-2706-4DCE0BAC6C80}"/>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6</a:t>
            </a:fld>
            <a:endParaRPr lang="en-US" dirty="0"/>
          </a:p>
        </p:txBody>
      </p:sp>
      <p:sp>
        <p:nvSpPr>
          <p:cNvPr id="13" name="Footer Placeholder 3">
            <a:extLst>
              <a:ext uri="{FF2B5EF4-FFF2-40B4-BE49-F238E27FC236}">
                <a16:creationId xmlns:a16="http://schemas.microsoft.com/office/drawing/2014/main" id="{E90B3338-5A65-4ABA-934B-B416C6126073}"/>
              </a:ext>
            </a:extLst>
          </p:cNvPr>
          <p:cNvSpPr>
            <a:spLocks noGrp="1"/>
          </p:cNvSpPr>
          <p:nvPr>
            <p:ph type="ftr" sz="quarter" idx="15"/>
          </p:nvPr>
        </p:nvSpPr>
        <p:spPr>
          <a:xfrm>
            <a:off x="420111" y="5595258"/>
            <a:ext cx="9485889" cy="1060520"/>
          </a:xfrm>
        </p:spPr>
        <p:txBody>
          <a:bodyPr/>
          <a:lstStyle/>
          <a:p>
            <a:pPr marL="38100" marR="30480" algn="l" eaLnBrk="1" hangingPunct="1">
              <a:spcBef>
                <a:spcPts val="100"/>
              </a:spcBef>
              <a:defRPr/>
            </a:pPr>
            <a:r>
              <a:rPr kumimoji="0" lang="en-US" b="0" i="0" u="none" strike="noStrike" kern="1200" cap="none" spc="22" normalizeH="0" baseline="27777" noProof="0" dirty="0">
                <a:ln>
                  <a:noFill/>
                </a:ln>
                <a:solidFill>
                  <a:srgbClr val="000000"/>
                </a:solidFill>
                <a:effectLst/>
                <a:uLnTx/>
                <a:uFillTx/>
                <a:latin typeface="Arial"/>
                <a:ea typeface="ＭＳ Ｐゴシック"/>
                <a:cs typeface="Arial"/>
              </a:rPr>
              <a:t>7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order for an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accelerated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transfer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to 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529 plan (for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given beneficiary) of $95,000 (or $190,000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combined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spouses </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who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gift split) to result in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no federal transfer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tax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and no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use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of any portion of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applicable federal transfer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tax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exemption and/or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credit amounts,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no further annual exclusion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gifts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and/or generation-skipping transfers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to the same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beneficiary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may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made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over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same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five-year period, and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transfer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must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be</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reported</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as</a:t>
            </a:r>
            <a:r>
              <a:rPr kumimoji="0" lang="en-US" b="0" i="0" u="none" strike="noStrike" kern="1200" cap="none" spc="2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series</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of</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five</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equal</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annual</a:t>
            </a:r>
            <a:r>
              <a:rPr kumimoji="0" lang="en-US" b="0" i="0" u="none" strike="noStrike" kern="1200" cap="none" spc="4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transfers</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on</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Form</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709,</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United</a:t>
            </a:r>
            <a:r>
              <a:rPr kumimoji="0" lang="en-US" b="0" i="0" u="none" strike="noStrike" kern="1200" cap="none" spc="2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States</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Gift</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(and</a:t>
            </a:r>
            <a:r>
              <a:rPr kumimoji="0" lang="en-US" b="0" i="0" u="none" strike="noStrike" kern="1200" cap="none" spc="2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Generation-Skipping</a:t>
            </a:r>
            <a:r>
              <a:rPr kumimoji="0" lang="en-US" b="0" i="0" u="none" strike="noStrike" kern="1200" cap="none" spc="3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Transfer)</a:t>
            </a:r>
            <a:r>
              <a:rPr kumimoji="0" lang="en-US" b="0" i="0" u="none" strike="noStrike" kern="1200" cap="none" spc="1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Tax</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Return.</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If</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donor dies</a:t>
            </a:r>
            <a:r>
              <a:rPr kumimoji="0" lang="en-US" b="0" i="0" u="none" strike="noStrike" kern="1200" cap="none" spc="1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within</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lang="en-US" b="0" i="0" u="none" strike="noStrike" kern="1200" cap="none" spc="1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five-year</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period,</a:t>
            </a:r>
            <a:r>
              <a:rPr kumimoji="0" lang="en-US" b="0" i="0" u="none" strike="noStrike" kern="1200" cap="none" spc="2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portion</a:t>
            </a:r>
            <a:r>
              <a:rPr kumimoji="0" lang="en-US" b="0" i="0" u="none" strike="noStrike" kern="1200" cap="none" spc="1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of</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transferred</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amount</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will</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be</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included</a:t>
            </a:r>
            <a:r>
              <a:rPr kumimoji="0" lang="en-US" b="0" i="0" u="none" strike="noStrike" kern="1200" cap="none" spc="1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donor’s</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estate</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estate</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tax</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purposes.</a:t>
            </a:r>
            <a:endParaRPr kumimoji="0" lang="en-US" b="0" i="0" u="none" strike="noStrike" kern="1200" cap="none" spc="0" normalizeH="0" baseline="0" noProof="0" dirty="0">
              <a:ln>
                <a:noFill/>
              </a:ln>
              <a:solidFill>
                <a:srgbClr val="000000"/>
              </a:solidFill>
              <a:effectLst/>
              <a:uLnTx/>
              <a:uFillTx/>
              <a:latin typeface="Arial"/>
              <a:ea typeface="ＭＳ Ｐゴシック"/>
              <a:cs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p:nvPr/>
        </p:nvSpPr>
        <p:spPr>
          <a:xfrm>
            <a:off x="5558029" y="1787654"/>
            <a:ext cx="245745" cy="149860"/>
          </a:xfrm>
          <a:custGeom>
            <a:avLst/>
            <a:gdLst/>
            <a:ahLst/>
            <a:cxnLst/>
            <a:rect l="l" t="t" r="r" b="b"/>
            <a:pathLst>
              <a:path w="245745" h="149860">
                <a:moveTo>
                  <a:pt x="0" y="149351"/>
                </a:moveTo>
                <a:lnTo>
                  <a:pt x="54521" y="0"/>
                </a:lnTo>
                <a:lnTo>
                  <a:pt x="87515" y="19824"/>
                </a:lnTo>
                <a:lnTo>
                  <a:pt x="103907" y="26239"/>
                </a:lnTo>
                <a:lnTo>
                  <a:pt x="122548" y="28378"/>
                </a:lnTo>
                <a:lnTo>
                  <a:pt x="141190" y="26239"/>
                </a:lnTo>
                <a:lnTo>
                  <a:pt x="157581" y="19824"/>
                </a:lnTo>
                <a:lnTo>
                  <a:pt x="190842" y="0"/>
                </a:lnTo>
                <a:lnTo>
                  <a:pt x="245364" y="149351"/>
                </a:lnTo>
              </a:path>
            </a:pathLst>
          </a:custGeom>
          <a:solidFill>
            <a:srgbClr val="AFCFA9"/>
          </a:solidFill>
          <a:ln w="12700">
            <a:solidFill>
              <a:srgbClr val="4C4C4C"/>
            </a:solidFill>
          </a:ln>
        </p:spPr>
        <p:txBody>
          <a:bodyPr wrap="square" lIns="0" tIns="0" rIns="0" bIns="0" rtlCol="0"/>
          <a:lstStyle/>
          <a:p>
            <a:endParaRPr/>
          </a:p>
        </p:txBody>
      </p:sp>
      <p:sp>
        <p:nvSpPr>
          <p:cNvPr id="3" name="object 3"/>
          <p:cNvSpPr txBox="1"/>
          <p:nvPr/>
        </p:nvSpPr>
        <p:spPr>
          <a:xfrm>
            <a:off x="2647821" y="1105277"/>
            <a:ext cx="6896359" cy="289182"/>
          </a:xfrm>
          <a:prstGeom prst="rect">
            <a:avLst/>
          </a:prstGeom>
        </p:spPr>
        <p:txBody>
          <a:bodyPr vert="horz" wrap="square" lIns="0" tIns="12065" rIns="0" bIns="0" rtlCol="0">
            <a:spAutoFit/>
          </a:bodyPr>
          <a:lstStyle/>
          <a:p>
            <a:pPr marL="38100" algn="ctr">
              <a:spcBef>
                <a:spcPts val="95"/>
              </a:spcBef>
            </a:pPr>
            <a:r>
              <a:rPr sz="1800" b="1" spc="-15" dirty="0">
                <a:solidFill>
                  <a:srgbClr val="333E47"/>
                </a:solidFill>
                <a:latin typeface="Arial"/>
                <a:cs typeface="Arial"/>
              </a:rPr>
              <a:t>G</a:t>
            </a:r>
            <a:r>
              <a:rPr sz="1800" b="1" spc="-5" dirty="0">
                <a:solidFill>
                  <a:srgbClr val="333E47"/>
                </a:solidFill>
                <a:latin typeface="Arial"/>
                <a:cs typeface="Arial"/>
              </a:rPr>
              <a:t>r</a:t>
            </a:r>
            <a:r>
              <a:rPr sz="1800" b="1" spc="-10" dirty="0">
                <a:solidFill>
                  <a:srgbClr val="333E47"/>
                </a:solidFill>
                <a:latin typeface="Arial"/>
                <a:cs typeface="Arial"/>
              </a:rPr>
              <a:t>andpa</a:t>
            </a:r>
            <a:r>
              <a:rPr sz="1800" b="1" spc="-5" dirty="0">
                <a:solidFill>
                  <a:srgbClr val="333E47"/>
                </a:solidFill>
                <a:latin typeface="Arial"/>
                <a:cs typeface="Arial"/>
              </a:rPr>
              <a:t>r</a:t>
            </a:r>
            <a:r>
              <a:rPr sz="1800" b="1" spc="-10" dirty="0">
                <a:solidFill>
                  <a:srgbClr val="333E47"/>
                </a:solidFill>
                <a:latin typeface="Arial"/>
                <a:cs typeface="Arial"/>
              </a:rPr>
              <a:t>ent</a:t>
            </a:r>
            <a:r>
              <a:rPr sz="1800" b="1" spc="-5" dirty="0">
                <a:solidFill>
                  <a:srgbClr val="333E47"/>
                </a:solidFill>
                <a:latin typeface="Arial"/>
                <a:cs typeface="Arial"/>
              </a:rPr>
              <a:t>s</a:t>
            </a:r>
            <a:r>
              <a:rPr sz="1800" b="1" spc="30" dirty="0">
                <a:solidFill>
                  <a:srgbClr val="333E47"/>
                </a:solidFill>
                <a:latin typeface="Arial"/>
                <a:cs typeface="Arial"/>
              </a:rPr>
              <a:t> </a:t>
            </a:r>
            <a:r>
              <a:rPr sz="1800" b="1" spc="-10" dirty="0">
                <a:solidFill>
                  <a:srgbClr val="333E47"/>
                </a:solidFill>
                <a:latin typeface="Arial"/>
                <a:cs typeface="Arial"/>
              </a:rPr>
              <a:t>ca</a:t>
            </a:r>
            <a:r>
              <a:rPr sz="1800" b="1" spc="-5" dirty="0">
                <a:solidFill>
                  <a:srgbClr val="333E47"/>
                </a:solidFill>
                <a:latin typeface="Arial"/>
                <a:cs typeface="Arial"/>
              </a:rPr>
              <a:t>n</a:t>
            </a:r>
            <a:r>
              <a:rPr sz="1800" b="1" spc="5" dirty="0">
                <a:solidFill>
                  <a:srgbClr val="333E47"/>
                </a:solidFill>
                <a:latin typeface="Arial"/>
                <a:cs typeface="Arial"/>
              </a:rPr>
              <a:t> </a:t>
            </a:r>
            <a:r>
              <a:rPr sz="1800" b="1" spc="-10" dirty="0">
                <a:solidFill>
                  <a:srgbClr val="333E47"/>
                </a:solidFill>
                <a:latin typeface="Arial"/>
                <a:cs typeface="Arial"/>
              </a:rPr>
              <a:t>hel</a:t>
            </a:r>
            <a:r>
              <a:rPr sz="1800" b="1" spc="-5" dirty="0">
                <a:solidFill>
                  <a:srgbClr val="333E47"/>
                </a:solidFill>
                <a:latin typeface="Arial"/>
                <a:cs typeface="Arial"/>
              </a:rPr>
              <a:t>p</a:t>
            </a:r>
            <a:r>
              <a:rPr sz="1800" b="1" spc="15" dirty="0">
                <a:solidFill>
                  <a:srgbClr val="333E47"/>
                </a:solidFill>
                <a:latin typeface="Arial"/>
                <a:cs typeface="Arial"/>
              </a:rPr>
              <a:t> </a:t>
            </a:r>
            <a:r>
              <a:rPr sz="1800" b="1" spc="-10" dirty="0">
                <a:solidFill>
                  <a:srgbClr val="333E47"/>
                </a:solidFill>
                <a:latin typeface="Arial"/>
                <a:cs typeface="Arial"/>
              </a:rPr>
              <a:t>fun</a:t>
            </a:r>
            <a:r>
              <a:rPr sz="1800" b="1" spc="-5" dirty="0">
                <a:solidFill>
                  <a:srgbClr val="333E47"/>
                </a:solidFill>
                <a:latin typeface="Arial"/>
                <a:cs typeface="Arial"/>
              </a:rPr>
              <a:t>d</a:t>
            </a:r>
            <a:r>
              <a:rPr sz="1800" b="1" spc="20" dirty="0">
                <a:solidFill>
                  <a:srgbClr val="333E47"/>
                </a:solidFill>
                <a:latin typeface="Arial"/>
                <a:cs typeface="Arial"/>
              </a:rPr>
              <a:t> </a:t>
            </a:r>
            <a:r>
              <a:rPr sz="1800" b="1" spc="-10" dirty="0">
                <a:solidFill>
                  <a:srgbClr val="333E47"/>
                </a:solidFill>
                <a:latin typeface="Arial"/>
                <a:cs typeface="Arial"/>
              </a:rPr>
              <a:t>co</a:t>
            </a:r>
            <a:r>
              <a:rPr sz="1800" b="1" spc="-5" dirty="0">
                <a:solidFill>
                  <a:srgbClr val="333E47"/>
                </a:solidFill>
                <a:latin typeface="Arial"/>
                <a:cs typeface="Arial"/>
              </a:rPr>
              <a:t>lle</a:t>
            </a:r>
            <a:r>
              <a:rPr sz="1800" b="1" spc="-10" dirty="0">
                <a:solidFill>
                  <a:srgbClr val="333E47"/>
                </a:solidFill>
                <a:latin typeface="Arial"/>
                <a:cs typeface="Arial"/>
              </a:rPr>
              <a:t>g</a:t>
            </a:r>
            <a:r>
              <a:rPr sz="1800" b="1" spc="-5" dirty="0">
                <a:solidFill>
                  <a:srgbClr val="333E47"/>
                </a:solidFill>
                <a:latin typeface="Arial"/>
                <a:cs typeface="Arial"/>
              </a:rPr>
              <a:t>e</a:t>
            </a:r>
            <a:r>
              <a:rPr sz="1800" b="1" spc="20" dirty="0">
                <a:solidFill>
                  <a:srgbClr val="333E47"/>
                </a:solidFill>
                <a:latin typeface="Arial"/>
                <a:cs typeface="Arial"/>
              </a:rPr>
              <a:t> </a:t>
            </a:r>
            <a:r>
              <a:rPr sz="1800" b="1" spc="35" dirty="0">
                <a:solidFill>
                  <a:srgbClr val="333E47"/>
                </a:solidFill>
                <a:latin typeface="Arial"/>
                <a:cs typeface="Arial"/>
              </a:rPr>
              <a:t>w</a:t>
            </a:r>
            <a:r>
              <a:rPr sz="1800" b="1" spc="-5" dirty="0">
                <a:solidFill>
                  <a:srgbClr val="333E47"/>
                </a:solidFill>
                <a:latin typeface="Arial"/>
                <a:cs typeface="Arial"/>
              </a:rPr>
              <a:t>i</a:t>
            </a:r>
            <a:r>
              <a:rPr sz="1800" b="1" spc="-10" dirty="0">
                <a:solidFill>
                  <a:srgbClr val="333E47"/>
                </a:solidFill>
                <a:latin typeface="Arial"/>
                <a:cs typeface="Arial"/>
              </a:rPr>
              <a:t>t</a:t>
            </a:r>
            <a:r>
              <a:rPr sz="1800" b="1" spc="-5" dirty="0">
                <a:solidFill>
                  <a:srgbClr val="333E47"/>
                </a:solidFill>
                <a:latin typeface="Arial"/>
                <a:cs typeface="Arial"/>
              </a:rPr>
              <a:t>h</a:t>
            </a:r>
            <a:r>
              <a:rPr sz="1800" b="1" spc="-20" dirty="0">
                <a:solidFill>
                  <a:srgbClr val="333E47"/>
                </a:solidFill>
                <a:latin typeface="Arial"/>
                <a:cs typeface="Arial"/>
              </a:rPr>
              <a:t> </a:t>
            </a:r>
            <a:r>
              <a:rPr sz="1800" b="1" spc="-10" dirty="0">
                <a:solidFill>
                  <a:srgbClr val="333E47"/>
                </a:solidFill>
                <a:latin typeface="Arial"/>
                <a:cs typeface="Arial"/>
              </a:rPr>
              <a:t>accele</a:t>
            </a:r>
            <a:r>
              <a:rPr sz="1800" b="1" spc="-5" dirty="0">
                <a:solidFill>
                  <a:srgbClr val="333E47"/>
                </a:solidFill>
                <a:latin typeface="Arial"/>
                <a:cs typeface="Arial"/>
              </a:rPr>
              <a:t>r</a:t>
            </a:r>
            <a:r>
              <a:rPr sz="1800" b="1" spc="-10" dirty="0">
                <a:solidFill>
                  <a:srgbClr val="333E47"/>
                </a:solidFill>
                <a:latin typeface="Arial"/>
                <a:cs typeface="Arial"/>
              </a:rPr>
              <a:t>ate</a:t>
            </a:r>
            <a:r>
              <a:rPr sz="1800" b="1" spc="-5" dirty="0">
                <a:solidFill>
                  <a:srgbClr val="333E47"/>
                </a:solidFill>
                <a:latin typeface="Arial"/>
                <a:cs typeface="Arial"/>
              </a:rPr>
              <a:t>d</a:t>
            </a:r>
            <a:r>
              <a:rPr sz="1800" b="1" spc="15" dirty="0">
                <a:solidFill>
                  <a:srgbClr val="333E47"/>
                </a:solidFill>
                <a:latin typeface="Arial"/>
                <a:cs typeface="Arial"/>
              </a:rPr>
              <a:t> </a:t>
            </a:r>
            <a:r>
              <a:rPr sz="1800" b="1" spc="-10" dirty="0">
                <a:solidFill>
                  <a:srgbClr val="333E47"/>
                </a:solidFill>
                <a:latin typeface="Arial"/>
                <a:cs typeface="Arial"/>
              </a:rPr>
              <a:t>g</a:t>
            </a:r>
            <a:r>
              <a:rPr sz="1800" b="1" spc="-5" dirty="0">
                <a:solidFill>
                  <a:srgbClr val="333E47"/>
                </a:solidFill>
                <a:latin typeface="Arial"/>
                <a:cs typeface="Arial"/>
              </a:rPr>
              <a:t>i</a:t>
            </a:r>
            <a:r>
              <a:rPr sz="1800" b="1" spc="-10" dirty="0">
                <a:solidFill>
                  <a:srgbClr val="333E47"/>
                </a:solidFill>
                <a:latin typeface="Arial"/>
                <a:cs typeface="Arial"/>
              </a:rPr>
              <a:t>ft</a:t>
            </a:r>
            <a:r>
              <a:rPr lang="en-US" sz="1800" b="1" spc="-10" dirty="0">
                <a:solidFill>
                  <a:srgbClr val="333E47"/>
                </a:solidFill>
                <a:latin typeface="Arial"/>
                <a:cs typeface="Arial"/>
              </a:rPr>
              <a:t>s.</a:t>
            </a:r>
            <a:r>
              <a:rPr lang="en-US" sz="1800" spc="-10" baseline="30000" dirty="0">
                <a:solidFill>
                  <a:srgbClr val="333E47"/>
                </a:solidFill>
                <a:latin typeface="Arial"/>
                <a:cs typeface="Arial"/>
              </a:rPr>
              <a:t>8</a:t>
            </a:r>
            <a:endParaRPr sz="1100" baseline="30000" dirty="0">
              <a:latin typeface="Arial"/>
              <a:cs typeface="Arial"/>
            </a:endParaRPr>
          </a:p>
        </p:txBody>
      </p:sp>
      <p:sp>
        <p:nvSpPr>
          <p:cNvPr id="4" name="object 4"/>
          <p:cNvSpPr/>
          <p:nvPr/>
        </p:nvSpPr>
        <p:spPr>
          <a:xfrm>
            <a:off x="567409" y="4824985"/>
            <a:ext cx="11146753" cy="1083945"/>
          </a:xfrm>
          <a:custGeom>
            <a:avLst/>
            <a:gdLst/>
            <a:ahLst/>
            <a:cxnLst/>
            <a:rect l="l" t="t" r="r" b="b"/>
            <a:pathLst>
              <a:path w="9144000" h="1083945">
                <a:moveTo>
                  <a:pt x="0" y="1083563"/>
                </a:moveTo>
                <a:lnTo>
                  <a:pt x="9144000" y="1083563"/>
                </a:lnTo>
                <a:lnTo>
                  <a:pt x="9144000" y="0"/>
                </a:lnTo>
                <a:lnTo>
                  <a:pt x="0" y="0"/>
                </a:lnTo>
                <a:lnTo>
                  <a:pt x="0" y="1083563"/>
                </a:lnTo>
                <a:close/>
              </a:path>
            </a:pathLst>
          </a:custGeom>
          <a:solidFill>
            <a:srgbClr val="F3F3F3"/>
          </a:solidFill>
        </p:spPr>
        <p:txBody>
          <a:bodyPr wrap="square" lIns="0" tIns="0" rIns="0" bIns="0" rtlCol="0"/>
          <a:lstStyle/>
          <a:p>
            <a:endParaRPr/>
          </a:p>
        </p:txBody>
      </p:sp>
      <p:sp>
        <p:nvSpPr>
          <p:cNvPr id="5" name="object 5"/>
          <p:cNvSpPr txBox="1"/>
          <p:nvPr/>
        </p:nvSpPr>
        <p:spPr>
          <a:xfrm>
            <a:off x="2863550" y="5005515"/>
            <a:ext cx="6554470" cy="750847"/>
          </a:xfrm>
          <a:prstGeom prst="rect">
            <a:avLst/>
          </a:prstGeom>
        </p:spPr>
        <p:txBody>
          <a:bodyPr vert="horz" wrap="square" lIns="0" tIns="12065" rIns="0" bIns="0" rtlCol="0">
            <a:spAutoFit/>
          </a:bodyPr>
          <a:lstStyle/>
          <a:p>
            <a:pPr marL="12700" marR="5080" algn="ctr">
              <a:spcBef>
                <a:spcPts val="95"/>
              </a:spcBef>
            </a:pPr>
            <a:r>
              <a:rPr sz="1600" spc="-10" dirty="0">
                <a:solidFill>
                  <a:srgbClr val="333F48"/>
                </a:solidFill>
                <a:latin typeface="Arial"/>
                <a:cs typeface="Arial"/>
              </a:rPr>
              <a:t>The grandparents </a:t>
            </a:r>
            <a:r>
              <a:rPr sz="1600" dirty="0">
                <a:solidFill>
                  <a:srgbClr val="333F48"/>
                </a:solidFill>
                <a:latin typeface="Arial"/>
                <a:cs typeface="Arial"/>
              </a:rPr>
              <a:t>in </a:t>
            </a:r>
            <a:r>
              <a:rPr sz="1600" spc="-5" dirty="0">
                <a:solidFill>
                  <a:srgbClr val="333F48"/>
                </a:solidFill>
                <a:latin typeface="Arial"/>
                <a:cs typeface="Arial"/>
              </a:rPr>
              <a:t>this example </a:t>
            </a:r>
            <a:r>
              <a:rPr sz="1600" b="1" spc="-5" dirty="0">
                <a:solidFill>
                  <a:srgbClr val="333F48"/>
                </a:solidFill>
                <a:latin typeface="Arial"/>
                <a:cs typeface="Arial"/>
              </a:rPr>
              <a:t>immediately </a:t>
            </a:r>
            <a:r>
              <a:rPr sz="1600" b="1" spc="-10" dirty="0">
                <a:solidFill>
                  <a:srgbClr val="333F48"/>
                </a:solidFill>
                <a:latin typeface="Arial"/>
                <a:cs typeface="Arial"/>
              </a:rPr>
              <a:t>reduced their estate </a:t>
            </a:r>
            <a:r>
              <a:rPr sz="1600" b="1" spc="-5" dirty="0">
                <a:solidFill>
                  <a:srgbClr val="333F48"/>
                </a:solidFill>
                <a:latin typeface="Arial"/>
                <a:cs typeface="Arial"/>
              </a:rPr>
              <a:t>by</a:t>
            </a:r>
            <a:r>
              <a:rPr lang="en-US" sz="1600" b="1" spc="-5" dirty="0">
                <a:solidFill>
                  <a:srgbClr val="333F48"/>
                </a:solidFill>
                <a:latin typeface="Arial"/>
                <a:cs typeface="Arial"/>
              </a:rPr>
              <a:t> </a:t>
            </a:r>
            <a:r>
              <a:rPr sz="1600" b="1" spc="-15" dirty="0">
                <a:solidFill>
                  <a:srgbClr val="333F48"/>
                </a:solidFill>
                <a:latin typeface="Arial"/>
                <a:cs typeface="Arial"/>
              </a:rPr>
              <a:t>over </a:t>
            </a:r>
            <a:r>
              <a:rPr lang="en-US" sz="1600" b="1" spc="-10" dirty="0">
                <a:solidFill>
                  <a:srgbClr val="333F48"/>
                </a:solidFill>
                <a:latin typeface="Arial"/>
                <a:cs typeface="Arial"/>
              </a:rPr>
              <a:t>$570,000 </a:t>
            </a:r>
            <a:r>
              <a:rPr sz="1600" spc="-5" dirty="0">
                <a:solidFill>
                  <a:srgbClr val="333F48"/>
                </a:solidFill>
                <a:latin typeface="Arial"/>
                <a:cs typeface="Arial"/>
              </a:rPr>
              <a:t>by giving each of their three grandchildren </a:t>
            </a:r>
            <a:r>
              <a:rPr sz="1600" dirty="0">
                <a:solidFill>
                  <a:srgbClr val="333F48"/>
                </a:solidFill>
                <a:latin typeface="Arial"/>
                <a:cs typeface="Arial"/>
              </a:rPr>
              <a:t>five </a:t>
            </a:r>
            <a:r>
              <a:rPr sz="1600" spc="-10" dirty="0">
                <a:solidFill>
                  <a:srgbClr val="333F48"/>
                </a:solidFill>
                <a:latin typeface="Arial"/>
                <a:cs typeface="Arial"/>
              </a:rPr>
              <a:t>years’</a:t>
            </a:r>
            <a:r>
              <a:rPr lang="en-US" sz="1600" spc="-10" dirty="0">
                <a:solidFill>
                  <a:srgbClr val="333F48"/>
                </a:solidFill>
                <a:latin typeface="Arial"/>
                <a:cs typeface="Arial"/>
              </a:rPr>
              <a:t> </a:t>
            </a:r>
            <a:r>
              <a:rPr sz="1600" spc="-10" dirty="0">
                <a:solidFill>
                  <a:srgbClr val="333F48"/>
                </a:solidFill>
                <a:latin typeface="Arial"/>
                <a:cs typeface="Arial"/>
              </a:rPr>
              <a:t>worth </a:t>
            </a:r>
            <a:r>
              <a:rPr sz="1600" spc="-5" dirty="0">
                <a:solidFill>
                  <a:srgbClr val="333F48"/>
                </a:solidFill>
                <a:latin typeface="Arial"/>
                <a:cs typeface="Arial"/>
              </a:rPr>
              <a:t>of gifts </a:t>
            </a:r>
            <a:r>
              <a:rPr sz="1600" dirty="0">
                <a:solidFill>
                  <a:srgbClr val="333F48"/>
                </a:solidFill>
                <a:latin typeface="Arial"/>
                <a:cs typeface="Arial"/>
              </a:rPr>
              <a:t>in </a:t>
            </a:r>
            <a:r>
              <a:rPr sz="1600" spc="-10" dirty="0">
                <a:solidFill>
                  <a:srgbClr val="333F48"/>
                </a:solidFill>
                <a:latin typeface="Arial"/>
                <a:cs typeface="Arial"/>
              </a:rPr>
              <a:t>one year—without paying </a:t>
            </a:r>
            <a:r>
              <a:rPr sz="1600" spc="-5" dirty="0">
                <a:solidFill>
                  <a:srgbClr val="333F48"/>
                </a:solidFill>
                <a:latin typeface="Arial"/>
                <a:cs typeface="Arial"/>
              </a:rPr>
              <a:t>the gift</a:t>
            </a:r>
            <a:r>
              <a:rPr sz="1600" spc="185" dirty="0">
                <a:solidFill>
                  <a:srgbClr val="333F48"/>
                </a:solidFill>
                <a:latin typeface="Arial"/>
                <a:cs typeface="Arial"/>
              </a:rPr>
              <a:t> </a:t>
            </a:r>
            <a:r>
              <a:rPr sz="1600" spc="-5" dirty="0">
                <a:solidFill>
                  <a:srgbClr val="333F48"/>
                </a:solidFill>
                <a:latin typeface="Arial"/>
                <a:cs typeface="Arial"/>
              </a:rPr>
              <a:t>tax.</a:t>
            </a:r>
            <a:endParaRPr sz="1600" dirty="0">
              <a:solidFill>
                <a:srgbClr val="333F48"/>
              </a:solidFill>
              <a:latin typeface="Arial"/>
              <a:cs typeface="Arial"/>
            </a:endParaRPr>
          </a:p>
        </p:txBody>
      </p:sp>
      <p:sp>
        <p:nvSpPr>
          <p:cNvPr id="7" name="object 7"/>
          <p:cNvSpPr/>
          <p:nvPr/>
        </p:nvSpPr>
        <p:spPr>
          <a:xfrm>
            <a:off x="5367525" y="1937004"/>
            <a:ext cx="626745" cy="463550"/>
          </a:xfrm>
          <a:custGeom>
            <a:avLst/>
            <a:gdLst/>
            <a:ahLst/>
            <a:cxnLst/>
            <a:rect l="l" t="t" r="r" b="b"/>
            <a:pathLst>
              <a:path w="626745" h="463550">
                <a:moveTo>
                  <a:pt x="204254" y="0"/>
                </a:moveTo>
                <a:lnTo>
                  <a:pt x="204254" y="40881"/>
                </a:lnTo>
                <a:lnTo>
                  <a:pt x="190852" y="49398"/>
                </a:lnTo>
                <a:lnTo>
                  <a:pt x="188937" y="68135"/>
                </a:lnTo>
                <a:lnTo>
                  <a:pt x="194681" y="86872"/>
                </a:lnTo>
                <a:lnTo>
                  <a:pt x="204254" y="95389"/>
                </a:lnTo>
                <a:lnTo>
                  <a:pt x="210635" y="131153"/>
                </a:lnTo>
                <a:lnTo>
                  <a:pt x="224675" y="156700"/>
                </a:lnTo>
                <a:lnTo>
                  <a:pt x="238715" y="172029"/>
                </a:lnTo>
                <a:lnTo>
                  <a:pt x="245097" y="177139"/>
                </a:lnTo>
                <a:lnTo>
                  <a:pt x="245097" y="258902"/>
                </a:lnTo>
                <a:lnTo>
                  <a:pt x="181656" y="281699"/>
                </a:lnTo>
                <a:lnTo>
                  <a:pt x="124489" y="302219"/>
                </a:lnTo>
                <a:lnTo>
                  <a:pt x="77257" y="322242"/>
                </a:lnTo>
                <a:lnTo>
                  <a:pt x="43620" y="343549"/>
                </a:lnTo>
                <a:lnTo>
                  <a:pt x="11492" y="405812"/>
                </a:lnTo>
                <a:lnTo>
                  <a:pt x="425" y="456056"/>
                </a:lnTo>
                <a:lnTo>
                  <a:pt x="0" y="463295"/>
                </a:lnTo>
                <a:lnTo>
                  <a:pt x="626364" y="463295"/>
                </a:lnTo>
                <a:lnTo>
                  <a:pt x="622960" y="420712"/>
                </a:lnTo>
                <a:lnTo>
                  <a:pt x="599135" y="367919"/>
                </a:lnTo>
                <a:lnTo>
                  <a:pt x="549113" y="322242"/>
                </a:lnTo>
                <a:lnTo>
                  <a:pt x="501880" y="302219"/>
                </a:lnTo>
                <a:lnTo>
                  <a:pt x="444712" y="281699"/>
                </a:lnTo>
                <a:lnTo>
                  <a:pt x="381266" y="258902"/>
                </a:lnTo>
                <a:lnTo>
                  <a:pt x="381266" y="177139"/>
                </a:lnTo>
                <a:lnTo>
                  <a:pt x="404886" y="160531"/>
                </a:lnTo>
                <a:lnTo>
                  <a:pt x="417015" y="146480"/>
                </a:lnTo>
                <a:lnTo>
                  <a:pt x="421484" y="127320"/>
                </a:lnTo>
                <a:lnTo>
                  <a:pt x="422122" y="95389"/>
                </a:lnTo>
                <a:lnTo>
                  <a:pt x="431695" y="86872"/>
                </a:lnTo>
                <a:lnTo>
                  <a:pt x="437438" y="68135"/>
                </a:lnTo>
                <a:lnTo>
                  <a:pt x="435524" y="49398"/>
                </a:lnTo>
                <a:lnTo>
                  <a:pt x="422122" y="40881"/>
                </a:lnTo>
                <a:lnTo>
                  <a:pt x="422122" y="0"/>
                </a:lnTo>
              </a:path>
            </a:pathLst>
          </a:custGeom>
          <a:ln w="12700">
            <a:solidFill>
              <a:srgbClr val="4C4C4C"/>
            </a:solidFill>
          </a:ln>
        </p:spPr>
        <p:txBody>
          <a:bodyPr wrap="square" lIns="0" tIns="0" rIns="0" bIns="0" rtlCol="0"/>
          <a:lstStyle/>
          <a:p>
            <a:endParaRPr/>
          </a:p>
        </p:txBody>
      </p:sp>
      <p:sp>
        <p:nvSpPr>
          <p:cNvPr id="8" name="object 8"/>
          <p:cNvSpPr/>
          <p:nvPr/>
        </p:nvSpPr>
        <p:spPr>
          <a:xfrm>
            <a:off x="5503165" y="1937004"/>
            <a:ext cx="353695" cy="0"/>
          </a:xfrm>
          <a:custGeom>
            <a:avLst/>
            <a:gdLst/>
            <a:ahLst/>
            <a:cxnLst/>
            <a:rect l="l" t="t" r="r" b="b"/>
            <a:pathLst>
              <a:path w="353695">
                <a:moveTo>
                  <a:pt x="0" y="0"/>
                </a:moveTo>
                <a:lnTo>
                  <a:pt x="353568" y="0"/>
                </a:lnTo>
              </a:path>
            </a:pathLst>
          </a:custGeom>
          <a:ln w="12700">
            <a:solidFill>
              <a:srgbClr val="4C4C4C"/>
            </a:solidFill>
          </a:ln>
        </p:spPr>
        <p:txBody>
          <a:bodyPr wrap="square" lIns="0" tIns="0" rIns="0" bIns="0" rtlCol="0"/>
          <a:lstStyle/>
          <a:p>
            <a:endParaRPr/>
          </a:p>
        </p:txBody>
      </p:sp>
      <p:sp>
        <p:nvSpPr>
          <p:cNvPr id="10" name="object 10"/>
          <p:cNvSpPr/>
          <p:nvPr/>
        </p:nvSpPr>
        <p:spPr>
          <a:xfrm>
            <a:off x="5637282" y="2223516"/>
            <a:ext cx="86995" cy="81280"/>
          </a:xfrm>
          <a:custGeom>
            <a:avLst/>
            <a:gdLst/>
            <a:ahLst/>
            <a:cxnLst/>
            <a:rect l="l" t="t" r="r" b="b"/>
            <a:pathLst>
              <a:path w="86995" h="81280">
                <a:moveTo>
                  <a:pt x="43294" y="0"/>
                </a:moveTo>
                <a:lnTo>
                  <a:pt x="0" y="37426"/>
                </a:lnTo>
                <a:lnTo>
                  <a:pt x="43294" y="80772"/>
                </a:lnTo>
                <a:lnTo>
                  <a:pt x="86867" y="37693"/>
                </a:lnTo>
                <a:lnTo>
                  <a:pt x="43294" y="0"/>
                </a:lnTo>
                <a:close/>
              </a:path>
            </a:pathLst>
          </a:custGeom>
          <a:ln w="12700">
            <a:solidFill>
              <a:srgbClr val="4C4C4C"/>
            </a:solidFill>
          </a:ln>
        </p:spPr>
        <p:txBody>
          <a:bodyPr wrap="square" lIns="0" tIns="0" rIns="0" bIns="0" rtlCol="0"/>
          <a:lstStyle/>
          <a:p>
            <a:endParaRPr/>
          </a:p>
        </p:txBody>
      </p:sp>
      <p:sp>
        <p:nvSpPr>
          <p:cNvPr id="11" name="object 11"/>
          <p:cNvSpPr/>
          <p:nvPr/>
        </p:nvSpPr>
        <p:spPr>
          <a:xfrm>
            <a:off x="5638801" y="2304288"/>
            <a:ext cx="82550" cy="96520"/>
          </a:xfrm>
          <a:custGeom>
            <a:avLst/>
            <a:gdLst/>
            <a:ahLst/>
            <a:cxnLst/>
            <a:rect l="l" t="t" r="r" b="b"/>
            <a:pathLst>
              <a:path w="82550" h="96519">
                <a:moveTo>
                  <a:pt x="41148" y="0"/>
                </a:moveTo>
                <a:lnTo>
                  <a:pt x="0" y="96012"/>
                </a:lnTo>
                <a:lnTo>
                  <a:pt x="82296" y="96012"/>
                </a:lnTo>
                <a:lnTo>
                  <a:pt x="41148" y="0"/>
                </a:lnTo>
                <a:close/>
              </a:path>
            </a:pathLst>
          </a:custGeom>
          <a:ln w="12700">
            <a:solidFill>
              <a:srgbClr val="4C4C4C"/>
            </a:solidFill>
          </a:ln>
        </p:spPr>
        <p:txBody>
          <a:bodyPr wrap="square" lIns="0" tIns="0" rIns="0" bIns="0" rtlCol="0"/>
          <a:lstStyle/>
          <a:p>
            <a:endParaRPr/>
          </a:p>
        </p:txBody>
      </p:sp>
      <p:sp>
        <p:nvSpPr>
          <p:cNvPr id="12" name="object 12"/>
          <p:cNvSpPr/>
          <p:nvPr/>
        </p:nvSpPr>
        <p:spPr>
          <a:xfrm>
            <a:off x="5554980" y="2215899"/>
            <a:ext cx="58419" cy="184785"/>
          </a:xfrm>
          <a:custGeom>
            <a:avLst/>
            <a:gdLst/>
            <a:ahLst/>
            <a:cxnLst/>
            <a:rect l="l" t="t" r="r" b="b"/>
            <a:pathLst>
              <a:path w="58420" h="184785">
                <a:moveTo>
                  <a:pt x="57912" y="184403"/>
                </a:moveTo>
                <a:lnTo>
                  <a:pt x="0" y="0"/>
                </a:lnTo>
              </a:path>
            </a:pathLst>
          </a:custGeom>
          <a:ln w="12700">
            <a:solidFill>
              <a:srgbClr val="4C4C4C"/>
            </a:solidFill>
          </a:ln>
        </p:spPr>
        <p:txBody>
          <a:bodyPr wrap="square" lIns="0" tIns="0" rIns="0" bIns="0" rtlCol="0"/>
          <a:lstStyle/>
          <a:p>
            <a:endParaRPr/>
          </a:p>
        </p:txBody>
      </p:sp>
      <p:sp>
        <p:nvSpPr>
          <p:cNvPr id="13" name="object 13"/>
          <p:cNvSpPr/>
          <p:nvPr/>
        </p:nvSpPr>
        <p:spPr>
          <a:xfrm>
            <a:off x="5748529" y="2215899"/>
            <a:ext cx="56515" cy="184785"/>
          </a:xfrm>
          <a:custGeom>
            <a:avLst/>
            <a:gdLst/>
            <a:ahLst/>
            <a:cxnLst/>
            <a:rect l="l" t="t" r="r" b="b"/>
            <a:pathLst>
              <a:path w="56514" h="184785">
                <a:moveTo>
                  <a:pt x="0" y="184403"/>
                </a:moveTo>
                <a:lnTo>
                  <a:pt x="56388" y="0"/>
                </a:lnTo>
              </a:path>
            </a:pathLst>
          </a:custGeom>
          <a:ln w="12700">
            <a:solidFill>
              <a:srgbClr val="4C4C4C"/>
            </a:solidFill>
          </a:ln>
        </p:spPr>
        <p:txBody>
          <a:bodyPr wrap="square" lIns="0" tIns="0" rIns="0" bIns="0" rtlCol="0"/>
          <a:lstStyle/>
          <a:p>
            <a:endParaRPr/>
          </a:p>
        </p:txBody>
      </p:sp>
      <p:sp>
        <p:nvSpPr>
          <p:cNvPr id="14" name="object 14"/>
          <p:cNvSpPr/>
          <p:nvPr/>
        </p:nvSpPr>
        <p:spPr>
          <a:xfrm>
            <a:off x="5612894" y="2196083"/>
            <a:ext cx="67310" cy="27940"/>
          </a:xfrm>
          <a:custGeom>
            <a:avLst/>
            <a:gdLst/>
            <a:ahLst/>
            <a:cxnLst/>
            <a:rect l="l" t="t" r="r" b="b"/>
            <a:pathLst>
              <a:path w="67310" h="27939">
                <a:moveTo>
                  <a:pt x="67055" y="27432"/>
                </a:moveTo>
                <a:lnTo>
                  <a:pt x="0" y="0"/>
                </a:lnTo>
              </a:path>
            </a:pathLst>
          </a:custGeom>
          <a:ln w="12700">
            <a:solidFill>
              <a:srgbClr val="4C4C4C"/>
            </a:solidFill>
          </a:ln>
        </p:spPr>
        <p:txBody>
          <a:bodyPr wrap="square" lIns="0" tIns="0" rIns="0" bIns="0" rtlCol="0"/>
          <a:lstStyle/>
          <a:p>
            <a:endParaRPr/>
          </a:p>
        </p:txBody>
      </p:sp>
      <p:sp>
        <p:nvSpPr>
          <p:cNvPr id="15" name="object 15"/>
          <p:cNvSpPr/>
          <p:nvPr/>
        </p:nvSpPr>
        <p:spPr>
          <a:xfrm>
            <a:off x="5679947" y="2196083"/>
            <a:ext cx="68580" cy="27940"/>
          </a:xfrm>
          <a:custGeom>
            <a:avLst/>
            <a:gdLst/>
            <a:ahLst/>
            <a:cxnLst/>
            <a:rect l="l" t="t" r="r" b="b"/>
            <a:pathLst>
              <a:path w="68579" h="27939">
                <a:moveTo>
                  <a:pt x="0" y="27432"/>
                </a:moveTo>
                <a:lnTo>
                  <a:pt x="68580" y="0"/>
                </a:lnTo>
              </a:path>
            </a:pathLst>
          </a:custGeom>
          <a:ln w="12700">
            <a:solidFill>
              <a:srgbClr val="4C4C4C"/>
            </a:solidFill>
          </a:ln>
        </p:spPr>
        <p:txBody>
          <a:bodyPr wrap="square" lIns="0" tIns="0" rIns="0" bIns="0" rtlCol="0"/>
          <a:lstStyle/>
          <a:p>
            <a:endParaRPr/>
          </a:p>
        </p:txBody>
      </p:sp>
      <p:sp>
        <p:nvSpPr>
          <p:cNvPr id="16" name="object 16"/>
          <p:cNvSpPr/>
          <p:nvPr/>
        </p:nvSpPr>
        <p:spPr>
          <a:xfrm>
            <a:off x="5844540" y="2345435"/>
            <a:ext cx="67310" cy="0"/>
          </a:xfrm>
          <a:custGeom>
            <a:avLst/>
            <a:gdLst/>
            <a:ahLst/>
            <a:cxnLst/>
            <a:rect l="l" t="t" r="r" b="b"/>
            <a:pathLst>
              <a:path w="67310">
                <a:moveTo>
                  <a:pt x="0" y="0"/>
                </a:moveTo>
                <a:lnTo>
                  <a:pt x="67056" y="0"/>
                </a:lnTo>
              </a:path>
            </a:pathLst>
          </a:custGeom>
          <a:ln w="12700">
            <a:solidFill>
              <a:srgbClr val="4C4C4C"/>
            </a:solidFill>
          </a:ln>
        </p:spPr>
        <p:txBody>
          <a:bodyPr wrap="square" lIns="0" tIns="0" rIns="0" bIns="0" rtlCol="0"/>
          <a:lstStyle/>
          <a:p>
            <a:endParaRPr/>
          </a:p>
        </p:txBody>
      </p:sp>
      <p:sp>
        <p:nvSpPr>
          <p:cNvPr id="17" name="object 17"/>
          <p:cNvSpPr/>
          <p:nvPr/>
        </p:nvSpPr>
        <p:spPr>
          <a:xfrm>
            <a:off x="5583938" y="2223516"/>
            <a:ext cx="96520" cy="83820"/>
          </a:xfrm>
          <a:custGeom>
            <a:avLst/>
            <a:gdLst/>
            <a:ahLst/>
            <a:cxnLst/>
            <a:rect l="l" t="t" r="r" b="b"/>
            <a:pathLst>
              <a:path w="96520" h="83819">
                <a:moveTo>
                  <a:pt x="96012" y="0"/>
                </a:moveTo>
                <a:lnTo>
                  <a:pt x="0" y="83820"/>
                </a:lnTo>
              </a:path>
            </a:pathLst>
          </a:custGeom>
          <a:ln w="12700">
            <a:solidFill>
              <a:srgbClr val="4C4C4C"/>
            </a:solidFill>
          </a:ln>
        </p:spPr>
        <p:txBody>
          <a:bodyPr wrap="square" lIns="0" tIns="0" rIns="0" bIns="0" rtlCol="0"/>
          <a:lstStyle/>
          <a:p>
            <a:endParaRPr/>
          </a:p>
        </p:txBody>
      </p:sp>
      <p:sp>
        <p:nvSpPr>
          <p:cNvPr id="18" name="object 18"/>
          <p:cNvSpPr/>
          <p:nvPr/>
        </p:nvSpPr>
        <p:spPr>
          <a:xfrm>
            <a:off x="5679947" y="2223516"/>
            <a:ext cx="97790" cy="83820"/>
          </a:xfrm>
          <a:custGeom>
            <a:avLst/>
            <a:gdLst/>
            <a:ahLst/>
            <a:cxnLst/>
            <a:rect l="l" t="t" r="r" b="b"/>
            <a:pathLst>
              <a:path w="97789" h="83819">
                <a:moveTo>
                  <a:pt x="0" y="0"/>
                </a:moveTo>
                <a:lnTo>
                  <a:pt x="97536" y="83820"/>
                </a:lnTo>
              </a:path>
            </a:pathLst>
          </a:custGeom>
          <a:ln w="12700">
            <a:solidFill>
              <a:srgbClr val="4C4C4C"/>
            </a:solidFill>
          </a:ln>
        </p:spPr>
        <p:txBody>
          <a:bodyPr wrap="square" lIns="0" tIns="0" rIns="0" bIns="0" rtlCol="0"/>
          <a:lstStyle/>
          <a:p>
            <a:endParaRPr/>
          </a:p>
        </p:txBody>
      </p:sp>
      <p:sp>
        <p:nvSpPr>
          <p:cNvPr id="23" name="object 23"/>
          <p:cNvSpPr txBox="1"/>
          <p:nvPr/>
        </p:nvSpPr>
        <p:spPr>
          <a:xfrm>
            <a:off x="3835120" y="3528105"/>
            <a:ext cx="1005840" cy="289182"/>
          </a:xfrm>
          <a:prstGeom prst="rect">
            <a:avLst/>
          </a:prstGeom>
        </p:spPr>
        <p:txBody>
          <a:bodyPr vert="horz" wrap="square" lIns="0" tIns="12065" rIns="0" bIns="0" rtlCol="0">
            <a:spAutoFit/>
          </a:bodyPr>
          <a:lstStyle/>
          <a:p>
            <a:pPr marL="12700">
              <a:spcBef>
                <a:spcPts val="95"/>
              </a:spcBef>
            </a:pPr>
            <a:r>
              <a:rPr lang="en-US" sz="1800" b="1" spc="-10" dirty="0">
                <a:solidFill>
                  <a:srgbClr val="368727"/>
                </a:solidFill>
                <a:latin typeface="Arial"/>
                <a:cs typeface="Arial"/>
              </a:rPr>
              <a:t>$190,000</a:t>
            </a:r>
            <a:endParaRPr sz="1800" dirty="0">
              <a:solidFill>
                <a:srgbClr val="368727"/>
              </a:solidFill>
              <a:latin typeface="Arial"/>
              <a:cs typeface="Arial"/>
            </a:endParaRPr>
          </a:p>
        </p:txBody>
      </p:sp>
      <p:sp>
        <p:nvSpPr>
          <p:cNvPr id="31" name="object 31"/>
          <p:cNvSpPr txBox="1"/>
          <p:nvPr/>
        </p:nvSpPr>
        <p:spPr>
          <a:xfrm>
            <a:off x="7392599" y="3528105"/>
            <a:ext cx="1005840" cy="289182"/>
          </a:xfrm>
          <a:prstGeom prst="rect">
            <a:avLst/>
          </a:prstGeom>
        </p:spPr>
        <p:txBody>
          <a:bodyPr vert="horz" wrap="square" lIns="0" tIns="12065" rIns="0" bIns="0" rtlCol="0">
            <a:spAutoFit/>
          </a:bodyPr>
          <a:lstStyle/>
          <a:p>
            <a:pPr marL="12700">
              <a:spcBef>
                <a:spcPts val="95"/>
              </a:spcBef>
            </a:pPr>
            <a:r>
              <a:rPr lang="en-US" sz="1800" b="1" spc="-10" dirty="0">
                <a:solidFill>
                  <a:srgbClr val="368727"/>
                </a:solidFill>
                <a:latin typeface="Arial"/>
                <a:cs typeface="Arial"/>
              </a:rPr>
              <a:t>$190,000</a:t>
            </a:r>
            <a:endParaRPr sz="1800" dirty="0">
              <a:solidFill>
                <a:srgbClr val="368727"/>
              </a:solidFill>
              <a:latin typeface="Arial"/>
              <a:cs typeface="Arial"/>
            </a:endParaRPr>
          </a:p>
        </p:txBody>
      </p:sp>
      <p:sp>
        <p:nvSpPr>
          <p:cNvPr id="34" name="object 34"/>
          <p:cNvSpPr txBox="1"/>
          <p:nvPr/>
        </p:nvSpPr>
        <p:spPr>
          <a:xfrm>
            <a:off x="5613859" y="3528105"/>
            <a:ext cx="1005840" cy="289182"/>
          </a:xfrm>
          <a:prstGeom prst="rect">
            <a:avLst/>
          </a:prstGeom>
        </p:spPr>
        <p:txBody>
          <a:bodyPr vert="horz" wrap="square" lIns="0" tIns="12065" rIns="0" bIns="0" rtlCol="0">
            <a:spAutoFit/>
          </a:bodyPr>
          <a:lstStyle/>
          <a:p>
            <a:pPr marL="12700">
              <a:spcBef>
                <a:spcPts val="95"/>
              </a:spcBef>
            </a:pPr>
            <a:r>
              <a:rPr lang="en-US" sz="1800" b="1" spc="-10" dirty="0">
                <a:solidFill>
                  <a:srgbClr val="368727"/>
                </a:solidFill>
                <a:latin typeface="Arial"/>
                <a:cs typeface="Arial"/>
              </a:rPr>
              <a:t>$190,000</a:t>
            </a:r>
            <a:endParaRPr sz="1800" dirty="0">
              <a:solidFill>
                <a:srgbClr val="368727"/>
              </a:solidFill>
              <a:latin typeface="Arial"/>
              <a:cs typeface="Arial"/>
            </a:endParaRPr>
          </a:p>
        </p:txBody>
      </p:sp>
      <p:sp>
        <p:nvSpPr>
          <p:cNvPr id="35" name="object 35"/>
          <p:cNvSpPr/>
          <p:nvPr/>
        </p:nvSpPr>
        <p:spPr>
          <a:xfrm>
            <a:off x="5126735" y="3528104"/>
            <a:ext cx="0" cy="914400"/>
          </a:xfrm>
          <a:custGeom>
            <a:avLst/>
            <a:gdLst/>
            <a:ahLst/>
            <a:cxnLst/>
            <a:rect l="l" t="t" r="r" b="b"/>
            <a:pathLst>
              <a:path h="785495">
                <a:moveTo>
                  <a:pt x="0" y="0"/>
                </a:moveTo>
                <a:lnTo>
                  <a:pt x="0" y="785469"/>
                </a:lnTo>
              </a:path>
            </a:pathLst>
          </a:custGeom>
          <a:ln w="9525">
            <a:solidFill>
              <a:srgbClr val="BEBEBE"/>
            </a:solidFill>
            <a:prstDash val="dot"/>
          </a:ln>
        </p:spPr>
        <p:txBody>
          <a:bodyPr wrap="square" lIns="0" tIns="0" rIns="0" bIns="0" rtlCol="0"/>
          <a:lstStyle/>
          <a:p>
            <a:endParaRPr/>
          </a:p>
        </p:txBody>
      </p:sp>
      <p:sp>
        <p:nvSpPr>
          <p:cNvPr id="36" name="object 36"/>
          <p:cNvSpPr/>
          <p:nvPr/>
        </p:nvSpPr>
        <p:spPr>
          <a:xfrm>
            <a:off x="6925055" y="3528104"/>
            <a:ext cx="0" cy="914400"/>
          </a:xfrm>
          <a:custGeom>
            <a:avLst/>
            <a:gdLst/>
            <a:ahLst/>
            <a:cxnLst/>
            <a:rect l="l" t="t" r="r" b="b"/>
            <a:pathLst>
              <a:path h="785495">
                <a:moveTo>
                  <a:pt x="0" y="0"/>
                </a:moveTo>
                <a:lnTo>
                  <a:pt x="0" y="785469"/>
                </a:lnTo>
              </a:path>
            </a:pathLst>
          </a:custGeom>
          <a:ln w="9525">
            <a:solidFill>
              <a:srgbClr val="BEBEBE"/>
            </a:solidFill>
            <a:prstDash val="dot"/>
          </a:ln>
        </p:spPr>
        <p:txBody>
          <a:bodyPr wrap="square" lIns="0" tIns="0" rIns="0" bIns="0" rtlCol="0"/>
          <a:lstStyle/>
          <a:p>
            <a:endParaRPr/>
          </a:p>
        </p:txBody>
      </p:sp>
      <p:sp>
        <p:nvSpPr>
          <p:cNvPr id="37" name="object 37"/>
          <p:cNvSpPr/>
          <p:nvPr/>
        </p:nvSpPr>
        <p:spPr>
          <a:xfrm>
            <a:off x="4383023" y="2983993"/>
            <a:ext cx="3426460" cy="466297"/>
          </a:xfrm>
          <a:custGeom>
            <a:avLst/>
            <a:gdLst/>
            <a:ahLst/>
            <a:cxnLst/>
            <a:rect l="l" t="t" r="r" b="b"/>
            <a:pathLst>
              <a:path w="3426460" h="694054">
                <a:moveTo>
                  <a:pt x="0" y="693928"/>
                </a:moveTo>
                <a:lnTo>
                  <a:pt x="0" y="0"/>
                </a:lnTo>
                <a:lnTo>
                  <a:pt x="3425952" y="0"/>
                </a:lnTo>
                <a:lnTo>
                  <a:pt x="3425952" y="693928"/>
                </a:lnTo>
              </a:path>
            </a:pathLst>
          </a:custGeom>
          <a:ln w="12700">
            <a:solidFill>
              <a:srgbClr val="368727"/>
            </a:solidFill>
          </a:ln>
        </p:spPr>
        <p:txBody>
          <a:bodyPr wrap="square" lIns="0" tIns="0" rIns="0" bIns="0" rtlCol="0"/>
          <a:lstStyle/>
          <a:p>
            <a:endParaRPr/>
          </a:p>
        </p:txBody>
      </p:sp>
      <p:sp>
        <p:nvSpPr>
          <p:cNvPr id="38" name="object 38"/>
          <p:cNvSpPr/>
          <p:nvPr/>
        </p:nvSpPr>
        <p:spPr>
          <a:xfrm>
            <a:off x="7770876" y="3440240"/>
            <a:ext cx="76200" cy="76200"/>
          </a:xfrm>
          <a:custGeom>
            <a:avLst/>
            <a:gdLst/>
            <a:ahLst/>
            <a:cxnLst/>
            <a:rect l="l" t="t" r="r" b="b"/>
            <a:pathLst>
              <a:path w="76200" h="76200">
                <a:moveTo>
                  <a:pt x="76200" y="0"/>
                </a:moveTo>
                <a:lnTo>
                  <a:pt x="0" y="0"/>
                </a:lnTo>
                <a:lnTo>
                  <a:pt x="38100" y="76199"/>
                </a:lnTo>
                <a:lnTo>
                  <a:pt x="76200" y="0"/>
                </a:lnTo>
                <a:close/>
              </a:path>
            </a:pathLst>
          </a:custGeom>
          <a:solidFill>
            <a:srgbClr val="368727"/>
          </a:solidFill>
        </p:spPr>
        <p:txBody>
          <a:bodyPr wrap="square" lIns="0" tIns="0" rIns="0" bIns="0" rtlCol="0"/>
          <a:lstStyle/>
          <a:p>
            <a:endParaRPr/>
          </a:p>
        </p:txBody>
      </p:sp>
      <p:sp>
        <p:nvSpPr>
          <p:cNvPr id="39" name="object 39"/>
          <p:cNvSpPr/>
          <p:nvPr/>
        </p:nvSpPr>
        <p:spPr>
          <a:xfrm>
            <a:off x="4344923" y="3440240"/>
            <a:ext cx="76200" cy="76200"/>
          </a:xfrm>
          <a:custGeom>
            <a:avLst/>
            <a:gdLst/>
            <a:ahLst/>
            <a:cxnLst/>
            <a:rect l="l" t="t" r="r" b="b"/>
            <a:pathLst>
              <a:path w="76200" h="76200">
                <a:moveTo>
                  <a:pt x="76200" y="0"/>
                </a:moveTo>
                <a:lnTo>
                  <a:pt x="0" y="0"/>
                </a:lnTo>
                <a:lnTo>
                  <a:pt x="38100" y="76199"/>
                </a:lnTo>
                <a:lnTo>
                  <a:pt x="76200" y="0"/>
                </a:lnTo>
                <a:close/>
              </a:path>
            </a:pathLst>
          </a:custGeom>
          <a:solidFill>
            <a:srgbClr val="368727"/>
          </a:solidFill>
        </p:spPr>
        <p:txBody>
          <a:bodyPr wrap="square" lIns="0" tIns="0" rIns="0" bIns="0" rtlCol="0"/>
          <a:lstStyle/>
          <a:p>
            <a:endParaRPr/>
          </a:p>
        </p:txBody>
      </p:sp>
      <p:sp>
        <p:nvSpPr>
          <p:cNvPr id="40" name="object 40"/>
          <p:cNvSpPr/>
          <p:nvPr/>
        </p:nvSpPr>
        <p:spPr>
          <a:xfrm>
            <a:off x="6094617" y="2993090"/>
            <a:ext cx="1270" cy="457200"/>
          </a:xfrm>
          <a:custGeom>
            <a:avLst/>
            <a:gdLst/>
            <a:ahLst/>
            <a:cxnLst/>
            <a:rect l="l" t="t" r="r" b="b"/>
            <a:pathLst>
              <a:path w="1270" h="455929">
                <a:moveTo>
                  <a:pt x="1054" y="0"/>
                </a:moveTo>
                <a:lnTo>
                  <a:pt x="0" y="455548"/>
                </a:lnTo>
              </a:path>
            </a:pathLst>
          </a:custGeom>
          <a:ln w="12700">
            <a:solidFill>
              <a:srgbClr val="368727"/>
            </a:solidFill>
          </a:ln>
        </p:spPr>
        <p:txBody>
          <a:bodyPr wrap="square" lIns="0" tIns="0" rIns="0" bIns="0" rtlCol="0"/>
          <a:lstStyle/>
          <a:p>
            <a:endParaRPr/>
          </a:p>
        </p:txBody>
      </p:sp>
      <p:sp>
        <p:nvSpPr>
          <p:cNvPr id="41" name="object 41"/>
          <p:cNvSpPr/>
          <p:nvPr/>
        </p:nvSpPr>
        <p:spPr>
          <a:xfrm>
            <a:off x="6056548" y="3441041"/>
            <a:ext cx="76200" cy="76835"/>
          </a:xfrm>
          <a:custGeom>
            <a:avLst/>
            <a:gdLst/>
            <a:ahLst/>
            <a:cxnLst/>
            <a:rect l="l" t="t" r="r" b="b"/>
            <a:pathLst>
              <a:path w="76200" h="76835">
                <a:moveTo>
                  <a:pt x="0" y="0"/>
                </a:moveTo>
                <a:lnTo>
                  <a:pt x="37922" y="76288"/>
                </a:lnTo>
                <a:lnTo>
                  <a:pt x="76200" y="177"/>
                </a:lnTo>
                <a:lnTo>
                  <a:pt x="0" y="0"/>
                </a:lnTo>
                <a:close/>
              </a:path>
            </a:pathLst>
          </a:custGeom>
          <a:solidFill>
            <a:srgbClr val="368727"/>
          </a:solidFill>
        </p:spPr>
        <p:txBody>
          <a:bodyPr wrap="square" lIns="0" tIns="0" rIns="0" bIns="0" rtlCol="0"/>
          <a:lstStyle/>
          <a:p>
            <a:endParaRPr/>
          </a:p>
        </p:txBody>
      </p:sp>
      <p:sp>
        <p:nvSpPr>
          <p:cNvPr id="42" name="object 42"/>
          <p:cNvSpPr/>
          <p:nvPr/>
        </p:nvSpPr>
        <p:spPr>
          <a:xfrm>
            <a:off x="5762244" y="2595372"/>
            <a:ext cx="668020" cy="668020"/>
          </a:xfrm>
          <a:custGeom>
            <a:avLst/>
            <a:gdLst/>
            <a:ahLst/>
            <a:cxnLst/>
            <a:rect l="l" t="t" r="r" b="b"/>
            <a:pathLst>
              <a:path w="668020" h="668020">
                <a:moveTo>
                  <a:pt x="333756" y="0"/>
                </a:moveTo>
                <a:lnTo>
                  <a:pt x="284436" y="3618"/>
                </a:lnTo>
                <a:lnTo>
                  <a:pt x="237363" y="14130"/>
                </a:lnTo>
                <a:lnTo>
                  <a:pt x="193053" y="31020"/>
                </a:lnTo>
                <a:lnTo>
                  <a:pt x="152022" y="53770"/>
                </a:lnTo>
                <a:lnTo>
                  <a:pt x="114787" y="81864"/>
                </a:lnTo>
                <a:lnTo>
                  <a:pt x="81864" y="114787"/>
                </a:lnTo>
                <a:lnTo>
                  <a:pt x="53770" y="152022"/>
                </a:lnTo>
                <a:lnTo>
                  <a:pt x="31020" y="193053"/>
                </a:lnTo>
                <a:lnTo>
                  <a:pt x="14130" y="237363"/>
                </a:lnTo>
                <a:lnTo>
                  <a:pt x="3618" y="284436"/>
                </a:lnTo>
                <a:lnTo>
                  <a:pt x="0" y="333755"/>
                </a:lnTo>
                <a:lnTo>
                  <a:pt x="3618" y="383075"/>
                </a:lnTo>
                <a:lnTo>
                  <a:pt x="14130" y="430148"/>
                </a:lnTo>
                <a:lnTo>
                  <a:pt x="31020" y="474458"/>
                </a:lnTo>
                <a:lnTo>
                  <a:pt x="53770" y="515489"/>
                </a:lnTo>
                <a:lnTo>
                  <a:pt x="81864" y="552724"/>
                </a:lnTo>
                <a:lnTo>
                  <a:pt x="114787" y="585647"/>
                </a:lnTo>
                <a:lnTo>
                  <a:pt x="152022" y="613741"/>
                </a:lnTo>
                <a:lnTo>
                  <a:pt x="193053" y="636491"/>
                </a:lnTo>
                <a:lnTo>
                  <a:pt x="237363" y="653381"/>
                </a:lnTo>
                <a:lnTo>
                  <a:pt x="284436" y="663893"/>
                </a:lnTo>
                <a:lnTo>
                  <a:pt x="333756" y="667511"/>
                </a:lnTo>
                <a:lnTo>
                  <a:pt x="383075" y="663893"/>
                </a:lnTo>
                <a:lnTo>
                  <a:pt x="430148" y="653381"/>
                </a:lnTo>
                <a:lnTo>
                  <a:pt x="474458" y="636491"/>
                </a:lnTo>
                <a:lnTo>
                  <a:pt x="515489" y="613741"/>
                </a:lnTo>
                <a:lnTo>
                  <a:pt x="552724" y="585647"/>
                </a:lnTo>
                <a:lnTo>
                  <a:pt x="585647" y="552724"/>
                </a:lnTo>
                <a:lnTo>
                  <a:pt x="613741" y="515489"/>
                </a:lnTo>
                <a:lnTo>
                  <a:pt x="636491" y="474458"/>
                </a:lnTo>
                <a:lnTo>
                  <a:pt x="653381" y="430148"/>
                </a:lnTo>
                <a:lnTo>
                  <a:pt x="663893" y="383075"/>
                </a:lnTo>
                <a:lnTo>
                  <a:pt x="667512" y="333755"/>
                </a:lnTo>
                <a:lnTo>
                  <a:pt x="663893" y="284436"/>
                </a:lnTo>
                <a:lnTo>
                  <a:pt x="653381" y="237363"/>
                </a:lnTo>
                <a:lnTo>
                  <a:pt x="636491" y="193053"/>
                </a:lnTo>
                <a:lnTo>
                  <a:pt x="613741" y="152022"/>
                </a:lnTo>
                <a:lnTo>
                  <a:pt x="585647" y="114787"/>
                </a:lnTo>
                <a:lnTo>
                  <a:pt x="552724" y="81864"/>
                </a:lnTo>
                <a:lnTo>
                  <a:pt x="515489" y="53770"/>
                </a:lnTo>
                <a:lnTo>
                  <a:pt x="474458" y="31020"/>
                </a:lnTo>
                <a:lnTo>
                  <a:pt x="430148" y="14130"/>
                </a:lnTo>
                <a:lnTo>
                  <a:pt x="383075" y="3618"/>
                </a:lnTo>
                <a:lnTo>
                  <a:pt x="333756" y="0"/>
                </a:lnTo>
                <a:close/>
              </a:path>
            </a:pathLst>
          </a:custGeom>
          <a:solidFill>
            <a:srgbClr val="368727"/>
          </a:solidFill>
        </p:spPr>
        <p:txBody>
          <a:bodyPr wrap="square" lIns="0" tIns="0" rIns="0" bIns="0" rtlCol="0"/>
          <a:lstStyle/>
          <a:p>
            <a:endParaRPr/>
          </a:p>
        </p:txBody>
      </p:sp>
      <p:sp>
        <p:nvSpPr>
          <p:cNvPr id="43" name="object 43"/>
          <p:cNvSpPr/>
          <p:nvPr/>
        </p:nvSpPr>
        <p:spPr>
          <a:xfrm>
            <a:off x="5910071" y="2857501"/>
            <a:ext cx="372110" cy="64135"/>
          </a:xfrm>
          <a:custGeom>
            <a:avLst/>
            <a:gdLst/>
            <a:ahLst/>
            <a:cxnLst/>
            <a:rect l="l" t="t" r="r" b="b"/>
            <a:pathLst>
              <a:path w="372110" h="64135">
                <a:moveTo>
                  <a:pt x="371855" y="48005"/>
                </a:moveTo>
                <a:lnTo>
                  <a:pt x="371855" y="56807"/>
                </a:lnTo>
                <a:lnTo>
                  <a:pt x="364578" y="64007"/>
                </a:lnTo>
                <a:lnTo>
                  <a:pt x="355688" y="64007"/>
                </a:lnTo>
                <a:lnTo>
                  <a:pt x="16167" y="64007"/>
                </a:lnTo>
                <a:lnTo>
                  <a:pt x="7277" y="64007"/>
                </a:lnTo>
                <a:lnTo>
                  <a:pt x="0" y="56807"/>
                </a:lnTo>
                <a:lnTo>
                  <a:pt x="0" y="48005"/>
                </a:lnTo>
                <a:lnTo>
                  <a:pt x="0" y="16001"/>
                </a:lnTo>
                <a:lnTo>
                  <a:pt x="0" y="7200"/>
                </a:lnTo>
                <a:lnTo>
                  <a:pt x="7277" y="0"/>
                </a:lnTo>
                <a:lnTo>
                  <a:pt x="16167" y="0"/>
                </a:lnTo>
                <a:lnTo>
                  <a:pt x="355688" y="0"/>
                </a:lnTo>
                <a:lnTo>
                  <a:pt x="364578" y="0"/>
                </a:lnTo>
                <a:lnTo>
                  <a:pt x="371855" y="7200"/>
                </a:lnTo>
                <a:lnTo>
                  <a:pt x="371855" y="16001"/>
                </a:lnTo>
                <a:lnTo>
                  <a:pt x="371855" y="48005"/>
                </a:lnTo>
                <a:close/>
              </a:path>
            </a:pathLst>
          </a:custGeom>
          <a:ln w="12700">
            <a:solidFill>
              <a:srgbClr val="FFFFFF"/>
            </a:solidFill>
          </a:ln>
        </p:spPr>
        <p:txBody>
          <a:bodyPr wrap="square" lIns="0" tIns="0" rIns="0" bIns="0" rtlCol="0"/>
          <a:lstStyle/>
          <a:p>
            <a:endParaRPr/>
          </a:p>
        </p:txBody>
      </p:sp>
      <p:sp>
        <p:nvSpPr>
          <p:cNvPr id="44" name="object 44"/>
          <p:cNvSpPr/>
          <p:nvPr/>
        </p:nvSpPr>
        <p:spPr>
          <a:xfrm>
            <a:off x="5942077" y="2921508"/>
            <a:ext cx="307975" cy="193675"/>
          </a:xfrm>
          <a:custGeom>
            <a:avLst/>
            <a:gdLst/>
            <a:ahLst/>
            <a:cxnLst/>
            <a:rect l="l" t="t" r="r" b="b"/>
            <a:pathLst>
              <a:path w="307975" h="193675">
                <a:moveTo>
                  <a:pt x="307848" y="177419"/>
                </a:moveTo>
                <a:lnTo>
                  <a:pt x="307848" y="186283"/>
                </a:lnTo>
                <a:lnTo>
                  <a:pt x="300558" y="193548"/>
                </a:lnTo>
                <a:lnTo>
                  <a:pt x="291642" y="193548"/>
                </a:lnTo>
                <a:lnTo>
                  <a:pt x="16205" y="193548"/>
                </a:lnTo>
                <a:lnTo>
                  <a:pt x="7289" y="193548"/>
                </a:lnTo>
                <a:lnTo>
                  <a:pt x="0" y="186283"/>
                </a:lnTo>
                <a:lnTo>
                  <a:pt x="0" y="177419"/>
                </a:lnTo>
                <a:lnTo>
                  <a:pt x="0" y="0"/>
                </a:lnTo>
                <a:lnTo>
                  <a:pt x="307848" y="0"/>
                </a:lnTo>
                <a:lnTo>
                  <a:pt x="307848" y="177419"/>
                </a:lnTo>
                <a:close/>
              </a:path>
            </a:pathLst>
          </a:custGeom>
          <a:ln w="12700">
            <a:solidFill>
              <a:srgbClr val="FFFFFF"/>
            </a:solidFill>
          </a:ln>
        </p:spPr>
        <p:txBody>
          <a:bodyPr wrap="square" lIns="0" tIns="0" rIns="0" bIns="0" rtlCol="0"/>
          <a:lstStyle/>
          <a:p>
            <a:endParaRPr/>
          </a:p>
        </p:txBody>
      </p:sp>
      <p:sp>
        <p:nvSpPr>
          <p:cNvPr id="45" name="object 45"/>
          <p:cNvSpPr/>
          <p:nvPr/>
        </p:nvSpPr>
        <p:spPr>
          <a:xfrm>
            <a:off x="6039611" y="2857500"/>
            <a:ext cx="0" cy="257810"/>
          </a:xfrm>
          <a:custGeom>
            <a:avLst/>
            <a:gdLst/>
            <a:ahLst/>
            <a:cxnLst/>
            <a:rect l="l" t="t" r="r" b="b"/>
            <a:pathLst>
              <a:path h="257810">
                <a:moveTo>
                  <a:pt x="0" y="0"/>
                </a:moveTo>
                <a:lnTo>
                  <a:pt x="0" y="257556"/>
                </a:lnTo>
              </a:path>
            </a:pathLst>
          </a:custGeom>
          <a:ln w="12700">
            <a:solidFill>
              <a:srgbClr val="FFFFFF"/>
            </a:solidFill>
          </a:ln>
        </p:spPr>
        <p:txBody>
          <a:bodyPr wrap="square" lIns="0" tIns="0" rIns="0" bIns="0" rtlCol="0"/>
          <a:lstStyle/>
          <a:p>
            <a:endParaRPr/>
          </a:p>
        </p:txBody>
      </p:sp>
      <p:sp>
        <p:nvSpPr>
          <p:cNvPr id="46" name="object 46"/>
          <p:cNvSpPr/>
          <p:nvPr/>
        </p:nvSpPr>
        <p:spPr>
          <a:xfrm>
            <a:off x="6152388" y="2857500"/>
            <a:ext cx="0" cy="257810"/>
          </a:xfrm>
          <a:custGeom>
            <a:avLst/>
            <a:gdLst/>
            <a:ahLst/>
            <a:cxnLst/>
            <a:rect l="l" t="t" r="r" b="b"/>
            <a:pathLst>
              <a:path h="257810">
                <a:moveTo>
                  <a:pt x="0" y="257555"/>
                </a:moveTo>
                <a:lnTo>
                  <a:pt x="0" y="0"/>
                </a:lnTo>
              </a:path>
            </a:pathLst>
          </a:custGeom>
          <a:ln w="12700">
            <a:solidFill>
              <a:srgbClr val="FFFFFF"/>
            </a:solidFill>
          </a:ln>
        </p:spPr>
        <p:txBody>
          <a:bodyPr wrap="square" lIns="0" tIns="0" rIns="0" bIns="0" rtlCol="0"/>
          <a:lstStyle/>
          <a:p>
            <a:endParaRPr/>
          </a:p>
        </p:txBody>
      </p:sp>
      <p:sp>
        <p:nvSpPr>
          <p:cNvPr id="47" name="object 47"/>
          <p:cNvSpPr/>
          <p:nvPr/>
        </p:nvSpPr>
        <p:spPr>
          <a:xfrm>
            <a:off x="6106407" y="2736855"/>
            <a:ext cx="93474" cy="94991"/>
          </a:xfrm>
          <a:prstGeom prst="rect">
            <a:avLst/>
          </a:prstGeom>
          <a:blipFill>
            <a:blip r:embed="rId2" cstate="print"/>
            <a:stretch>
              <a:fillRect/>
            </a:stretch>
          </a:blipFill>
        </p:spPr>
        <p:txBody>
          <a:bodyPr wrap="square" lIns="0" tIns="0" rIns="0" bIns="0" rtlCol="0"/>
          <a:lstStyle/>
          <a:p>
            <a:endParaRPr/>
          </a:p>
        </p:txBody>
      </p:sp>
      <p:sp>
        <p:nvSpPr>
          <p:cNvPr id="48" name="object 48"/>
          <p:cNvSpPr/>
          <p:nvPr/>
        </p:nvSpPr>
        <p:spPr>
          <a:xfrm>
            <a:off x="5993639" y="2738374"/>
            <a:ext cx="91951" cy="93468"/>
          </a:xfrm>
          <a:prstGeom prst="rect">
            <a:avLst/>
          </a:prstGeom>
          <a:blipFill>
            <a:blip r:embed="rId3" cstate="print"/>
            <a:stretch>
              <a:fillRect/>
            </a:stretch>
          </a:blipFill>
        </p:spPr>
        <p:txBody>
          <a:bodyPr wrap="square" lIns="0" tIns="0" rIns="0" bIns="0" rtlCol="0"/>
          <a:lstStyle/>
          <a:p>
            <a:endParaRPr/>
          </a:p>
        </p:txBody>
      </p:sp>
      <p:sp>
        <p:nvSpPr>
          <p:cNvPr id="59" name="Title 58">
            <a:extLst>
              <a:ext uri="{FF2B5EF4-FFF2-40B4-BE49-F238E27FC236}">
                <a16:creationId xmlns:a16="http://schemas.microsoft.com/office/drawing/2014/main" id="{D78B8286-C0CB-4D08-BC6E-598CA835B665}"/>
              </a:ext>
            </a:extLst>
          </p:cNvPr>
          <p:cNvSpPr>
            <a:spLocks noGrp="1"/>
          </p:cNvSpPr>
          <p:nvPr>
            <p:ph type="title"/>
          </p:nvPr>
        </p:nvSpPr>
        <p:spPr/>
        <p:txBody>
          <a:bodyPr/>
          <a:lstStyle/>
          <a:p>
            <a:r>
              <a:rPr lang="en-US" dirty="0"/>
              <a:t>Take advantage of accelerated gifting</a:t>
            </a:r>
          </a:p>
        </p:txBody>
      </p:sp>
      <p:sp>
        <p:nvSpPr>
          <p:cNvPr id="2" name="Freeform: Shape 1">
            <a:extLst>
              <a:ext uri="{FF2B5EF4-FFF2-40B4-BE49-F238E27FC236}">
                <a16:creationId xmlns:a16="http://schemas.microsoft.com/office/drawing/2014/main" id="{4E380065-5D33-465B-814E-74ED275326F2}"/>
              </a:ext>
            </a:extLst>
          </p:cNvPr>
          <p:cNvSpPr/>
          <p:nvPr/>
        </p:nvSpPr>
        <p:spPr bwMode="auto">
          <a:xfrm>
            <a:off x="6241256" y="2228851"/>
            <a:ext cx="254794" cy="173831"/>
          </a:xfrm>
          <a:custGeom>
            <a:avLst/>
            <a:gdLst>
              <a:gd name="connsiteX0" fmla="*/ 254794 w 254794"/>
              <a:gd name="connsiteY0" fmla="*/ 171450 h 173831"/>
              <a:gd name="connsiteX1" fmla="*/ 140494 w 254794"/>
              <a:gd name="connsiteY1" fmla="*/ 0 h 173831"/>
              <a:gd name="connsiteX2" fmla="*/ 100013 w 254794"/>
              <a:gd name="connsiteY2" fmla="*/ 7144 h 173831"/>
              <a:gd name="connsiteX3" fmla="*/ 30957 w 254794"/>
              <a:gd name="connsiteY3" fmla="*/ 59531 h 173831"/>
              <a:gd name="connsiteX4" fmla="*/ 0 w 254794"/>
              <a:gd name="connsiteY4" fmla="*/ 166688 h 173831"/>
              <a:gd name="connsiteX5" fmla="*/ 100013 w 254794"/>
              <a:gd name="connsiteY5" fmla="*/ 173831 h 173831"/>
              <a:gd name="connsiteX6" fmla="*/ 254794 w 254794"/>
              <a:gd name="connsiteY6" fmla="*/ 171450 h 173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794" h="173831">
                <a:moveTo>
                  <a:pt x="254794" y="171450"/>
                </a:moveTo>
                <a:lnTo>
                  <a:pt x="140494" y="0"/>
                </a:lnTo>
                <a:lnTo>
                  <a:pt x="100013" y="7144"/>
                </a:lnTo>
                <a:lnTo>
                  <a:pt x="30957" y="59531"/>
                </a:lnTo>
                <a:lnTo>
                  <a:pt x="0" y="166688"/>
                </a:lnTo>
                <a:lnTo>
                  <a:pt x="100013" y="173831"/>
                </a:lnTo>
                <a:lnTo>
                  <a:pt x="254794" y="171450"/>
                </a:lnTo>
                <a:close/>
              </a:path>
            </a:pathLst>
          </a:custGeom>
          <a:solidFill>
            <a:srgbClr val="AFCFA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54" name="Freeform: Shape 53">
            <a:extLst>
              <a:ext uri="{FF2B5EF4-FFF2-40B4-BE49-F238E27FC236}">
                <a16:creationId xmlns:a16="http://schemas.microsoft.com/office/drawing/2014/main" id="{F64C9251-A2E7-4536-9C1A-DF32E0FDAF38}"/>
              </a:ext>
            </a:extLst>
          </p:cNvPr>
          <p:cNvSpPr/>
          <p:nvPr/>
        </p:nvSpPr>
        <p:spPr bwMode="auto">
          <a:xfrm flipH="1">
            <a:off x="6627843" y="2231931"/>
            <a:ext cx="254794" cy="173831"/>
          </a:xfrm>
          <a:custGeom>
            <a:avLst/>
            <a:gdLst>
              <a:gd name="connsiteX0" fmla="*/ 254794 w 254794"/>
              <a:gd name="connsiteY0" fmla="*/ 171450 h 173831"/>
              <a:gd name="connsiteX1" fmla="*/ 140494 w 254794"/>
              <a:gd name="connsiteY1" fmla="*/ 0 h 173831"/>
              <a:gd name="connsiteX2" fmla="*/ 100013 w 254794"/>
              <a:gd name="connsiteY2" fmla="*/ 7144 h 173831"/>
              <a:gd name="connsiteX3" fmla="*/ 30957 w 254794"/>
              <a:gd name="connsiteY3" fmla="*/ 59531 h 173831"/>
              <a:gd name="connsiteX4" fmla="*/ 0 w 254794"/>
              <a:gd name="connsiteY4" fmla="*/ 166688 h 173831"/>
              <a:gd name="connsiteX5" fmla="*/ 100013 w 254794"/>
              <a:gd name="connsiteY5" fmla="*/ 173831 h 173831"/>
              <a:gd name="connsiteX6" fmla="*/ 254794 w 254794"/>
              <a:gd name="connsiteY6" fmla="*/ 171450 h 173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794" h="173831">
                <a:moveTo>
                  <a:pt x="254794" y="171450"/>
                </a:moveTo>
                <a:lnTo>
                  <a:pt x="140494" y="0"/>
                </a:lnTo>
                <a:lnTo>
                  <a:pt x="100013" y="7144"/>
                </a:lnTo>
                <a:lnTo>
                  <a:pt x="30957" y="59531"/>
                </a:lnTo>
                <a:lnTo>
                  <a:pt x="0" y="166688"/>
                </a:lnTo>
                <a:lnTo>
                  <a:pt x="100013" y="173831"/>
                </a:lnTo>
                <a:lnTo>
                  <a:pt x="254794" y="171450"/>
                </a:lnTo>
                <a:close/>
              </a:path>
            </a:pathLst>
          </a:custGeom>
          <a:solidFill>
            <a:srgbClr val="AFCFA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49" name="object 49"/>
          <p:cNvSpPr/>
          <p:nvPr/>
        </p:nvSpPr>
        <p:spPr>
          <a:xfrm>
            <a:off x="6237732" y="1790980"/>
            <a:ext cx="640080" cy="609600"/>
          </a:xfrm>
          <a:custGeom>
            <a:avLst/>
            <a:gdLst/>
            <a:ahLst/>
            <a:cxnLst/>
            <a:rect l="l" t="t" r="r" b="b"/>
            <a:pathLst>
              <a:path w="640079" h="609600">
                <a:moveTo>
                  <a:pt x="640079" y="609319"/>
                </a:moveTo>
                <a:lnTo>
                  <a:pt x="631163" y="544525"/>
                </a:lnTo>
                <a:lnTo>
                  <a:pt x="620944" y="507015"/>
                </a:lnTo>
                <a:lnTo>
                  <a:pt x="570509" y="456564"/>
                </a:lnTo>
                <a:lnTo>
                  <a:pt x="498870" y="434369"/>
                </a:lnTo>
                <a:lnTo>
                  <a:pt x="459185" y="428691"/>
                </a:lnTo>
                <a:lnTo>
                  <a:pt x="424140" y="418366"/>
                </a:lnTo>
                <a:lnTo>
                  <a:pt x="399144" y="397201"/>
                </a:lnTo>
                <a:lnTo>
                  <a:pt x="389610" y="359002"/>
                </a:lnTo>
                <a:lnTo>
                  <a:pt x="389610" y="350595"/>
                </a:lnTo>
                <a:lnTo>
                  <a:pt x="389623" y="342200"/>
                </a:lnTo>
                <a:lnTo>
                  <a:pt x="389623" y="333793"/>
                </a:lnTo>
                <a:lnTo>
                  <a:pt x="411578" y="354281"/>
                </a:lnTo>
                <a:lnTo>
                  <a:pt x="450494" y="353365"/>
                </a:lnTo>
                <a:lnTo>
                  <a:pt x="497240" y="331544"/>
                </a:lnTo>
                <a:lnTo>
                  <a:pt x="542683" y="289318"/>
                </a:lnTo>
                <a:lnTo>
                  <a:pt x="528071" y="284270"/>
                </a:lnTo>
                <a:lnTo>
                  <a:pt x="517071" y="270237"/>
                </a:lnTo>
                <a:lnTo>
                  <a:pt x="508842" y="248889"/>
                </a:lnTo>
                <a:lnTo>
                  <a:pt x="502542" y="221893"/>
                </a:lnTo>
                <a:lnTo>
                  <a:pt x="497331" y="190917"/>
                </a:lnTo>
                <a:lnTo>
                  <a:pt x="492366" y="157630"/>
                </a:lnTo>
                <a:lnTo>
                  <a:pt x="486809" y="123698"/>
                </a:lnTo>
                <a:lnTo>
                  <a:pt x="470547" y="60576"/>
                </a:lnTo>
                <a:lnTo>
                  <a:pt x="441818" y="14895"/>
                </a:lnTo>
                <a:lnTo>
                  <a:pt x="393891" y="0"/>
                </a:lnTo>
                <a:lnTo>
                  <a:pt x="360627" y="8267"/>
                </a:lnTo>
                <a:lnTo>
                  <a:pt x="320039" y="29234"/>
                </a:lnTo>
                <a:lnTo>
                  <a:pt x="279455" y="8267"/>
                </a:lnTo>
                <a:lnTo>
                  <a:pt x="246192" y="0"/>
                </a:lnTo>
                <a:lnTo>
                  <a:pt x="219411" y="2765"/>
                </a:lnTo>
                <a:lnTo>
                  <a:pt x="198269" y="14895"/>
                </a:lnTo>
                <a:lnTo>
                  <a:pt x="169542" y="60576"/>
                </a:lnTo>
                <a:lnTo>
                  <a:pt x="153282" y="123698"/>
                </a:lnTo>
                <a:lnTo>
                  <a:pt x="142761" y="190917"/>
                </a:lnTo>
                <a:lnTo>
                  <a:pt x="137549" y="221893"/>
                </a:lnTo>
                <a:lnTo>
                  <a:pt x="131250" y="248889"/>
                </a:lnTo>
                <a:lnTo>
                  <a:pt x="123020" y="270237"/>
                </a:lnTo>
                <a:lnTo>
                  <a:pt x="112020" y="284270"/>
                </a:lnTo>
                <a:lnTo>
                  <a:pt x="97408" y="289318"/>
                </a:lnTo>
                <a:lnTo>
                  <a:pt x="142531" y="331175"/>
                </a:lnTo>
                <a:lnTo>
                  <a:pt x="188583" y="352183"/>
                </a:lnTo>
                <a:lnTo>
                  <a:pt x="226809" y="352283"/>
                </a:lnTo>
                <a:lnTo>
                  <a:pt x="248450" y="331418"/>
                </a:lnTo>
                <a:lnTo>
                  <a:pt x="250709" y="342557"/>
                </a:lnTo>
                <a:lnTo>
                  <a:pt x="250790" y="344026"/>
                </a:lnTo>
                <a:lnTo>
                  <a:pt x="250646" y="345938"/>
                </a:lnTo>
                <a:lnTo>
                  <a:pt x="252234" y="358406"/>
                </a:lnTo>
                <a:lnTo>
                  <a:pt x="242569" y="396649"/>
                </a:lnTo>
                <a:lnTo>
                  <a:pt x="217247" y="417924"/>
                </a:lnTo>
                <a:lnTo>
                  <a:pt x="181776" y="428392"/>
                </a:lnTo>
                <a:lnTo>
                  <a:pt x="141667" y="434214"/>
                </a:lnTo>
                <a:lnTo>
                  <a:pt x="102429" y="441551"/>
                </a:lnTo>
                <a:lnTo>
                  <a:pt x="35222" y="498070"/>
                </a:lnTo>
                <a:lnTo>
                  <a:pt x="13916" y="548620"/>
                </a:lnTo>
                <a:lnTo>
                  <a:pt x="3044" y="591331"/>
                </a:lnTo>
                <a:lnTo>
                  <a:pt x="0" y="609319"/>
                </a:lnTo>
                <a:lnTo>
                  <a:pt x="640079" y="609319"/>
                </a:lnTo>
                <a:close/>
              </a:path>
            </a:pathLst>
          </a:custGeom>
          <a:ln w="12700">
            <a:solidFill>
              <a:srgbClr val="4C4C4C"/>
            </a:solidFill>
          </a:ln>
        </p:spPr>
        <p:txBody>
          <a:bodyPr wrap="square" lIns="0" tIns="0" rIns="0" bIns="0" rtlCol="0"/>
          <a:lstStyle/>
          <a:p>
            <a:endParaRPr/>
          </a:p>
        </p:txBody>
      </p:sp>
      <p:sp>
        <p:nvSpPr>
          <p:cNvPr id="51" name="object 51"/>
          <p:cNvSpPr/>
          <p:nvPr/>
        </p:nvSpPr>
        <p:spPr>
          <a:xfrm>
            <a:off x="6446521" y="1886714"/>
            <a:ext cx="222885" cy="271780"/>
          </a:xfrm>
          <a:custGeom>
            <a:avLst/>
            <a:gdLst/>
            <a:ahLst/>
            <a:cxnLst/>
            <a:rect l="l" t="t" r="r" b="b"/>
            <a:pathLst>
              <a:path w="222885" h="271780">
                <a:moveTo>
                  <a:pt x="111251" y="271272"/>
                </a:moveTo>
                <a:lnTo>
                  <a:pt x="142715" y="263273"/>
                </a:lnTo>
                <a:lnTo>
                  <a:pt x="179393" y="240668"/>
                </a:lnTo>
                <a:lnTo>
                  <a:pt x="209814" y="205542"/>
                </a:lnTo>
                <a:lnTo>
                  <a:pt x="222503" y="159981"/>
                </a:lnTo>
                <a:lnTo>
                  <a:pt x="211378" y="37553"/>
                </a:lnTo>
                <a:lnTo>
                  <a:pt x="150406" y="33250"/>
                </a:lnTo>
                <a:lnTo>
                  <a:pt x="102209" y="22948"/>
                </a:lnTo>
                <a:lnTo>
                  <a:pt x="68614" y="10561"/>
                </a:lnTo>
                <a:lnTo>
                  <a:pt x="51447" y="0"/>
                </a:lnTo>
                <a:lnTo>
                  <a:pt x="39637" y="12945"/>
                </a:lnTo>
                <a:lnTo>
                  <a:pt x="31186" y="21382"/>
                </a:lnTo>
                <a:lnTo>
                  <a:pt x="22785" y="28516"/>
                </a:lnTo>
                <a:lnTo>
                  <a:pt x="11125" y="37553"/>
                </a:lnTo>
                <a:lnTo>
                  <a:pt x="4693" y="109111"/>
                </a:lnTo>
                <a:lnTo>
                  <a:pt x="1390" y="145716"/>
                </a:lnTo>
                <a:lnTo>
                  <a:pt x="173" y="158847"/>
                </a:lnTo>
                <a:lnTo>
                  <a:pt x="0" y="159981"/>
                </a:lnTo>
                <a:lnTo>
                  <a:pt x="12689" y="205542"/>
                </a:lnTo>
                <a:lnTo>
                  <a:pt x="43110" y="240668"/>
                </a:lnTo>
                <a:lnTo>
                  <a:pt x="79788" y="263273"/>
                </a:lnTo>
                <a:lnTo>
                  <a:pt x="111251" y="271272"/>
                </a:lnTo>
                <a:close/>
              </a:path>
            </a:pathLst>
          </a:custGeom>
          <a:ln w="12700">
            <a:solidFill>
              <a:srgbClr val="4C4C4C"/>
            </a:solidFill>
          </a:ln>
        </p:spPr>
        <p:txBody>
          <a:bodyPr wrap="square" lIns="0" tIns="0" rIns="0" bIns="0" rtlCol="0"/>
          <a:lstStyle/>
          <a:p>
            <a:endParaRPr/>
          </a:p>
        </p:txBody>
      </p:sp>
      <p:cxnSp>
        <p:nvCxnSpPr>
          <p:cNvPr id="53" name="Straight Connector 52">
            <a:extLst>
              <a:ext uri="{FF2B5EF4-FFF2-40B4-BE49-F238E27FC236}">
                <a16:creationId xmlns:a16="http://schemas.microsoft.com/office/drawing/2014/main" id="{D2A2DD6C-4F57-4085-BB5A-0B4882FDD322}"/>
              </a:ext>
            </a:extLst>
          </p:cNvPr>
          <p:cNvCxnSpPr>
            <a:cxnSpLocks/>
          </p:cNvCxnSpPr>
          <p:nvPr/>
        </p:nvCxnSpPr>
        <p:spPr bwMode="auto">
          <a:xfrm>
            <a:off x="6373840" y="2227652"/>
            <a:ext cx="122211" cy="172902"/>
          </a:xfrm>
          <a:prstGeom prst="line">
            <a:avLst/>
          </a:prstGeom>
          <a:solidFill>
            <a:schemeClr val="hlink"/>
          </a:solidFill>
          <a:ln w="12700" cap="flat" cmpd="sng" algn="ctr">
            <a:solidFill>
              <a:srgbClr val="4C4C4C"/>
            </a:solidFill>
            <a:prstDash val="solid"/>
            <a:round/>
            <a:headEnd type="none" w="med" len="med"/>
            <a:tailEnd type="none" w="med" len="med"/>
          </a:ln>
          <a:effectLst/>
        </p:spPr>
      </p:cxnSp>
      <p:cxnSp>
        <p:nvCxnSpPr>
          <p:cNvPr id="58" name="Straight Connector 57">
            <a:extLst>
              <a:ext uri="{FF2B5EF4-FFF2-40B4-BE49-F238E27FC236}">
                <a16:creationId xmlns:a16="http://schemas.microsoft.com/office/drawing/2014/main" id="{EABD6F2C-CF60-4551-A48E-0C5889F76769}"/>
              </a:ext>
            </a:extLst>
          </p:cNvPr>
          <p:cNvCxnSpPr>
            <a:cxnSpLocks/>
          </p:cNvCxnSpPr>
          <p:nvPr/>
        </p:nvCxnSpPr>
        <p:spPr bwMode="auto">
          <a:xfrm flipH="1">
            <a:off x="6623208" y="2231653"/>
            <a:ext cx="122211" cy="172902"/>
          </a:xfrm>
          <a:prstGeom prst="line">
            <a:avLst/>
          </a:prstGeom>
          <a:solidFill>
            <a:schemeClr val="hlink"/>
          </a:solidFill>
          <a:ln w="12700" cap="flat" cmpd="sng" algn="ctr">
            <a:solidFill>
              <a:srgbClr val="4C4C4C"/>
            </a:solidFill>
            <a:prstDash val="solid"/>
            <a:round/>
            <a:headEnd type="none" w="med" len="med"/>
            <a:tailEnd type="none" w="med" len="med"/>
          </a:ln>
          <a:effectLst/>
        </p:spPr>
      </p:cxnSp>
      <p:grpSp>
        <p:nvGrpSpPr>
          <p:cNvPr id="21" name="Group 20">
            <a:extLst>
              <a:ext uri="{FF2B5EF4-FFF2-40B4-BE49-F238E27FC236}">
                <a16:creationId xmlns:a16="http://schemas.microsoft.com/office/drawing/2014/main" id="{5645C370-29B1-F2F0-B459-5D718392C23E}"/>
              </a:ext>
            </a:extLst>
          </p:cNvPr>
          <p:cNvGrpSpPr>
            <a:grpSpLocks noChangeAspect="1"/>
          </p:cNvGrpSpPr>
          <p:nvPr/>
        </p:nvGrpSpPr>
        <p:grpSpPr>
          <a:xfrm>
            <a:off x="4181598" y="4058467"/>
            <a:ext cx="430339" cy="430339"/>
            <a:chOff x="4214257" y="4199982"/>
            <a:chExt cx="349158" cy="349158"/>
          </a:xfrm>
        </p:grpSpPr>
        <p:sp>
          <p:nvSpPr>
            <p:cNvPr id="106" name="Freeform: Shape 105">
              <a:extLst>
                <a:ext uri="{FF2B5EF4-FFF2-40B4-BE49-F238E27FC236}">
                  <a16:creationId xmlns:a16="http://schemas.microsoft.com/office/drawing/2014/main" id="{1EB633C0-892D-4A51-BB8A-D4C01AFB96C7}"/>
                </a:ext>
              </a:extLst>
            </p:cNvPr>
            <p:cNvSpPr/>
            <p:nvPr/>
          </p:nvSpPr>
          <p:spPr bwMode="auto">
            <a:xfrm>
              <a:off x="4253350" y="4425710"/>
              <a:ext cx="264319" cy="119281"/>
            </a:xfrm>
            <a:custGeom>
              <a:avLst/>
              <a:gdLst>
                <a:gd name="connsiteX0" fmla="*/ 19050 w 233362"/>
                <a:gd name="connsiteY0" fmla="*/ 100013 h 102394"/>
                <a:gd name="connsiteX1" fmla="*/ 0 w 233362"/>
                <a:gd name="connsiteY1" fmla="*/ 14288 h 102394"/>
                <a:gd name="connsiteX2" fmla="*/ 35719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 name="connsiteX0" fmla="*/ 19050 w 233362"/>
                <a:gd name="connsiteY0" fmla="*/ 100013 h 102394"/>
                <a:gd name="connsiteX1" fmla="*/ 0 w 233362"/>
                <a:gd name="connsiteY1" fmla="*/ 14288 h 102394"/>
                <a:gd name="connsiteX2" fmla="*/ 35719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 name="connsiteX0" fmla="*/ 19050 w 233362"/>
                <a:gd name="connsiteY0" fmla="*/ 100013 h 102394"/>
                <a:gd name="connsiteX1" fmla="*/ 0 w 233362"/>
                <a:gd name="connsiteY1" fmla="*/ 14288 h 102394"/>
                <a:gd name="connsiteX2" fmla="*/ 35719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 name="connsiteX0" fmla="*/ 19050 w 233362"/>
                <a:gd name="connsiteY0" fmla="*/ 100013 h 102394"/>
                <a:gd name="connsiteX1" fmla="*/ 0 w 233362"/>
                <a:gd name="connsiteY1" fmla="*/ 14288 h 102394"/>
                <a:gd name="connsiteX2" fmla="*/ 28575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 name="connsiteX0" fmla="*/ 19050 w 233362"/>
                <a:gd name="connsiteY0" fmla="*/ 100013 h 102394"/>
                <a:gd name="connsiteX1" fmla="*/ 0 w 233362"/>
                <a:gd name="connsiteY1" fmla="*/ 14288 h 102394"/>
                <a:gd name="connsiteX2" fmla="*/ 28575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 name="connsiteX0" fmla="*/ 19050 w 242888"/>
                <a:gd name="connsiteY0" fmla="*/ 100013 h 111280"/>
                <a:gd name="connsiteX1" fmla="*/ 0 w 242888"/>
                <a:gd name="connsiteY1" fmla="*/ 14288 h 111280"/>
                <a:gd name="connsiteX2" fmla="*/ 28575 w 242888"/>
                <a:gd name="connsiteY2" fmla="*/ 0 h 111280"/>
                <a:gd name="connsiteX3" fmla="*/ 197644 w 242888"/>
                <a:gd name="connsiteY3" fmla="*/ 0 h 111280"/>
                <a:gd name="connsiteX4" fmla="*/ 233362 w 242888"/>
                <a:gd name="connsiteY4" fmla="*/ 14288 h 111280"/>
                <a:gd name="connsiteX5" fmla="*/ 242888 w 242888"/>
                <a:gd name="connsiteY5" fmla="*/ 111280 h 111280"/>
                <a:gd name="connsiteX6" fmla="*/ 19050 w 242888"/>
                <a:gd name="connsiteY6" fmla="*/ 100013 h 111280"/>
                <a:gd name="connsiteX0" fmla="*/ 0 w 264319"/>
                <a:gd name="connsiteY0" fmla="*/ 102234 h 111280"/>
                <a:gd name="connsiteX1" fmla="*/ 21431 w 264319"/>
                <a:gd name="connsiteY1" fmla="*/ 14288 h 111280"/>
                <a:gd name="connsiteX2" fmla="*/ 50006 w 264319"/>
                <a:gd name="connsiteY2" fmla="*/ 0 h 111280"/>
                <a:gd name="connsiteX3" fmla="*/ 219075 w 264319"/>
                <a:gd name="connsiteY3" fmla="*/ 0 h 111280"/>
                <a:gd name="connsiteX4" fmla="*/ 254793 w 264319"/>
                <a:gd name="connsiteY4" fmla="*/ 14288 h 111280"/>
                <a:gd name="connsiteX5" fmla="*/ 264319 w 264319"/>
                <a:gd name="connsiteY5" fmla="*/ 111280 h 111280"/>
                <a:gd name="connsiteX6" fmla="*/ 0 w 264319"/>
                <a:gd name="connsiteY6" fmla="*/ 102234 h 111280"/>
                <a:gd name="connsiteX0" fmla="*/ 0 w 264319"/>
                <a:gd name="connsiteY0" fmla="*/ 102234 h 111280"/>
                <a:gd name="connsiteX1" fmla="*/ 21431 w 264319"/>
                <a:gd name="connsiteY1" fmla="*/ 14288 h 111280"/>
                <a:gd name="connsiteX2" fmla="*/ 50006 w 264319"/>
                <a:gd name="connsiteY2" fmla="*/ 0 h 111280"/>
                <a:gd name="connsiteX3" fmla="*/ 219075 w 264319"/>
                <a:gd name="connsiteY3" fmla="*/ 0 h 111280"/>
                <a:gd name="connsiteX4" fmla="*/ 254793 w 264319"/>
                <a:gd name="connsiteY4" fmla="*/ 14288 h 111280"/>
                <a:gd name="connsiteX5" fmla="*/ 264319 w 264319"/>
                <a:gd name="connsiteY5" fmla="*/ 111280 h 111280"/>
                <a:gd name="connsiteX6" fmla="*/ 0 w 264319"/>
                <a:gd name="connsiteY6" fmla="*/ 102234 h 111280"/>
                <a:gd name="connsiteX0" fmla="*/ 0 w 264319"/>
                <a:gd name="connsiteY0" fmla="*/ 102234 h 111280"/>
                <a:gd name="connsiteX1" fmla="*/ 21431 w 264319"/>
                <a:gd name="connsiteY1" fmla="*/ 14288 h 111280"/>
                <a:gd name="connsiteX2" fmla="*/ 50006 w 264319"/>
                <a:gd name="connsiteY2" fmla="*/ 0 h 111280"/>
                <a:gd name="connsiteX3" fmla="*/ 219075 w 264319"/>
                <a:gd name="connsiteY3" fmla="*/ 0 h 111280"/>
                <a:gd name="connsiteX4" fmla="*/ 254793 w 264319"/>
                <a:gd name="connsiteY4" fmla="*/ 14288 h 111280"/>
                <a:gd name="connsiteX5" fmla="*/ 264319 w 264319"/>
                <a:gd name="connsiteY5" fmla="*/ 111280 h 111280"/>
                <a:gd name="connsiteX6" fmla="*/ 0 w 264319"/>
                <a:gd name="connsiteY6" fmla="*/ 102234 h 111280"/>
                <a:gd name="connsiteX0" fmla="*/ 0 w 264319"/>
                <a:gd name="connsiteY0" fmla="*/ 102234 h 111280"/>
                <a:gd name="connsiteX1" fmla="*/ 21431 w 264319"/>
                <a:gd name="connsiteY1" fmla="*/ 14288 h 111280"/>
                <a:gd name="connsiteX2" fmla="*/ 50006 w 264319"/>
                <a:gd name="connsiteY2" fmla="*/ 0 h 111280"/>
                <a:gd name="connsiteX3" fmla="*/ 219075 w 264319"/>
                <a:gd name="connsiteY3" fmla="*/ 0 h 111280"/>
                <a:gd name="connsiteX4" fmla="*/ 254793 w 264319"/>
                <a:gd name="connsiteY4" fmla="*/ 14288 h 111280"/>
                <a:gd name="connsiteX5" fmla="*/ 264319 w 264319"/>
                <a:gd name="connsiteY5" fmla="*/ 111280 h 111280"/>
                <a:gd name="connsiteX6" fmla="*/ 0 w 264319"/>
                <a:gd name="connsiteY6" fmla="*/ 102234 h 111280"/>
                <a:gd name="connsiteX0" fmla="*/ 0 w 264319"/>
                <a:gd name="connsiteY0" fmla="*/ 102234 h 111280"/>
                <a:gd name="connsiteX1" fmla="*/ 21431 w 264319"/>
                <a:gd name="connsiteY1" fmla="*/ 14288 h 111280"/>
                <a:gd name="connsiteX2" fmla="*/ 50006 w 264319"/>
                <a:gd name="connsiteY2" fmla="*/ 0 h 111280"/>
                <a:gd name="connsiteX3" fmla="*/ 219075 w 264319"/>
                <a:gd name="connsiteY3" fmla="*/ 0 h 111280"/>
                <a:gd name="connsiteX4" fmla="*/ 254793 w 264319"/>
                <a:gd name="connsiteY4" fmla="*/ 14288 h 111280"/>
                <a:gd name="connsiteX5" fmla="*/ 264319 w 264319"/>
                <a:gd name="connsiteY5" fmla="*/ 111280 h 111280"/>
                <a:gd name="connsiteX6" fmla="*/ 0 w 264319"/>
                <a:gd name="connsiteY6" fmla="*/ 102234 h 111280"/>
                <a:gd name="connsiteX0" fmla="*/ 0 w 264319"/>
                <a:gd name="connsiteY0" fmla="*/ 102234 h 111280"/>
                <a:gd name="connsiteX1" fmla="*/ 21431 w 264319"/>
                <a:gd name="connsiteY1" fmla="*/ 14288 h 111280"/>
                <a:gd name="connsiteX2" fmla="*/ 50006 w 264319"/>
                <a:gd name="connsiteY2" fmla="*/ 0 h 111280"/>
                <a:gd name="connsiteX3" fmla="*/ 219075 w 264319"/>
                <a:gd name="connsiteY3" fmla="*/ 0 h 111280"/>
                <a:gd name="connsiteX4" fmla="*/ 254793 w 264319"/>
                <a:gd name="connsiteY4" fmla="*/ 14288 h 111280"/>
                <a:gd name="connsiteX5" fmla="*/ 264319 w 264319"/>
                <a:gd name="connsiteY5" fmla="*/ 111280 h 111280"/>
                <a:gd name="connsiteX6" fmla="*/ 0 w 264319"/>
                <a:gd name="connsiteY6" fmla="*/ 102234 h 111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319" h="111280">
                  <a:moveTo>
                    <a:pt x="0" y="102234"/>
                  </a:moveTo>
                  <a:lnTo>
                    <a:pt x="21431" y="14288"/>
                  </a:lnTo>
                  <a:lnTo>
                    <a:pt x="50006" y="0"/>
                  </a:lnTo>
                  <a:cubicBezTo>
                    <a:pt x="94456" y="91735"/>
                    <a:pt x="177006" y="132218"/>
                    <a:pt x="219075" y="0"/>
                  </a:cubicBezTo>
                  <a:lnTo>
                    <a:pt x="254793" y="14288"/>
                  </a:lnTo>
                  <a:lnTo>
                    <a:pt x="264319" y="111280"/>
                  </a:lnTo>
                  <a:lnTo>
                    <a:pt x="0" y="102234"/>
                  </a:lnTo>
                  <a:close/>
                </a:path>
              </a:pathLst>
            </a:custGeom>
            <a:solidFill>
              <a:srgbClr val="AFCFA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grpSp>
          <p:nvGrpSpPr>
            <p:cNvPr id="94" name="Graphic 59">
              <a:extLst>
                <a:ext uri="{FF2B5EF4-FFF2-40B4-BE49-F238E27FC236}">
                  <a16:creationId xmlns:a16="http://schemas.microsoft.com/office/drawing/2014/main" id="{16407280-EBE7-4773-A6D0-95D64F73A190}"/>
                </a:ext>
              </a:extLst>
            </p:cNvPr>
            <p:cNvGrpSpPr/>
            <p:nvPr/>
          </p:nvGrpSpPr>
          <p:grpSpPr>
            <a:xfrm>
              <a:off x="4214257" y="4199982"/>
              <a:ext cx="349158" cy="349158"/>
              <a:chOff x="3733986" y="3997641"/>
              <a:chExt cx="219075" cy="219075"/>
            </a:xfrm>
            <a:noFill/>
          </p:grpSpPr>
          <p:sp>
            <p:nvSpPr>
              <p:cNvPr id="95" name="Freeform: Shape 94">
                <a:extLst>
                  <a:ext uri="{FF2B5EF4-FFF2-40B4-BE49-F238E27FC236}">
                    <a16:creationId xmlns:a16="http://schemas.microsoft.com/office/drawing/2014/main" id="{02A28D7D-F0B3-480E-B976-1B59DC9323E9}"/>
                  </a:ext>
                </a:extLst>
              </p:cNvPr>
              <p:cNvSpPr/>
              <p:nvPr/>
            </p:nvSpPr>
            <p:spPr>
              <a:xfrm>
                <a:off x="3814949" y="4078592"/>
                <a:ext cx="19050" cy="4773"/>
              </a:xfrm>
              <a:custGeom>
                <a:avLst/>
                <a:gdLst>
                  <a:gd name="connsiteX0" fmla="*/ -337 w 19050"/>
                  <a:gd name="connsiteY0" fmla="*/ 1461 h 4773"/>
                  <a:gd name="connsiteX1" fmla="*/ 9188 w 19050"/>
                  <a:gd name="connsiteY1" fmla="*/ -3302 h 4773"/>
                  <a:gd name="connsiteX2" fmla="*/ 18713 w 19050"/>
                  <a:gd name="connsiteY2" fmla="*/ 1461 h 4773"/>
                </a:gdLst>
                <a:ahLst/>
                <a:cxnLst>
                  <a:cxn ang="0">
                    <a:pos x="connsiteX0" y="connsiteY0"/>
                  </a:cxn>
                  <a:cxn ang="0">
                    <a:pos x="connsiteX1" y="connsiteY1"/>
                  </a:cxn>
                  <a:cxn ang="0">
                    <a:pos x="connsiteX2" y="connsiteY2"/>
                  </a:cxn>
                </a:cxnLst>
                <a:rect l="l" t="t" r="r" b="b"/>
                <a:pathLst>
                  <a:path w="19050" h="4773">
                    <a:moveTo>
                      <a:pt x="-337" y="1461"/>
                    </a:moveTo>
                    <a:cubicBezTo>
                      <a:pt x="-337" y="-3778"/>
                      <a:pt x="3949" y="-3302"/>
                      <a:pt x="9188" y="-3302"/>
                    </a:cubicBezTo>
                    <a:cubicBezTo>
                      <a:pt x="14427" y="-3302"/>
                      <a:pt x="18713" y="-3778"/>
                      <a:pt x="18713" y="1461"/>
                    </a:cubicBezTo>
                  </a:path>
                </a:pathLst>
              </a:custGeom>
              <a:ln w="12700">
                <a:solidFill>
                  <a:srgbClr val="4C4C4C"/>
                </a:solidFill>
              </a:ln>
            </p:spPr>
            <p:txBody>
              <a:bodyPr wrap="square" lIns="0" tIns="0" rIns="0" bIns="0" rtlCol="0"/>
              <a:lstStyle/>
              <a:p>
                <a:endParaRPr lang="en-US"/>
              </a:p>
            </p:txBody>
          </p:sp>
          <p:sp>
            <p:nvSpPr>
              <p:cNvPr id="96" name="Freeform: Shape 95">
                <a:extLst>
                  <a:ext uri="{FF2B5EF4-FFF2-40B4-BE49-F238E27FC236}">
                    <a16:creationId xmlns:a16="http://schemas.microsoft.com/office/drawing/2014/main" id="{D7DD9682-BAA2-4261-BA79-6FF2B89150D6}"/>
                  </a:ext>
                </a:extLst>
              </p:cNvPr>
              <p:cNvSpPr/>
              <p:nvPr/>
            </p:nvSpPr>
            <p:spPr>
              <a:xfrm>
                <a:off x="3853049" y="4078592"/>
                <a:ext cx="19050" cy="4773"/>
              </a:xfrm>
              <a:custGeom>
                <a:avLst/>
                <a:gdLst>
                  <a:gd name="connsiteX0" fmla="*/ -337 w 19050"/>
                  <a:gd name="connsiteY0" fmla="*/ 1461 h 4773"/>
                  <a:gd name="connsiteX1" fmla="*/ 9188 w 19050"/>
                  <a:gd name="connsiteY1" fmla="*/ -3302 h 4773"/>
                  <a:gd name="connsiteX2" fmla="*/ 18713 w 19050"/>
                  <a:gd name="connsiteY2" fmla="*/ 1461 h 4773"/>
                </a:gdLst>
                <a:ahLst/>
                <a:cxnLst>
                  <a:cxn ang="0">
                    <a:pos x="connsiteX0" y="connsiteY0"/>
                  </a:cxn>
                  <a:cxn ang="0">
                    <a:pos x="connsiteX1" y="connsiteY1"/>
                  </a:cxn>
                  <a:cxn ang="0">
                    <a:pos x="connsiteX2" y="connsiteY2"/>
                  </a:cxn>
                </a:cxnLst>
                <a:rect l="l" t="t" r="r" b="b"/>
                <a:pathLst>
                  <a:path w="19050" h="4773">
                    <a:moveTo>
                      <a:pt x="-337" y="1461"/>
                    </a:moveTo>
                    <a:cubicBezTo>
                      <a:pt x="-337" y="-3778"/>
                      <a:pt x="3949" y="-3302"/>
                      <a:pt x="9188" y="-3302"/>
                    </a:cubicBezTo>
                    <a:cubicBezTo>
                      <a:pt x="14427" y="-3302"/>
                      <a:pt x="18713" y="-3778"/>
                      <a:pt x="18713" y="1461"/>
                    </a:cubicBezTo>
                  </a:path>
                </a:pathLst>
              </a:custGeom>
              <a:ln w="12700">
                <a:solidFill>
                  <a:srgbClr val="4C4C4C"/>
                </a:solidFill>
              </a:ln>
            </p:spPr>
            <p:txBody>
              <a:bodyPr wrap="square" lIns="0" tIns="0" rIns="0" bIns="0" rtlCol="0"/>
              <a:lstStyle/>
              <a:p>
                <a:endParaRPr lang="en-US"/>
              </a:p>
            </p:txBody>
          </p:sp>
          <p:sp>
            <p:nvSpPr>
              <p:cNvPr id="97" name="Freeform: Shape 96">
                <a:extLst>
                  <a:ext uri="{FF2B5EF4-FFF2-40B4-BE49-F238E27FC236}">
                    <a16:creationId xmlns:a16="http://schemas.microsoft.com/office/drawing/2014/main" id="{2D7A56CB-4DDF-40B6-91D1-93C8789C2C62}"/>
                  </a:ext>
                </a:extLst>
              </p:cNvPr>
              <p:cNvSpPr/>
              <p:nvPr/>
            </p:nvSpPr>
            <p:spPr>
              <a:xfrm>
                <a:off x="3733986" y="4140516"/>
                <a:ext cx="219075" cy="76200"/>
              </a:xfrm>
              <a:custGeom>
                <a:avLst/>
                <a:gdLst>
                  <a:gd name="connsiteX0" fmla="*/ 84912 w 219075"/>
                  <a:gd name="connsiteY0" fmla="*/ -3313 h 76200"/>
                  <a:gd name="connsiteX1" fmla="*/ -337 w 219075"/>
                  <a:gd name="connsiteY1" fmla="*/ 41931 h 76200"/>
                  <a:gd name="connsiteX2" fmla="*/ -337 w 219075"/>
                  <a:gd name="connsiteY2" fmla="*/ 72887 h 76200"/>
                  <a:gd name="connsiteX3" fmla="*/ 218738 w 219075"/>
                  <a:gd name="connsiteY3" fmla="*/ 72887 h 76200"/>
                  <a:gd name="connsiteX4" fmla="*/ 218738 w 219075"/>
                  <a:gd name="connsiteY4" fmla="*/ 41931 h 76200"/>
                  <a:gd name="connsiteX5" fmla="*/ 133680 w 219075"/>
                  <a:gd name="connsiteY5" fmla="*/ -3313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075" h="76200">
                    <a:moveTo>
                      <a:pt x="84912" y="-3313"/>
                    </a:moveTo>
                    <a:cubicBezTo>
                      <a:pt x="43954" y="3640"/>
                      <a:pt x="-337" y="2212"/>
                      <a:pt x="-337" y="41931"/>
                    </a:cubicBezTo>
                    <a:lnTo>
                      <a:pt x="-337" y="72887"/>
                    </a:lnTo>
                    <a:lnTo>
                      <a:pt x="218738" y="72887"/>
                    </a:lnTo>
                    <a:lnTo>
                      <a:pt x="218738" y="41931"/>
                    </a:lnTo>
                    <a:cubicBezTo>
                      <a:pt x="218738" y="2212"/>
                      <a:pt x="176066" y="3831"/>
                      <a:pt x="133680" y="-3313"/>
                    </a:cubicBezTo>
                  </a:path>
                </a:pathLst>
              </a:custGeom>
              <a:ln w="12700">
                <a:solidFill>
                  <a:srgbClr val="4C4C4C"/>
                </a:solidFill>
              </a:ln>
            </p:spPr>
            <p:txBody>
              <a:bodyPr wrap="square" lIns="0" tIns="0" rIns="0" bIns="0" rtlCol="0"/>
              <a:lstStyle/>
              <a:p>
                <a:endParaRPr lang="en-US"/>
              </a:p>
            </p:txBody>
          </p:sp>
          <p:sp>
            <p:nvSpPr>
              <p:cNvPr id="98" name="Freeform: Shape 97">
                <a:extLst>
                  <a:ext uri="{FF2B5EF4-FFF2-40B4-BE49-F238E27FC236}">
                    <a16:creationId xmlns:a16="http://schemas.microsoft.com/office/drawing/2014/main" id="{93363228-862A-4460-91BD-3267CC115DB1}"/>
                  </a:ext>
                </a:extLst>
              </p:cNvPr>
              <p:cNvSpPr/>
              <p:nvPr/>
            </p:nvSpPr>
            <p:spPr>
              <a:xfrm>
                <a:off x="3785183" y="4040504"/>
                <a:ext cx="116681" cy="109537"/>
              </a:xfrm>
              <a:custGeom>
                <a:avLst/>
                <a:gdLst>
                  <a:gd name="connsiteX0" fmla="*/ 58004 w 116681"/>
                  <a:gd name="connsiteY0" fmla="*/ 106225 h 109537"/>
                  <a:gd name="connsiteX1" fmla="*/ 105629 w 116681"/>
                  <a:gd name="connsiteY1" fmla="*/ 58600 h 109537"/>
                  <a:gd name="connsiteX2" fmla="*/ 105629 w 116681"/>
                  <a:gd name="connsiteY2" fmla="*/ 30025 h 109537"/>
                  <a:gd name="connsiteX3" fmla="*/ 100866 w 116681"/>
                  <a:gd name="connsiteY3" fmla="*/ 6212 h 109537"/>
                  <a:gd name="connsiteX4" fmla="*/ 58099 w 116681"/>
                  <a:gd name="connsiteY4" fmla="*/ -3313 h 109537"/>
                  <a:gd name="connsiteX5" fmla="*/ 15141 w 116681"/>
                  <a:gd name="connsiteY5" fmla="*/ 6212 h 109537"/>
                  <a:gd name="connsiteX6" fmla="*/ 10379 w 116681"/>
                  <a:gd name="connsiteY6" fmla="*/ 30025 h 109537"/>
                  <a:gd name="connsiteX7" fmla="*/ 10379 w 116681"/>
                  <a:gd name="connsiteY7" fmla="*/ 58600 h 109537"/>
                  <a:gd name="connsiteX8" fmla="*/ 58004 w 116681"/>
                  <a:gd name="connsiteY8" fmla="*/ 106225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681" h="109537">
                    <a:moveTo>
                      <a:pt x="58004" y="106225"/>
                    </a:moveTo>
                    <a:cubicBezTo>
                      <a:pt x="72291" y="106225"/>
                      <a:pt x="105629" y="87175"/>
                      <a:pt x="105629" y="58600"/>
                    </a:cubicBezTo>
                    <a:cubicBezTo>
                      <a:pt x="119916" y="58600"/>
                      <a:pt x="119916" y="30025"/>
                      <a:pt x="105629" y="30025"/>
                    </a:cubicBezTo>
                    <a:lnTo>
                      <a:pt x="100866" y="6212"/>
                    </a:lnTo>
                    <a:cubicBezTo>
                      <a:pt x="72291" y="6212"/>
                      <a:pt x="62766" y="1450"/>
                      <a:pt x="58099" y="-3313"/>
                    </a:cubicBezTo>
                    <a:cubicBezTo>
                      <a:pt x="53336" y="1450"/>
                      <a:pt x="43716" y="6212"/>
                      <a:pt x="15141" y="6212"/>
                    </a:cubicBezTo>
                    <a:lnTo>
                      <a:pt x="10379" y="30025"/>
                    </a:lnTo>
                    <a:cubicBezTo>
                      <a:pt x="-3909" y="30025"/>
                      <a:pt x="-3909" y="58600"/>
                      <a:pt x="10379" y="58600"/>
                    </a:cubicBezTo>
                    <a:cubicBezTo>
                      <a:pt x="10379" y="87175"/>
                      <a:pt x="43716" y="106225"/>
                      <a:pt x="58004" y="106225"/>
                    </a:cubicBezTo>
                    <a:close/>
                  </a:path>
                </a:pathLst>
              </a:custGeom>
              <a:ln w="12700">
                <a:solidFill>
                  <a:srgbClr val="4C4C4C"/>
                </a:solidFill>
              </a:ln>
            </p:spPr>
            <p:txBody>
              <a:bodyPr wrap="square" lIns="0" tIns="0" rIns="0" bIns="0" rtlCol="0"/>
              <a:lstStyle/>
              <a:p>
                <a:endParaRPr lang="en-US"/>
              </a:p>
            </p:txBody>
          </p:sp>
          <p:sp>
            <p:nvSpPr>
              <p:cNvPr id="99" name="Freeform: Shape 98">
                <a:extLst>
                  <a:ext uri="{FF2B5EF4-FFF2-40B4-BE49-F238E27FC236}">
                    <a16:creationId xmlns:a16="http://schemas.microsoft.com/office/drawing/2014/main" id="{8D9F1CD1-4F8C-4A0C-B7BD-5D95EDC430E4}"/>
                  </a:ext>
                </a:extLst>
              </p:cNvPr>
              <p:cNvSpPr/>
              <p:nvPr/>
            </p:nvSpPr>
            <p:spPr>
              <a:xfrm>
                <a:off x="3782057" y="3997641"/>
                <a:ext cx="122933" cy="83343"/>
              </a:xfrm>
              <a:custGeom>
                <a:avLst/>
                <a:gdLst>
                  <a:gd name="connsiteX0" fmla="*/ 118280 w 122933"/>
                  <a:gd name="connsiteY0" fmla="*/ 80031 h 83343"/>
                  <a:gd name="connsiteX1" fmla="*/ 122471 w 122933"/>
                  <a:gd name="connsiteY1" fmla="*/ 39359 h 83343"/>
                  <a:gd name="connsiteX2" fmla="*/ 114470 w 122933"/>
                  <a:gd name="connsiteY2" fmla="*/ 6212 h 83343"/>
                  <a:gd name="connsiteX3" fmla="*/ 108755 w 122933"/>
                  <a:gd name="connsiteY3" fmla="*/ -3313 h 83343"/>
                  <a:gd name="connsiteX4" fmla="*/ 97515 w 122933"/>
                  <a:gd name="connsiteY4" fmla="*/ 7926 h 83343"/>
                  <a:gd name="connsiteX5" fmla="*/ 84047 w 122933"/>
                  <a:gd name="connsiteY5" fmla="*/ 8021 h 83343"/>
                  <a:gd name="connsiteX6" fmla="*/ 83133 w 122933"/>
                  <a:gd name="connsiteY6" fmla="*/ 6975 h 83343"/>
                  <a:gd name="connsiteX7" fmla="*/ 75417 w 122933"/>
                  <a:gd name="connsiteY7" fmla="*/ -3313 h 83343"/>
                  <a:gd name="connsiteX8" fmla="*/ 68750 w 122933"/>
                  <a:gd name="connsiteY8" fmla="*/ 5545 h 83343"/>
                  <a:gd name="connsiteX9" fmla="*/ 55415 w 122933"/>
                  <a:gd name="connsiteY9" fmla="*/ 7449 h 83343"/>
                  <a:gd name="connsiteX10" fmla="*/ 53510 w 122933"/>
                  <a:gd name="connsiteY10" fmla="*/ 5545 h 83343"/>
                  <a:gd name="connsiteX11" fmla="*/ 46842 w 122933"/>
                  <a:gd name="connsiteY11" fmla="*/ -3313 h 83343"/>
                  <a:gd name="connsiteX12" fmla="*/ 39127 w 122933"/>
                  <a:gd name="connsiteY12" fmla="*/ 6975 h 83343"/>
                  <a:gd name="connsiteX13" fmla="*/ 32174 w 122933"/>
                  <a:gd name="connsiteY13" fmla="*/ 10784 h 83343"/>
                  <a:gd name="connsiteX14" fmla="*/ 24840 w 122933"/>
                  <a:gd name="connsiteY14" fmla="*/ 7926 h 83343"/>
                  <a:gd name="connsiteX15" fmla="*/ 13505 w 122933"/>
                  <a:gd name="connsiteY15" fmla="*/ -3313 h 83343"/>
                  <a:gd name="connsiteX16" fmla="*/ 7790 w 122933"/>
                  <a:gd name="connsiteY16" fmla="*/ 6212 h 83343"/>
                  <a:gd name="connsiteX17" fmla="*/ -211 w 122933"/>
                  <a:gd name="connsiteY17" fmla="*/ 39359 h 83343"/>
                  <a:gd name="connsiteX18" fmla="*/ 4170 w 122933"/>
                  <a:gd name="connsiteY18" fmla="*/ 80031 h 83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2933" h="83343">
                    <a:moveTo>
                      <a:pt x="118280" y="80031"/>
                    </a:moveTo>
                    <a:cubicBezTo>
                      <a:pt x="120594" y="66601"/>
                      <a:pt x="121995" y="52979"/>
                      <a:pt x="122471" y="39359"/>
                    </a:cubicBezTo>
                    <a:cubicBezTo>
                      <a:pt x="123242" y="27739"/>
                      <a:pt x="120451" y="16214"/>
                      <a:pt x="114470" y="6212"/>
                    </a:cubicBezTo>
                    <a:lnTo>
                      <a:pt x="108755" y="-3313"/>
                    </a:lnTo>
                    <a:lnTo>
                      <a:pt x="97515" y="7926"/>
                    </a:lnTo>
                    <a:cubicBezTo>
                      <a:pt x="93820" y="11642"/>
                      <a:pt x="87790" y="11737"/>
                      <a:pt x="84047" y="8021"/>
                    </a:cubicBezTo>
                    <a:cubicBezTo>
                      <a:pt x="83714" y="7735"/>
                      <a:pt x="83409" y="7356"/>
                      <a:pt x="83133" y="6975"/>
                    </a:cubicBezTo>
                    <a:lnTo>
                      <a:pt x="75417" y="-3313"/>
                    </a:lnTo>
                    <a:lnTo>
                      <a:pt x="68750" y="5545"/>
                    </a:lnTo>
                    <a:cubicBezTo>
                      <a:pt x="65597" y="9737"/>
                      <a:pt x="59625" y="10593"/>
                      <a:pt x="55415" y="7449"/>
                    </a:cubicBezTo>
                    <a:cubicBezTo>
                      <a:pt x="54691" y="6879"/>
                      <a:pt x="54053" y="6307"/>
                      <a:pt x="53510" y="5545"/>
                    </a:cubicBezTo>
                    <a:lnTo>
                      <a:pt x="46842" y="-3313"/>
                    </a:lnTo>
                    <a:lnTo>
                      <a:pt x="39127" y="6975"/>
                    </a:lnTo>
                    <a:cubicBezTo>
                      <a:pt x="37470" y="9165"/>
                      <a:pt x="34936" y="10593"/>
                      <a:pt x="32174" y="10784"/>
                    </a:cubicBezTo>
                    <a:cubicBezTo>
                      <a:pt x="29431" y="10975"/>
                      <a:pt x="26754" y="9926"/>
                      <a:pt x="24840" y="7926"/>
                    </a:cubicBezTo>
                    <a:lnTo>
                      <a:pt x="13505" y="-3313"/>
                    </a:lnTo>
                    <a:lnTo>
                      <a:pt x="7790" y="6212"/>
                    </a:lnTo>
                    <a:cubicBezTo>
                      <a:pt x="1808" y="16214"/>
                      <a:pt x="-983" y="27739"/>
                      <a:pt x="-211" y="39359"/>
                    </a:cubicBezTo>
                    <a:cubicBezTo>
                      <a:pt x="294" y="52979"/>
                      <a:pt x="1751" y="66601"/>
                      <a:pt x="4170" y="80031"/>
                    </a:cubicBezTo>
                  </a:path>
                </a:pathLst>
              </a:custGeom>
              <a:ln w="12700">
                <a:solidFill>
                  <a:srgbClr val="4C4C4C"/>
                </a:solidFill>
              </a:ln>
            </p:spPr>
            <p:txBody>
              <a:bodyPr wrap="square" lIns="0" tIns="0" rIns="0" bIns="0" rtlCol="0"/>
              <a:lstStyle/>
              <a:p>
                <a:endParaRPr lang="en-US"/>
              </a:p>
            </p:txBody>
          </p:sp>
          <p:sp>
            <p:nvSpPr>
              <p:cNvPr id="100" name="Freeform: Shape 99">
                <a:extLst>
                  <a:ext uri="{FF2B5EF4-FFF2-40B4-BE49-F238E27FC236}">
                    <a16:creationId xmlns:a16="http://schemas.microsoft.com/office/drawing/2014/main" id="{5CE0B942-2E5F-4931-8624-2DF3C62F5EFC}"/>
                  </a:ext>
                </a:extLst>
              </p:cNvPr>
              <p:cNvSpPr/>
              <p:nvPr/>
            </p:nvSpPr>
            <p:spPr>
              <a:xfrm>
                <a:off x="3795899" y="4143946"/>
                <a:ext cx="95250" cy="53719"/>
              </a:xfrm>
              <a:custGeom>
                <a:avLst/>
                <a:gdLst>
                  <a:gd name="connsiteX0" fmla="*/ -337 w 95250"/>
                  <a:gd name="connsiteY0" fmla="*/ -3313 h 53719"/>
                  <a:gd name="connsiteX1" fmla="*/ 15856 w 95250"/>
                  <a:gd name="connsiteY1" fmla="*/ 33643 h 53719"/>
                  <a:gd name="connsiteX2" fmla="*/ 41859 w 95250"/>
                  <a:gd name="connsiteY2" fmla="*/ 50407 h 53719"/>
                  <a:gd name="connsiteX3" fmla="*/ 52717 w 95250"/>
                  <a:gd name="connsiteY3" fmla="*/ 50407 h 53719"/>
                  <a:gd name="connsiteX4" fmla="*/ 78720 w 95250"/>
                  <a:gd name="connsiteY4" fmla="*/ 33643 h 53719"/>
                  <a:gd name="connsiteX5" fmla="*/ 94913 w 95250"/>
                  <a:gd name="connsiteY5" fmla="*/ -3313 h 53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 h="53719">
                    <a:moveTo>
                      <a:pt x="-337" y="-3313"/>
                    </a:moveTo>
                    <a:lnTo>
                      <a:pt x="15856" y="33643"/>
                    </a:lnTo>
                    <a:cubicBezTo>
                      <a:pt x="20485" y="43835"/>
                      <a:pt x="30657" y="50407"/>
                      <a:pt x="41859" y="50407"/>
                    </a:cubicBezTo>
                    <a:lnTo>
                      <a:pt x="52717" y="50407"/>
                    </a:lnTo>
                    <a:cubicBezTo>
                      <a:pt x="63919" y="50407"/>
                      <a:pt x="74091" y="43835"/>
                      <a:pt x="78720" y="33643"/>
                    </a:cubicBezTo>
                    <a:lnTo>
                      <a:pt x="94913" y="-3313"/>
                    </a:lnTo>
                  </a:path>
                </a:pathLst>
              </a:custGeom>
              <a:ln w="12700">
                <a:solidFill>
                  <a:srgbClr val="4C4C4C"/>
                </a:solidFill>
              </a:ln>
            </p:spPr>
            <p:txBody>
              <a:bodyPr wrap="square" lIns="0" tIns="0" rIns="0" bIns="0" rtlCol="0"/>
              <a:lstStyle/>
              <a:p>
                <a:endParaRPr lang="en-US"/>
              </a:p>
            </p:txBody>
          </p:sp>
          <p:sp>
            <p:nvSpPr>
              <p:cNvPr id="101" name="Freeform: Shape 100">
                <a:extLst>
                  <a:ext uri="{FF2B5EF4-FFF2-40B4-BE49-F238E27FC236}">
                    <a16:creationId xmlns:a16="http://schemas.microsoft.com/office/drawing/2014/main" id="{017C1894-FC0C-44F2-B45A-3480E222BEEF}"/>
                  </a:ext>
                </a:extLst>
              </p:cNvPr>
              <p:cNvSpPr/>
              <p:nvPr/>
            </p:nvSpPr>
            <p:spPr>
              <a:xfrm>
                <a:off x="3762561" y="4147850"/>
                <a:ext cx="9525" cy="68865"/>
              </a:xfrm>
              <a:custGeom>
                <a:avLst/>
                <a:gdLst>
                  <a:gd name="connsiteX0" fmla="*/ 9525 w 9525"/>
                  <a:gd name="connsiteY0" fmla="*/ 0 h 68865"/>
                  <a:gd name="connsiteX1" fmla="*/ 0 w 9525"/>
                  <a:gd name="connsiteY1" fmla="*/ 68866 h 68865"/>
                </a:gdLst>
                <a:ahLst/>
                <a:cxnLst>
                  <a:cxn ang="0">
                    <a:pos x="connsiteX0" y="connsiteY0"/>
                  </a:cxn>
                  <a:cxn ang="0">
                    <a:pos x="connsiteX1" y="connsiteY1"/>
                  </a:cxn>
                </a:cxnLst>
                <a:rect l="l" t="t" r="r" b="b"/>
                <a:pathLst>
                  <a:path w="9525" h="68865">
                    <a:moveTo>
                      <a:pt x="9525" y="0"/>
                    </a:moveTo>
                    <a:lnTo>
                      <a:pt x="0" y="68866"/>
                    </a:lnTo>
                  </a:path>
                </a:pathLst>
              </a:custGeom>
              <a:ln w="12700">
                <a:solidFill>
                  <a:srgbClr val="4C4C4C"/>
                </a:solidFill>
              </a:ln>
            </p:spPr>
            <p:txBody>
              <a:bodyPr wrap="square" lIns="0" tIns="0" rIns="0" bIns="0" rtlCol="0"/>
              <a:lstStyle/>
              <a:p>
                <a:endParaRPr lang="en-US"/>
              </a:p>
            </p:txBody>
          </p:sp>
          <p:sp>
            <p:nvSpPr>
              <p:cNvPr id="102" name="Freeform: Shape 101">
                <a:extLst>
                  <a:ext uri="{FF2B5EF4-FFF2-40B4-BE49-F238E27FC236}">
                    <a16:creationId xmlns:a16="http://schemas.microsoft.com/office/drawing/2014/main" id="{A50F44CB-2440-43DC-A773-6813EEBA1924}"/>
                  </a:ext>
                </a:extLst>
              </p:cNvPr>
              <p:cNvSpPr/>
              <p:nvPr/>
            </p:nvSpPr>
            <p:spPr>
              <a:xfrm>
                <a:off x="3914104" y="4147660"/>
                <a:ext cx="10382" cy="69056"/>
              </a:xfrm>
              <a:custGeom>
                <a:avLst/>
                <a:gdLst>
                  <a:gd name="connsiteX0" fmla="*/ 0 w 10382"/>
                  <a:gd name="connsiteY0" fmla="*/ 0 h 69056"/>
                  <a:gd name="connsiteX1" fmla="*/ 10382 w 10382"/>
                  <a:gd name="connsiteY1" fmla="*/ 69056 h 69056"/>
                </a:gdLst>
                <a:ahLst/>
                <a:cxnLst>
                  <a:cxn ang="0">
                    <a:pos x="connsiteX0" y="connsiteY0"/>
                  </a:cxn>
                  <a:cxn ang="0">
                    <a:pos x="connsiteX1" y="connsiteY1"/>
                  </a:cxn>
                </a:cxnLst>
                <a:rect l="l" t="t" r="r" b="b"/>
                <a:pathLst>
                  <a:path w="10382" h="69056">
                    <a:moveTo>
                      <a:pt x="0" y="0"/>
                    </a:moveTo>
                    <a:lnTo>
                      <a:pt x="10382" y="69056"/>
                    </a:lnTo>
                  </a:path>
                </a:pathLst>
              </a:custGeom>
              <a:ln w="12700">
                <a:solidFill>
                  <a:srgbClr val="4C4C4C"/>
                </a:solidFill>
              </a:ln>
            </p:spPr>
            <p:txBody>
              <a:bodyPr wrap="square" lIns="0" tIns="0" rIns="0" bIns="0" rtlCol="0"/>
              <a:lstStyle/>
              <a:p>
                <a:endParaRPr lang="en-US"/>
              </a:p>
            </p:txBody>
          </p:sp>
        </p:grpSp>
      </p:grpSp>
      <p:sp>
        <p:nvSpPr>
          <p:cNvPr id="103" name="Freeform: Shape 102">
            <a:extLst>
              <a:ext uri="{FF2B5EF4-FFF2-40B4-BE49-F238E27FC236}">
                <a16:creationId xmlns:a16="http://schemas.microsoft.com/office/drawing/2014/main" id="{71CA8889-E8D8-422A-ABC7-CDB5159C4C31}"/>
              </a:ext>
            </a:extLst>
          </p:cNvPr>
          <p:cNvSpPr/>
          <p:nvPr/>
        </p:nvSpPr>
        <p:spPr>
          <a:xfrm>
            <a:off x="5253224" y="3992879"/>
            <a:ext cx="228600" cy="228600"/>
          </a:xfrm>
          <a:custGeom>
            <a:avLst/>
            <a:gdLst>
              <a:gd name="connsiteX0" fmla="*/ 0 w 228600"/>
              <a:gd name="connsiteY0" fmla="*/ 0 h 228600"/>
              <a:gd name="connsiteX1" fmla="*/ 228600 w 228600"/>
              <a:gd name="connsiteY1" fmla="*/ 0 h 228600"/>
              <a:gd name="connsiteX2" fmla="*/ 228600 w 228600"/>
              <a:gd name="connsiteY2" fmla="*/ 228600 h 228600"/>
              <a:gd name="connsiteX3" fmla="*/ 0 w 2286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8600" h="228600">
                <a:moveTo>
                  <a:pt x="0" y="0"/>
                </a:moveTo>
                <a:lnTo>
                  <a:pt x="228600" y="0"/>
                </a:lnTo>
                <a:lnTo>
                  <a:pt x="228600" y="228600"/>
                </a:lnTo>
                <a:lnTo>
                  <a:pt x="0" y="228600"/>
                </a:lnTo>
                <a:close/>
              </a:path>
            </a:pathLst>
          </a:custGeom>
          <a:noFill/>
          <a:ln w="9525" cap="flat">
            <a:noFill/>
            <a:prstDash val="solid"/>
            <a:miter/>
          </a:ln>
        </p:spPr>
        <p:txBody>
          <a:bodyPr rtlCol="0" anchor="ctr"/>
          <a:lstStyle/>
          <a:p>
            <a:endParaRPr lang="en-US"/>
          </a:p>
        </p:txBody>
      </p:sp>
      <p:grpSp>
        <p:nvGrpSpPr>
          <p:cNvPr id="22" name="Group 21">
            <a:extLst>
              <a:ext uri="{FF2B5EF4-FFF2-40B4-BE49-F238E27FC236}">
                <a16:creationId xmlns:a16="http://schemas.microsoft.com/office/drawing/2014/main" id="{832C4F69-5CAB-2264-486D-3B0F4838A140}"/>
              </a:ext>
            </a:extLst>
          </p:cNvPr>
          <p:cNvGrpSpPr>
            <a:grpSpLocks noChangeAspect="1"/>
          </p:cNvGrpSpPr>
          <p:nvPr/>
        </p:nvGrpSpPr>
        <p:grpSpPr>
          <a:xfrm>
            <a:off x="5864699" y="4010336"/>
            <a:ext cx="489661" cy="489661"/>
            <a:chOff x="5897357" y="4151850"/>
            <a:chExt cx="397289" cy="397289"/>
          </a:xfrm>
        </p:grpSpPr>
        <p:sp>
          <p:nvSpPr>
            <p:cNvPr id="105" name="Freeform: Shape 104">
              <a:extLst>
                <a:ext uri="{FF2B5EF4-FFF2-40B4-BE49-F238E27FC236}">
                  <a16:creationId xmlns:a16="http://schemas.microsoft.com/office/drawing/2014/main" id="{A4213A8A-9D7A-4321-89E8-BF8A6518B3F0}"/>
                </a:ext>
              </a:extLst>
            </p:cNvPr>
            <p:cNvSpPr/>
            <p:nvPr/>
          </p:nvSpPr>
          <p:spPr bwMode="auto">
            <a:xfrm>
              <a:off x="5979319" y="4438650"/>
              <a:ext cx="233362" cy="102394"/>
            </a:xfrm>
            <a:custGeom>
              <a:avLst/>
              <a:gdLst>
                <a:gd name="connsiteX0" fmla="*/ 19050 w 233362"/>
                <a:gd name="connsiteY0" fmla="*/ 100013 h 102394"/>
                <a:gd name="connsiteX1" fmla="*/ 0 w 233362"/>
                <a:gd name="connsiteY1" fmla="*/ 14288 h 102394"/>
                <a:gd name="connsiteX2" fmla="*/ 35719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 name="connsiteX0" fmla="*/ 19050 w 233362"/>
                <a:gd name="connsiteY0" fmla="*/ 100013 h 102394"/>
                <a:gd name="connsiteX1" fmla="*/ 0 w 233362"/>
                <a:gd name="connsiteY1" fmla="*/ 14288 h 102394"/>
                <a:gd name="connsiteX2" fmla="*/ 35719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 name="connsiteX0" fmla="*/ 19050 w 233362"/>
                <a:gd name="connsiteY0" fmla="*/ 100013 h 102394"/>
                <a:gd name="connsiteX1" fmla="*/ 0 w 233362"/>
                <a:gd name="connsiteY1" fmla="*/ 14288 h 102394"/>
                <a:gd name="connsiteX2" fmla="*/ 35719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 name="connsiteX0" fmla="*/ 19050 w 233362"/>
                <a:gd name="connsiteY0" fmla="*/ 100013 h 102394"/>
                <a:gd name="connsiteX1" fmla="*/ 0 w 233362"/>
                <a:gd name="connsiteY1" fmla="*/ 14288 h 102394"/>
                <a:gd name="connsiteX2" fmla="*/ 28575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 name="connsiteX0" fmla="*/ 19050 w 233362"/>
                <a:gd name="connsiteY0" fmla="*/ 100013 h 102394"/>
                <a:gd name="connsiteX1" fmla="*/ 0 w 233362"/>
                <a:gd name="connsiteY1" fmla="*/ 14288 h 102394"/>
                <a:gd name="connsiteX2" fmla="*/ 28575 w 233362"/>
                <a:gd name="connsiteY2" fmla="*/ 0 h 102394"/>
                <a:gd name="connsiteX3" fmla="*/ 197644 w 233362"/>
                <a:gd name="connsiteY3" fmla="*/ 0 h 102394"/>
                <a:gd name="connsiteX4" fmla="*/ 233362 w 233362"/>
                <a:gd name="connsiteY4" fmla="*/ 14288 h 102394"/>
                <a:gd name="connsiteX5" fmla="*/ 209550 w 233362"/>
                <a:gd name="connsiteY5" fmla="*/ 102394 h 102394"/>
                <a:gd name="connsiteX6" fmla="*/ 19050 w 233362"/>
                <a:gd name="connsiteY6" fmla="*/ 100013 h 10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362" h="102394">
                  <a:moveTo>
                    <a:pt x="19050" y="100013"/>
                  </a:moveTo>
                  <a:lnTo>
                    <a:pt x="0" y="14288"/>
                  </a:lnTo>
                  <a:lnTo>
                    <a:pt x="28575" y="0"/>
                  </a:lnTo>
                  <a:cubicBezTo>
                    <a:pt x="80169" y="42862"/>
                    <a:pt x="124619" y="83344"/>
                    <a:pt x="197644" y="0"/>
                  </a:cubicBezTo>
                  <a:lnTo>
                    <a:pt x="233362" y="14288"/>
                  </a:lnTo>
                  <a:lnTo>
                    <a:pt x="209550" y="102394"/>
                  </a:lnTo>
                  <a:lnTo>
                    <a:pt x="19050" y="100013"/>
                  </a:lnTo>
                  <a:close/>
                </a:path>
              </a:pathLst>
            </a:custGeom>
            <a:solidFill>
              <a:srgbClr val="AFCFA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grpSp>
          <p:nvGrpSpPr>
            <p:cNvPr id="79" name="Graphic 61">
              <a:extLst>
                <a:ext uri="{FF2B5EF4-FFF2-40B4-BE49-F238E27FC236}">
                  <a16:creationId xmlns:a16="http://schemas.microsoft.com/office/drawing/2014/main" id="{83E3A1BC-9A02-4291-804A-468169ECBBA0}"/>
                </a:ext>
              </a:extLst>
            </p:cNvPr>
            <p:cNvGrpSpPr/>
            <p:nvPr/>
          </p:nvGrpSpPr>
          <p:grpSpPr>
            <a:xfrm>
              <a:off x="5897357" y="4151850"/>
              <a:ext cx="397289" cy="397289"/>
              <a:chOff x="5164312" y="3863449"/>
              <a:chExt cx="219075" cy="219075"/>
            </a:xfrm>
            <a:noFill/>
          </p:grpSpPr>
          <p:sp>
            <p:nvSpPr>
              <p:cNvPr id="80" name="Freeform: Shape 79">
                <a:extLst>
                  <a:ext uri="{FF2B5EF4-FFF2-40B4-BE49-F238E27FC236}">
                    <a16:creationId xmlns:a16="http://schemas.microsoft.com/office/drawing/2014/main" id="{70C12FF7-1743-47F5-A1DB-F602FEFA4648}"/>
                  </a:ext>
                </a:extLst>
              </p:cNvPr>
              <p:cNvSpPr/>
              <p:nvPr/>
            </p:nvSpPr>
            <p:spPr>
              <a:xfrm>
                <a:off x="5164312" y="4014517"/>
                <a:ext cx="219075" cy="68007"/>
              </a:xfrm>
              <a:custGeom>
                <a:avLst/>
                <a:gdLst>
                  <a:gd name="connsiteX0" fmla="*/ 134727 w 219075"/>
                  <a:gd name="connsiteY0" fmla="*/ -3361 h 68007"/>
                  <a:gd name="connsiteX1" fmla="*/ 218642 w 219075"/>
                  <a:gd name="connsiteY1" fmla="*/ 59884 h 68007"/>
                  <a:gd name="connsiteX2" fmla="*/ 218642 w 219075"/>
                  <a:gd name="connsiteY2" fmla="*/ 64646 h 68007"/>
                  <a:gd name="connsiteX3" fmla="*/ -433 w 219075"/>
                  <a:gd name="connsiteY3" fmla="*/ 64646 h 68007"/>
                  <a:gd name="connsiteX4" fmla="*/ -433 w 219075"/>
                  <a:gd name="connsiteY4" fmla="*/ 59884 h 68007"/>
                  <a:gd name="connsiteX5" fmla="*/ 83482 w 219075"/>
                  <a:gd name="connsiteY5" fmla="*/ -3361 h 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075" h="68007">
                    <a:moveTo>
                      <a:pt x="134727" y="-3361"/>
                    </a:moveTo>
                    <a:cubicBezTo>
                      <a:pt x="177589" y="15689"/>
                      <a:pt x="218642" y="26546"/>
                      <a:pt x="218642" y="59884"/>
                    </a:cubicBezTo>
                    <a:lnTo>
                      <a:pt x="218642" y="64646"/>
                    </a:lnTo>
                    <a:lnTo>
                      <a:pt x="-433" y="64646"/>
                    </a:lnTo>
                    <a:lnTo>
                      <a:pt x="-433" y="59884"/>
                    </a:lnTo>
                    <a:cubicBezTo>
                      <a:pt x="-433" y="26546"/>
                      <a:pt x="40620" y="15689"/>
                      <a:pt x="83482" y="-3361"/>
                    </a:cubicBez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81" name="Freeform: Shape 80">
                <a:extLst>
                  <a:ext uri="{FF2B5EF4-FFF2-40B4-BE49-F238E27FC236}">
                    <a16:creationId xmlns:a16="http://schemas.microsoft.com/office/drawing/2014/main" id="{9C6F3C3A-D552-441B-AF45-0B783077882A}"/>
                  </a:ext>
                </a:extLst>
              </p:cNvPr>
              <p:cNvSpPr/>
              <p:nvPr/>
            </p:nvSpPr>
            <p:spPr>
              <a:xfrm>
                <a:off x="5178600" y="3896787"/>
                <a:ext cx="54578" cy="107600"/>
              </a:xfrm>
              <a:custGeom>
                <a:avLst/>
                <a:gdLst>
                  <a:gd name="connsiteX0" fmla="*/ 45573 w 54578"/>
                  <a:gd name="connsiteY0" fmla="*/ -3361 h 107600"/>
                  <a:gd name="connsiteX1" fmla="*/ -433 w 54578"/>
                  <a:gd name="connsiteY1" fmla="*/ 101414 h 107600"/>
                  <a:gd name="connsiteX2" fmla="*/ 54145 w 54578"/>
                  <a:gd name="connsiteY2" fmla="*/ 96175 h 107600"/>
                </a:gdLst>
                <a:ahLst/>
                <a:cxnLst>
                  <a:cxn ang="0">
                    <a:pos x="connsiteX0" y="connsiteY0"/>
                  </a:cxn>
                  <a:cxn ang="0">
                    <a:pos x="connsiteX1" y="connsiteY1"/>
                  </a:cxn>
                  <a:cxn ang="0">
                    <a:pos x="connsiteX2" y="connsiteY2"/>
                  </a:cxn>
                </a:cxnLst>
                <a:rect l="l" t="t" r="r" b="b"/>
                <a:pathLst>
                  <a:path w="54578" h="107600">
                    <a:moveTo>
                      <a:pt x="45573" y="-3361"/>
                    </a:moveTo>
                    <a:cubicBezTo>
                      <a:pt x="6425" y="26358"/>
                      <a:pt x="12140" y="91889"/>
                      <a:pt x="-433" y="101414"/>
                    </a:cubicBezTo>
                    <a:cubicBezTo>
                      <a:pt x="-433" y="101414"/>
                      <a:pt x="39858" y="110462"/>
                      <a:pt x="54145" y="96175"/>
                    </a:cubicBez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82" name="Freeform: Shape 81">
                <a:extLst>
                  <a:ext uri="{FF2B5EF4-FFF2-40B4-BE49-F238E27FC236}">
                    <a16:creationId xmlns:a16="http://schemas.microsoft.com/office/drawing/2014/main" id="{279E04A9-E2F3-491C-B3F8-2192E8DB21BC}"/>
                  </a:ext>
                </a:extLst>
              </p:cNvPr>
              <p:cNvSpPr/>
              <p:nvPr/>
            </p:nvSpPr>
            <p:spPr>
              <a:xfrm>
                <a:off x="5314521" y="3896787"/>
                <a:ext cx="54578" cy="107600"/>
              </a:xfrm>
              <a:custGeom>
                <a:avLst/>
                <a:gdLst>
                  <a:gd name="connsiteX0" fmla="*/ 8140 w 54578"/>
                  <a:gd name="connsiteY0" fmla="*/ -3361 h 107600"/>
                  <a:gd name="connsiteX1" fmla="*/ 54145 w 54578"/>
                  <a:gd name="connsiteY1" fmla="*/ 101414 h 107600"/>
                  <a:gd name="connsiteX2" fmla="*/ -433 w 54578"/>
                  <a:gd name="connsiteY2" fmla="*/ 96175 h 107600"/>
                </a:gdLst>
                <a:ahLst/>
                <a:cxnLst>
                  <a:cxn ang="0">
                    <a:pos x="connsiteX0" y="connsiteY0"/>
                  </a:cxn>
                  <a:cxn ang="0">
                    <a:pos x="connsiteX1" y="connsiteY1"/>
                  </a:cxn>
                  <a:cxn ang="0">
                    <a:pos x="connsiteX2" y="connsiteY2"/>
                  </a:cxn>
                </a:cxnLst>
                <a:rect l="l" t="t" r="r" b="b"/>
                <a:pathLst>
                  <a:path w="54578" h="107600">
                    <a:moveTo>
                      <a:pt x="8140" y="-3361"/>
                    </a:moveTo>
                    <a:cubicBezTo>
                      <a:pt x="47287" y="26358"/>
                      <a:pt x="41572" y="91889"/>
                      <a:pt x="54145" y="101414"/>
                    </a:cubicBezTo>
                    <a:cubicBezTo>
                      <a:pt x="54145" y="101414"/>
                      <a:pt x="13855" y="110462"/>
                      <a:pt x="-433" y="96175"/>
                    </a:cubicBez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83" name="Freeform: Shape 82">
                <a:extLst>
                  <a:ext uri="{FF2B5EF4-FFF2-40B4-BE49-F238E27FC236}">
                    <a16:creationId xmlns:a16="http://schemas.microsoft.com/office/drawing/2014/main" id="{DB0C03FE-AB45-4F8D-A7EF-FCD4BB7AA06E}"/>
                  </a:ext>
                </a:extLst>
              </p:cNvPr>
              <p:cNvSpPr/>
              <p:nvPr/>
            </p:nvSpPr>
            <p:spPr>
              <a:xfrm>
                <a:off x="5211937" y="3930124"/>
                <a:ext cx="33337" cy="33337"/>
              </a:xfrm>
              <a:custGeom>
                <a:avLst/>
                <a:gdLst>
                  <a:gd name="connsiteX0" fmla="*/ 32905 w 33337"/>
                  <a:gd name="connsiteY0" fmla="*/ -3361 h 33337"/>
                  <a:gd name="connsiteX1" fmla="*/ -433 w 33337"/>
                  <a:gd name="connsiteY1" fmla="*/ 29977 h 33337"/>
                </a:gdLst>
                <a:ahLst/>
                <a:cxnLst>
                  <a:cxn ang="0">
                    <a:pos x="connsiteX0" y="connsiteY0"/>
                  </a:cxn>
                  <a:cxn ang="0">
                    <a:pos x="connsiteX1" y="connsiteY1"/>
                  </a:cxn>
                </a:cxnLst>
                <a:rect l="l" t="t" r="r" b="b"/>
                <a:pathLst>
                  <a:path w="33337" h="33337">
                    <a:moveTo>
                      <a:pt x="32905" y="-3361"/>
                    </a:moveTo>
                    <a:cubicBezTo>
                      <a:pt x="32905" y="6164"/>
                      <a:pt x="18617" y="29977"/>
                      <a:pt x="-433" y="29977"/>
                    </a:cubicBez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84" name="Freeform: Shape 83">
                <a:extLst>
                  <a:ext uri="{FF2B5EF4-FFF2-40B4-BE49-F238E27FC236}">
                    <a16:creationId xmlns:a16="http://schemas.microsoft.com/office/drawing/2014/main" id="{7CA88C86-440D-463F-859E-1CC5B3EDE997}"/>
                  </a:ext>
                </a:extLst>
              </p:cNvPr>
              <p:cNvSpPr/>
              <p:nvPr/>
            </p:nvSpPr>
            <p:spPr>
              <a:xfrm>
                <a:off x="5226225" y="3958985"/>
                <a:ext cx="95250" cy="66675"/>
              </a:xfrm>
              <a:custGeom>
                <a:avLst/>
                <a:gdLst>
                  <a:gd name="connsiteX0" fmla="*/ 94817 w 95250"/>
                  <a:gd name="connsiteY0" fmla="*/ -3361 h 66675"/>
                  <a:gd name="connsiteX1" fmla="*/ 47192 w 95250"/>
                  <a:gd name="connsiteY1" fmla="*/ 63314 h 66675"/>
                  <a:gd name="connsiteX2" fmla="*/ -433 w 95250"/>
                  <a:gd name="connsiteY2" fmla="*/ -3361 h 66675"/>
                </a:gdLst>
                <a:ahLst/>
                <a:cxnLst>
                  <a:cxn ang="0">
                    <a:pos x="connsiteX0" y="connsiteY0"/>
                  </a:cxn>
                  <a:cxn ang="0">
                    <a:pos x="connsiteX1" y="connsiteY1"/>
                  </a:cxn>
                  <a:cxn ang="0">
                    <a:pos x="connsiteX2" y="connsiteY2"/>
                  </a:cxn>
                </a:cxnLst>
                <a:rect l="l" t="t" r="r" b="b"/>
                <a:pathLst>
                  <a:path w="95250" h="66675">
                    <a:moveTo>
                      <a:pt x="94817" y="-3361"/>
                    </a:moveTo>
                    <a:cubicBezTo>
                      <a:pt x="94817" y="53789"/>
                      <a:pt x="61480" y="58265"/>
                      <a:pt x="47192" y="63314"/>
                    </a:cubicBezTo>
                    <a:cubicBezTo>
                      <a:pt x="32905" y="58552"/>
                      <a:pt x="-433" y="53789"/>
                      <a:pt x="-433" y="-3361"/>
                    </a:cubicBez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85" name="Freeform: Shape 84">
                <a:extLst>
                  <a:ext uri="{FF2B5EF4-FFF2-40B4-BE49-F238E27FC236}">
                    <a16:creationId xmlns:a16="http://schemas.microsoft.com/office/drawing/2014/main" id="{5697A855-A3E6-41B7-AC42-C3F2CCED8326}"/>
                  </a:ext>
                </a:extLst>
              </p:cNvPr>
              <p:cNvSpPr/>
              <p:nvPr/>
            </p:nvSpPr>
            <p:spPr>
              <a:xfrm>
                <a:off x="5302425" y="3930124"/>
                <a:ext cx="33337" cy="33337"/>
              </a:xfrm>
              <a:custGeom>
                <a:avLst/>
                <a:gdLst>
                  <a:gd name="connsiteX0" fmla="*/ -433 w 33337"/>
                  <a:gd name="connsiteY0" fmla="*/ -3361 h 33337"/>
                  <a:gd name="connsiteX1" fmla="*/ 32905 w 33337"/>
                  <a:gd name="connsiteY1" fmla="*/ 29977 h 33337"/>
                </a:gdLst>
                <a:ahLst/>
                <a:cxnLst>
                  <a:cxn ang="0">
                    <a:pos x="connsiteX0" y="connsiteY0"/>
                  </a:cxn>
                  <a:cxn ang="0">
                    <a:pos x="connsiteX1" y="connsiteY1"/>
                  </a:cxn>
                </a:cxnLst>
                <a:rect l="l" t="t" r="r" b="b"/>
                <a:pathLst>
                  <a:path w="33337" h="33337">
                    <a:moveTo>
                      <a:pt x="-433" y="-3361"/>
                    </a:moveTo>
                    <a:cubicBezTo>
                      <a:pt x="-433" y="6164"/>
                      <a:pt x="13855" y="29977"/>
                      <a:pt x="32905" y="29977"/>
                    </a:cubicBez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86" name="Freeform: Shape 85">
                <a:extLst>
                  <a:ext uri="{FF2B5EF4-FFF2-40B4-BE49-F238E27FC236}">
                    <a16:creationId xmlns:a16="http://schemas.microsoft.com/office/drawing/2014/main" id="{9E34480B-ABA8-4790-9357-247F997B7E0A}"/>
                  </a:ext>
                </a:extLst>
              </p:cNvPr>
              <p:cNvSpPr/>
              <p:nvPr/>
            </p:nvSpPr>
            <p:spPr>
              <a:xfrm>
                <a:off x="5245275" y="3958688"/>
                <a:ext cx="19050" cy="4773"/>
              </a:xfrm>
              <a:custGeom>
                <a:avLst/>
                <a:gdLst>
                  <a:gd name="connsiteX0" fmla="*/ -433 w 19050"/>
                  <a:gd name="connsiteY0" fmla="*/ 1413 h 4773"/>
                  <a:gd name="connsiteX1" fmla="*/ 9092 w 19050"/>
                  <a:gd name="connsiteY1" fmla="*/ -3350 h 4773"/>
                  <a:gd name="connsiteX2" fmla="*/ 18617 w 19050"/>
                  <a:gd name="connsiteY2" fmla="*/ 1413 h 4773"/>
                </a:gdLst>
                <a:ahLst/>
                <a:cxnLst>
                  <a:cxn ang="0">
                    <a:pos x="connsiteX0" y="connsiteY0"/>
                  </a:cxn>
                  <a:cxn ang="0">
                    <a:pos x="connsiteX1" y="connsiteY1"/>
                  </a:cxn>
                  <a:cxn ang="0">
                    <a:pos x="connsiteX2" y="connsiteY2"/>
                  </a:cxn>
                </a:cxnLst>
                <a:rect l="l" t="t" r="r" b="b"/>
                <a:pathLst>
                  <a:path w="19050" h="4773">
                    <a:moveTo>
                      <a:pt x="-433" y="1413"/>
                    </a:moveTo>
                    <a:cubicBezTo>
                      <a:pt x="-433" y="-3826"/>
                      <a:pt x="3853" y="-3350"/>
                      <a:pt x="9092" y="-3350"/>
                    </a:cubicBezTo>
                    <a:cubicBezTo>
                      <a:pt x="14331" y="-3350"/>
                      <a:pt x="18617" y="-3826"/>
                      <a:pt x="18617" y="1413"/>
                    </a:cubicBez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87" name="Freeform: Shape 86">
                <a:extLst>
                  <a:ext uri="{FF2B5EF4-FFF2-40B4-BE49-F238E27FC236}">
                    <a16:creationId xmlns:a16="http://schemas.microsoft.com/office/drawing/2014/main" id="{13004420-D808-4E6F-9BCC-38AB1E81601F}"/>
                  </a:ext>
                </a:extLst>
              </p:cNvPr>
              <p:cNvSpPr/>
              <p:nvPr/>
            </p:nvSpPr>
            <p:spPr>
              <a:xfrm>
                <a:off x="5283375" y="3958688"/>
                <a:ext cx="19050" cy="4773"/>
              </a:xfrm>
              <a:custGeom>
                <a:avLst/>
                <a:gdLst>
                  <a:gd name="connsiteX0" fmla="*/ -433 w 19050"/>
                  <a:gd name="connsiteY0" fmla="*/ 1413 h 4773"/>
                  <a:gd name="connsiteX1" fmla="*/ 9092 w 19050"/>
                  <a:gd name="connsiteY1" fmla="*/ -3350 h 4773"/>
                  <a:gd name="connsiteX2" fmla="*/ 18617 w 19050"/>
                  <a:gd name="connsiteY2" fmla="*/ 1413 h 4773"/>
                </a:gdLst>
                <a:ahLst/>
                <a:cxnLst>
                  <a:cxn ang="0">
                    <a:pos x="connsiteX0" y="connsiteY0"/>
                  </a:cxn>
                  <a:cxn ang="0">
                    <a:pos x="connsiteX1" y="connsiteY1"/>
                  </a:cxn>
                  <a:cxn ang="0">
                    <a:pos x="connsiteX2" y="connsiteY2"/>
                  </a:cxn>
                </a:cxnLst>
                <a:rect l="l" t="t" r="r" b="b"/>
                <a:pathLst>
                  <a:path w="19050" h="4773">
                    <a:moveTo>
                      <a:pt x="-433" y="1413"/>
                    </a:moveTo>
                    <a:cubicBezTo>
                      <a:pt x="-433" y="-3826"/>
                      <a:pt x="3853" y="-3350"/>
                      <a:pt x="9092" y="-3350"/>
                    </a:cubicBezTo>
                    <a:cubicBezTo>
                      <a:pt x="14331" y="-3350"/>
                      <a:pt x="18617" y="-3826"/>
                      <a:pt x="18617" y="1413"/>
                    </a:cubicBez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88" name="Freeform: Shape 87">
                <a:extLst>
                  <a:ext uri="{FF2B5EF4-FFF2-40B4-BE49-F238E27FC236}">
                    <a16:creationId xmlns:a16="http://schemas.microsoft.com/office/drawing/2014/main" id="{88B7F4A6-0B5D-4BE5-8056-5B95CB7C909F}"/>
                  </a:ext>
                </a:extLst>
              </p:cNvPr>
              <p:cNvSpPr/>
              <p:nvPr/>
            </p:nvSpPr>
            <p:spPr>
              <a:xfrm>
                <a:off x="5240512" y="3863449"/>
                <a:ext cx="66675" cy="47625"/>
              </a:xfrm>
              <a:custGeom>
                <a:avLst/>
                <a:gdLst>
                  <a:gd name="connsiteX0" fmla="*/ 33338 w 66675"/>
                  <a:gd name="connsiteY0" fmla="*/ 23813 h 47625"/>
                  <a:gd name="connsiteX1" fmla="*/ 0 w 66675"/>
                  <a:gd name="connsiteY1" fmla="*/ 0 h 47625"/>
                  <a:gd name="connsiteX2" fmla="*/ 0 w 66675"/>
                  <a:gd name="connsiteY2" fmla="*/ 47625 h 47625"/>
                  <a:gd name="connsiteX3" fmla="*/ 33338 w 66675"/>
                  <a:gd name="connsiteY3" fmla="*/ 23813 h 47625"/>
                  <a:gd name="connsiteX4" fmla="*/ 66675 w 66675"/>
                  <a:gd name="connsiteY4" fmla="*/ 47625 h 47625"/>
                  <a:gd name="connsiteX5" fmla="*/ 66675 w 66675"/>
                  <a:gd name="connsiteY5" fmla="*/ 0 h 47625"/>
                  <a:gd name="connsiteX6" fmla="*/ 33338 w 66675"/>
                  <a:gd name="connsiteY6" fmla="*/ 23813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75" h="47625">
                    <a:moveTo>
                      <a:pt x="33338" y="23813"/>
                    </a:moveTo>
                    <a:lnTo>
                      <a:pt x="0" y="0"/>
                    </a:lnTo>
                    <a:lnTo>
                      <a:pt x="0" y="47625"/>
                    </a:lnTo>
                    <a:lnTo>
                      <a:pt x="33338" y="23813"/>
                    </a:lnTo>
                    <a:lnTo>
                      <a:pt x="66675" y="47625"/>
                    </a:lnTo>
                    <a:lnTo>
                      <a:pt x="66675" y="0"/>
                    </a:lnTo>
                    <a:lnTo>
                      <a:pt x="33338" y="23813"/>
                    </a:lnTo>
                    <a:close/>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89" name="Freeform: Shape 88">
                <a:extLst>
                  <a:ext uri="{FF2B5EF4-FFF2-40B4-BE49-F238E27FC236}">
                    <a16:creationId xmlns:a16="http://schemas.microsoft.com/office/drawing/2014/main" id="{1DB4AA2D-717E-4FDF-98FF-90A981EE9DAE}"/>
                  </a:ext>
                </a:extLst>
              </p:cNvPr>
              <p:cNvSpPr/>
              <p:nvPr/>
            </p:nvSpPr>
            <p:spPr>
              <a:xfrm>
                <a:off x="5230987" y="4021849"/>
                <a:ext cx="85725" cy="32100"/>
              </a:xfrm>
              <a:custGeom>
                <a:avLst/>
                <a:gdLst>
                  <a:gd name="connsiteX0" fmla="*/ -433 w 85725"/>
                  <a:gd name="connsiteY0" fmla="*/ -3361 h 32100"/>
                  <a:gd name="connsiteX1" fmla="*/ -433 w 85725"/>
                  <a:gd name="connsiteY1" fmla="*/ 164 h 32100"/>
                  <a:gd name="connsiteX2" fmla="*/ 42430 w 85725"/>
                  <a:gd name="connsiteY2" fmla="*/ 28739 h 32100"/>
                  <a:gd name="connsiteX3" fmla="*/ 85292 w 85725"/>
                  <a:gd name="connsiteY3" fmla="*/ 164 h 32100"/>
                  <a:gd name="connsiteX4" fmla="*/ 85292 w 85725"/>
                  <a:gd name="connsiteY4" fmla="*/ -3361 h 3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32100">
                    <a:moveTo>
                      <a:pt x="-433" y="-3361"/>
                    </a:moveTo>
                    <a:lnTo>
                      <a:pt x="-433" y="164"/>
                    </a:lnTo>
                    <a:cubicBezTo>
                      <a:pt x="-433" y="15975"/>
                      <a:pt x="18617" y="28739"/>
                      <a:pt x="42430" y="28739"/>
                    </a:cubicBezTo>
                    <a:cubicBezTo>
                      <a:pt x="66242" y="28739"/>
                      <a:pt x="85292" y="15975"/>
                      <a:pt x="85292" y="164"/>
                    </a:cubicBezTo>
                    <a:lnTo>
                      <a:pt x="85292" y="-3361"/>
                    </a:ln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90" name="Freeform: Shape 89">
                <a:extLst>
                  <a:ext uri="{FF2B5EF4-FFF2-40B4-BE49-F238E27FC236}">
                    <a16:creationId xmlns:a16="http://schemas.microsoft.com/office/drawing/2014/main" id="{E3560D03-FED3-4648-AF53-155ABCEDAD41}"/>
                  </a:ext>
                </a:extLst>
              </p:cNvPr>
              <p:cNvSpPr/>
              <p:nvPr/>
            </p:nvSpPr>
            <p:spPr>
              <a:xfrm>
                <a:off x="5211937" y="4030137"/>
                <a:ext cx="9525" cy="52387"/>
              </a:xfrm>
              <a:custGeom>
                <a:avLst/>
                <a:gdLst>
                  <a:gd name="connsiteX0" fmla="*/ 0 w 9525"/>
                  <a:gd name="connsiteY0" fmla="*/ 0 h 52387"/>
                  <a:gd name="connsiteX1" fmla="*/ 9525 w 9525"/>
                  <a:gd name="connsiteY1" fmla="*/ 52388 h 52387"/>
                </a:gdLst>
                <a:ahLst/>
                <a:cxnLst>
                  <a:cxn ang="0">
                    <a:pos x="connsiteX0" y="connsiteY0"/>
                  </a:cxn>
                  <a:cxn ang="0">
                    <a:pos x="connsiteX1" y="connsiteY1"/>
                  </a:cxn>
                </a:cxnLst>
                <a:rect l="l" t="t" r="r" b="b"/>
                <a:pathLst>
                  <a:path w="9525" h="52387">
                    <a:moveTo>
                      <a:pt x="0" y="0"/>
                    </a:moveTo>
                    <a:lnTo>
                      <a:pt x="9525" y="52388"/>
                    </a:ln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sp>
            <p:nvSpPr>
              <p:cNvPr id="91" name="Freeform: Shape 90">
                <a:extLst>
                  <a:ext uri="{FF2B5EF4-FFF2-40B4-BE49-F238E27FC236}">
                    <a16:creationId xmlns:a16="http://schemas.microsoft.com/office/drawing/2014/main" id="{A3B5C6FF-E24C-44C0-9E45-760DB9DA2FCF}"/>
                  </a:ext>
                </a:extLst>
              </p:cNvPr>
              <p:cNvSpPr/>
              <p:nvPr/>
            </p:nvSpPr>
            <p:spPr>
              <a:xfrm>
                <a:off x="5326237" y="4030137"/>
                <a:ext cx="9525" cy="52387"/>
              </a:xfrm>
              <a:custGeom>
                <a:avLst/>
                <a:gdLst>
                  <a:gd name="connsiteX0" fmla="*/ 9525 w 9525"/>
                  <a:gd name="connsiteY0" fmla="*/ 0 h 52387"/>
                  <a:gd name="connsiteX1" fmla="*/ 0 w 9525"/>
                  <a:gd name="connsiteY1" fmla="*/ 52388 h 52387"/>
                </a:gdLst>
                <a:ahLst/>
                <a:cxnLst>
                  <a:cxn ang="0">
                    <a:pos x="connsiteX0" y="connsiteY0"/>
                  </a:cxn>
                  <a:cxn ang="0">
                    <a:pos x="connsiteX1" y="connsiteY1"/>
                  </a:cxn>
                </a:cxnLst>
                <a:rect l="l" t="t" r="r" b="b"/>
                <a:pathLst>
                  <a:path w="9525" h="52387">
                    <a:moveTo>
                      <a:pt x="9525" y="0"/>
                    </a:moveTo>
                    <a:lnTo>
                      <a:pt x="0" y="52388"/>
                    </a:lnTo>
                  </a:path>
                </a:pathLst>
              </a:custGeom>
              <a:ln w="12700">
                <a:solidFill>
                  <a:srgbClr val="4C4C4C"/>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a:p>
            </p:txBody>
          </p:sp>
        </p:grpSp>
      </p:grpSp>
      <p:grpSp>
        <p:nvGrpSpPr>
          <p:cNvPr id="24" name="Group 23">
            <a:extLst>
              <a:ext uri="{FF2B5EF4-FFF2-40B4-BE49-F238E27FC236}">
                <a16:creationId xmlns:a16="http://schemas.microsoft.com/office/drawing/2014/main" id="{03579ED2-7DFC-FAA9-BC1B-DB32D3FDF9F5}"/>
              </a:ext>
            </a:extLst>
          </p:cNvPr>
          <p:cNvGrpSpPr>
            <a:grpSpLocks noChangeAspect="1"/>
          </p:cNvGrpSpPr>
          <p:nvPr/>
        </p:nvGrpSpPr>
        <p:grpSpPr>
          <a:xfrm>
            <a:off x="7698597" y="4041866"/>
            <a:ext cx="455729" cy="450803"/>
            <a:chOff x="7731255" y="4183380"/>
            <a:chExt cx="369758" cy="365760"/>
          </a:xfrm>
        </p:grpSpPr>
        <p:sp>
          <p:nvSpPr>
            <p:cNvPr id="107" name="Freeform: Shape 106">
              <a:extLst>
                <a:ext uri="{FF2B5EF4-FFF2-40B4-BE49-F238E27FC236}">
                  <a16:creationId xmlns:a16="http://schemas.microsoft.com/office/drawing/2014/main" id="{67F34157-7264-450F-9392-0402605274CE}"/>
                </a:ext>
              </a:extLst>
            </p:cNvPr>
            <p:cNvSpPr/>
            <p:nvPr/>
          </p:nvSpPr>
          <p:spPr bwMode="auto">
            <a:xfrm>
              <a:off x="7731919" y="4433888"/>
              <a:ext cx="369094" cy="111918"/>
            </a:xfrm>
            <a:custGeom>
              <a:avLst/>
              <a:gdLst>
                <a:gd name="connsiteX0" fmla="*/ 183356 w 369094"/>
                <a:gd name="connsiteY0" fmla="*/ 95250 h 126206"/>
                <a:gd name="connsiteX1" fmla="*/ 100012 w 369094"/>
                <a:gd name="connsiteY1" fmla="*/ 14288 h 126206"/>
                <a:gd name="connsiteX2" fmla="*/ 23812 w 369094"/>
                <a:gd name="connsiteY2" fmla="*/ 30956 h 126206"/>
                <a:gd name="connsiteX3" fmla="*/ 23812 w 369094"/>
                <a:gd name="connsiteY3" fmla="*/ 30956 h 126206"/>
                <a:gd name="connsiteX4" fmla="*/ 2381 w 369094"/>
                <a:gd name="connsiteY4" fmla="*/ 61913 h 126206"/>
                <a:gd name="connsiteX5" fmla="*/ 0 w 369094"/>
                <a:gd name="connsiteY5" fmla="*/ 123825 h 126206"/>
                <a:gd name="connsiteX6" fmla="*/ 369094 w 369094"/>
                <a:gd name="connsiteY6" fmla="*/ 126206 h 126206"/>
                <a:gd name="connsiteX7" fmla="*/ 369094 w 369094"/>
                <a:gd name="connsiteY7" fmla="*/ 69056 h 126206"/>
                <a:gd name="connsiteX8" fmla="*/ 357187 w 369094"/>
                <a:gd name="connsiteY8" fmla="*/ 57150 h 126206"/>
                <a:gd name="connsiteX9" fmla="*/ 340519 w 369094"/>
                <a:gd name="connsiteY9" fmla="*/ 35719 h 126206"/>
                <a:gd name="connsiteX10" fmla="*/ 304800 w 369094"/>
                <a:gd name="connsiteY10" fmla="*/ 21431 h 126206"/>
                <a:gd name="connsiteX11" fmla="*/ 228600 w 369094"/>
                <a:gd name="connsiteY11" fmla="*/ 0 h 126206"/>
                <a:gd name="connsiteX12" fmla="*/ 192881 w 369094"/>
                <a:gd name="connsiteY12" fmla="*/ 16669 h 126206"/>
                <a:gd name="connsiteX13" fmla="*/ 166687 w 369094"/>
                <a:gd name="connsiteY13" fmla="*/ 7144 h 126206"/>
                <a:gd name="connsiteX14" fmla="*/ 266700 w 369094"/>
                <a:gd name="connsiteY14" fmla="*/ 16669 h 126206"/>
                <a:gd name="connsiteX15" fmla="*/ 183356 w 369094"/>
                <a:gd name="connsiteY15" fmla="*/ 95250 h 126206"/>
                <a:gd name="connsiteX0" fmla="*/ 183356 w 369094"/>
                <a:gd name="connsiteY0" fmla="*/ 88106 h 119062"/>
                <a:gd name="connsiteX1" fmla="*/ 100012 w 369094"/>
                <a:gd name="connsiteY1" fmla="*/ 7144 h 119062"/>
                <a:gd name="connsiteX2" fmla="*/ 23812 w 369094"/>
                <a:gd name="connsiteY2" fmla="*/ 23812 h 119062"/>
                <a:gd name="connsiteX3" fmla="*/ 23812 w 369094"/>
                <a:gd name="connsiteY3" fmla="*/ 23812 h 119062"/>
                <a:gd name="connsiteX4" fmla="*/ 2381 w 369094"/>
                <a:gd name="connsiteY4" fmla="*/ 54769 h 119062"/>
                <a:gd name="connsiteX5" fmla="*/ 0 w 369094"/>
                <a:gd name="connsiteY5" fmla="*/ 116681 h 119062"/>
                <a:gd name="connsiteX6" fmla="*/ 369094 w 369094"/>
                <a:gd name="connsiteY6" fmla="*/ 119062 h 119062"/>
                <a:gd name="connsiteX7" fmla="*/ 369094 w 369094"/>
                <a:gd name="connsiteY7" fmla="*/ 61912 h 119062"/>
                <a:gd name="connsiteX8" fmla="*/ 357187 w 369094"/>
                <a:gd name="connsiteY8" fmla="*/ 50006 h 119062"/>
                <a:gd name="connsiteX9" fmla="*/ 340519 w 369094"/>
                <a:gd name="connsiteY9" fmla="*/ 28575 h 119062"/>
                <a:gd name="connsiteX10" fmla="*/ 304800 w 369094"/>
                <a:gd name="connsiteY10" fmla="*/ 14287 h 119062"/>
                <a:gd name="connsiteX11" fmla="*/ 192881 w 369094"/>
                <a:gd name="connsiteY11" fmla="*/ 9525 h 119062"/>
                <a:gd name="connsiteX12" fmla="*/ 166687 w 369094"/>
                <a:gd name="connsiteY12" fmla="*/ 0 h 119062"/>
                <a:gd name="connsiteX13" fmla="*/ 266700 w 369094"/>
                <a:gd name="connsiteY13" fmla="*/ 9525 h 119062"/>
                <a:gd name="connsiteX14" fmla="*/ 183356 w 369094"/>
                <a:gd name="connsiteY14" fmla="*/ 88106 h 119062"/>
                <a:gd name="connsiteX0" fmla="*/ 183356 w 369094"/>
                <a:gd name="connsiteY0" fmla="*/ 88106 h 119062"/>
                <a:gd name="connsiteX1" fmla="*/ 100012 w 369094"/>
                <a:gd name="connsiteY1" fmla="*/ 7144 h 119062"/>
                <a:gd name="connsiteX2" fmla="*/ 23812 w 369094"/>
                <a:gd name="connsiteY2" fmla="*/ 23812 h 119062"/>
                <a:gd name="connsiteX3" fmla="*/ 23812 w 369094"/>
                <a:gd name="connsiteY3" fmla="*/ 23812 h 119062"/>
                <a:gd name="connsiteX4" fmla="*/ 2381 w 369094"/>
                <a:gd name="connsiteY4" fmla="*/ 54769 h 119062"/>
                <a:gd name="connsiteX5" fmla="*/ 0 w 369094"/>
                <a:gd name="connsiteY5" fmla="*/ 116681 h 119062"/>
                <a:gd name="connsiteX6" fmla="*/ 369094 w 369094"/>
                <a:gd name="connsiteY6" fmla="*/ 119062 h 119062"/>
                <a:gd name="connsiteX7" fmla="*/ 369094 w 369094"/>
                <a:gd name="connsiteY7" fmla="*/ 61912 h 119062"/>
                <a:gd name="connsiteX8" fmla="*/ 357187 w 369094"/>
                <a:gd name="connsiteY8" fmla="*/ 50006 h 119062"/>
                <a:gd name="connsiteX9" fmla="*/ 340519 w 369094"/>
                <a:gd name="connsiteY9" fmla="*/ 28575 h 119062"/>
                <a:gd name="connsiteX10" fmla="*/ 304800 w 369094"/>
                <a:gd name="connsiteY10" fmla="*/ 14287 h 119062"/>
                <a:gd name="connsiteX11" fmla="*/ 166687 w 369094"/>
                <a:gd name="connsiteY11" fmla="*/ 0 h 119062"/>
                <a:gd name="connsiteX12" fmla="*/ 266700 w 369094"/>
                <a:gd name="connsiteY12" fmla="*/ 9525 h 119062"/>
                <a:gd name="connsiteX13" fmla="*/ 183356 w 369094"/>
                <a:gd name="connsiteY13" fmla="*/ 88106 h 119062"/>
                <a:gd name="connsiteX0" fmla="*/ 183356 w 369094"/>
                <a:gd name="connsiteY0" fmla="*/ 80962 h 111918"/>
                <a:gd name="connsiteX1" fmla="*/ 100012 w 369094"/>
                <a:gd name="connsiteY1" fmla="*/ 0 h 111918"/>
                <a:gd name="connsiteX2" fmla="*/ 23812 w 369094"/>
                <a:gd name="connsiteY2" fmla="*/ 16668 h 111918"/>
                <a:gd name="connsiteX3" fmla="*/ 23812 w 369094"/>
                <a:gd name="connsiteY3" fmla="*/ 16668 h 111918"/>
                <a:gd name="connsiteX4" fmla="*/ 2381 w 369094"/>
                <a:gd name="connsiteY4" fmla="*/ 47625 h 111918"/>
                <a:gd name="connsiteX5" fmla="*/ 0 w 369094"/>
                <a:gd name="connsiteY5" fmla="*/ 109537 h 111918"/>
                <a:gd name="connsiteX6" fmla="*/ 369094 w 369094"/>
                <a:gd name="connsiteY6" fmla="*/ 111918 h 111918"/>
                <a:gd name="connsiteX7" fmla="*/ 369094 w 369094"/>
                <a:gd name="connsiteY7" fmla="*/ 54768 h 111918"/>
                <a:gd name="connsiteX8" fmla="*/ 357187 w 369094"/>
                <a:gd name="connsiteY8" fmla="*/ 42862 h 111918"/>
                <a:gd name="connsiteX9" fmla="*/ 340519 w 369094"/>
                <a:gd name="connsiteY9" fmla="*/ 21431 h 111918"/>
                <a:gd name="connsiteX10" fmla="*/ 304800 w 369094"/>
                <a:gd name="connsiteY10" fmla="*/ 7143 h 111918"/>
                <a:gd name="connsiteX11" fmla="*/ 266700 w 369094"/>
                <a:gd name="connsiteY11" fmla="*/ 2381 h 111918"/>
                <a:gd name="connsiteX12" fmla="*/ 183356 w 369094"/>
                <a:gd name="connsiteY12" fmla="*/ 80962 h 11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9094" h="111918">
                  <a:moveTo>
                    <a:pt x="183356" y="80962"/>
                  </a:moveTo>
                  <a:lnTo>
                    <a:pt x="100012" y="0"/>
                  </a:lnTo>
                  <a:lnTo>
                    <a:pt x="23812" y="16668"/>
                  </a:lnTo>
                  <a:lnTo>
                    <a:pt x="23812" y="16668"/>
                  </a:lnTo>
                  <a:lnTo>
                    <a:pt x="2381" y="47625"/>
                  </a:lnTo>
                  <a:cubicBezTo>
                    <a:pt x="1587" y="68262"/>
                    <a:pt x="794" y="88900"/>
                    <a:pt x="0" y="109537"/>
                  </a:cubicBezTo>
                  <a:lnTo>
                    <a:pt x="369094" y="111918"/>
                  </a:lnTo>
                  <a:lnTo>
                    <a:pt x="369094" y="54768"/>
                  </a:lnTo>
                  <a:lnTo>
                    <a:pt x="357187" y="42862"/>
                  </a:lnTo>
                  <a:lnTo>
                    <a:pt x="340519" y="21431"/>
                  </a:lnTo>
                  <a:lnTo>
                    <a:pt x="304800" y="7143"/>
                  </a:lnTo>
                  <a:lnTo>
                    <a:pt x="266700" y="2381"/>
                  </a:lnTo>
                  <a:lnTo>
                    <a:pt x="183356" y="80962"/>
                  </a:lnTo>
                  <a:close/>
                </a:path>
              </a:pathLst>
            </a:custGeom>
            <a:solidFill>
              <a:srgbClr val="AFCFA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grpSp>
          <p:nvGrpSpPr>
            <p:cNvPr id="66" name="Graphic 63">
              <a:extLst>
                <a:ext uri="{FF2B5EF4-FFF2-40B4-BE49-F238E27FC236}">
                  <a16:creationId xmlns:a16="http://schemas.microsoft.com/office/drawing/2014/main" id="{DE0D5939-3FA0-43F8-993B-95241FD9E454}"/>
                </a:ext>
              </a:extLst>
            </p:cNvPr>
            <p:cNvGrpSpPr/>
            <p:nvPr/>
          </p:nvGrpSpPr>
          <p:grpSpPr>
            <a:xfrm>
              <a:off x="7731255" y="4183380"/>
              <a:ext cx="365760" cy="365760"/>
              <a:chOff x="5475287" y="3544529"/>
              <a:chExt cx="219075" cy="219075"/>
            </a:xfrm>
            <a:solidFill>
              <a:schemeClr val="bg1"/>
            </a:solidFill>
          </p:grpSpPr>
          <p:sp>
            <p:nvSpPr>
              <p:cNvPr id="67" name="Freeform: Shape 66">
                <a:extLst>
                  <a:ext uri="{FF2B5EF4-FFF2-40B4-BE49-F238E27FC236}">
                    <a16:creationId xmlns:a16="http://schemas.microsoft.com/office/drawing/2014/main" id="{F8E48499-BAB0-47B2-B872-356D1527B54C}"/>
                  </a:ext>
                </a:extLst>
              </p:cNvPr>
              <p:cNvSpPr/>
              <p:nvPr/>
            </p:nvSpPr>
            <p:spPr>
              <a:xfrm>
                <a:off x="5475287" y="3687404"/>
                <a:ext cx="219075" cy="76200"/>
              </a:xfrm>
              <a:custGeom>
                <a:avLst/>
                <a:gdLst>
                  <a:gd name="connsiteX0" fmla="*/ 85105 w 219075"/>
                  <a:gd name="connsiteY0" fmla="*/ -3313 h 76200"/>
                  <a:gd name="connsiteX1" fmla="*/ 24716 w 219075"/>
                  <a:gd name="connsiteY1" fmla="*/ 13356 h 76200"/>
                  <a:gd name="connsiteX2" fmla="*/ -49 w 219075"/>
                  <a:gd name="connsiteY2" fmla="*/ 49075 h 76200"/>
                  <a:gd name="connsiteX3" fmla="*/ -49 w 219075"/>
                  <a:gd name="connsiteY3" fmla="*/ 72887 h 76200"/>
                  <a:gd name="connsiteX4" fmla="*/ 219026 w 219075"/>
                  <a:gd name="connsiteY4" fmla="*/ 72887 h 76200"/>
                  <a:gd name="connsiteX5" fmla="*/ 219026 w 219075"/>
                  <a:gd name="connsiteY5" fmla="*/ 49075 h 76200"/>
                  <a:gd name="connsiteX6" fmla="*/ 194261 w 219075"/>
                  <a:gd name="connsiteY6" fmla="*/ 13356 h 76200"/>
                  <a:gd name="connsiteX7" fmla="*/ 133777 w 219075"/>
                  <a:gd name="connsiteY7" fmla="*/ -3313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9075" h="76200">
                    <a:moveTo>
                      <a:pt x="85105" y="-3313"/>
                    </a:moveTo>
                    <a:lnTo>
                      <a:pt x="24716" y="13356"/>
                    </a:lnTo>
                    <a:cubicBezTo>
                      <a:pt x="9813" y="18881"/>
                      <a:pt x="-61" y="33168"/>
                      <a:pt x="-49" y="49075"/>
                    </a:cubicBezTo>
                    <a:lnTo>
                      <a:pt x="-49" y="72887"/>
                    </a:lnTo>
                    <a:lnTo>
                      <a:pt x="219026" y="72887"/>
                    </a:lnTo>
                    <a:lnTo>
                      <a:pt x="219026" y="49075"/>
                    </a:lnTo>
                    <a:cubicBezTo>
                      <a:pt x="219038" y="33168"/>
                      <a:pt x="209164" y="18881"/>
                      <a:pt x="194261" y="13356"/>
                    </a:cubicBezTo>
                    <a:lnTo>
                      <a:pt x="133777" y="-3313"/>
                    </a:lnTo>
                  </a:path>
                </a:pathLst>
              </a:custGeom>
              <a:ln w="12700">
                <a:solidFill>
                  <a:srgbClr val="4C4C4C"/>
                </a:solidFill>
              </a:ln>
            </p:spPr>
            <p:txBody>
              <a:bodyPr wrap="square" lIns="0" tIns="0" rIns="0" bIns="0" rtlCol="0"/>
              <a:lstStyle/>
              <a:p>
                <a:endParaRPr lang="en-US"/>
              </a:p>
            </p:txBody>
          </p:sp>
          <p:sp>
            <p:nvSpPr>
              <p:cNvPr id="68" name="Freeform: Shape 67">
                <a:extLst>
                  <a:ext uri="{FF2B5EF4-FFF2-40B4-BE49-F238E27FC236}">
                    <a16:creationId xmlns:a16="http://schemas.microsoft.com/office/drawing/2014/main" id="{BA2D47A9-962C-4787-9F2A-B72F185C47DC}"/>
                  </a:ext>
                </a:extLst>
              </p:cNvPr>
              <p:cNvSpPr/>
              <p:nvPr/>
            </p:nvSpPr>
            <p:spPr>
              <a:xfrm>
                <a:off x="5556250" y="3625480"/>
                <a:ext cx="19050" cy="4773"/>
              </a:xfrm>
              <a:custGeom>
                <a:avLst/>
                <a:gdLst>
                  <a:gd name="connsiteX0" fmla="*/ -49 w 19050"/>
                  <a:gd name="connsiteY0" fmla="*/ 1461 h 4773"/>
                  <a:gd name="connsiteX1" fmla="*/ 9476 w 19050"/>
                  <a:gd name="connsiteY1" fmla="*/ -3302 h 4773"/>
                  <a:gd name="connsiteX2" fmla="*/ 19001 w 19050"/>
                  <a:gd name="connsiteY2" fmla="*/ 1461 h 4773"/>
                </a:gdLst>
                <a:ahLst/>
                <a:cxnLst>
                  <a:cxn ang="0">
                    <a:pos x="connsiteX0" y="connsiteY0"/>
                  </a:cxn>
                  <a:cxn ang="0">
                    <a:pos x="connsiteX1" y="connsiteY1"/>
                  </a:cxn>
                  <a:cxn ang="0">
                    <a:pos x="connsiteX2" y="connsiteY2"/>
                  </a:cxn>
                </a:cxnLst>
                <a:rect l="l" t="t" r="r" b="b"/>
                <a:pathLst>
                  <a:path w="19050" h="4773">
                    <a:moveTo>
                      <a:pt x="-49" y="1461"/>
                    </a:moveTo>
                    <a:cubicBezTo>
                      <a:pt x="-49" y="-3778"/>
                      <a:pt x="4237" y="-3302"/>
                      <a:pt x="9476" y="-3302"/>
                    </a:cubicBezTo>
                    <a:cubicBezTo>
                      <a:pt x="14715" y="-3302"/>
                      <a:pt x="19001" y="-3778"/>
                      <a:pt x="19001" y="1461"/>
                    </a:cubicBezTo>
                  </a:path>
                </a:pathLst>
              </a:custGeom>
              <a:ln w="12700">
                <a:solidFill>
                  <a:srgbClr val="4C4C4C"/>
                </a:solidFill>
              </a:ln>
            </p:spPr>
            <p:txBody>
              <a:bodyPr wrap="square" lIns="0" tIns="0" rIns="0" bIns="0" rtlCol="0"/>
              <a:lstStyle/>
              <a:p>
                <a:endParaRPr lang="en-US"/>
              </a:p>
            </p:txBody>
          </p:sp>
          <p:sp>
            <p:nvSpPr>
              <p:cNvPr id="69" name="Freeform: Shape 68">
                <a:extLst>
                  <a:ext uri="{FF2B5EF4-FFF2-40B4-BE49-F238E27FC236}">
                    <a16:creationId xmlns:a16="http://schemas.microsoft.com/office/drawing/2014/main" id="{5CC49317-EAF3-403A-AF19-640D006B6983}"/>
                  </a:ext>
                </a:extLst>
              </p:cNvPr>
              <p:cNvSpPr/>
              <p:nvPr/>
            </p:nvSpPr>
            <p:spPr>
              <a:xfrm>
                <a:off x="5594350" y="3625480"/>
                <a:ext cx="19050" cy="4773"/>
              </a:xfrm>
              <a:custGeom>
                <a:avLst/>
                <a:gdLst>
                  <a:gd name="connsiteX0" fmla="*/ -49 w 19050"/>
                  <a:gd name="connsiteY0" fmla="*/ 1461 h 4773"/>
                  <a:gd name="connsiteX1" fmla="*/ 9476 w 19050"/>
                  <a:gd name="connsiteY1" fmla="*/ -3302 h 4773"/>
                  <a:gd name="connsiteX2" fmla="*/ 19001 w 19050"/>
                  <a:gd name="connsiteY2" fmla="*/ 1461 h 4773"/>
                </a:gdLst>
                <a:ahLst/>
                <a:cxnLst>
                  <a:cxn ang="0">
                    <a:pos x="connsiteX0" y="connsiteY0"/>
                  </a:cxn>
                  <a:cxn ang="0">
                    <a:pos x="connsiteX1" y="connsiteY1"/>
                  </a:cxn>
                  <a:cxn ang="0">
                    <a:pos x="connsiteX2" y="connsiteY2"/>
                  </a:cxn>
                </a:cxnLst>
                <a:rect l="l" t="t" r="r" b="b"/>
                <a:pathLst>
                  <a:path w="19050" h="4773">
                    <a:moveTo>
                      <a:pt x="-49" y="1461"/>
                    </a:moveTo>
                    <a:cubicBezTo>
                      <a:pt x="-49" y="-3778"/>
                      <a:pt x="4237" y="-3302"/>
                      <a:pt x="9476" y="-3302"/>
                    </a:cubicBezTo>
                    <a:cubicBezTo>
                      <a:pt x="14715" y="-3302"/>
                      <a:pt x="19001" y="-3778"/>
                      <a:pt x="19001" y="1461"/>
                    </a:cubicBezTo>
                  </a:path>
                </a:pathLst>
              </a:custGeom>
              <a:ln w="12700">
                <a:solidFill>
                  <a:srgbClr val="4C4C4C"/>
                </a:solidFill>
              </a:ln>
            </p:spPr>
            <p:txBody>
              <a:bodyPr wrap="square" lIns="0" tIns="0" rIns="0" bIns="0" rtlCol="0"/>
              <a:lstStyle/>
              <a:p>
                <a:endParaRPr lang="en-US"/>
              </a:p>
            </p:txBody>
          </p:sp>
          <p:sp>
            <p:nvSpPr>
              <p:cNvPr id="70" name="Freeform: Shape 69">
                <a:extLst>
                  <a:ext uri="{FF2B5EF4-FFF2-40B4-BE49-F238E27FC236}">
                    <a16:creationId xmlns:a16="http://schemas.microsoft.com/office/drawing/2014/main" id="{F27E55FC-5122-4D31-BE96-E0C6A326FE3C}"/>
                  </a:ext>
                </a:extLst>
              </p:cNvPr>
              <p:cNvSpPr/>
              <p:nvPr/>
            </p:nvSpPr>
            <p:spPr>
              <a:xfrm>
                <a:off x="5526484" y="3596917"/>
                <a:ext cx="58340" cy="100012"/>
              </a:xfrm>
              <a:custGeom>
                <a:avLst/>
                <a:gdLst>
                  <a:gd name="connsiteX0" fmla="*/ 10667 w 58340"/>
                  <a:gd name="connsiteY0" fmla="*/ -3313 h 100012"/>
                  <a:gd name="connsiteX1" fmla="*/ 10667 w 58340"/>
                  <a:gd name="connsiteY1" fmla="*/ 20500 h 100012"/>
                  <a:gd name="connsiteX2" fmla="*/ 10667 w 58340"/>
                  <a:gd name="connsiteY2" fmla="*/ 49075 h 100012"/>
                  <a:gd name="connsiteX3" fmla="*/ 58292 w 58340"/>
                  <a:gd name="connsiteY3" fmla="*/ 96700 h 100012"/>
                </a:gdLst>
                <a:ahLst/>
                <a:cxnLst>
                  <a:cxn ang="0">
                    <a:pos x="connsiteX0" y="connsiteY0"/>
                  </a:cxn>
                  <a:cxn ang="0">
                    <a:pos x="connsiteX1" y="connsiteY1"/>
                  </a:cxn>
                  <a:cxn ang="0">
                    <a:pos x="connsiteX2" y="connsiteY2"/>
                  </a:cxn>
                  <a:cxn ang="0">
                    <a:pos x="connsiteX3" y="connsiteY3"/>
                  </a:cxn>
                </a:cxnLst>
                <a:rect l="l" t="t" r="r" b="b"/>
                <a:pathLst>
                  <a:path w="58340" h="100012">
                    <a:moveTo>
                      <a:pt x="10667" y="-3313"/>
                    </a:moveTo>
                    <a:lnTo>
                      <a:pt x="10667" y="20500"/>
                    </a:lnTo>
                    <a:cubicBezTo>
                      <a:pt x="-3621" y="20500"/>
                      <a:pt x="-3621" y="49075"/>
                      <a:pt x="10667" y="49075"/>
                    </a:cubicBezTo>
                    <a:cubicBezTo>
                      <a:pt x="10667" y="77650"/>
                      <a:pt x="44004" y="96700"/>
                      <a:pt x="58292" y="96700"/>
                    </a:cubicBezTo>
                  </a:path>
                </a:pathLst>
              </a:custGeom>
              <a:ln w="12700">
                <a:solidFill>
                  <a:srgbClr val="4C4C4C"/>
                </a:solidFill>
              </a:ln>
            </p:spPr>
            <p:txBody>
              <a:bodyPr wrap="square" lIns="0" tIns="0" rIns="0" bIns="0" rtlCol="0"/>
              <a:lstStyle/>
              <a:p>
                <a:endParaRPr lang="en-US"/>
              </a:p>
            </p:txBody>
          </p:sp>
          <p:sp>
            <p:nvSpPr>
              <p:cNvPr id="71" name="Freeform: Shape 70">
                <a:extLst>
                  <a:ext uri="{FF2B5EF4-FFF2-40B4-BE49-F238E27FC236}">
                    <a16:creationId xmlns:a16="http://schemas.microsoft.com/office/drawing/2014/main" id="{42E6FD69-225A-48CD-9988-5229B5904997}"/>
                  </a:ext>
                </a:extLst>
              </p:cNvPr>
              <p:cNvSpPr/>
              <p:nvPr/>
            </p:nvSpPr>
            <p:spPr>
              <a:xfrm>
                <a:off x="5584825" y="3596917"/>
                <a:ext cx="58340" cy="100012"/>
              </a:xfrm>
              <a:custGeom>
                <a:avLst/>
                <a:gdLst>
                  <a:gd name="connsiteX0" fmla="*/ 47576 w 58340"/>
                  <a:gd name="connsiteY0" fmla="*/ -3313 h 100012"/>
                  <a:gd name="connsiteX1" fmla="*/ 47576 w 58340"/>
                  <a:gd name="connsiteY1" fmla="*/ 20500 h 100012"/>
                  <a:gd name="connsiteX2" fmla="*/ 47576 w 58340"/>
                  <a:gd name="connsiteY2" fmla="*/ 49075 h 100012"/>
                  <a:gd name="connsiteX3" fmla="*/ -49 w 58340"/>
                  <a:gd name="connsiteY3" fmla="*/ 96700 h 100012"/>
                </a:gdLst>
                <a:ahLst/>
                <a:cxnLst>
                  <a:cxn ang="0">
                    <a:pos x="connsiteX0" y="connsiteY0"/>
                  </a:cxn>
                  <a:cxn ang="0">
                    <a:pos x="connsiteX1" y="connsiteY1"/>
                  </a:cxn>
                  <a:cxn ang="0">
                    <a:pos x="connsiteX2" y="connsiteY2"/>
                  </a:cxn>
                  <a:cxn ang="0">
                    <a:pos x="connsiteX3" y="connsiteY3"/>
                  </a:cxn>
                </a:cxnLst>
                <a:rect l="l" t="t" r="r" b="b"/>
                <a:pathLst>
                  <a:path w="58340" h="100012">
                    <a:moveTo>
                      <a:pt x="47576" y="-3313"/>
                    </a:moveTo>
                    <a:lnTo>
                      <a:pt x="47576" y="20500"/>
                    </a:lnTo>
                    <a:cubicBezTo>
                      <a:pt x="61864" y="20500"/>
                      <a:pt x="61864" y="49075"/>
                      <a:pt x="47576" y="49075"/>
                    </a:cubicBezTo>
                    <a:cubicBezTo>
                      <a:pt x="47576" y="77650"/>
                      <a:pt x="14239" y="96700"/>
                      <a:pt x="-49" y="96700"/>
                    </a:cubicBezTo>
                  </a:path>
                </a:pathLst>
              </a:custGeom>
              <a:ln w="12700">
                <a:solidFill>
                  <a:srgbClr val="4C4C4C"/>
                </a:solidFill>
              </a:ln>
            </p:spPr>
            <p:txBody>
              <a:bodyPr wrap="square" lIns="0" tIns="0" rIns="0" bIns="0" rtlCol="0"/>
              <a:lstStyle/>
              <a:p>
                <a:endParaRPr lang="en-US"/>
              </a:p>
            </p:txBody>
          </p:sp>
          <p:sp>
            <p:nvSpPr>
              <p:cNvPr id="73" name="Freeform: Shape 72">
                <a:extLst>
                  <a:ext uri="{FF2B5EF4-FFF2-40B4-BE49-F238E27FC236}">
                    <a16:creationId xmlns:a16="http://schemas.microsoft.com/office/drawing/2014/main" id="{49E8E9D2-A163-45F1-9276-A04C883C8A8C}"/>
                  </a:ext>
                </a:extLst>
              </p:cNvPr>
              <p:cNvSpPr/>
              <p:nvPr/>
            </p:nvSpPr>
            <p:spPr>
              <a:xfrm>
                <a:off x="5537200" y="3574341"/>
                <a:ext cx="95250" cy="36862"/>
              </a:xfrm>
              <a:custGeom>
                <a:avLst/>
                <a:gdLst>
                  <a:gd name="connsiteX0" fmla="*/ -49 w 95250"/>
                  <a:gd name="connsiteY0" fmla="*/ -3313 h 36862"/>
                  <a:gd name="connsiteX1" fmla="*/ -49 w 95250"/>
                  <a:gd name="connsiteY1" fmla="*/ 19262 h 36862"/>
                  <a:gd name="connsiteX2" fmla="*/ 47576 w 95250"/>
                  <a:gd name="connsiteY2" fmla="*/ 33550 h 36862"/>
                  <a:gd name="connsiteX3" fmla="*/ 95201 w 95250"/>
                  <a:gd name="connsiteY3" fmla="*/ 19262 h 36862"/>
                  <a:gd name="connsiteX4" fmla="*/ 95201 w 95250"/>
                  <a:gd name="connsiteY4" fmla="*/ -3313 h 36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36862">
                    <a:moveTo>
                      <a:pt x="-49" y="-3313"/>
                    </a:moveTo>
                    <a:lnTo>
                      <a:pt x="-49" y="19262"/>
                    </a:lnTo>
                    <a:cubicBezTo>
                      <a:pt x="-49" y="19262"/>
                      <a:pt x="14239" y="33550"/>
                      <a:pt x="47576" y="33550"/>
                    </a:cubicBezTo>
                    <a:cubicBezTo>
                      <a:pt x="80914" y="33550"/>
                      <a:pt x="95201" y="19262"/>
                      <a:pt x="95201" y="19262"/>
                    </a:cubicBezTo>
                    <a:lnTo>
                      <a:pt x="95201" y="-3313"/>
                    </a:lnTo>
                  </a:path>
                </a:pathLst>
              </a:custGeom>
              <a:ln w="12700">
                <a:solidFill>
                  <a:srgbClr val="4C4C4C"/>
                </a:solidFill>
              </a:ln>
            </p:spPr>
            <p:txBody>
              <a:bodyPr wrap="square" lIns="0" tIns="0" rIns="0" bIns="0" rtlCol="0"/>
              <a:lstStyle/>
              <a:p>
                <a:endParaRPr lang="en-US"/>
              </a:p>
            </p:txBody>
          </p:sp>
          <p:sp>
            <p:nvSpPr>
              <p:cNvPr id="74" name="Freeform: Shape 73">
                <a:extLst>
                  <a:ext uri="{FF2B5EF4-FFF2-40B4-BE49-F238E27FC236}">
                    <a16:creationId xmlns:a16="http://schemas.microsoft.com/office/drawing/2014/main" id="{7E5CA92E-051F-4855-935B-C6B5BBA1296B}"/>
                  </a:ext>
                </a:extLst>
              </p:cNvPr>
              <p:cNvSpPr/>
              <p:nvPr/>
            </p:nvSpPr>
            <p:spPr>
              <a:xfrm>
                <a:off x="5499100" y="3567675"/>
                <a:ext cx="9525" cy="34004"/>
              </a:xfrm>
              <a:custGeom>
                <a:avLst/>
                <a:gdLst>
                  <a:gd name="connsiteX0" fmla="*/ 0 w 9525"/>
                  <a:gd name="connsiteY0" fmla="*/ 0 h 34004"/>
                  <a:gd name="connsiteX1" fmla="*/ 0 w 9525"/>
                  <a:gd name="connsiteY1" fmla="*/ 34004 h 34004"/>
                </a:gdLst>
                <a:ahLst/>
                <a:cxnLst>
                  <a:cxn ang="0">
                    <a:pos x="connsiteX0" y="connsiteY0"/>
                  </a:cxn>
                  <a:cxn ang="0">
                    <a:pos x="connsiteX1" y="connsiteY1"/>
                  </a:cxn>
                </a:cxnLst>
                <a:rect l="l" t="t" r="r" b="b"/>
                <a:pathLst>
                  <a:path w="9525" h="34004">
                    <a:moveTo>
                      <a:pt x="0" y="0"/>
                    </a:moveTo>
                    <a:lnTo>
                      <a:pt x="0" y="34004"/>
                    </a:lnTo>
                  </a:path>
                </a:pathLst>
              </a:custGeom>
              <a:ln w="12700">
                <a:solidFill>
                  <a:srgbClr val="4C4C4C"/>
                </a:solidFill>
              </a:ln>
            </p:spPr>
            <p:txBody>
              <a:bodyPr wrap="square" lIns="0" tIns="0" rIns="0" bIns="0" rtlCol="0"/>
              <a:lstStyle/>
              <a:p>
                <a:endParaRPr lang="en-US"/>
              </a:p>
            </p:txBody>
          </p:sp>
          <p:sp>
            <p:nvSpPr>
              <p:cNvPr id="75" name="Freeform: Shape 74">
                <a:extLst>
                  <a:ext uri="{FF2B5EF4-FFF2-40B4-BE49-F238E27FC236}">
                    <a16:creationId xmlns:a16="http://schemas.microsoft.com/office/drawing/2014/main" id="{A2831815-C6DE-4BE2-AAA9-3DA465182BBC}"/>
                  </a:ext>
                </a:extLst>
              </p:cNvPr>
              <p:cNvSpPr/>
              <p:nvPr/>
            </p:nvSpPr>
            <p:spPr>
              <a:xfrm>
                <a:off x="5484812" y="3601679"/>
                <a:ext cx="28575" cy="66675"/>
              </a:xfrm>
              <a:custGeom>
                <a:avLst/>
                <a:gdLst>
                  <a:gd name="connsiteX0" fmla="*/ 14288 w 28575"/>
                  <a:gd name="connsiteY0" fmla="*/ 0 h 66675"/>
                  <a:gd name="connsiteX1" fmla="*/ 0 w 28575"/>
                  <a:gd name="connsiteY1" fmla="*/ 66675 h 66675"/>
                  <a:gd name="connsiteX2" fmla="*/ 28575 w 28575"/>
                  <a:gd name="connsiteY2" fmla="*/ 66675 h 66675"/>
                  <a:gd name="connsiteX3" fmla="*/ 14288 w 28575"/>
                  <a:gd name="connsiteY3" fmla="*/ 0 h 66675"/>
                </a:gdLst>
                <a:ahLst/>
                <a:cxnLst>
                  <a:cxn ang="0">
                    <a:pos x="connsiteX0" y="connsiteY0"/>
                  </a:cxn>
                  <a:cxn ang="0">
                    <a:pos x="connsiteX1" y="connsiteY1"/>
                  </a:cxn>
                  <a:cxn ang="0">
                    <a:pos x="connsiteX2" y="connsiteY2"/>
                  </a:cxn>
                  <a:cxn ang="0">
                    <a:pos x="connsiteX3" y="connsiteY3"/>
                  </a:cxn>
                </a:cxnLst>
                <a:rect l="l" t="t" r="r" b="b"/>
                <a:pathLst>
                  <a:path w="28575" h="66675">
                    <a:moveTo>
                      <a:pt x="14288" y="0"/>
                    </a:moveTo>
                    <a:lnTo>
                      <a:pt x="0" y="66675"/>
                    </a:lnTo>
                    <a:lnTo>
                      <a:pt x="28575" y="66675"/>
                    </a:lnTo>
                    <a:lnTo>
                      <a:pt x="14288" y="0"/>
                    </a:lnTo>
                  </a:path>
                </a:pathLst>
              </a:custGeom>
              <a:ln w="12700">
                <a:solidFill>
                  <a:srgbClr val="4C4C4C"/>
                </a:solidFill>
              </a:ln>
            </p:spPr>
            <p:txBody>
              <a:bodyPr wrap="square" lIns="0" tIns="0" rIns="0" bIns="0" rtlCol="0"/>
              <a:lstStyle/>
              <a:p>
                <a:endParaRPr lang="en-US"/>
              </a:p>
            </p:txBody>
          </p:sp>
          <p:sp>
            <p:nvSpPr>
              <p:cNvPr id="76" name="Freeform: Shape 75">
                <a:extLst>
                  <a:ext uri="{FF2B5EF4-FFF2-40B4-BE49-F238E27FC236}">
                    <a16:creationId xmlns:a16="http://schemas.microsoft.com/office/drawing/2014/main" id="{3DD7B1B9-B25E-4320-B832-C657E79D5496}"/>
                  </a:ext>
                </a:extLst>
              </p:cNvPr>
              <p:cNvSpPr/>
              <p:nvPr/>
            </p:nvSpPr>
            <p:spPr>
              <a:xfrm>
                <a:off x="5534818" y="3694452"/>
                <a:ext cx="100107" cy="50101"/>
              </a:xfrm>
              <a:custGeom>
                <a:avLst/>
                <a:gdLst>
                  <a:gd name="connsiteX0" fmla="*/ 0 w 100107"/>
                  <a:gd name="connsiteY0" fmla="*/ 95 h 50101"/>
                  <a:gd name="connsiteX1" fmla="*/ 50006 w 100107"/>
                  <a:gd name="connsiteY1" fmla="*/ 50102 h 50101"/>
                  <a:gd name="connsiteX2" fmla="*/ 100108 w 100107"/>
                  <a:gd name="connsiteY2" fmla="*/ 0 h 50101"/>
                </a:gdLst>
                <a:ahLst/>
                <a:cxnLst>
                  <a:cxn ang="0">
                    <a:pos x="connsiteX0" y="connsiteY0"/>
                  </a:cxn>
                  <a:cxn ang="0">
                    <a:pos x="connsiteX1" y="connsiteY1"/>
                  </a:cxn>
                  <a:cxn ang="0">
                    <a:pos x="connsiteX2" y="connsiteY2"/>
                  </a:cxn>
                </a:cxnLst>
                <a:rect l="l" t="t" r="r" b="b"/>
                <a:pathLst>
                  <a:path w="100107" h="50101">
                    <a:moveTo>
                      <a:pt x="0" y="95"/>
                    </a:moveTo>
                    <a:lnTo>
                      <a:pt x="50006" y="50102"/>
                    </a:lnTo>
                    <a:lnTo>
                      <a:pt x="100108" y="0"/>
                    </a:lnTo>
                  </a:path>
                </a:pathLst>
              </a:custGeom>
              <a:ln w="12700">
                <a:solidFill>
                  <a:srgbClr val="4C4C4C"/>
                </a:solidFill>
              </a:ln>
            </p:spPr>
            <p:txBody>
              <a:bodyPr wrap="square" lIns="0" tIns="0" rIns="0" bIns="0" rtlCol="0"/>
              <a:lstStyle/>
              <a:p>
                <a:endParaRPr lang="en-US"/>
              </a:p>
            </p:txBody>
          </p:sp>
          <p:sp>
            <p:nvSpPr>
              <p:cNvPr id="72" name="Freeform: Shape 71">
                <a:extLst>
                  <a:ext uri="{FF2B5EF4-FFF2-40B4-BE49-F238E27FC236}">
                    <a16:creationId xmlns:a16="http://schemas.microsoft.com/office/drawing/2014/main" id="{B3CFD009-A546-4234-A4C5-D2F0B4A31BDB}"/>
                  </a:ext>
                </a:extLst>
              </p:cNvPr>
              <p:cNvSpPr/>
              <p:nvPr/>
            </p:nvSpPr>
            <p:spPr>
              <a:xfrm>
                <a:off x="5475287" y="3544529"/>
                <a:ext cx="219075" cy="38100"/>
              </a:xfrm>
              <a:custGeom>
                <a:avLst/>
                <a:gdLst>
                  <a:gd name="connsiteX0" fmla="*/ 109538 w 219075"/>
                  <a:gd name="connsiteY0" fmla="*/ 38100 h 38100"/>
                  <a:gd name="connsiteX1" fmla="*/ 219075 w 219075"/>
                  <a:gd name="connsiteY1" fmla="*/ 19050 h 38100"/>
                  <a:gd name="connsiteX2" fmla="*/ 109538 w 219075"/>
                  <a:gd name="connsiteY2" fmla="*/ 0 h 38100"/>
                  <a:gd name="connsiteX3" fmla="*/ 0 w 219075"/>
                  <a:gd name="connsiteY3" fmla="*/ 19050 h 38100"/>
                  <a:gd name="connsiteX4" fmla="*/ 109538 w 219075"/>
                  <a:gd name="connsiteY4" fmla="*/ 3810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 h="38100">
                    <a:moveTo>
                      <a:pt x="109538" y="38100"/>
                    </a:moveTo>
                    <a:lnTo>
                      <a:pt x="219075" y="19050"/>
                    </a:lnTo>
                    <a:lnTo>
                      <a:pt x="109538" y="0"/>
                    </a:lnTo>
                    <a:lnTo>
                      <a:pt x="0" y="19050"/>
                    </a:lnTo>
                    <a:lnTo>
                      <a:pt x="109538" y="38100"/>
                    </a:lnTo>
                    <a:close/>
                  </a:path>
                </a:pathLst>
              </a:custGeom>
              <a:ln w="12700">
                <a:solidFill>
                  <a:srgbClr val="4C4C4C"/>
                </a:solidFill>
              </a:ln>
            </p:spPr>
            <p:txBody>
              <a:bodyPr wrap="square" lIns="0" tIns="0" rIns="0" bIns="0" rtlCol="0"/>
              <a:lstStyle/>
              <a:p>
                <a:endParaRPr lang="en-US"/>
              </a:p>
            </p:txBody>
          </p:sp>
        </p:grpSp>
      </p:grpSp>
      <p:sp>
        <p:nvSpPr>
          <p:cNvPr id="120" name="Freeform: Shape 119">
            <a:extLst>
              <a:ext uri="{FF2B5EF4-FFF2-40B4-BE49-F238E27FC236}">
                <a16:creationId xmlns:a16="http://schemas.microsoft.com/office/drawing/2014/main" id="{4DA76DB9-2E99-4513-A726-62B8F675D806}"/>
              </a:ext>
            </a:extLst>
          </p:cNvPr>
          <p:cNvSpPr/>
          <p:nvPr/>
        </p:nvSpPr>
        <p:spPr>
          <a:xfrm>
            <a:off x="2240280" y="1748284"/>
            <a:ext cx="1929763" cy="1929763"/>
          </a:xfrm>
          <a:custGeom>
            <a:avLst/>
            <a:gdLst>
              <a:gd name="connsiteX0" fmla="*/ 0 w 1929763"/>
              <a:gd name="connsiteY0" fmla="*/ 0 h 1929763"/>
              <a:gd name="connsiteX1" fmla="*/ 1929763 w 1929763"/>
              <a:gd name="connsiteY1" fmla="*/ 0 h 1929763"/>
              <a:gd name="connsiteX2" fmla="*/ 1929763 w 1929763"/>
              <a:gd name="connsiteY2" fmla="*/ 1929763 h 1929763"/>
              <a:gd name="connsiteX3" fmla="*/ 0 w 1929763"/>
              <a:gd name="connsiteY3" fmla="*/ 1929763 h 1929763"/>
            </a:gdLst>
            <a:ahLst/>
            <a:cxnLst>
              <a:cxn ang="0">
                <a:pos x="connsiteX0" y="connsiteY0"/>
              </a:cxn>
              <a:cxn ang="0">
                <a:pos x="connsiteX1" y="connsiteY1"/>
              </a:cxn>
              <a:cxn ang="0">
                <a:pos x="connsiteX2" y="connsiteY2"/>
              </a:cxn>
              <a:cxn ang="0">
                <a:pos x="connsiteX3" y="connsiteY3"/>
              </a:cxn>
            </a:cxnLst>
            <a:rect l="l" t="t" r="r" b="b"/>
            <a:pathLst>
              <a:path w="1929763" h="1929763">
                <a:moveTo>
                  <a:pt x="0" y="0"/>
                </a:moveTo>
                <a:lnTo>
                  <a:pt x="1929763" y="0"/>
                </a:lnTo>
                <a:lnTo>
                  <a:pt x="1929763" y="1929763"/>
                </a:lnTo>
                <a:lnTo>
                  <a:pt x="0" y="1929763"/>
                </a:lnTo>
                <a:close/>
              </a:path>
            </a:pathLst>
          </a:custGeom>
          <a:noFill/>
          <a:ln w="80169" cap="flat">
            <a:noFill/>
            <a:prstDash val="solid"/>
            <a:miter/>
          </a:ln>
        </p:spPr>
        <p:txBody>
          <a:bodyPr rtlCol="0" anchor="ctr"/>
          <a:lstStyle/>
          <a:p>
            <a:endParaRPr lang="en-US"/>
          </a:p>
        </p:txBody>
      </p:sp>
      <p:grpSp>
        <p:nvGrpSpPr>
          <p:cNvPr id="129" name="Group 128">
            <a:extLst>
              <a:ext uri="{FF2B5EF4-FFF2-40B4-BE49-F238E27FC236}">
                <a16:creationId xmlns:a16="http://schemas.microsoft.com/office/drawing/2014/main" id="{CFC5F234-C0A0-4071-885C-445827B9D35B}"/>
              </a:ext>
            </a:extLst>
          </p:cNvPr>
          <p:cNvGrpSpPr/>
          <p:nvPr/>
        </p:nvGrpSpPr>
        <p:grpSpPr>
          <a:xfrm>
            <a:off x="6474901" y="2227626"/>
            <a:ext cx="165742" cy="49722"/>
            <a:chOff x="6786798" y="1875260"/>
            <a:chExt cx="487146" cy="146143"/>
          </a:xfrm>
        </p:grpSpPr>
        <p:sp>
          <p:nvSpPr>
            <p:cNvPr id="126" name="Freeform: Shape 125">
              <a:extLst>
                <a:ext uri="{FF2B5EF4-FFF2-40B4-BE49-F238E27FC236}">
                  <a16:creationId xmlns:a16="http://schemas.microsoft.com/office/drawing/2014/main" id="{A350A041-EE97-4A0E-A656-6EBED2811957}"/>
                </a:ext>
              </a:extLst>
            </p:cNvPr>
            <p:cNvSpPr/>
            <p:nvPr/>
          </p:nvSpPr>
          <p:spPr>
            <a:xfrm>
              <a:off x="6786798" y="1875260"/>
              <a:ext cx="97429" cy="97429"/>
            </a:xfrm>
            <a:custGeom>
              <a:avLst/>
              <a:gdLst>
                <a:gd name="connsiteX0" fmla="*/ 48277 w 97429"/>
                <a:gd name="connsiteY0" fmla="*/ -290 h 97429"/>
                <a:gd name="connsiteX1" fmla="*/ -438 w 97429"/>
                <a:gd name="connsiteY1" fmla="*/ 48425 h 97429"/>
                <a:gd name="connsiteX2" fmla="*/ 48277 w 97429"/>
                <a:gd name="connsiteY2" fmla="*/ 97140 h 97429"/>
                <a:gd name="connsiteX3" fmla="*/ 96992 w 97429"/>
                <a:gd name="connsiteY3" fmla="*/ 48425 h 97429"/>
                <a:gd name="connsiteX4" fmla="*/ 48277 w 97429"/>
                <a:gd name="connsiteY4" fmla="*/ -290 h 97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29" h="97429">
                  <a:moveTo>
                    <a:pt x="48277" y="-290"/>
                  </a:moveTo>
                  <a:cubicBezTo>
                    <a:pt x="21386" y="-290"/>
                    <a:pt x="-438" y="21534"/>
                    <a:pt x="-438" y="48425"/>
                  </a:cubicBezTo>
                  <a:cubicBezTo>
                    <a:pt x="-438" y="75316"/>
                    <a:pt x="21386" y="97140"/>
                    <a:pt x="48277" y="97140"/>
                  </a:cubicBezTo>
                  <a:cubicBezTo>
                    <a:pt x="75168" y="97140"/>
                    <a:pt x="96992" y="75316"/>
                    <a:pt x="96992" y="48425"/>
                  </a:cubicBezTo>
                  <a:cubicBezTo>
                    <a:pt x="96504" y="21728"/>
                    <a:pt x="74971" y="198"/>
                    <a:pt x="48277" y="-290"/>
                  </a:cubicBezTo>
                  <a:close/>
                </a:path>
              </a:pathLst>
            </a:custGeom>
            <a:ln w="12700">
              <a:solidFill>
                <a:srgbClr val="4C4C4C"/>
              </a:solidFill>
            </a:ln>
          </p:spPr>
          <p:txBody>
            <a:bodyPr wrap="square" lIns="0" tIns="0" rIns="0" bIns="0" rtlCol="0"/>
            <a:lstStyle/>
            <a:p>
              <a:endParaRPr lang="en-US"/>
            </a:p>
          </p:txBody>
        </p:sp>
        <p:sp>
          <p:nvSpPr>
            <p:cNvPr id="127" name="Freeform: Shape 126">
              <a:extLst>
                <a:ext uri="{FF2B5EF4-FFF2-40B4-BE49-F238E27FC236}">
                  <a16:creationId xmlns:a16="http://schemas.microsoft.com/office/drawing/2014/main" id="{B21DC8F4-1472-4BA2-8DB7-4A2272E3693C}"/>
                </a:ext>
              </a:extLst>
            </p:cNvPr>
            <p:cNvSpPr/>
            <p:nvPr/>
          </p:nvSpPr>
          <p:spPr>
            <a:xfrm>
              <a:off x="6981657" y="1923974"/>
              <a:ext cx="97429" cy="97429"/>
            </a:xfrm>
            <a:custGeom>
              <a:avLst/>
              <a:gdLst>
                <a:gd name="connsiteX0" fmla="*/ 48277 w 97429"/>
                <a:gd name="connsiteY0" fmla="*/ -290 h 97429"/>
                <a:gd name="connsiteX1" fmla="*/ -438 w 97429"/>
                <a:gd name="connsiteY1" fmla="*/ 48425 h 97429"/>
                <a:gd name="connsiteX2" fmla="*/ 48277 w 97429"/>
                <a:gd name="connsiteY2" fmla="*/ 97140 h 97429"/>
                <a:gd name="connsiteX3" fmla="*/ 96992 w 97429"/>
                <a:gd name="connsiteY3" fmla="*/ 48425 h 97429"/>
                <a:gd name="connsiteX4" fmla="*/ 48277 w 97429"/>
                <a:gd name="connsiteY4" fmla="*/ -290 h 97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29" h="97429">
                  <a:moveTo>
                    <a:pt x="48277" y="-290"/>
                  </a:moveTo>
                  <a:cubicBezTo>
                    <a:pt x="21386" y="-290"/>
                    <a:pt x="-438" y="21534"/>
                    <a:pt x="-438" y="48425"/>
                  </a:cubicBezTo>
                  <a:cubicBezTo>
                    <a:pt x="-438" y="75316"/>
                    <a:pt x="21386" y="97140"/>
                    <a:pt x="48277" y="97140"/>
                  </a:cubicBezTo>
                  <a:cubicBezTo>
                    <a:pt x="75168" y="97140"/>
                    <a:pt x="96992" y="75316"/>
                    <a:pt x="96992" y="48425"/>
                  </a:cubicBezTo>
                  <a:cubicBezTo>
                    <a:pt x="96504" y="21728"/>
                    <a:pt x="74971" y="198"/>
                    <a:pt x="48277" y="-290"/>
                  </a:cubicBezTo>
                  <a:close/>
                </a:path>
              </a:pathLst>
            </a:custGeom>
            <a:ln w="12700">
              <a:solidFill>
                <a:srgbClr val="4C4C4C"/>
              </a:solidFill>
            </a:ln>
          </p:spPr>
          <p:txBody>
            <a:bodyPr wrap="square" lIns="0" tIns="0" rIns="0" bIns="0" rtlCol="0"/>
            <a:lstStyle/>
            <a:p>
              <a:endParaRPr lang="en-US"/>
            </a:p>
          </p:txBody>
        </p:sp>
        <p:sp>
          <p:nvSpPr>
            <p:cNvPr id="128" name="Freeform: Shape 127">
              <a:extLst>
                <a:ext uri="{FF2B5EF4-FFF2-40B4-BE49-F238E27FC236}">
                  <a16:creationId xmlns:a16="http://schemas.microsoft.com/office/drawing/2014/main" id="{BD4A86FC-4C56-423E-9119-B11607C0AC0A}"/>
                </a:ext>
              </a:extLst>
            </p:cNvPr>
            <p:cNvSpPr/>
            <p:nvPr/>
          </p:nvSpPr>
          <p:spPr>
            <a:xfrm>
              <a:off x="7176515" y="1875260"/>
              <a:ext cx="97429" cy="97429"/>
            </a:xfrm>
            <a:custGeom>
              <a:avLst/>
              <a:gdLst>
                <a:gd name="connsiteX0" fmla="*/ 48277 w 97429"/>
                <a:gd name="connsiteY0" fmla="*/ -290 h 97429"/>
                <a:gd name="connsiteX1" fmla="*/ -438 w 97429"/>
                <a:gd name="connsiteY1" fmla="*/ 48425 h 97429"/>
                <a:gd name="connsiteX2" fmla="*/ 48277 w 97429"/>
                <a:gd name="connsiteY2" fmla="*/ 97140 h 97429"/>
                <a:gd name="connsiteX3" fmla="*/ 96992 w 97429"/>
                <a:gd name="connsiteY3" fmla="*/ 48425 h 97429"/>
                <a:gd name="connsiteX4" fmla="*/ 48277 w 97429"/>
                <a:gd name="connsiteY4" fmla="*/ -290 h 97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29" h="97429">
                  <a:moveTo>
                    <a:pt x="48277" y="-290"/>
                  </a:moveTo>
                  <a:cubicBezTo>
                    <a:pt x="21386" y="-290"/>
                    <a:pt x="-438" y="21534"/>
                    <a:pt x="-438" y="48425"/>
                  </a:cubicBezTo>
                  <a:cubicBezTo>
                    <a:pt x="-438" y="75316"/>
                    <a:pt x="21386" y="97140"/>
                    <a:pt x="48277" y="97140"/>
                  </a:cubicBezTo>
                  <a:cubicBezTo>
                    <a:pt x="75168" y="97140"/>
                    <a:pt x="96992" y="75316"/>
                    <a:pt x="96992" y="48425"/>
                  </a:cubicBezTo>
                  <a:cubicBezTo>
                    <a:pt x="96504" y="21728"/>
                    <a:pt x="74971" y="198"/>
                    <a:pt x="48277" y="-290"/>
                  </a:cubicBezTo>
                  <a:close/>
                </a:path>
              </a:pathLst>
            </a:custGeom>
            <a:ln w="12700">
              <a:solidFill>
                <a:srgbClr val="4C4C4C"/>
              </a:solidFill>
            </a:ln>
          </p:spPr>
          <p:txBody>
            <a:bodyPr wrap="square" lIns="0" tIns="0" rIns="0" bIns="0" rtlCol="0"/>
            <a:lstStyle/>
            <a:p>
              <a:endParaRPr lang="en-US"/>
            </a:p>
          </p:txBody>
        </p:sp>
      </p:grpSp>
      <p:sp>
        <p:nvSpPr>
          <p:cNvPr id="6" name="Slide Number Placeholder 8">
            <a:extLst>
              <a:ext uri="{FF2B5EF4-FFF2-40B4-BE49-F238E27FC236}">
                <a16:creationId xmlns:a16="http://schemas.microsoft.com/office/drawing/2014/main" id="{66D7E0A2-9582-C8C3-E04E-6F4661FC36CD}"/>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7</a:t>
            </a:fld>
            <a:endParaRPr lang="en-US" dirty="0"/>
          </a:p>
        </p:txBody>
      </p:sp>
      <p:sp>
        <p:nvSpPr>
          <p:cNvPr id="19" name="Footer Placeholder 3">
            <a:extLst>
              <a:ext uri="{FF2B5EF4-FFF2-40B4-BE49-F238E27FC236}">
                <a16:creationId xmlns:a16="http://schemas.microsoft.com/office/drawing/2014/main" id="{256CDCB6-1558-0C2F-9515-C2466BA1A5BE}"/>
              </a:ext>
            </a:extLst>
          </p:cNvPr>
          <p:cNvSpPr>
            <a:spLocks noGrp="1"/>
          </p:cNvSpPr>
          <p:nvPr>
            <p:ph type="ftr" sz="quarter" idx="15"/>
          </p:nvPr>
        </p:nvSpPr>
        <p:spPr>
          <a:xfrm>
            <a:off x="420111" y="5595258"/>
            <a:ext cx="9485889" cy="1060520"/>
          </a:xfrm>
        </p:spPr>
        <p:txBody>
          <a:bodyPr/>
          <a:lstStyle/>
          <a:p>
            <a:pPr marL="38100" marR="0" lvl="0" indent="0" algn="l" defTabSz="914400" rtl="0" eaLnBrk="1" fontAlgn="base" latinLnBrk="0" hangingPunct="1">
              <a:lnSpc>
                <a:spcPct val="100000"/>
              </a:lnSpc>
              <a:spcBef>
                <a:spcPts val="100"/>
              </a:spcBef>
              <a:spcAft>
                <a:spcPct val="0"/>
              </a:spcAft>
              <a:buClrTx/>
              <a:buSzTx/>
              <a:buFontTx/>
              <a:buNone/>
              <a:tabLst/>
              <a:defRPr/>
            </a:pPr>
            <a:r>
              <a:rPr kumimoji="0" lang="en-US" b="0" i="0" u="none" strike="noStrike" kern="1200" cap="none" spc="22" normalizeH="0" baseline="27777" noProof="0" dirty="0">
                <a:ln>
                  <a:noFill/>
                </a:ln>
                <a:solidFill>
                  <a:srgbClr val="000000"/>
                </a:solidFill>
                <a:effectLst/>
                <a:uLnTx/>
                <a:uFillTx/>
                <a:latin typeface="Arial"/>
                <a:ea typeface="ＭＳ Ｐゴシック"/>
                <a:cs typeface="Arial"/>
              </a:rPr>
              <a:t>8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No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further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gifts to the same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beneficiary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may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made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over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next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five-year period.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gift must</a:t>
            </a:r>
            <a:r>
              <a:rPr kumimoji="0" lang="en-US" b="0" i="0" u="none" strike="noStrike" kern="1200" cap="none" spc="1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be reported as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series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of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five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equal annual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gifts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on federal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gift tax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returns.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See 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offering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statement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more</a:t>
            </a:r>
            <a:r>
              <a:rPr kumimoji="0" lang="en-US" b="0" i="0" u="none" strike="noStrike" kern="1200" cap="none" spc="13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information.</a:t>
            </a:r>
            <a:endParaRPr kumimoji="0" lang="en-US" b="0" i="0" u="none" strike="noStrike" kern="1200" cap="none" spc="0" normalizeH="0" baseline="0" noProof="0" dirty="0">
              <a:ln>
                <a:noFill/>
              </a:ln>
              <a:solidFill>
                <a:srgbClr val="000000"/>
              </a:solidFill>
              <a:effectLst/>
              <a:uLnTx/>
              <a:uFillTx/>
              <a:latin typeface="Arial"/>
              <a:ea typeface="ＭＳ Ｐゴシック"/>
              <a:cs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921972" y="2104644"/>
            <a:ext cx="2746030" cy="2534920"/>
          </a:xfrm>
          <a:prstGeom prst="rect">
            <a:avLst/>
          </a:prstGeom>
          <a:solidFill>
            <a:srgbClr val="F1F1F1"/>
          </a:solidFill>
        </p:spPr>
        <p:txBody>
          <a:bodyPr vert="horz" wrap="square" lIns="0" tIns="0" rIns="0" bIns="0" rtlCol="0" anchor="ctr" anchorCtr="0">
            <a:noAutofit/>
          </a:bodyPr>
          <a:lstStyle/>
          <a:p>
            <a:pPr marL="119063" marR="192405" algn="ctr">
              <a:spcBef>
                <a:spcPts val="0"/>
              </a:spcBef>
            </a:pPr>
            <a:r>
              <a:rPr sz="1800" spc="-5" dirty="0">
                <a:solidFill>
                  <a:srgbClr val="333F48"/>
                </a:solidFill>
                <a:latin typeface="Arial"/>
                <a:cs typeface="Arial"/>
              </a:rPr>
              <a:t>Over 18</a:t>
            </a:r>
            <a:r>
              <a:rPr sz="1800" spc="-75" dirty="0">
                <a:solidFill>
                  <a:srgbClr val="333F48"/>
                </a:solidFill>
                <a:latin typeface="Arial"/>
                <a:cs typeface="Arial"/>
              </a:rPr>
              <a:t> </a:t>
            </a:r>
            <a:r>
              <a:rPr lang="en-US" sz="1800" spc="-10" dirty="0">
                <a:solidFill>
                  <a:srgbClr val="333F48"/>
                </a:solidFill>
                <a:latin typeface="Arial"/>
                <a:cs typeface="Arial"/>
              </a:rPr>
              <a:t>years,</a:t>
            </a:r>
            <a:br>
              <a:rPr lang="en-US" sz="1800" spc="-10" dirty="0">
                <a:solidFill>
                  <a:srgbClr val="333F48"/>
                </a:solidFill>
                <a:latin typeface="Arial"/>
                <a:cs typeface="Arial"/>
              </a:rPr>
            </a:br>
            <a:r>
              <a:rPr sz="1800" spc="-5" dirty="0">
                <a:solidFill>
                  <a:srgbClr val="333F48"/>
                </a:solidFill>
                <a:latin typeface="Arial"/>
                <a:cs typeface="Arial"/>
              </a:rPr>
              <a:t>an </a:t>
            </a:r>
            <a:r>
              <a:rPr sz="1800" spc="-10" dirty="0">
                <a:solidFill>
                  <a:srgbClr val="333F48"/>
                </a:solidFill>
                <a:latin typeface="Arial"/>
                <a:cs typeface="Arial"/>
              </a:rPr>
              <a:t>advantage</a:t>
            </a:r>
            <a:br>
              <a:rPr lang="en-US" sz="1800" spc="-10" dirty="0">
                <a:solidFill>
                  <a:srgbClr val="333F48"/>
                </a:solidFill>
                <a:latin typeface="Arial"/>
                <a:cs typeface="Arial"/>
              </a:rPr>
            </a:br>
            <a:r>
              <a:rPr sz="1800" spc="-5" dirty="0">
                <a:solidFill>
                  <a:srgbClr val="333F48"/>
                </a:solidFill>
                <a:latin typeface="Arial"/>
                <a:cs typeface="Arial"/>
              </a:rPr>
              <a:t>of more</a:t>
            </a:r>
            <a:r>
              <a:rPr sz="1800" spc="-30" dirty="0">
                <a:solidFill>
                  <a:srgbClr val="333F48"/>
                </a:solidFill>
                <a:latin typeface="Arial"/>
                <a:cs typeface="Arial"/>
              </a:rPr>
              <a:t> </a:t>
            </a:r>
            <a:r>
              <a:rPr sz="1800" spc="-10" dirty="0">
                <a:solidFill>
                  <a:srgbClr val="333F48"/>
                </a:solidFill>
                <a:latin typeface="Arial"/>
                <a:cs typeface="Arial"/>
              </a:rPr>
              <a:t>than</a:t>
            </a:r>
            <a:r>
              <a:rPr lang="en-US" sz="1800" spc="-10" dirty="0">
                <a:solidFill>
                  <a:srgbClr val="333F48"/>
                </a:solidFill>
                <a:latin typeface="Arial"/>
                <a:cs typeface="Arial"/>
              </a:rPr>
              <a:t> </a:t>
            </a:r>
            <a:r>
              <a:rPr lang="en-US" sz="2800" b="1" dirty="0">
                <a:solidFill>
                  <a:srgbClr val="298FC2"/>
                </a:solidFill>
                <a:latin typeface="Arial"/>
                <a:cs typeface="Arial"/>
              </a:rPr>
              <a:t>$34,000</a:t>
            </a:r>
            <a:endParaRPr sz="2800" dirty="0">
              <a:latin typeface="Arial"/>
              <a:cs typeface="Arial"/>
            </a:endParaRPr>
          </a:p>
        </p:txBody>
      </p:sp>
      <p:sp>
        <p:nvSpPr>
          <p:cNvPr id="4" name="object 4"/>
          <p:cNvSpPr/>
          <p:nvPr/>
        </p:nvSpPr>
        <p:spPr>
          <a:xfrm>
            <a:off x="2030949" y="2102358"/>
            <a:ext cx="0" cy="2525395"/>
          </a:xfrm>
          <a:custGeom>
            <a:avLst/>
            <a:gdLst/>
            <a:ahLst/>
            <a:cxnLst/>
            <a:rect l="l" t="t" r="r" b="b"/>
            <a:pathLst>
              <a:path h="2525395">
                <a:moveTo>
                  <a:pt x="0" y="2525268"/>
                </a:moveTo>
                <a:lnTo>
                  <a:pt x="0" y="0"/>
                </a:lnTo>
              </a:path>
            </a:pathLst>
          </a:custGeom>
          <a:ln w="3175">
            <a:solidFill>
              <a:srgbClr val="999999"/>
            </a:solidFill>
          </a:ln>
        </p:spPr>
        <p:txBody>
          <a:bodyPr wrap="square" lIns="0" tIns="0" rIns="0" bIns="0" rtlCol="0"/>
          <a:lstStyle/>
          <a:p>
            <a:endParaRPr/>
          </a:p>
        </p:txBody>
      </p:sp>
      <p:sp>
        <p:nvSpPr>
          <p:cNvPr id="5" name="object 5"/>
          <p:cNvSpPr/>
          <p:nvPr/>
        </p:nvSpPr>
        <p:spPr>
          <a:xfrm>
            <a:off x="2000470" y="3996690"/>
            <a:ext cx="30480" cy="0"/>
          </a:xfrm>
          <a:custGeom>
            <a:avLst/>
            <a:gdLst/>
            <a:ahLst/>
            <a:cxnLst/>
            <a:rect l="l" t="t" r="r" b="b"/>
            <a:pathLst>
              <a:path w="30480">
                <a:moveTo>
                  <a:pt x="0" y="0"/>
                </a:moveTo>
                <a:lnTo>
                  <a:pt x="30480" y="0"/>
                </a:lnTo>
              </a:path>
            </a:pathLst>
          </a:custGeom>
          <a:ln w="3175">
            <a:solidFill>
              <a:srgbClr val="999999"/>
            </a:solidFill>
          </a:ln>
        </p:spPr>
        <p:txBody>
          <a:bodyPr wrap="square" lIns="0" tIns="0" rIns="0" bIns="0" rtlCol="0"/>
          <a:lstStyle/>
          <a:p>
            <a:endParaRPr/>
          </a:p>
        </p:txBody>
      </p:sp>
      <p:sp>
        <p:nvSpPr>
          <p:cNvPr id="6" name="object 6"/>
          <p:cNvSpPr/>
          <p:nvPr/>
        </p:nvSpPr>
        <p:spPr>
          <a:xfrm>
            <a:off x="2000470" y="3365753"/>
            <a:ext cx="30480" cy="0"/>
          </a:xfrm>
          <a:custGeom>
            <a:avLst/>
            <a:gdLst/>
            <a:ahLst/>
            <a:cxnLst/>
            <a:rect l="l" t="t" r="r" b="b"/>
            <a:pathLst>
              <a:path w="30480">
                <a:moveTo>
                  <a:pt x="0" y="0"/>
                </a:moveTo>
                <a:lnTo>
                  <a:pt x="30480" y="0"/>
                </a:lnTo>
              </a:path>
            </a:pathLst>
          </a:custGeom>
          <a:ln w="3175">
            <a:solidFill>
              <a:srgbClr val="999999"/>
            </a:solidFill>
          </a:ln>
        </p:spPr>
        <p:txBody>
          <a:bodyPr wrap="square" lIns="0" tIns="0" rIns="0" bIns="0" rtlCol="0"/>
          <a:lstStyle/>
          <a:p>
            <a:endParaRPr/>
          </a:p>
        </p:txBody>
      </p:sp>
      <p:sp>
        <p:nvSpPr>
          <p:cNvPr id="7" name="object 7"/>
          <p:cNvSpPr/>
          <p:nvPr/>
        </p:nvSpPr>
        <p:spPr>
          <a:xfrm>
            <a:off x="2000470" y="2733294"/>
            <a:ext cx="30480" cy="0"/>
          </a:xfrm>
          <a:custGeom>
            <a:avLst/>
            <a:gdLst/>
            <a:ahLst/>
            <a:cxnLst/>
            <a:rect l="l" t="t" r="r" b="b"/>
            <a:pathLst>
              <a:path w="30480">
                <a:moveTo>
                  <a:pt x="0" y="0"/>
                </a:moveTo>
                <a:lnTo>
                  <a:pt x="30480" y="0"/>
                </a:lnTo>
              </a:path>
            </a:pathLst>
          </a:custGeom>
          <a:ln w="3175">
            <a:solidFill>
              <a:srgbClr val="999999"/>
            </a:solidFill>
          </a:ln>
        </p:spPr>
        <p:txBody>
          <a:bodyPr wrap="square" lIns="0" tIns="0" rIns="0" bIns="0" rtlCol="0"/>
          <a:lstStyle/>
          <a:p>
            <a:endParaRPr/>
          </a:p>
        </p:txBody>
      </p:sp>
      <p:sp>
        <p:nvSpPr>
          <p:cNvPr id="8" name="object 8"/>
          <p:cNvSpPr/>
          <p:nvPr/>
        </p:nvSpPr>
        <p:spPr>
          <a:xfrm>
            <a:off x="2000470" y="2102357"/>
            <a:ext cx="30480" cy="0"/>
          </a:xfrm>
          <a:custGeom>
            <a:avLst/>
            <a:gdLst/>
            <a:ahLst/>
            <a:cxnLst/>
            <a:rect l="l" t="t" r="r" b="b"/>
            <a:pathLst>
              <a:path w="30480">
                <a:moveTo>
                  <a:pt x="0" y="0"/>
                </a:moveTo>
                <a:lnTo>
                  <a:pt x="30480" y="0"/>
                </a:lnTo>
              </a:path>
            </a:pathLst>
          </a:custGeom>
          <a:ln w="3175">
            <a:solidFill>
              <a:srgbClr val="999999"/>
            </a:solidFill>
          </a:ln>
        </p:spPr>
        <p:txBody>
          <a:bodyPr wrap="square" lIns="0" tIns="0" rIns="0" bIns="0" rtlCol="0"/>
          <a:lstStyle/>
          <a:p>
            <a:endParaRPr/>
          </a:p>
        </p:txBody>
      </p:sp>
      <p:sp>
        <p:nvSpPr>
          <p:cNvPr id="9" name="object 9"/>
          <p:cNvSpPr/>
          <p:nvPr/>
        </p:nvSpPr>
        <p:spPr>
          <a:xfrm>
            <a:off x="2031712" y="4628388"/>
            <a:ext cx="5659120" cy="0"/>
          </a:xfrm>
          <a:custGeom>
            <a:avLst/>
            <a:gdLst/>
            <a:ahLst/>
            <a:cxnLst/>
            <a:rect l="l" t="t" r="r" b="b"/>
            <a:pathLst>
              <a:path w="5659120">
                <a:moveTo>
                  <a:pt x="0" y="0"/>
                </a:moveTo>
                <a:lnTo>
                  <a:pt x="5658612" y="0"/>
                </a:lnTo>
              </a:path>
            </a:pathLst>
          </a:custGeom>
          <a:ln w="12700">
            <a:solidFill>
              <a:srgbClr val="999999"/>
            </a:solidFill>
          </a:ln>
        </p:spPr>
        <p:txBody>
          <a:bodyPr wrap="square" lIns="0" tIns="0" rIns="0" bIns="0" rtlCol="0"/>
          <a:lstStyle/>
          <a:p>
            <a:endParaRPr sz="1600"/>
          </a:p>
        </p:txBody>
      </p:sp>
      <p:sp>
        <p:nvSpPr>
          <p:cNvPr id="10" name="object 10"/>
          <p:cNvSpPr/>
          <p:nvPr/>
        </p:nvSpPr>
        <p:spPr>
          <a:xfrm>
            <a:off x="2031712"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11" name="object 11"/>
          <p:cNvSpPr/>
          <p:nvPr/>
        </p:nvSpPr>
        <p:spPr>
          <a:xfrm>
            <a:off x="2328891"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12" name="object 12"/>
          <p:cNvSpPr/>
          <p:nvPr/>
        </p:nvSpPr>
        <p:spPr>
          <a:xfrm>
            <a:off x="2627596"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13" name="object 13"/>
          <p:cNvSpPr/>
          <p:nvPr/>
        </p:nvSpPr>
        <p:spPr>
          <a:xfrm>
            <a:off x="2924776"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14" name="object 14"/>
          <p:cNvSpPr/>
          <p:nvPr/>
        </p:nvSpPr>
        <p:spPr>
          <a:xfrm>
            <a:off x="3223480"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15" name="object 15"/>
          <p:cNvSpPr/>
          <p:nvPr/>
        </p:nvSpPr>
        <p:spPr>
          <a:xfrm>
            <a:off x="3520660"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16" name="object 16"/>
          <p:cNvSpPr/>
          <p:nvPr/>
        </p:nvSpPr>
        <p:spPr>
          <a:xfrm>
            <a:off x="3819364"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17" name="object 17"/>
          <p:cNvSpPr/>
          <p:nvPr/>
        </p:nvSpPr>
        <p:spPr>
          <a:xfrm>
            <a:off x="4116543"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18" name="object 18"/>
          <p:cNvSpPr/>
          <p:nvPr/>
        </p:nvSpPr>
        <p:spPr>
          <a:xfrm>
            <a:off x="4413723"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19" name="object 19"/>
          <p:cNvSpPr/>
          <p:nvPr/>
        </p:nvSpPr>
        <p:spPr>
          <a:xfrm>
            <a:off x="4712428"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0" name="object 20"/>
          <p:cNvSpPr/>
          <p:nvPr/>
        </p:nvSpPr>
        <p:spPr>
          <a:xfrm>
            <a:off x="5009608"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1" name="object 21"/>
          <p:cNvSpPr/>
          <p:nvPr/>
        </p:nvSpPr>
        <p:spPr>
          <a:xfrm>
            <a:off x="5308311"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2" name="object 22"/>
          <p:cNvSpPr/>
          <p:nvPr/>
        </p:nvSpPr>
        <p:spPr>
          <a:xfrm>
            <a:off x="5605491"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3" name="object 23"/>
          <p:cNvSpPr/>
          <p:nvPr/>
        </p:nvSpPr>
        <p:spPr>
          <a:xfrm>
            <a:off x="5904196"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4" name="object 24"/>
          <p:cNvSpPr/>
          <p:nvPr/>
        </p:nvSpPr>
        <p:spPr>
          <a:xfrm>
            <a:off x="6201376"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5" name="object 25"/>
          <p:cNvSpPr/>
          <p:nvPr/>
        </p:nvSpPr>
        <p:spPr>
          <a:xfrm>
            <a:off x="6500079"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6" name="object 26"/>
          <p:cNvSpPr/>
          <p:nvPr/>
        </p:nvSpPr>
        <p:spPr>
          <a:xfrm>
            <a:off x="6797259"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7" name="object 27"/>
          <p:cNvSpPr/>
          <p:nvPr/>
        </p:nvSpPr>
        <p:spPr>
          <a:xfrm>
            <a:off x="7094440"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8" name="object 28"/>
          <p:cNvSpPr/>
          <p:nvPr/>
        </p:nvSpPr>
        <p:spPr>
          <a:xfrm>
            <a:off x="7393143"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29" name="object 29"/>
          <p:cNvSpPr/>
          <p:nvPr/>
        </p:nvSpPr>
        <p:spPr>
          <a:xfrm>
            <a:off x="7690323" y="4628388"/>
            <a:ext cx="0" cy="30480"/>
          </a:xfrm>
          <a:custGeom>
            <a:avLst/>
            <a:gdLst/>
            <a:ahLst/>
            <a:cxnLst/>
            <a:rect l="l" t="t" r="r" b="b"/>
            <a:pathLst>
              <a:path h="30479">
                <a:moveTo>
                  <a:pt x="0" y="0"/>
                </a:moveTo>
                <a:lnTo>
                  <a:pt x="0" y="30480"/>
                </a:lnTo>
              </a:path>
            </a:pathLst>
          </a:custGeom>
          <a:ln w="12700">
            <a:solidFill>
              <a:srgbClr val="999999"/>
            </a:solidFill>
          </a:ln>
        </p:spPr>
        <p:txBody>
          <a:bodyPr wrap="square" lIns="0" tIns="0" rIns="0" bIns="0" rtlCol="0"/>
          <a:lstStyle/>
          <a:p>
            <a:endParaRPr sz="1600"/>
          </a:p>
        </p:txBody>
      </p:sp>
      <p:sp>
        <p:nvSpPr>
          <p:cNvPr id="30" name="object 30"/>
          <p:cNvSpPr/>
          <p:nvPr/>
        </p:nvSpPr>
        <p:spPr>
          <a:xfrm>
            <a:off x="2181063" y="2340864"/>
            <a:ext cx="5361940" cy="2161540"/>
          </a:xfrm>
          <a:custGeom>
            <a:avLst/>
            <a:gdLst/>
            <a:ahLst/>
            <a:cxnLst/>
            <a:rect l="l" t="t" r="r" b="b"/>
            <a:pathLst>
              <a:path w="5361940" h="2161540">
                <a:moveTo>
                  <a:pt x="0" y="2161032"/>
                </a:moveTo>
                <a:lnTo>
                  <a:pt x="297180" y="2097024"/>
                </a:lnTo>
                <a:lnTo>
                  <a:pt x="594360" y="2029968"/>
                </a:lnTo>
                <a:lnTo>
                  <a:pt x="893063" y="1956815"/>
                </a:lnTo>
                <a:lnTo>
                  <a:pt x="1190244" y="1879092"/>
                </a:lnTo>
                <a:lnTo>
                  <a:pt x="1488948" y="1795271"/>
                </a:lnTo>
                <a:lnTo>
                  <a:pt x="1786127" y="1706880"/>
                </a:lnTo>
                <a:lnTo>
                  <a:pt x="2084832" y="1610868"/>
                </a:lnTo>
                <a:lnTo>
                  <a:pt x="2382012" y="1508760"/>
                </a:lnTo>
                <a:lnTo>
                  <a:pt x="2680716" y="1399032"/>
                </a:lnTo>
                <a:lnTo>
                  <a:pt x="2977896" y="1283208"/>
                </a:lnTo>
                <a:lnTo>
                  <a:pt x="3275076" y="1158240"/>
                </a:lnTo>
                <a:lnTo>
                  <a:pt x="3573779" y="1024128"/>
                </a:lnTo>
                <a:lnTo>
                  <a:pt x="3870960" y="880872"/>
                </a:lnTo>
                <a:lnTo>
                  <a:pt x="4169664" y="726947"/>
                </a:lnTo>
                <a:lnTo>
                  <a:pt x="4466844" y="563879"/>
                </a:lnTo>
                <a:lnTo>
                  <a:pt x="4765548" y="388619"/>
                </a:lnTo>
                <a:lnTo>
                  <a:pt x="5062728" y="201168"/>
                </a:lnTo>
                <a:lnTo>
                  <a:pt x="5361432" y="0"/>
                </a:lnTo>
              </a:path>
            </a:pathLst>
          </a:custGeom>
          <a:ln w="57150">
            <a:solidFill>
              <a:srgbClr val="298FC2"/>
            </a:solidFill>
          </a:ln>
        </p:spPr>
        <p:txBody>
          <a:bodyPr wrap="square" lIns="0" tIns="0" rIns="0" bIns="0" rtlCol="0"/>
          <a:lstStyle/>
          <a:p>
            <a:endParaRPr/>
          </a:p>
        </p:txBody>
      </p:sp>
      <p:sp>
        <p:nvSpPr>
          <p:cNvPr id="31" name="object 31"/>
          <p:cNvSpPr/>
          <p:nvPr/>
        </p:nvSpPr>
        <p:spPr>
          <a:xfrm>
            <a:off x="2181063" y="2740152"/>
            <a:ext cx="5361940" cy="1762125"/>
          </a:xfrm>
          <a:custGeom>
            <a:avLst/>
            <a:gdLst/>
            <a:ahLst/>
            <a:cxnLst/>
            <a:rect l="l" t="t" r="r" b="b"/>
            <a:pathLst>
              <a:path w="5361940" h="1762125">
                <a:moveTo>
                  <a:pt x="0" y="1761744"/>
                </a:moveTo>
                <a:lnTo>
                  <a:pt x="297180" y="1700783"/>
                </a:lnTo>
                <a:lnTo>
                  <a:pt x="594360" y="1636776"/>
                </a:lnTo>
                <a:lnTo>
                  <a:pt x="893063" y="1568196"/>
                </a:lnTo>
                <a:lnTo>
                  <a:pt x="1190244" y="1496568"/>
                </a:lnTo>
                <a:lnTo>
                  <a:pt x="1488948" y="1421892"/>
                </a:lnTo>
                <a:lnTo>
                  <a:pt x="1786127" y="1342644"/>
                </a:lnTo>
                <a:lnTo>
                  <a:pt x="2084832" y="1260348"/>
                </a:lnTo>
                <a:lnTo>
                  <a:pt x="2382012" y="1171956"/>
                </a:lnTo>
                <a:lnTo>
                  <a:pt x="2680716" y="1080516"/>
                </a:lnTo>
                <a:lnTo>
                  <a:pt x="2977896" y="982980"/>
                </a:lnTo>
                <a:lnTo>
                  <a:pt x="3275076" y="880872"/>
                </a:lnTo>
                <a:lnTo>
                  <a:pt x="3573779" y="774191"/>
                </a:lnTo>
                <a:lnTo>
                  <a:pt x="3870960" y="661416"/>
                </a:lnTo>
                <a:lnTo>
                  <a:pt x="4169664" y="542544"/>
                </a:lnTo>
                <a:lnTo>
                  <a:pt x="4466844" y="416052"/>
                </a:lnTo>
                <a:lnTo>
                  <a:pt x="4765548" y="284988"/>
                </a:lnTo>
                <a:lnTo>
                  <a:pt x="5062728" y="146303"/>
                </a:lnTo>
                <a:lnTo>
                  <a:pt x="5361432" y="0"/>
                </a:lnTo>
              </a:path>
            </a:pathLst>
          </a:custGeom>
          <a:ln w="57150">
            <a:solidFill>
              <a:srgbClr val="368727"/>
            </a:solidFill>
          </a:ln>
        </p:spPr>
        <p:txBody>
          <a:bodyPr wrap="square" lIns="0" tIns="0" rIns="0" bIns="0" rtlCol="0"/>
          <a:lstStyle/>
          <a:p>
            <a:endParaRPr/>
          </a:p>
        </p:txBody>
      </p:sp>
      <p:sp>
        <p:nvSpPr>
          <p:cNvPr id="32" name="object 32"/>
          <p:cNvSpPr txBox="1"/>
          <p:nvPr/>
        </p:nvSpPr>
        <p:spPr>
          <a:xfrm>
            <a:off x="1810727" y="4567445"/>
            <a:ext cx="119604" cy="117212"/>
          </a:xfrm>
          <a:prstGeom prst="rect">
            <a:avLst/>
          </a:prstGeom>
        </p:spPr>
        <p:txBody>
          <a:bodyPr vert="horz" wrap="square" lIns="0" tIns="0" rIns="0" bIns="0" rtlCol="0">
            <a:spAutoFit/>
          </a:bodyPr>
          <a:lstStyle/>
          <a:p>
            <a:pPr algn="r">
              <a:lnSpc>
                <a:spcPts val="890"/>
              </a:lnSpc>
            </a:pPr>
            <a:r>
              <a:rPr sz="1050" spc="-5" dirty="0">
                <a:latin typeface="Arial"/>
                <a:cs typeface="Arial"/>
              </a:rPr>
              <a:t>$</a:t>
            </a:r>
            <a:endParaRPr sz="1050" dirty="0">
              <a:latin typeface="Arial"/>
              <a:cs typeface="Arial"/>
            </a:endParaRPr>
          </a:p>
        </p:txBody>
      </p:sp>
      <p:sp>
        <p:nvSpPr>
          <p:cNvPr id="33" name="object 33"/>
          <p:cNvSpPr txBox="1"/>
          <p:nvPr/>
        </p:nvSpPr>
        <p:spPr>
          <a:xfrm>
            <a:off x="1408958" y="3913536"/>
            <a:ext cx="521373" cy="166712"/>
          </a:xfrm>
          <a:prstGeom prst="rect">
            <a:avLst/>
          </a:prstGeom>
        </p:spPr>
        <p:txBody>
          <a:bodyPr vert="horz" wrap="square" lIns="0" tIns="12700" rIns="0" bIns="0" rtlCol="0">
            <a:spAutoFit/>
          </a:bodyPr>
          <a:lstStyle/>
          <a:p>
            <a:pPr marL="12700" algn="r">
              <a:spcBef>
                <a:spcPts val="100"/>
              </a:spcBef>
            </a:pPr>
            <a:r>
              <a:rPr sz="1000" spc="-5" dirty="0">
                <a:latin typeface="Arial"/>
                <a:cs typeface="Arial"/>
              </a:rPr>
              <a:t>$50,000</a:t>
            </a:r>
            <a:endParaRPr sz="1000" dirty="0">
              <a:latin typeface="Arial"/>
              <a:cs typeface="Arial"/>
            </a:endParaRPr>
          </a:p>
        </p:txBody>
      </p:sp>
      <p:sp>
        <p:nvSpPr>
          <p:cNvPr id="34" name="object 34"/>
          <p:cNvSpPr txBox="1"/>
          <p:nvPr/>
        </p:nvSpPr>
        <p:spPr>
          <a:xfrm>
            <a:off x="1334837" y="3281997"/>
            <a:ext cx="595494" cy="167354"/>
          </a:xfrm>
          <a:prstGeom prst="rect">
            <a:avLst/>
          </a:prstGeom>
        </p:spPr>
        <p:txBody>
          <a:bodyPr vert="horz" wrap="square" lIns="0" tIns="13335" rIns="0" bIns="0" rtlCol="0">
            <a:spAutoFit/>
          </a:bodyPr>
          <a:lstStyle/>
          <a:p>
            <a:pPr marL="12700" algn="r">
              <a:spcBef>
                <a:spcPts val="105"/>
              </a:spcBef>
            </a:pPr>
            <a:r>
              <a:rPr sz="1000" spc="-5" dirty="0">
                <a:latin typeface="Arial"/>
                <a:cs typeface="Arial"/>
              </a:rPr>
              <a:t>$100</a:t>
            </a:r>
            <a:r>
              <a:rPr sz="1000" spc="-10" dirty="0">
                <a:latin typeface="Arial"/>
                <a:cs typeface="Arial"/>
              </a:rPr>
              <a:t>,</a:t>
            </a:r>
            <a:r>
              <a:rPr sz="1000" spc="5" dirty="0">
                <a:latin typeface="Arial"/>
                <a:cs typeface="Arial"/>
              </a:rPr>
              <a:t>0</a:t>
            </a:r>
            <a:r>
              <a:rPr sz="1000" spc="-5" dirty="0">
                <a:latin typeface="Arial"/>
                <a:cs typeface="Arial"/>
              </a:rPr>
              <a:t>00</a:t>
            </a:r>
            <a:endParaRPr sz="1000">
              <a:latin typeface="Arial"/>
              <a:cs typeface="Arial"/>
            </a:endParaRPr>
          </a:p>
        </p:txBody>
      </p:sp>
      <p:sp>
        <p:nvSpPr>
          <p:cNvPr id="35" name="object 35"/>
          <p:cNvSpPr txBox="1"/>
          <p:nvPr/>
        </p:nvSpPr>
        <p:spPr>
          <a:xfrm>
            <a:off x="1334837" y="2650459"/>
            <a:ext cx="595494" cy="167354"/>
          </a:xfrm>
          <a:prstGeom prst="rect">
            <a:avLst/>
          </a:prstGeom>
        </p:spPr>
        <p:txBody>
          <a:bodyPr vert="horz" wrap="square" lIns="0" tIns="13335" rIns="0" bIns="0" rtlCol="0">
            <a:spAutoFit/>
          </a:bodyPr>
          <a:lstStyle/>
          <a:p>
            <a:pPr marL="12700" algn="r">
              <a:spcBef>
                <a:spcPts val="105"/>
              </a:spcBef>
            </a:pPr>
            <a:r>
              <a:rPr sz="1000" spc="-5" dirty="0">
                <a:latin typeface="Arial"/>
                <a:cs typeface="Arial"/>
              </a:rPr>
              <a:t>$150</a:t>
            </a:r>
            <a:r>
              <a:rPr sz="1000" spc="-10" dirty="0">
                <a:latin typeface="Arial"/>
                <a:cs typeface="Arial"/>
              </a:rPr>
              <a:t>,</a:t>
            </a:r>
            <a:r>
              <a:rPr sz="1000" spc="5" dirty="0">
                <a:latin typeface="Arial"/>
                <a:cs typeface="Arial"/>
              </a:rPr>
              <a:t>0</a:t>
            </a:r>
            <a:r>
              <a:rPr sz="1000" spc="-5" dirty="0">
                <a:latin typeface="Arial"/>
                <a:cs typeface="Arial"/>
              </a:rPr>
              <a:t>00</a:t>
            </a:r>
            <a:endParaRPr sz="1000">
              <a:latin typeface="Arial"/>
              <a:cs typeface="Arial"/>
            </a:endParaRPr>
          </a:p>
        </p:txBody>
      </p:sp>
      <p:sp>
        <p:nvSpPr>
          <p:cNvPr id="36" name="object 36"/>
          <p:cNvSpPr txBox="1"/>
          <p:nvPr/>
        </p:nvSpPr>
        <p:spPr>
          <a:xfrm>
            <a:off x="1334837" y="2018921"/>
            <a:ext cx="595494" cy="167354"/>
          </a:xfrm>
          <a:prstGeom prst="rect">
            <a:avLst/>
          </a:prstGeom>
        </p:spPr>
        <p:txBody>
          <a:bodyPr vert="horz" wrap="square" lIns="0" tIns="13335" rIns="0" bIns="0" rtlCol="0">
            <a:spAutoFit/>
          </a:bodyPr>
          <a:lstStyle/>
          <a:p>
            <a:pPr marL="12700" algn="r">
              <a:spcBef>
                <a:spcPts val="105"/>
              </a:spcBef>
            </a:pPr>
            <a:r>
              <a:rPr sz="1000" spc="-5" dirty="0">
                <a:latin typeface="Arial"/>
                <a:cs typeface="Arial"/>
              </a:rPr>
              <a:t>$200</a:t>
            </a:r>
            <a:r>
              <a:rPr sz="1000" spc="-10" dirty="0">
                <a:latin typeface="Arial"/>
                <a:cs typeface="Arial"/>
              </a:rPr>
              <a:t>,</a:t>
            </a:r>
            <a:r>
              <a:rPr sz="1000" spc="5" dirty="0">
                <a:latin typeface="Arial"/>
                <a:cs typeface="Arial"/>
              </a:rPr>
              <a:t>0</a:t>
            </a:r>
            <a:r>
              <a:rPr sz="1000" spc="-5" dirty="0">
                <a:latin typeface="Arial"/>
                <a:cs typeface="Arial"/>
              </a:rPr>
              <a:t>00</a:t>
            </a:r>
            <a:endParaRPr sz="1000" dirty="0">
              <a:latin typeface="Arial"/>
              <a:cs typeface="Arial"/>
            </a:endParaRPr>
          </a:p>
        </p:txBody>
      </p:sp>
      <p:sp>
        <p:nvSpPr>
          <p:cNvPr id="43" name="object 43"/>
          <p:cNvSpPr/>
          <p:nvPr/>
        </p:nvSpPr>
        <p:spPr>
          <a:xfrm>
            <a:off x="1615153" y="4523233"/>
            <a:ext cx="398400" cy="215265"/>
          </a:xfrm>
          <a:custGeom>
            <a:avLst/>
            <a:gdLst/>
            <a:ahLst/>
            <a:cxnLst/>
            <a:rect l="l" t="t" r="r" b="b"/>
            <a:pathLst>
              <a:path w="300355" h="215264">
                <a:moveTo>
                  <a:pt x="0" y="0"/>
                </a:moveTo>
                <a:lnTo>
                  <a:pt x="300228" y="0"/>
                </a:lnTo>
                <a:lnTo>
                  <a:pt x="300228" y="214884"/>
                </a:lnTo>
                <a:lnTo>
                  <a:pt x="0" y="214884"/>
                </a:lnTo>
                <a:lnTo>
                  <a:pt x="0" y="0"/>
                </a:lnTo>
                <a:close/>
              </a:path>
            </a:pathLst>
          </a:custGeom>
          <a:solidFill>
            <a:srgbClr val="FFFFFF"/>
          </a:solidFill>
        </p:spPr>
        <p:txBody>
          <a:bodyPr wrap="square" lIns="0" tIns="0" rIns="0" bIns="0" rtlCol="0"/>
          <a:lstStyle/>
          <a:p>
            <a:endParaRPr sz="1800"/>
          </a:p>
        </p:txBody>
      </p:sp>
      <p:sp>
        <p:nvSpPr>
          <p:cNvPr id="44" name="object 44"/>
          <p:cNvSpPr txBox="1"/>
          <p:nvPr/>
        </p:nvSpPr>
        <p:spPr>
          <a:xfrm>
            <a:off x="1746713" y="4552604"/>
            <a:ext cx="183618" cy="174407"/>
          </a:xfrm>
          <a:prstGeom prst="rect">
            <a:avLst/>
          </a:prstGeom>
        </p:spPr>
        <p:txBody>
          <a:bodyPr vert="horz" wrap="square" lIns="0" tIns="12700" rIns="0" bIns="0" rtlCol="0">
            <a:spAutoFit/>
          </a:bodyPr>
          <a:lstStyle/>
          <a:p>
            <a:pPr marL="12700" algn="r">
              <a:spcBef>
                <a:spcPts val="100"/>
              </a:spcBef>
            </a:pPr>
            <a:r>
              <a:rPr sz="1050" spc="-5" dirty="0">
                <a:latin typeface="Arial"/>
                <a:cs typeface="Arial"/>
              </a:rPr>
              <a:t>$0</a:t>
            </a:r>
            <a:endParaRPr sz="1050" dirty="0">
              <a:latin typeface="Arial"/>
              <a:cs typeface="Arial"/>
            </a:endParaRPr>
          </a:p>
        </p:txBody>
      </p:sp>
      <p:sp>
        <p:nvSpPr>
          <p:cNvPr id="46" name="object 46"/>
          <p:cNvSpPr txBox="1"/>
          <p:nvPr/>
        </p:nvSpPr>
        <p:spPr>
          <a:xfrm>
            <a:off x="4448268" y="3839296"/>
            <a:ext cx="3088640" cy="609782"/>
          </a:xfrm>
          <a:prstGeom prst="rect">
            <a:avLst/>
          </a:prstGeom>
        </p:spPr>
        <p:txBody>
          <a:bodyPr vert="horz" wrap="square" lIns="0" tIns="65405" rIns="0" bIns="0" rtlCol="0">
            <a:spAutoFit/>
          </a:bodyPr>
          <a:lstStyle/>
          <a:p>
            <a:pPr marR="1409700" algn="ctr">
              <a:spcBef>
                <a:spcPts val="515"/>
              </a:spcBef>
            </a:pPr>
            <a:r>
              <a:rPr lang="en-US" sz="1600" b="1" spc="-10" dirty="0">
                <a:solidFill>
                  <a:srgbClr val="368727"/>
                </a:solidFill>
                <a:latin typeface="Arial"/>
                <a:cs typeface="Arial"/>
              </a:rPr>
              <a:t>$152,352</a:t>
            </a:r>
            <a:endParaRPr sz="1600" dirty="0">
              <a:solidFill>
                <a:srgbClr val="368727"/>
              </a:solidFill>
              <a:latin typeface="Arial"/>
              <a:cs typeface="Arial"/>
            </a:endParaRPr>
          </a:p>
          <a:p>
            <a:pPr marR="1464945" algn="ctr">
              <a:spcBef>
                <a:spcPts val="370"/>
              </a:spcBef>
            </a:pPr>
            <a:r>
              <a:rPr sz="1600" b="1" spc="-25" dirty="0">
                <a:solidFill>
                  <a:srgbClr val="368727"/>
                </a:solidFill>
                <a:latin typeface="Arial"/>
                <a:cs typeface="Arial"/>
              </a:rPr>
              <a:t>Taxable</a:t>
            </a:r>
            <a:r>
              <a:rPr sz="1600" b="1" spc="-35" dirty="0">
                <a:solidFill>
                  <a:srgbClr val="368727"/>
                </a:solidFill>
                <a:latin typeface="Arial"/>
                <a:cs typeface="Arial"/>
              </a:rPr>
              <a:t> </a:t>
            </a:r>
            <a:r>
              <a:rPr sz="1600" b="1" spc="-10" dirty="0">
                <a:solidFill>
                  <a:srgbClr val="368727"/>
                </a:solidFill>
                <a:latin typeface="Arial"/>
                <a:cs typeface="Arial"/>
              </a:rPr>
              <a:t>account</a:t>
            </a:r>
            <a:endParaRPr sz="800" b="1" dirty="0">
              <a:latin typeface="Arial"/>
              <a:cs typeface="Arial"/>
            </a:endParaRPr>
          </a:p>
        </p:txBody>
      </p:sp>
      <p:sp>
        <p:nvSpPr>
          <p:cNvPr id="47" name="object 47"/>
          <p:cNvSpPr txBox="1"/>
          <p:nvPr/>
        </p:nvSpPr>
        <p:spPr>
          <a:xfrm>
            <a:off x="3756191" y="2528507"/>
            <a:ext cx="2605405" cy="604012"/>
          </a:xfrm>
          <a:prstGeom prst="rect">
            <a:avLst/>
          </a:prstGeom>
        </p:spPr>
        <p:txBody>
          <a:bodyPr vert="horz" wrap="square" lIns="0" tIns="59690" rIns="0" bIns="0" rtlCol="0">
            <a:spAutoFit/>
          </a:bodyPr>
          <a:lstStyle/>
          <a:p>
            <a:pPr algn="ctr">
              <a:spcBef>
                <a:spcPts val="470"/>
              </a:spcBef>
            </a:pPr>
            <a:r>
              <a:rPr sz="1600" b="1" spc="-15" dirty="0">
                <a:solidFill>
                  <a:srgbClr val="298FC2"/>
                </a:solidFill>
                <a:latin typeface="Arial"/>
                <a:cs typeface="Arial"/>
              </a:rPr>
              <a:t>Tax-deferred </a:t>
            </a:r>
            <a:r>
              <a:rPr sz="1600" b="1" spc="-10" dirty="0">
                <a:solidFill>
                  <a:srgbClr val="298FC2"/>
                </a:solidFill>
                <a:latin typeface="Arial"/>
                <a:cs typeface="Arial"/>
              </a:rPr>
              <a:t>(529)</a:t>
            </a:r>
            <a:r>
              <a:rPr sz="1600" b="1" spc="10" dirty="0">
                <a:solidFill>
                  <a:srgbClr val="298FC2"/>
                </a:solidFill>
                <a:latin typeface="Arial"/>
                <a:cs typeface="Arial"/>
              </a:rPr>
              <a:t> </a:t>
            </a:r>
            <a:r>
              <a:rPr sz="1600" b="1" spc="-10" dirty="0">
                <a:solidFill>
                  <a:srgbClr val="298FC2"/>
                </a:solidFill>
                <a:latin typeface="Arial"/>
                <a:cs typeface="Arial"/>
              </a:rPr>
              <a:t>account</a:t>
            </a:r>
            <a:endParaRPr sz="1600" dirty="0">
              <a:latin typeface="Arial"/>
              <a:cs typeface="Arial"/>
            </a:endParaRPr>
          </a:p>
          <a:p>
            <a:pPr marL="57150" algn="ctr">
              <a:spcBef>
                <a:spcPts val="370"/>
              </a:spcBef>
            </a:pPr>
            <a:r>
              <a:rPr lang="en-US" sz="1600" b="1" spc="-10" dirty="0">
                <a:solidFill>
                  <a:srgbClr val="298FC2"/>
                </a:solidFill>
                <a:latin typeface="Arial"/>
                <a:cs typeface="Arial"/>
              </a:rPr>
              <a:t>$186,756</a:t>
            </a:r>
            <a:endParaRPr sz="1600" dirty="0">
              <a:latin typeface="Arial"/>
              <a:cs typeface="Arial"/>
            </a:endParaRPr>
          </a:p>
        </p:txBody>
      </p:sp>
      <p:sp>
        <p:nvSpPr>
          <p:cNvPr id="48" name="object 48"/>
          <p:cNvSpPr txBox="1"/>
          <p:nvPr/>
        </p:nvSpPr>
        <p:spPr>
          <a:xfrm>
            <a:off x="4941570" y="1672636"/>
            <a:ext cx="2308860" cy="228909"/>
          </a:xfrm>
          <a:prstGeom prst="rect">
            <a:avLst/>
          </a:prstGeom>
        </p:spPr>
        <p:txBody>
          <a:bodyPr vert="horz" wrap="square" lIns="0" tIns="13335" rIns="0" bIns="0" rtlCol="0">
            <a:spAutoFit/>
          </a:bodyPr>
          <a:lstStyle/>
          <a:p>
            <a:pPr marL="12700">
              <a:spcBef>
                <a:spcPts val="105"/>
              </a:spcBef>
            </a:pPr>
            <a:r>
              <a:rPr sz="1400" b="1" spc="-10" dirty="0">
                <a:latin typeface="Arial"/>
                <a:cs typeface="Arial"/>
              </a:rPr>
              <a:t>HYPOTHETICAL</a:t>
            </a:r>
            <a:r>
              <a:rPr sz="1400" b="1" spc="-55" dirty="0">
                <a:latin typeface="Arial"/>
                <a:cs typeface="Arial"/>
              </a:rPr>
              <a:t> </a:t>
            </a:r>
            <a:r>
              <a:rPr sz="1400" b="1" spc="-5" dirty="0">
                <a:latin typeface="Arial"/>
                <a:cs typeface="Arial"/>
              </a:rPr>
              <a:t>EXAMPLE</a:t>
            </a:r>
            <a:endParaRPr sz="1400" dirty="0">
              <a:latin typeface="Arial"/>
              <a:cs typeface="Arial"/>
            </a:endParaRPr>
          </a:p>
        </p:txBody>
      </p:sp>
      <p:sp>
        <p:nvSpPr>
          <p:cNvPr id="55" name="Title 54">
            <a:extLst>
              <a:ext uri="{FF2B5EF4-FFF2-40B4-BE49-F238E27FC236}">
                <a16:creationId xmlns:a16="http://schemas.microsoft.com/office/drawing/2014/main" id="{D7064796-B31F-42AD-BDD5-3832CC38B50E}"/>
              </a:ext>
            </a:extLst>
          </p:cNvPr>
          <p:cNvSpPr>
            <a:spLocks noGrp="1"/>
          </p:cNvSpPr>
          <p:nvPr>
            <p:ph type="title"/>
          </p:nvPr>
        </p:nvSpPr>
        <p:spPr/>
        <p:txBody>
          <a:bodyPr/>
          <a:lstStyle/>
          <a:p>
            <a:r>
              <a:rPr lang="en-US" dirty="0"/>
              <a:t>Make the most of every dollar</a:t>
            </a:r>
            <a:br>
              <a:rPr lang="en-US" dirty="0"/>
            </a:br>
            <a:r>
              <a:rPr lang="en-US" sz="2000" b="1" dirty="0">
                <a:solidFill>
                  <a:srgbClr val="768692"/>
                </a:solidFill>
              </a:rPr>
              <a:t>Tax-deferred investing may translate into more money for college</a:t>
            </a:r>
            <a:endParaRPr lang="en-US" b="1" dirty="0">
              <a:solidFill>
                <a:srgbClr val="768692"/>
              </a:solidFill>
            </a:endParaRPr>
          </a:p>
        </p:txBody>
      </p:sp>
      <p:sp>
        <p:nvSpPr>
          <p:cNvPr id="45" name="Slide Number Placeholder 8">
            <a:extLst>
              <a:ext uri="{FF2B5EF4-FFF2-40B4-BE49-F238E27FC236}">
                <a16:creationId xmlns:a16="http://schemas.microsoft.com/office/drawing/2014/main" id="{831B5AA5-AEE1-B92E-4097-C13D5A7E86B2}"/>
              </a:ext>
            </a:extLst>
          </p:cNvPr>
          <p:cNvSpPr>
            <a:spLocks noGrp="1"/>
          </p:cNvSpPr>
          <p:nvPr>
            <p:ph type="sldNum" sz="quarter" idx="14"/>
          </p:nvPr>
        </p:nvSpPr>
        <p:spPr/>
        <p:txBody>
          <a:bodyPr/>
          <a:lstStyle/>
          <a:p>
            <a:fld id="{E6474CC2-1230-4213-AD1A-4B2FEEABA7A1}" type="slidenum">
              <a:rPr lang="en-US" smtClean="0"/>
              <a:pPr/>
              <a:t>8</a:t>
            </a:fld>
            <a:endParaRPr lang="en-US" dirty="0"/>
          </a:p>
        </p:txBody>
      </p:sp>
      <p:sp>
        <p:nvSpPr>
          <p:cNvPr id="50" name="Footer Placeholder 3">
            <a:extLst>
              <a:ext uri="{FF2B5EF4-FFF2-40B4-BE49-F238E27FC236}">
                <a16:creationId xmlns:a16="http://schemas.microsoft.com/office/drawing/2014/main" id="{E155E401-54C6-430D-A728-935F60DFD812}"/>
              </a:ext>
            </a:extLst>
          </p:cNvPr>
          <p:cNvSpPr txBox="1">
            <a:spLocks/>
          </p:cNvSpPr>
          <p:nvPr/>
        </p:nvSpPr>
        <p:spPr bwMode="auto">
          <a:xfrm>
            <a:off x="1844039" y="6508597"/>
            <a:ext cx="8595361"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marL="12700" eaLnBrk="1" hangingPunct="1">
              <a:spcBef>
                <a:spcPts val="400"/>
              </a:spcBef>
              <a:defRPr/>
            </a:pPr>
            <a:endParaRPr lang="en-US" dirty="0">
              <a:latin typeface="Arial"/>
              <a:ea typeface="ＭＳ Ｐゴシック"/>
              <a:cs typeface="Arial"/>
            </a:endParaRPr>
          </a:p>
        </p:txBody>
      </p:sp>
      <p:graphicFrame>
        <p:nvGraphicFramePr>
          <p:cNvPr id="51" name="Table 52">
            <a:extLst>
              <a:ext uri="{FF2B5EF4-FFF2-40B4-BE49-F238E27FC236}">
                <a16:creationId xmlns:a16="http://schemas.microsoft.com/office/drawing/2014/main" id="{1DCFC18A-394B-5ECC-B07C-F2419803303F}"/>
              </a:ext>
            </a:extLst>
          </p:cNvPr>
          <p:cNvGraphicFramePr>
            <a:graphicFrameLocks noGrp="1"/>
          </p:cNvGraphicFramePr>
          <p:nvPr>
            <p:extLst>
              <p:ext uri="{D42A27DB-BD31-4B8C-83A1-F6EECF244321}">
                <p14:modId xmlns:p14="http://schemas.microsoft.com/office/powerpoint/2010/main" val="2672288936"/>
              </p:ext>
            </p:extLst>
          </p:nvPr>
        </p:nvGraphicFramePr>
        <p:xfrm>
          <a:off x="2031711" y="4658868"/>
          <a:ext cx="5658105" cy="370840"/>
        </p:xfrm>
        <a:graphic>
          <a:graphicData uri="http://schemas.openxmlformats.org/drawingml/2006/table">
            <a:tbl>
              <a:tblPr firstRow="1" bandRow="1">
                <a:tableStyleId>{5C22544A-7EE6-4342-B048-85BDC9FD1C3A}</a:tableStyleId>
              </a:tblPr>
              <a:tblGrid>
                <a:gridCol w="297795">
                  <a:extLst>
                    <a:ext uri="{9D8B030D-6E8A-4147-A177-3AD203B41FA5}">
                      <a16:colId xmlns:a16="http://schemas.microsoft.com/office/drawing/2014/main" val="3278822676"/>
                    </a:ext>
                  </a:extLst>
                </a:gridCol>
                <a:gridCol w="297795">
                  <a:extLst>
                    <a:ext uri="{9D8B030D-6E8A-4147-A177-3AD203B41FA5}">
                      <a16:colId xmlns:a16="http://schemas.microsoft.com/office/drawing/2014/main" val="3116179872"/>
                    </a:ext>
                  </a:extLst>
                </a:gridCol>
                <a:gridCol w="297795">
                  <a:extLst>
                    <a:ext uri="{9D8B030D-6E8A-4147-A177-3AD203B41FA5}">
                      <a16:colId xmlns:a16="http://schemas.microsoft.com/office/drawing/2014/main" val="341195424"/>
                    </a:ext>
                  </a:extLst>
                </a:gridCol>
                <a:gridCol w="297795">
                  <a:extLst>
                    <a:ext uri="{9D8B030D-6E8A-4147-A177-3AD203B41FA5}">
                      <a16:colId xmlns:a16="http://schemas.microsoft.com/office/drawing/2014/main" val="181928856"/>
                    </a:ext>
                  </a:extLst>
                </a:gridCol>
                <a:gridCol w="297795">
                  <a:extLst>
                    <a:ext uri="{9D8B030D-6E8A-4147-A177-3AD203B41FA5}">
                      <a16:colId xmlns:a16="http://schemas.microsoft.com/office/drawing/2014/main" val="2382680776"/>
                    </a:ext>
                  </a:extLst>
                </a:gridCol>
                <a:gridCol w="297795">
                  <a:extLst>
                    <a:ext uri="{9D8B030D-6E8A-4147-A177-3AD203B41FA5}">
                      <a16:colId xmlns:a16="http://schemas.microsoft.com/office/drawing/2014/main" val="1728242677"/>
                    </a:ext>
                  </a:extLst>
                </a:gridCol>
                <a:gridCol w="297795">
                  <a:extLst>
                    <a:ext uri="{9D8B030D-6E8A-4147-A177-3AD203B41FA5}">
                      <a16:colId xmlns:a16="http://schemas.microsoft.com/office/drawing/2014/main" val="1896381465"/>
                    </a:ext>
                  </a:extLst>
                </a:gridCol>
                <a:gridCol w="297795">
                  <a:extLst>
                    <a:ext uri="{9D8B030D-6E8A-4147-A177-3AD203B41FA5}">
                      <a16:colId xmlns:a16="http://schemas.microsoft.com/office/drawing/2014/main" val="2405675973"/>
                    </a:ext>
                  </a:extLst>
                </a:gridCol>
                <a:gridCol w="297795">
                  <a:extLst>
                    <a:ext uri="{9D8B030D-6E8A-4147-A177-3AD203B41FA5}">
                      <a16:colId xmlns:a16="http://schemas.microsoft.com/office/drawing/2014/main" val="2214061796"/>
                    </a:ext>
                  </a:extLst>
                </a:gridCol>
                <a:gridCol w="297795">
                  <a:extLst>
                    <a:ext uri="{9D8B030D-6E8A-4147-A177-3AD203B41FA5}">
                      <a16:colId xmlns:a16="http://schemas.microsoft.com/office/drawing/2014/main" val="2182818275"/>
                    </a:ext>
                  </a:extLst>
                </a:gridCol>
                <a:gridCol w="297795">
                  <a:extLst>
                    <a:ext uri="{9D8B030D-6E8A-4147-A177-3AD203B41FA5}">
                      <a16:colId xmlns:a16="http://schemas.microsoft.com/office/drawing/2014/main" val="3687472823"/>
                    </a:ext>
                  </a:extLst>
                </a:gridCol>
                <a:gridCol w="297795">
                  <a:extLst>
                    <a:ext uri="{9D8B030D-6E8A-4147-A177-3AD203B41FA5}">
                      <a16:colId xmlns:a16="http://schemas.microsoft.com/office/drawing/2014/main" val="577013645"/>
                    </a:ext>
                  </a:extLst>
                </a:gridCol>
                <a:gridCol w="297795">
                  <a:extLst>
                    <a:ext uri="{9D8B030D-6E8A-4147-A177-3AD203B41FA5}">
                      <a16:colId xmlns:a16="http://schemas.microsoft.com/office/drawing/2014/main" val="3884691229"/>
                    </a:ext>
                  </a:extLst>
                </a:gridCol>
                <a:gridCol w="297795">
                  <a:extLst>
                    <a:ext uri="{9D8B030D-6E8A-4147-A177-3AD203B41FA5}">
                      <a16:colId xmlns:a16="http://schemas.microsoft.com/office/drawing/2014/main" val="2197108410"/>
                    </a:ext>
                  </a:extLst>
                </a:gridCol>
                <a:gridCol w="297795">
                  <a:extLst>
                    <a:ext uri="{9D8B030D-6E8A-4147-A177-3AD203B41FA5}">
                      <a16:colId xmlns:a16="http://schemas.microsoft.com/office/drawing/2014/main" val="181705694"/>
                    </a:ext>
                  </a:extLst>
                </a:gridCol>
                <a:gridCol w="297795">
                  <a:extLst>
                    <a:ext uri="{9D8B030D-6E8A-4147-A177-3AD203B41FA5}">
                      <a16:colId xmlns:a16="http://schemas.microsoft.com/office/drawing/2014/main" val="475670569"/>
                    </a:ext>
                  </a:extLst>
                </a:gridCol>
                <a:gridCol w="297795">
                  <a:extLst>
                    <a:ext uri="{9D8B030D-6E8A-4147-A177-3AD203B41FA5}">
                      <a16:colId xmlns:a16="http://schemas.microsoft.com/office/drawing/2014/main" val="952591852"/>
                    </a:ext>
                  </a:extLst>
                </a:gridCol>
                <a:gridCol w="297795">
                  <a:extLst>
                    <a:ext uri="{9D8B030D-6E8A-4147-A177-3AD203B41FA5}">
                      <a16:colId xmlns:a16="http://schemas.microsoft.com/office/drawing/2014/main" val="1005749557"/>
                    </a:ext>
                  </a:extLst>
                </a:gridCol>
                <a:gridCol w="297795">
                  <a:extLst>
                    <a:ext uri="{9D8B030D-6E8A-4147-A177-3AD203B41FA5}">
                      <a16:colId xmlns:a16="http://schemas.microsoft.com/office/drawing/2014/main" val="4288914006"/>
                    </a:ext>
                  </a:extLst>
                </a:gridCol>
              </a:tblGrid>
              <a:tr h="370840">
                <a:tc>
                  <a:txBody>
                    <a:bodyPr/>
                    <a:lstStyle/>
                    <a:p>
                      <a:pPr algn="ctr"/>
                      <a:r>
                        <a:rPr lang="en-US" sz="1000" b="0" dirty="0">
                          <a:solidFill>
                            <a:schemeClr val="tx1"/>
                          </a:solidFill>
                        </a:rPr>
                        <a:t>0</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2</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3</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4</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5</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6</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7</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8</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9</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10</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11</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12</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13</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14</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15</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16</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17</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000" b="0" dirty="0">
                          <a:solidFill>
                            <a:schemeClr val="tx1"/>
                          </a:solidFill>
                        </a:rPr>
                        <a:t>18</a:t>
                      </a:r>
                    </a:p>
                  </a:txBody>
                  <a:tcPr marL="0" marR="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40382161"/>
                  </a:ext>
                </a:extLst>
              </a:tr>
            </a:tbl>
          </a:graphicData>
        </a:graphic>
      </p:graphicFrame>
      <p:sp>
        <p:nvSpPr>
          <p:cNvPr id="54" name="TextBox 53">
            <a:extLst>
              <a:ext uri="{FF2B5EF4-FFF2-40B4-BE49-F238E27FC236}">
                <a16:creationId xmlns:a16="http://schemas.microsoft.com/office/drawing/2014/main" id="{6819DE72-7549-44AB-9354-52EB3573B4B4}"/>
              </a:ext>
            </a:extLst>
          </p:cNvPr>
          <p:cNvSpPr txBox="1"/>
          <p:nvPr/>
        </p:nvSpPr>
        <p:spPr>
          <a:xfrm>
            <a:off x="1944785" y="4897018"/>
            <a:ext cx="5755916" cy="253285"/>
          </a:xfrm>
          <a:prstGeom prst="rect">
            <a:avLst/>
          </a:prstGeom>
          <a:noFill/>
        </p:spPr>
        <p:txBody>
          <a:bodyPr wrap="square">
            <a:spAutoFit/>
          </a:bodyPr>
          <a:lstStyle/>
          <a:p>
            <a:pPr algn="ctr"/>
            <a:r>
              <a:rPr lang="en-US" sz="1000" dirty="0"/>
              <a:t>Years</a:t>
            </a:r>
          </a:p>
        </p:txBody>
      </p:sp>
      <p:sp>
        <p:nvSpPr>
          <p:cNvPr id="61" name="Footer Placeholder 3">
            <a:extLst>
              <a:ext uri="{FF2B5EF4-FFF2-40B4-BE49-F238E27FC236}">
                <a16:creationId xmlns:a16="http://schemas.microsoft.com/office/drawing/2014/main" id="{7C0DF501-0F60-7158-83CD-640098CCCD9E}"/>
              </a:ext>
            </a:extLst>
          </p:cNvPr>
          <p:cNvSpPr>
            <a:spLocks noGrp="1"/>
          </p:cNvSpPr>
          <p:nvPr>
            <p:ph type="ftr" sz="quarter" idx="15"/>
          </p:nvPr>
        </p:nvSpPr>
        <p:spPr>
          <a:xfrm>
            <a:off x="420111" y="5595258"/>
            <a:ext cx="11499746" cy="1060520"/>
          </a:xfrm>
        </p:spPr>
        <p:txBody>
          <a:bodyPr/>
          <a:lstStyle/>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HYPOTHETICAL</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EXAMPLE</a:t>
            </a:r>
            <a:endParaRPr kumimoji="0" lang="en-US"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5080" lvl="0" indent="0" algn="l" defTabSz="914400" rtl="0" eaLnBrk="1" fontAlgn="base" latinLnBrk="0" hangingPunct="1">
              <a:lnSpc>
                <a:spcPct val="100000"/>
              </a:lnSpc>
              <a:spcBef>
                <a:spcPts val="295"/>
              </a:spcBef>
              <a:spcAft>
                <a:spcPct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This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hypothetical example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compares 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after-tax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amounts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potentially available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end of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18 years after investing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 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tax-deferred (529 plan)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versus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taxable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Assumptions include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 initial after-tax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investment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of $10,000 and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$350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monthly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after-tax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investment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7%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annual rate of return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compounded monthly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 18 years for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tax-deferred (529 plan)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taxable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assumes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imputed constant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annual federal-income-tax rate of 25% on earnings. Local and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state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taxes, inflation,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fees,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and/or expenses are not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taken into account. If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they had been deducted,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performance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would have been lower.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ending value of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tax-deferred (529 plan)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assumes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all distributions will be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used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 qualified higher education expenses and, therefore, are federal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income tax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free. Investors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may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realize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capital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gains or capital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losses in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any year that they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sell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fund shares within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taxable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although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this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example does not </a:t>
            </a:r>
            <a:br>
              <a:rPr kumimoji="0" lang="en-US" b="0" i="0" u="none" strike="noStrike" kern="1200" cap="none" spc="-5" normalizeH="0" baseline="0" noProof="0" dirty="0">
                <a:ln>
                  <a:noFill/>
                </a:ln>
                <a:solidFill>
                  <a:srgbClr val="000000"/>
                </a:solidFill>
                <a:effectLst/>
                <a:uLnTx/>
                <a:uFillTx/>
                <a:latin typeface="Arial"/>
                <a:ea typeface="ＭＳ Ｐゴシック"/>
                <a:cs typeface="Arial"/>
              </a:rPr>
            </a:b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take into account capital loss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carried forward or other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tax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strategies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used to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reduce taxes that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could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be incurred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 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taxable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Lower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capital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gains or dividend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tax </a:t>
            </a:r>
            <a:br>
              <a:rPr kumimoji="0" lang="en-US" b="0" i="0" u="none" strike="noStrike" kern="1200" cap="none" spc="0" normalizeH="0" baseline="0" noProof="0" dirty="0">
                <a:ln>
                  <a:noFill/>
                </a:ln>
                <a:solidFill>
                  <a:srgbClr val="000000"/>
                </a:solidFill>
                <a:effectLst/>
                <a:uLnTx/>
                <a:uFillTx/>
                <a:latin typeface="Arial"/>
                <a:ea typeface="ＭＳ Ｐゴシック"/>
                <a:cs typeface="Arial"/>
              </a:rPr>
            </a:b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rates or tax rates</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general</a:t>
            </a:r>
            <a:r>
              <a:rPr kumimoji="0" lang="en-US" b="0" i="0" u="none" strike="noStrike" kern="1200" cap="none" spc="2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would</a:t>
            </a:r>
            <a:r>
              <a:rPr kumimoji="0" lang="en-US" b="0" i="0" u="none" strike="noStrike" kern="1200" cap="none" spc="3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make</a:t>
            </a:r>
            <a:r>
              <a:rPr kumimoji="0" lang="en-US" b="0" i="0" u="none" strike="noStrike" kern="1200" cap="none" spc="-1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return</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taxable</a:t>
            </a:r>
            <a:r>
              <a:rPr kumimoji="0" lang="en-US" b="0" i="0" u="none" strike="noStrike" kern="1200" cap="none" spc="4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more</a:t>
            </a:r>
            <a:r>
              <a:rPr kumimoji="0" lang="en-US" b="0" i="0" u="none" strike="noStrike" kern="1200" cap="none" spc="-1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favorable.</a:t>
            </a:r>
            <a:r>
              <a:rPr kumimoji="0" lang="en-US" b="0" i="0" u="none" strike="noStrike" kern="1200" cap="none" spc="4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earnings</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on</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distributions</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from</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a:t>
            </a:r>
            <a:r>
              <a:rPr kumimoji="0" lang="en-US" b="0" i="0" u="none" strike="noStrike" kern="1200" cap="none" spc="1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529</a:t>
            </a:r>
            <a:r>
              <a:rPr kumimoji="0" lang="en-US" b="0" i="0" u="none" strike="noStrike" kern="1200" cap="none" spc="4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plan</a:t>
            </a:r>
            <a:r>
              <a:rPr kumimoji="0" lang="en-US" b="0" i="0" u="none" strike="noStrike" kern="1200" cap="none" spc="4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not</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used</a:t>
            </a:r>
            <a:r>
              <a:rPr kumimoji="0" lang="en-US"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qualified higher </a:t>
            </a:r>
            <a:br>
              <a:rPr kumimoji="0" lang="en-US" b="0" i="0" u="none" strike="noStrike" kern="1200" cap="none" spc="-5" normalizeH="0" baseline="0" noProof="0" dirty="0">
                <a:ln>
                  <a:noFill/>
                </a:ln>
                <a:solidFill>
                  <a:srgbClr val="000000"/>
                </a:solidFill>
                <a:effectLst/>
                <a:uLnTx/>
                <a:uFillTx/>
                <a:latin typeface="Arial"/>
                <a:ea typeface="ＭＳ Ｐゴシック"/>
                <a:cs typeface="Arial"/>
              </a:rPr>
            </a:b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education expenses are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subject to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federal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income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taxes and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10%</a:t>
            </a:r>
            <a:r>
              <a:rPr kumimoji="0" lang="en-US"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penalty.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See last slide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important information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on all hypothetical</a:t>
            </a:r>
            <a:r>
              <a:rPr kumimoji="0" lang="en-US" b="0" i="0" u="none" strike="noStrike" kern="1200" cap="none" spc="2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examples.</a:t>
            </a:r>
            <a:endParaRPr kumimoji="0" lang="en-US" b="0" i="0" u="none" strike="noStrike" kern="1200" cap="none" spc="0" normalizeH="0" baseline="0" noProof="0" dirty="0">
              <a:ln>
                <a:noFill/>
              </a:ln>
              <a:solidFill>
                <a:srgbClr val="000000"/>
              </a:solidFill>
              <a:effectLst/>
              <a:uLnTx/>
              <a:uFillTx/>
              <a:latin typeface="Arial"/>
              <a:ea typeface="ＭＳ Ｐゴシック"/>
              <a:cs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FAF4971-B6FC-D7B3-EFEF-039B5791B03B}"/>
              </a:ext>
            </a:extLst>
          </p:cNvPr>
          <p:cNvGrpSpPr/>
          <p:nvPr/>
        </p:nvGrpSpPr>
        <p:grpSpPr>
          <a:xfrm>
            <a:off x="3920818" y="2997321"/>
            <a:ext cx="515213" cy="133350"/>
            <a:chOff x="4323589" y="2997321"/>
            <a:chExt cx="515213" cy="133350"/>
          </a:xfrm>
        </p:grpSpPr>
        <p:sp>
          <p:nvSpPr>
            <p:cNvPr id="2" name="object 2"/>
            <p:cNvSpPr/>
            <p:nvPr/>
          </p:nvSpPr>
          <p:spPr>
            <a:xfrm>
              <a:off x="4323589" y="3064001"/>
              <a:ext cx="404495" cy="0"/>
            </a:xfrm>
            <a:custGeom>
              <a:avLst/>
              <a:gdLst/>
              <a:ahLst/>
              <a:cxnLst/>
              <a:rect l="l" t="t" r="r" b="b"/>
              <a:pathLst>
                <a:path w="404494">
                  <a:moveTo>
                    <a:pt x="0" y="0"/>
                  </a:moveTo>
                  <a:lnTo>
                    <a:pt x="404088" y="0"/>
                  </a:lnTo>
                </a:path>
              </a:pathLst>
            </a:custGeom>
            <a:ln w="44450">
              <a:solidFill>
                <a:srgbClr val="D9D9D9"/>
              </a:solidFill>
            </a:ln>
          </p:spPr>
          <p:txBody>
            <a:bodyPr wrap="square" lIns="0" tIns="0" rIns="0" bIns="0" rtlCol="0"/>
            <a:lstStyle/>
            <a:p>
              <a:endParaRPr/>
            </a:p>
          </p:txBody>
        </p:sp>
        <p:sp>
          <p:nvSpPr>
            <p:cNvPr id="3" name="object 3"/>
            <p:cNvSpPr/>
            <p:nvPr/>
          </p:nvSpPr>
          <p:spPr>
            <a:xfrm>
              <a:off x="4705452" y="2997321"/>
              <a:ext cx="133350" cy="133350"/>
            </a:xfrm>
            <a:custGeom>
              <a:avLst/>
              <a:gdLst/>
              <a:ahLst/>
              <a:cxnLst/>
              <a:rect l="l" t="t" r="r" b="b"/>
              <a:pathLst>
                <a:path w="133350" h="133350">
                  <a:moveTo>
                    <a:pt x="0" y="0"/>
                  </a:moveTo>
                  <a:lnTo>
                    <a:pt x="0" y="133350"/>
                  </a:lnTo>
                  <a:lnTo>
                    <a:pt x="133350" y="66687"/>
                  </a:lnTo>
                  <a:lnTo>
                    <a:pt x="0" y="0"/>
                  </a:lnTo>
                  <a:close/>
                </a:path>
              </a:pathLst>
            </a:custGeom>
            <a:solidFill>
              <a:srgbClr val="D9D9D9"/>
            </a:solidFill>
          </p:spPr>
          <p:txBody>
            <a:bodyPr wrap="square" lIns="0" tIns="0" rIns="0" bIns="0" rtlCol="0"/>
            <a:lstStyle/>
            <a:p>
              <a:endParaRPr/>
            </a:p>
          </p:txBody>
        </p:sp>
      </p:grpSp>
      <p:sp>
        <p:nvSpPr>
          <p:cNvPr id="6" name="object 6"/>
          <p:cNvSpPr txBox="1"/>
          <p:nvPr/>
        </p:nvSpPr>
        <p:spPr>
          <a:xfrm>
            <a:off x="1175659" y="2180844"/>
            <a:ext cx="2764971" cy="2314956"/>
          </a:xfrm>
          <a:prstGeom prst="rect">
            <a:avLst/>
          </a:prstGeom>
          <a:solidFill>
            <a:srgbClr val="F1F1F1"/>
          </a:solidFill>
        </p:spPr>
        <p:txBody>
          <a:bodyPr vert="horz" wrap="square" lIns="0" tIns="0" rIns="0" bIns="0" rtlCol="0" anchor="ctr" anchorCtr="0">
            <a:noAutofit/>
          </a:bodyPr>
          <a:lstStyle/>
          <a:p>
            <a:pPr marL="136525"/>
            <a:r>
              <a:rPr sz="1800" b="1" spc="-15" dirty="0">
                <a:solidFill>
                  <a:srgbClr val="368727"/>
                </a:solidFill>
                <a:latin typeface="Arial"/>
                <a:cs typeface="Arial"/>
              </a:rPr>
              <a:t>Invest </a:t>
            </a:r>
            <a:r>
              <a:rPr sz="1800" b="1" spc="-10" dirty="0">
                <a:solidFill>
                  <a:srgbClr val="368727"/>
                </a:solidFill>
                <a:latin typeface="Arial"/>
                <a:cs typeface="Arial"/>
              </a:rPr>
              <a:t>$350 </a:t>
            </a:r>
            <a:r>
              <a:rPr sz="1800" b="1" spc="-5" dirty="0">
                <a:solidFill>
                  <a:srgbClr val="368727"/>
                </a:solidFill>
                <a:latin typeface="Arial"/>
                <a:cs typeface="Arial"/>
              </a:rPr>
              <a:t>a</a:t>
            </a:r>
            <a:r>
              <a:rPr sz="1800" b="1" spc="70" dirty="0">
                <a:solidFill>
                  <a:srgbClr val="368727"/>
                </a:solidFill>
                <a:latin typeface="Arial"/>
                <a:cs typeface="Arial"/>
              </a:rPr>
              <a:t> </a:t>
            </a:r>
            <a:r>
              <a:rPr sz="1800" b="1" spc="-10" dirty="0">
                <a:solidFill>
                  <a:srgbClr val="368727"/>
                </a:solidFill>
                <a:latin typeface="Arial"/>
                <a:cs typeface="Arial"/>
              </a:rPr>
              <a:t>month</a:t>
            </a:r>
            <a:endParaRPr sz="1800" dirty="0">
              <a:solidFill>
                <a:srgbClr val="368727"/>
              </a:solidFill>
              <a:latin typeface="Arial"/>
              <a:cs typeface="Arial"/>
            </a:endParaRPr>
          </a:p>
          <a:p>
            <a:pPr marL="136525"/>
            <a:r>
              <a:rPr sz="1800" spc="-5" dirty="0">
                <a:solidFill>
                  <a:srgbClr val="333E47"/>
                </a:solidFill>
                <a:latin typeface="Arial"/>
                <a:cs typeface="Arial"/>
              </a:rPr>
              <a:t>for 18 </a:t>
            </a:r>
            <a:r>
              <a:rPr sz="1800" spc="-10" dirty="0">
                <a:solidFill>
                  <a:srgbClr val="333E47"/>
                </a:solidFill>
                <a:latin typeface="Arial"/>
                <a:cs typeface="Arial"/>
              </a:rPr>
              <a:t>years </a:t>
            </a:r>
            <a:r>
              <a:rPr sz="1800" dirty="0">
                <a:solidFill>
                  <a:srgbClr val="333E47"/>
                </a:solidFill>
                <a:latin typeface="Arial"/>
                <a:cs typeface="Arial"/>
              </a:rPr>
              <a:t>in</a:t>
            </a:r>
            <a:r>
              <a:rPr sz="1800" spc="40" dirty="0">
                <a:solidFill>
                  <a:srgbClr val="333E47"/>
                </a:solidFill>
                <a:latin typeface="Arial"/>
                <a:cs typeface="Arial"/>
              </a:rPr>
              <a:t> </a:t>
            </a:r>
            <a:r>
              <a:rPr sz="1800" spc="-5" dirty="0">
                <a:solidFill>
                  <a:srgbClr val="333E47"/>
                </a:solidFill>
                <a:latin typeface="Arial"/>
                <a:cs typeface="Arial"/>
              </a:rPr>
              <a:t>a</a:t>
            </a:r>
            <a:endParaRPr sz="1800" dirty="0">
              <a:latin typeface="Arial"/>
              <a:cs typeface="Arial"/>
            </a:endParaRPr>
          </a:p>
          <a:p>
            <a:pPr marL="136525" marR="314960"/>
            <a:r>
              <a:rPr sz="1800" spc="-10" dirty="0">
                <a:solidFill>
                  <a:srgbClr val="333E47"/>
                </a:solidFill>
                <a:latin typeface="Arial"/>
                <a:cs typeface="Arial"/>
              </a:rPr>
              <a:t>tax-deferred </a:t>
            </a:r>
            <a:r>
              <a:rPr sz="1800" spc="-5" dirty="0">
                <a:solidFill>
                  <a:srgbClr val="333E47"/>
                </a:solidFill>
                <a:latin typeface="Arial"/>
                <a:cs typeface="Arial"/>
              </a:rPr>
              <a:t>account,</a:t>
            </a:r>
            <a:r>
              <a:rPr lang="en-US" sz="1800" spc="-5" dirty="0">
                <a:solidFill>
                  <a:srgbClr val="333E47"/>
                </a:solidFill>
                <a:latin typeface="Arial"/>
                <a:cs typeface="Arial"/>
              </a:rPr>
              <a:t> </a:t>
            </a:r>
            <a:r>
              <a:rPr sz="1800" spc="-5" dirty="0">
                <a:solidFill>
                  <a:srgbClr val="333E47"/>
                </a:solidFill>
                <a:latin typeface="Arial"/>
                <a:cs typeface="Arial"/>
              </a:rPr>
              <a:t>assuming a </a:t>
            </a:r>
            <a:r>
              <a:rPr sz="1800" spc="-10" dirty="0">
                <a:solidFill>
                  <a:srgbClr val="333E47"/>
                </a:solidFill>
                <a:latin typeface="Arial"/>
                <a:cs typeface="Arial"/>
              </a:rPr>
              <a:t>7%</a:t>
            </a:r>
            <a:r>
              <a:rPr lang="en-US" sz="1800" spc="-10" dirty="0">
                <a:solidFill>
                  <a:srgbClr val="333E47"/>
                </a:solidFill>
                <a:latin typeface="Arial"/>
                <a:cs typeface="Arial"/>
              </a:rPr>
              <a:t> </a:t>
            </a:r>
            <a:r>
              <a:rPr sz="1800" spc="-10" dirty="0">
                <a:solidFill>
                  <a:srgbClr val="333E47"/>
                </a:solidFill>
                <a:latin typeface="Arial"/>
                <a:cs typeface="Arial"/>
              </a:rPr>
              <a:t>annual rate </a:t>
            </a:r>
            <a:r>
              <a:rPr sz="1800" spc="-5" dirty="0">
                <a:solidFill>
                  <a:srgbClr val="333E47"/>
                </a:solidFill>
                <a:latin typeface="Arial"/>
                <a:cs typeface="Arial"/>
              </a:rPr>
              <a:t>of</a:t>
            </a:r>
            <a:r>
              <a:rPr sz="1800" spc="10" dirty="0">
                <a:solidFill>
                  <a:srgbClr val="333E47"/>
                </a:solidFill>
                <a:latin typeface="Arial"/>
                <a:cs typeface="Arial"/>
              </a:rPr>
              <a:t> </a:t>
            </a:r>
            <a:r>
              <a:rPr sz="1800" spc="-10" dirty="0">
                <a:solidFill>
                  <a:srgbClr val="333E47"/>
                </a:solidFill>
                <a:latin typeface="Arial"/>
                <a:cs typeface="Arial"/>
              </a:rPr>
              <a:t>return.</a:t>
            </a:r>
            <a:endParaRPr sz="1800" dirty="0">
              <a:latin typeface="Arial"/>
              <a:cs typeface="Arial"/>
            </a:endParaRPr>
          </a:p>
        </p:txBody>
      </p:sp>
      <p:graphicFrame>
        <p:nvGraphicFramePr>
          <p:cNvPr id="7" name="object 7"/>
          <p:cNvGraphicFramePr>
            <a:graphicFrameLocks noGrp="1"/>
          </p:cNvGraphicFramePr>
          <p:nvPr>
            <p:extLst>
              <p:ext uri="{D42A27DB-BD31-4B8C-83A1-F6EECF244321}">
                <p14:modId xmlns:p14="http://schemas.microsoft.com/office/powerpoint/2010/main" val="2471802258"/>
              </p:ext>
            </p:extLst>
          </p:nvPr>
        </p:nvGraphicFramePr>
        <p:xfrm>
          <a:off x="4784262" y="2181936"/>
          <a:ext cx="6166766" cy="2338796"/>
        </p:xfrm>
        <a:graphic>
          <a:graphicData uri="http://schemas.openxmlformats.org/drawingml/2006/table">
            <a:tbl>
              <a:tblPr firstRow="1" bandRow="1">
                <a:tableStyleId>{2D5ABB26-0587-4C30-8999-92F81FD0307C}</a:tableStyleId>
              </a:tblPr>
              <a:tblGrid>
                <a:gridCol w="1439253">
                  <a:extLst>
                    <a:ext uri="{9D8B030D-6E8A-4147-A177-3AD203B41FA5}">
                      <a16:colId xmlns:a16="http://schemas.microsoft.com/office/drawing/2014/main" val="20000"/>
                    </a:ext>
                  </a:extLst>
                </a:gridCol>
                <a:gridCol w="1411547">
                  <a:extLst>
                    <a:ext uri="{9D8B030D-6E8A-4147-A177-3AD203B41FA5}">
                      <a16:colId xmlns:a16="http://schemas.microsoft.com/office/drawing/2014/main" val="20001"/>
                    </a:ext>
                  </a:extLst>
                </a:gridCol>
                <a:gridCol w="1657983">
                  <a:extLst>
                    <a:ext uri="{9D8B030D-6E8A-4147-A177-3AD203B41FA5}">
                      <a16:colId xmlns:a16="http://schemas.microsoft.com/office/drawing/2014/main" val="20002"/>
                    </a:ext>
                  </a:extLst>
                </a:gridCol>
                <a:gridCol w="1657983">
                  <a:extLst>
                    <a:ext uri="{9D8B030D-6E8A-4147-A177-3AD203B41FA5}">
                      <a16:colId xmlns:a16="http://schemas.microsoft.com/office/drawing/2014/main" val="20003"/>
                    </a:ext>
                  </a:extLst>
                </a:gridCol>
              </a:tblGrid>
              <a:tr h="685800">
                <a:tc>
                  <a:txBody>
                    <a:bodyPr/>
                    <a:lstStyle/>
                    <a:p>
                      <a:pPr marL="108585" marR="102870" algn="ctr">
                        <a:lnSpc>
                          <a:spcPct val="100000"/>
                        </a:lnSpc>
                        <a:spcBef>
                          <a:spcPts val="685"/>
                        </a:spcBef>
                      </a:pPr>
                      <a:r>
                        <a:rPr sz="1200" b="1" spc="-15" dirty="0">
                          <a:latin typeface="Arial"/>
                          <a:cs typeface="Arial"/>
                        </a:rPr>
                        <a:t>Age </a:t>
                      </a:r>
                      <a:r>
                        <a:rPr sz="1200" b="1" spc="-5" dirty="0">
                          <a:latin typeface="Arial"/>
                          <a:cs typeface="Arial"/>
                        </a:rPr>
                        <a:t>of </a:t>
                      </a:r>
                      <a:r>
                        <a:rPr sz="1200" b="1" dirty="0">
                          <a:latin typeface="Arial"/>
                          <a:cs typeface="Arial"/>
                        </a:rPr>
                        <a:t>Child</a:t>
                      </a:r>
                      <a:r>
                        <a:rPr lang="en-US" sz="1200" b="1" dirty="0">
                          <a:latin typeface="Arial"/>
                          <a:cs typeface="Arial"/>
                        </a:rPr>
                        <a:t> </a:t>
                      </a:r>
                      <a:r>
                        <a:rPr sz="1200" b="1" dirty="0">
                          <a:latin typeface="Arial"/>
                          <a:cs typeface="Arial"/>
                        </a:rPr>
                        <a:t>When</a:t>
                      </a:r>
                      <a:r>
                        <a:rPr sz="1200" b="1" spc="-75" dirty="0">
                          <a:latin typeface="Arial"/>
                          <a:cs typeface="Arial"/>
                        </a:rPr>
                        <a:t> </a:t>
                      </a:r>
                      <a:r>
                        <a:rPr sz="1200" b="1" spc="-5" dirty="0">
                          <a:latin typeface="Arial"/>
                          <a:cs typeface="Arial"/>
                        </a:rPr>
                        <a:t>Investing</a:t>
                      </a:r>
                      <a:r>
                        <a:rPr lang="en-US" sz="1200" b="1" spc="-5" dirty="0">
                          <a:latin typeface="Arial"/>
                          <a:cs typeface="Arial"/>
                        </a:rPr>
                        <a:t> </a:t>
                      </a:r>
                      <a:r>
                        <a:rPr sz="1200" b="1" spc="-5" dirty="0">
                          <a:latin typeface="Arial"/>
                          <a:cs typeface="Arial"/>
                        </a:rPr>
                        <a:t>Begins</a:t>
                      </a:r>
                      <a:endParaRPr sz="1200" dirty="0">
                        <a:latin typeface="Arial"/>
                        <a:cs typeface="Arial"/>
                      </a:endParaRPr>
                    </a:p>
                  </a:txBody>
                  <a:tcPr marL="0" marR="0" marT="86995" marB="0">
                    <a:lnR w="12700">
                      <a:solidFill>
                        <a:srgbClr val="FFFFFF"/>
                      </a:solidFill>
                      <a:prstDash val="solid"/>
                    </a:lnR>
                    <a:solidFill>
                      <a:srgbClr val="F1F1F1"/>
                    </a:solidFill>
                  </a:tcPr>
                </a:tc>
                <a:tc>
                  <a:txBody>
                    <a:bodyPr/>
                    <a:lstStyle/>
                    <a:p>
                      <a:pPr>
                        <a:lnSpc>
                          <a:spcPct val="100000"/>
                        </a:lnSpc>
                        <a:spcBef>
                          <a:spcPts val="50"/>
                        </a:spcBef>
                      </a:pPr>
                      <a:endParaRPr sz="1200" dirty="0">
                        <a:latin typeface="Times New Roman"/>
                        <a:cs typeface="Times New Roman"/>
                      </a:endParaRPr>
                    </a:p>
                    <a:p>
                      <a:pPr marL="361315" marR="248920" indent="-105410">
                        <a:lnSpc>
                          <a:spcPct val="100000"/>
                        </a:lnSpc>
                      </a:pPr>
                      <a:r>
                        <a:rPr sz="1200" b="1" spc="-5" dirty="0">
                          <a:latin typeface="Arial"/>
                          <a:cs typeface="Arial"/>
                        </a:rPr>
                        <a:t>Years</a:t>
                      </a:r>
                      <a:r>
                        <a:rPr sz="1200" b="1" spc="-80" dirty="0">
                          <a:latin typeface="Arial"/>
                          <a:cs typeface="Arial"/>
                        </a:rPr>
                        <a:t> </a:t>
                      </a:r>
                      <a:r>
                        <a:rPr sz="1200" b="1" dirty="0">
                          <a:latin typeface="Arial"/>
                          <a:cs typeface="Arial"/>
                        </a:rPr>
                        <a:t>until</a:t>
                      </a:r>
                      <a:r>
                        <a:rPr lang="en-US" sz="1200" b="1" dirty="0">
                          <a:latin typeface="Arial"/>
                          <a:cs typeface="Arial"/>
                        </a:rPr>
                        <a:t> </a:t>
                      </a:r>
                      <a:r>
                        <a:rPr sz="1200" b="1" spc="-5" dirty="0">
                          <a:latin typeface="Arial"/>
                          <a:cs typeface="Arial"/>
                        </a:rPr>
                        <a:t>College</a:t>
                      </a:r>
                      <a:endParaRPr sz="1200" dirty="0">
                        <a:latin typeface="Arial"/>
                        <a:cs typeface="Arial"/>
                      </a:endParaRPr>
                    </a:p>
                  </a:txBody>
                  <a:tcPr marL="0" marR="0" marT="6350" marB="0">
                    <a:lnL w="12700">
                      <a:solidFill>
                        <a:srgbClr val="FFFFFF"/>
                      </a:solidFill>
                      <a:prstDash val="solid"/>
                    </a:lnL>
                    <a:lnR w="12700">
                      <a:solidFill>
                        <a:srgbClr val="FFFFFF"/>
                      </a:solidFill>
                      <a:prstDash val="solid"/>
                    </a:lnR>
                    <a:solidFill>
                      <a:srgbClr val="F1F1F1"/>
                    </a:solidFill>
                  </a:tcPr>
                </a:tc>
                <a:tc>
                  <a:txBody>
                    <a:bodyPr/>
                    <a:lstStyle/>
                    <a:p>
                      <a:pPr marL="218440" marR="212725" indent="-1270" algn="ctr">
                        <a:lnSpc>
                          <a:spcPct val="100000"/>
                        </a:lnSpc>
                        <a:spcBef>
                          <a:spcPts val="690"/>
                        </a:spcBef>
                      </a:pPr>
                      <a:r>
                        <a:rPr sz="1200" b="1" spc="-5" dirty="0">
                          <a:latin typeface="Arial"/>
                          <a:cs typeface="Arial"/>
                        </a:rPr>
                        <a:t>Potential</a:t>
                      </a:r>
                      <a:r>
                        <a:rPr lang="en-US" sz="1200" b="1" spc="-5" dirty="0">
                          <a:latin typeface="Arial"/>
                          <a:cs typeface="Arial"/>
                        </a:rPr>
                        <a:t> </a:t>
                      </a:r>
                      <a:r>
                        <a:rPr sz="1200" b="1" spc="-5" dirty="0">
                          <a:latin typeface="Arial"/>
                          <a:cs typeface="Arial"/>
                        </a:rPr>
                        <a:t>Accumulation</a:t>
                      </a:r>
                      <a:r>
                        <a:rPr lang="en-US" sz="1200" b="1" spc="-5" dirty="0">
                          <a:latin typeface="Arial"/>
                          <a:cs typeface="Arial"/>
                        </a:rPr>
                        <a:t> </a:t>
                      </a:r>
                      <a:r>
                        <a:rPr sz="1200" b="1" spc="-5" dirty="0">
                          <a:latin typeface="Arial"/>
                          <a:cs typeface="Arial"/>
                        </a:rPr>
                        <a:t>by College</a:t>
                      </a:r>
                      <a:r>
                        <a:rPr sz="1200" b="1" spc="-60" dirty="0">
                          <a:latin typeface="Arial"/>
                          <a:cs typeface="Arial"/>
                        </a:rPr>
                        <a:t> </a:t>
                      </a:r>
                      <a:r>
                        <a:rPr sz="1200" b="1" spc="-20" dirty="0">
                          <a:latin typeface="Arial"/>
                          <a:cs typeface="Arial"/>
                        </a:rPr>
                        <a:t>Age</a:t>
                      </a:r>
                      <a:endParaRPr sz="1200" dirty="0">
                        <a:latin typeface="Arial"/>
                        <a:cs typeface="Arial"/>
                      </a:endParaRPr>
                    </a:p>
                  </a:txBody>
                  <a:tcPr marL="0" marR="0" marT="87630" marB="0">
                    <a:lnL w="12700">
                      <a:solidFill>
                        <a:srgbClr val="FFFFFF"/>
                      </a:solidFill>
                      <a:prstDash val="solid"/>
                    </a:lnL>
                    <a:lnR w="12700">
                      <a:solidFill>
                        <a:srgbClr val="FFFFFF"/>
                      </a:solidFill>
                      <a:prstDash val="solid"/>
                    </a:lnR>
                    <a:solidFill>
                      <a:srgbClr val="F1F1F1"/>
                    </a:solidFill>
                  </a:tcPr>
                </a:tc>
                <a:tc>
                  <a:txBody>
                    <a:bodyPr/>
                    <a:lstStyle/>
                    <a:p>
                      <a:pPr marL="292735" marR="287655" indent="-1270" algn="ctr">
                        <a:lnSpc>
                          <a:spcPct val="100000"/>
                        </a:lnSpc>
                        <a:spcBef>
                          <a:spcPts val="690"/>
                        </a:spcBef>
                      </a:pPr>
                      <a:r>
                        <a:rPr sz="1200" b="1" spc="-5" dirty="0">
                          <a:latin typeface="Arial"/>
                          <a:cs typeface="Arial"/>
                        </a:rPr>
                        <a:t>Potential</a:t>
                      </a:r>
                      <a:r>
                        <a:rPr lang="en-US" sz="1200" b="1" spc="-5" dirty="0">
                          <a:latin typeface="Arial"/>
                          <a:cs typeface="Arial"/>
                        </a:rPr>
                        <a:t> </a:t>
                      </a:r>
                      <a:r>
                        <a:rPr sz="1200" b="1" spc="-5" dirty="0">
                          <a:latin typeface="Arial"/>
                          <a:cs typeface="Arial"/>
                        </a:rPr>
                        <a:t>Missed</a:t>
                      </a:r>
                      <a:r>
                        <a:rPr lang="en-US" sz="1200" b="1" spc="-5" dirty="0">
                          <a:latin typeface="Arial"/>
                          <a:cs typeface="Arial"/>
                        </a:rPr>
                        <a:t> </a:t>
                      </a:r>
                      <a:r>
                        <a:rPr sz="1200" b="1" spc="5" dirty="0">
                          <a:latin typeface="Arial"/>
                          <a:cs typeface="Arial"/>
                        </a:rPr>
                        <a:t>O</a:t>
                      </a:r>
                      <a:r>
                        <a:rPr sz="1200" b="1" spc="-5" dirty="0">
                          <a:latin typeface="Arial"/>
                          <a:cs typeface="Arial"/>
                        </a:rPr>
                        <a:t>ppo</a:t>
                      </a:r>
                      <a:r>
                        <a:rPr sz="1200" b="1" dirty="0">
                          <a:latin typeface="Arial"/>
                          <a:cs typeface="Arial"/>
                        </a:rPr>
                        <a:t>rt</a:t>
                      </a:r>
                      <a:r>
                        <a:rPr sz="1200" b="1" spc="-5" dirty="0">
                          <a:latin typeface="Arial"/>
                          <a:cs typeface="Arial"/>
                        </a:rPr>
                        <a:t>un</a:t>
                      </a:r>
                      <a:r>
                        <a:rPr sz="1200" b="1" spc="5" dirty="0">
                          <a:latin typeface="Arial"/>
                          <a:cs typeface="Arial"/>
                        </a:rPr>
                        <a:t>i</a:t>
                      </a:r>
                      <a:r>
                        <a:rPr sz="1200" b="1" dirty="0">
                          <a:latin typeface="Arial"/>
                          <a:cs typeface="Arial"/>
                        </a:rPr>
                        <a:t>t</a:t>
                      </a:r>
                      <a:r>
                        <a:rPr sz="1200" b="1" spc="-30" dirty="0">
                          <a:latin typeface="Arial"/>
                          <a:cs typeface="Arial"/>
                        </a:rPr>
                        <a:t>y</a:t>
                      </a:r>
                      <a:r>
                        <a:rPr sz="1200" b="1" dirty="0">
                          <a:latin typeface="Arial"/>
                          <a:cs typeface="Arial"/>
                        </a:rPr>
                        <a:t>*</a:t>
                      </a:r>
                      <a:endParaRPr sz="1200" dirty="0">
                        <a:latin typeface="Arial"/>
                        <a:cs typeface="Arial"/>
                      </a:endParaRPr>
                    </a:p>
                  </a:txBody>
                  <a:tcPr marL="0" marR="0" marT="87630" marB="0">
                    <a:lnL w="12700">
                      <a:solidFill>
                        <a:srgbClr val="FFFFFF"/>
                      </a:solidFill>
                      <a:prstDash val="solid"/>
                    </a:lnL>
                    <a:solidFill>
                      <a:srgbClr val="F1F1F1"/>
                    </a:solidFill>
                  </a:tcPr>
                </a:tc>
                <a:extLst>
                  <a:ext uri="{0D108BD9-81ED-4DB2-BD59-A6C34878D82A}">
                    <a16:rowId xmlns:a16="http://schemas.microsoft.com/office/drawing/2014/main" val="10000"/>
                  </a:ext>
                </a:extLst>
              </a:tr>
              <a:tr h="413245">
                <a:tc>
                  <a:txBody>
                    <a:bodyPr/>
                    <a:lstStyle/>
                    <a:p>
                      <a:pPr algn="ctr">
                        <a:lnSpc>
                          <a:spcPct val="100000"/>
                        </a:lnSpc>
                        <a:spcBef>
                          <a:spcPts val="935"/>
                        </a:spcBef>
                      </a:pPr>
                      <a:r>
                        <a:rPr sz="1200" b="1" dirty="0">
                          <a:solidFill>
                            <a:srgbClr val="FFFFFF"/>
                          </a:solidFill>
                          <a:latin typeface="Arial"/>
                          <a:cs typeface="Arial"/>
                        </a:rPr>
                        <a:t>Newborn</a:t>
                      </a:r>
                      <a:endParaRPr sz="1200" dirty="0">
                        <a:latin typeface="Arial"/>
                        <a:cs typeface="Arial"/>
                      </a:endParaRPr>
                    </a:p>
                  </a:txBody>
                  <a:tcPr marL="0" marR="0" marT="118745" marB="0">
                    <a:solidFill>
                      <a:srgbClr val="368727"/>
                    </a:solidFill>
                  </a:tcPr>
                </a:tc>
                <a:tc>
                  <a:txBody>
                    <a:bodyPr/>
                    <a:lstStyle/>
                    <a:p>
                      <a:pPr marR="529590" algn="r">
                        <a:lnSpc>
                          <a:spcPct val="100000"/>
                        </a:lnSpc>
                        <a:spcBef>
                          <a:spcPts val="935"/>
                        </a:spcBef>
                      </a:pPr>
                      <a:r>
                        <a:rPr sz="1200" b="1" spc="-5" dirty="0">
                          <a:solidFill>
                            <a:srgbClr val="FFFFFF"/>
                          </a:solidFill>
                          <a:latin typeface="Arial"/>
                          <a:cs typeface="Arial"/>
                        </a:rPr>
                        <a:t>18</a:t>
                      </a:r>
                      <a:endParaRPr sz="1200" dirty="0">
                        <a:latin typeface="Arial"/>
                        <a:cs typeface="Arial"/>
                      </a:endParaRPr>
                    </a:p>
                  </a:txBody>
                  <a:tcPr marL="0" marR="0" marT="118745" marB="0">
                    <a:solidFill>
                      <a:srgbClr val="368727"/>
                    </a:solidFill>
                  </a:tcPr>
                </a:tc>
                <a:tc>
                  <a:txBody>
                    <a:bodyPr/>
                    <a:lstStyle/>
                    <a:p>
                      <a:pPr marR="422275" algn="r">
                        <a:lnSpc>
                          <a:spcPct val="100000"/>
                        </a:lnSpc>
                        <a:spcBef>
                          <a:spcPts val="935"/>
                        </a:spcBef>
                      </a:pPr>
                      <a:r>
                        <a:rPr lang="en-US" sz="1200" b="1" spc="-5" dirty="0">
                          <a:solidFill>
                            <a:srgbClr val="FFFFFF"/>
                          </a:solidFill>
                          <a:latin typeface="+mn-lt"/>
                          <a:cs typeface="Arial"/>
                        </a:rPr>
                        <a:t>$151,631</a:t>
                      </a:r>
                      <a:endParaRPr sz="1200" dirty="0">
                        <a:latin typeface="Arial"/>
                        <a:cs typeface="Arial"/>
                      </a:endParaRPr>
                    </a:p>
                  </a:txBody>
                  <a:tcPr marL="0" marR="0" marT="118745" marB="0">
                    <a:solidFill>
                      <a:srgbClr val="368727"/>
                    </a:solidFill>
                  </a:tcPr>
                </a:tc>
                <a:tc>
                  <a:txBody>
                    <a:bodyPr/>
                    <a:lstStyle/>
                    <a:p>
                      <a:pPr algn="ctr">
                        <a:lnSpc>
                          <a:spcPct val="100000"/>
                        </a:lnSpc>
                        <a:spcBef>
                          <a:spcPts val="935"/>
                        </a:spcBef>
                      </a:pPr>
                      <a:r>
                        <a:rPr sz="1200" b="1" spc="-5" dirty="0">
                          <a:solidFill>
                            <a:srgbClr val="FFFFFF"/>
                          </a:solidFill>
                          <a:latin typeface="Arial"/>
                          <a:cs typeface="Arial"/>
                        </a:rPr>
                        <a:t>$0</a:t>
                      </a:r>
                      <a:endParaRPr sz="1200" dirty="0">
                        <a:latin typeface="Arial"/>
                        <a:cs typeface="Arial"/>
                      </a:endParaRPr>
                    </a:p>
                  </a:txBody>
                  <a:tcPr marL="0" marR="0" marT="118745" marB="0">
                    <a:solidFill>
                      <a:srgbClr val="368727"/>
                    </a:solidFill>
                  </a:tcPr>
                </a:tc>
                <a:extLst>
                  <a:ext uri="{0D108BD9-81ED-4DB2-BD59-A6C34878D82A}">
                    <a16:rowId xmlns:a16="http://schemas.microsoft.com/office/drawing/2014/main" val="10001"/>
                  </a:ext>
                </a:extLst>
              </a:tr>
              <a:tr h="413252">
                <a:tc>
                  <a:txBody>
                    <a:bodyPr/>
                    <a:lstStyle/>
                    <a:p>
                      <a:pPr algn="ctr">
                        <a:lnSpc>
                          <a:spcPct val="100000"/>
                        </a:lnSpc>
                        <a:spcBef>
                          <a:spcPts val="935"/>
                        </a:spcBef>
                      </a:pPr>
                      <a:r>
                        <a:rPr sz="1200" dirty="0">
                          <a:latin typeface="Arial"/>
                          <a:cs typeface="Arial"/>
                        </a:rPr>
                        <a:t>1 </a:t>
                      </a:r>
                      <a:r>
                        <a:rPr sz="1200" spc="-5" dirty="0">
                          <a:latin typeface="Arial"/>
                          <a:cs typeface="Arial"/>
                        </a:rPr>
                        <a:t>year</a:t>
                      </a:r>
                      <a:r>
                        <a:rPr sz="1200" spc="-35" dirty="0">
                          <a:latin typeface="Arial"/>
                          <a:cs typeface="Arial"/>
                        </a:rPr>
                        <a:t> </a:t>
                      </a:r>
                      <a:r>
                        <a:rPr sz="1200" spc="-5" dirty="0">
                          <a:latin typeface="Arial"/>
                          <a:cs typeface="Arial"/>
                        </a:rPr>
                        <a:t>old</a:t>
                      </a:r>
                      <a:endParaRPr sz="1200">
                        <a:latin typeface="Arial"/>
                        <a:cs typeface="Arial"/>
                      </a:endParaRPr>
                    </a:p>
                  </a:txBody>
                  <a:tcPr marL="0" marR="0" marT="118745" marB="0">
                    <a:lnR w="9525">
                      <a:solidFill>
                        <a:srgbClr val="BEBEBE"/>
                      </a:solidFill>
                      <a:prstDash val="solid"/>
                    </a:lnR>
                    <a:lnB w="9525">
                      <a:solidFill>
                        <a:srgbClr val="BEBEBE"/>
                      </a:solidFill>
                      <a:prstDash val="solid"/>
                    </a:lnB>
                  </a:tcPr>
                </a:tc>
                <a:tc>
                  <a:txBody>
                    <a:bodyPr/>
                    <a:lstStyle/>
                    <a:p>
                      <a:pPr marR="528955" algn="r">
                        <a:lnSpc>
                          <a:spcPct val="100000"/>
                        </a:lnSpc>
                        <a:spcBef>
                          <a:spcPts val="935"/>
                        </a:spcBef>
                      </a:pPr>
                      <a:r>
                        <a:rPr sz="1200" spc="-5" dirty="0">
                          <a:latin typeface="Arial"/>
                          <a:cs typeface="Arial"/>
                        </a:rPr>
                        <a:t>17</a:t>
                      </a:r>
                      <a:endParaRPr sz="1200">
                        <a:latin typeface="Arial"/>
                        <a:cs typeface="Arial"/>
                      </a:endParaRPr>
                    </a:p>
                  </a:txBody>
                  <a:tcPr marL="0" marR="0" marT="118745" marB="0">
                    <a:lnL w="9525">
                      <a:solidFill>
                        <a:srgbClr val="BEBEBE"/>
                      </a:solidFill>
                      <a:prstDash val="solid"/>
                    </a:lnL>
                    <a:lnR w="9525">
                      <a:solidFill>
                        <a:srgbClr val="BEBEBE"/>
                      </a:solidFill>
                      <a:prstDash val="solid"/>
                    </a:lnR>
                    <a:lnB w="9525">
                      <a:solidFill>
                        <a:srgbClr val="BEBEBE"/>
                      </a:solidFill>
                      <a:prstDash val="solid"/>
                    </a:lnB>
                  </a:tcPr>
                </a:tc>
                <a:tc>
                  <a:txBody>
                    <a:bodyPr/>
                    <a:lstStyle/>
                    <a:p>
                      <a:pPr marL="0" marR="422275" indent="0" algn="r" defTabSz="1132076" rtl="0" eaLnBrk="1" fontAlgn="auto" latinLnBrk="0" hangingPunct="1">
                        <a:lnSpc>
                          <a:spcPct val="100000"/>
                        </a:lnSpc>
                        <a:spcBef>
                          <a:spcPts val="935"/>
                        </a:spcBef>
                        <a:spcAft>
                          <a:spcPts val="0"/>
                        </a:spcAft>
                        <a:buClrTx/>
                        <a:buSzTx/>
                        <a:buFontTx/>
                        <a:buNone/>
                        <a:tabLst/>
                        <a:defRPr/>
                      </a:pPr>
                      <a:r>
                        <a:rPr lang="en-US" sz="1200" spc="-5" dirty="0">
                          <a:latin typeface="+mn-lt"/>
                          <a:cs typeface="Arial"/>
                        </a:rPr>
                        <a:t>$137,340</a:t>
                      </a:r>
                      <a:endParaRPr sz="1200" dirty="0">
                        <a:latin typeface="Arial"/>
                        <a:cs typeface="Arial"/>
                      </a:endParaRPr>
                    </a:p>
                  </a:txBody>
                  <a:tcPr marL="0" marR="0" marT="118745" marB="0">
                    <a:lnL w="9525">
                      <a:solidFill>
                        <a:srgbClr val="BEBEBE"/>
                      </a:solidFill>
                      <a:prstDash val="solid"/>
                    </a:lnL>
                    <a:lnR w="9525">
                      <a:solidFill>
                        <a:srgbClr val="BEBEBE"/>
                      </a:solidFill>
                      <a:prstDash val="solid"/>
                    </a:lnR>
                    <a:lnB w="9525">
                      <a:solidFill>
                        <a:srgbClr val="BEBEBE"/>
                      </a:solidFill>
                      <a:prstDash val="solid"/>
                    </a:lnB>
                  </a:tcPr>
                </a:tc>
                <a:tc>
                  <a:txBody>
                    <a:bodyPr/>
                    <a:lstStyle/>
                    <a:p>
                      <a:pPr marL="0" marR="0" indent="0" algn="ctr" defTabSz="1132076" rtl="0" eaLnBrk="1" fontAlgn="auto" latinLnBrk="0" hangingPunct="1">
                        <a:lnSpc>
                          <a:spcPct val="100000"/>
                        </a:lnSpc>
                        <a:spcBef>
                          <a:spcPts val="935"/>
                        </a:spcBef>
                        <a:spcAft>
                          <a:spcPts val="0"/>
                        </a:spcAft>
                        <a:buClrTx/>
                        <a:buSzTx/>
                        <a:buFontTx/>
                        <a:buNone/>
                        <a:tabLst/>
                        <a:defRPr/>
                      </a:pPr>
                      <a:r>
                        <a:rPr lang="en-US" sz="1200" spc="-5" dirty="0">
                          <a:latin typeface="+mn-lt"/>
                          <a:cs typeface="Arial"/>
                        </a:rPr>
                        <a:t>$14,291</a:t>
                      </a:r>
                      <a:endParaRPr sz="1200" dirty="0">
                        <a:latin typeface="Arial"/>
                        <a:cs typeface="Arial"/>
                      </a:endParaRPr>
                    </a:p>
                  </a:txBody>
                  <a:tcPr marL="0" marR="0" marT="118745" marB="0">
                    <a:lnL w="9525">
                      <a:solidFill>
                        <a:srgbClr val="BEBEBE"/>
                      </a:solidFill>
                      <a:prstDash val="solid"/>
                    </a:lnL>
                    <a:lnB w="9525">
                      <a:solidFill>
                        <a:srgbClr val="BEBEBE"/>
                      </a:solidFill>
                      <a:prstDash val="solid"/>
                    </a:lnB>
                  </a:tcPr>
                </a:tc>
                <a:extLst>
                  <a:ext uri="{0D108BD9-81ED-4DB2-BD59-A6C34878D82A}">
                    <a16:rowId xmlns:a16="http://schemas.microsoft.com/office/drawing/2014/main" val="10002"/>
                  </a:ext>
                </a:extLst>
              </a:tr>
              <a:tr h="413249">
                <a:tc>
                  <a:txBody>
                    <a:bodyPr/>
                    <a:lstStyle/>
                    <a:p>
                      <a:pPr algn="ctr">
                        <a:lnSpc>
                          <a:spcPct val="100000"/>
                        </a:lnSpc>
                        <a:spcBef>
                          <a:spcPts val="935"/>
                        </a:spcBef>
                      </a:pPr>
                      <a:r>
                        <a:rPr sz="1200" dirty="0">
                          <a:latin typeface="Arial"/>
                          <a:cs typeface="Arial"/>
                        </a:rPr>
                        <a:t>3 </a:t>
                      </a:r>
                      <a:r>
                        <a:rPr sz="1200" spc="-5" dirty="0">
                          <a:latin typeface="Arial"/>
                          <a:cs typeface="Arial"/>
                        </a:rPr>
                        <a:t>years</a:t>
                      </a:r>
                      <a:r>
                        <a:rPr sz="1200" spc="-35" dirty="0">
                          <a:latin typeface="Arial"/>
                          <a:cs typeface="Arial"/>
                        </a:rPr>
                        <a:t> </a:t>
                      </a:r>
                      <a:r>
                        <a:rPr sz="1200" spc="-10" dirty="0">
                          <a:latin typeface="Arial"/>
                          <a:cs typeface="Arial"/>
                        </a:rPr>
                        <a:t>old</a:t>
                      </a:r>
                      <a:endParaRPr sz="1200">
                        <a:latin typeface="Arial"/>
                        <a:cs typeface="Arial"/>
                      </a:endParaRPr>
                    </a:p>
                  </a:txBody>
                  <a:tcPr marL="0" marR="0" marT="118745" marB="0">
                    <a:lnR w="9525">
                      <a:solidFill>
                        <a:srgbClr val="BEBEBE"/>
                      </a:solidFill>
                      <a:prstDash val="solid"/>
                    </a:lnR>
                    <a:lnT w="9525">
                      <a:solidFill>
                        <a:srgbClr val="BEBEBE"/>
                      </a:solidFill>
                      <a:prstDash val="solid"/>
                    </a:lnT>
                    <a:lnB w="9525">
                      <a:solidFill>
                        <a:srgbClr val="BEBEBE"/>
                      </a:solidFill>
                      <a:prstDash val="solid"/>
                    </a:lnB>
                  </a:tcPr>
                </a:tc>
                <a:tc>
                  <a:txBody>
                    <a:bodyPr/>
                    <a:lstStyle/>
                    <a:p>
                      <a:pPr marR="528955" algn="r">
                        <a:lnSpc>
                          <a:spcPct val="100000"/>
                        </a:lnSpc>
                        <a:spcBef>
                          <a:spcPts val="935"/>
                        </a:spcBef>
                      </a:pPr>
                      <a:r>
                        <a:rPr sz="1200" spc="-5" dirty="0">
                          <a:latin typeface="Arial"/>
                          <a:cs typeface="Arial"/>
                        </a:rPr>
                        <a:t>15</a:t>
                      </a:r>
                      <a:endParaRPr sz="1200">
                        <a:latin typeface="Arial"/>
                        <a:cs typeface="Arial"/>
                      </a:endParaRPr>
                    </a:p>
                  </a:txBody>
                  <a:tcPr marL="0" marR="0" marT="118745" marB="0">
                    <a:lnL w="9525">
                      <a:solidFill>
                        <a:srgbClr val="BEBEBE"/>
                      </a:solidFill>
                      <a:prstDash val="solid"/>
                    </a:lnL>
                    <a:lnR w="9525">
                      <a:solidFill>
                        <a:srgbClr val="BEBEBE"/>
                      </a:solidFill>
                      <a:prstDash val="solid"/>
                    </a:lnR>
                    <a:lnT w="9525">
                      <a:solidFill>
                        <a:srgbClr val="BEBEBE"/>
                      </a:solidFill>
                      <a:prstDash val="solid"/>
                    </a:lnT>
                    <a:lnB w="9525">
                      <a:solidFill>
                        <a:srgbClr val="BEBEBE"/>
                      </a:solidFill>
                      <a:prstDash val="solid"/>
                    </a:lnB>
                  </a:tcPr>
                </a:tc>
                <a:tc>
                  <a:txBody>
                    <a:bodyPr/>
                    <a:lstStyle/>
                    <a:p>
                      <a:pPr marL="0" marR="422275" indent="0" algn="r" defTabSz="1132076" rtl="0" eaLnBrk="1" fontAlgn="auto" latinLnBrk="0" hangingPunct="1">
                        <a:lnSpc>
                          <a:spcPct val="100000"/>
                        </a:lnSpc>
                        <a:spcBef>
                          <a:spcPts val="935"/>
                        </a:spcBef>
                        <a:spcAft>
                          <a:spcPts val="0"/>
                        </a:spcAft>
                        <a:buClrTx/>
                        <a:buSzTx/>
                        <a:buFontTx/>
                        <a:buNone/>
                        <a:tabLst/>
                        <a:defRPr/>
                      </a:pPr>
                      <a:r>
                        <a:rPr lang="en-US" sz="1200" spc="-5" dirty="0">
                          <a:latin typeface="+mn-lt"/>
                          <a:cs typeface="Arial"/>
                        </a:rPr>
                        <a:t>$111,584</a:t>
                      </a:r>
                      <a:endParaRPr sz="1200" dirty="0">
                        <a:latin typeface="Arial"/>
                        <a:cs typeface="Arial"/>
                      </a:endParaRPr>
                    </a:p>
                  </a:txBody>
                  <a:tcPr marL="0" marR="0" marT="118745" marB="0">
                    <a:lnL w="9525">
                      <a:solidFill>
                        <a:srgbClr val="BEBEBE"/>
                      </a:solidFill>
                      <a:prstDash val="solid"/>
                    </a:lnL>
                    <a:lnR w="9525">
                      <a:solidFill>
                        <a:srgbClr val="BEBEBE"/>
                      </a:solidFill>
                      <a:prstDash val="solid"/>
                    </a:lnR>
                    <a:lnT w="9525">
                      <a:solidFill>
                        <a:srgbClr val="BEBEBE"/>
                      </a:solidFill>
                      <a:prstDash val="solid"/>
                    </a:lnT>
                    <a:lnB w="9525">
                      <a:solidFill>
                        <a:srgbClr val="BEBEBE"/>
                      </a:solidFill>
                      <a:prstDash val="solid"/>
                    </a:lnB>
                  </a:tcPr>
                </a:tc>
                <a:tc>
                  <a:txBody>
                    <a:bodyPr/>
                    <a:lstStyle/>
                    <a:p>
                      <a:pPr algn="ctr">
                        <a:lnSpc>
                          <a:spcPct val="100000"/>
                        </a:lnSpc>
                        <a:spcBef>
                          <a:spcPts val="935"/>
                        </a:spcBef>
                      </a:pPr>
                      <a:r>
                        <a:rPr lang="en-US" sz="1200" spc="-5" dirty="0">
                          <a:latin typeface="+mn-lt"/>
                          <a:cs typeface="Arial"/>
                        </a:rPr>
                        <a:t>$40,047</a:t>
                      </a:r>
                      <a:endParaRPr sz="1200" dirty="0">
                        <a:latin typeface="Arial"/>
                        <a:cs typeface="Arial"/>
                      </a:endParaRPr>
                    </a:p>
                  </a:txBody>
                  <a:tcPr marL="0" marR="0" marT="118745" marB="0">
                    <a:lnL w="9525">
                      <a:solidFill>
                        <a:srgbClr val="BEBEBE"/>
                      </a:solidFill>
                      <a:prstDash val="solid"/>
                    </a:lnL>
                    <a:lnT w="9525">
                      <a:solidFill>
                        <a:srgbClr val="BEBEBE"/>
                      </a:solidFill>
                      <a:prstDash val="solid"/>
                    </a:lnT>
                    <a:lnB w="9525">
                      <a:solidFill>
                        <a:srgbClr val="BEBEBE"/>
                      </a:solidFill>
                      <a:prstDash val="solid"/>
                    </a:lnB>
                  </a:tcPr>
                </a:tc>
                <a:extLst>
                  <a:ext uri="{0D108BD9-81ED-4DB2-BD59-A6C34878D82A}">
                    <a16:rowId xmlns:a16="http://schemas.microsoft.com/office/drawing/2014/main" val="10003"/>
                  </a:ext>
                </a:extLst>
              </a:tr>
              <a:tr h="413250">
                <a:tc>
                  <a:txBody>
                    <a:bodyPr/>
                    <a:lstStyle/>
                    <a:p>
                      <a:pPr algn="ctr">
                        <a:lnSpc>
                          <a:spcPct val="100000"/>
                        </a:lnSpc>
                        <a:spcBef>
                          <a:spcPts val="935"/>
                        </a:spcBef>
                      </a:pPr>
                      <a:r>
                        <a:rPr sz="1200" dirty="0">
                          <a:latin typeface="Arial"/>
                          <a:cs typeface="Arial"/>
                        </a:rPr>
                        <a:t>5 </a:t>
                      </a:r>
                      <a:r>
                        <a:rPr sz="1200" spc="-5" dirty="0">
                          <a:latin typeface="Arial"/>
                          <a:cs typeface="Arial"/>
                        </a:rPr>
                        <a:t>years</a:t>
                      </a:r>
                      <a:r>
                        <a:rPr sz="1200" spc="-40" dirty="0">
                          <a:latin typeface="Arial"/>
                          <a:cs typeface="Arial"/>
                        </a:rPr>
                        <a:t> </a:t>
                      </a:r>
                      <a:r>
                        <a:rPr sz="1200" spc="-5" dirty="0">
                          <a:latin typeface="Arial"/>
                          <a:cs typeface="Arial"/>
                        </a:rPr>
                        <a:t>old</a:t>
                      </a:r>
                      <a:endParaRPr sz="1200" dirty="0">
                        <a:latin typeface="Arial"/>
                        <a:cs typeface="Arial"/>
                      </a:endParaRPr>
                    </a:p>
                  </a:txBody>
                  <a:tcPr marL="0" marR="0" marT="118745" marB="0">
                    <a:lnR w="9525">
                      <a:solidFill>
                        <a:srgbClr val="BEBEBE"/>
                      </a:solidFill>
                      <a:prstDash val="solid"/>
                    </a:lnR>
                    <a:lnT w="9525">
                      <a:solidFill>
                        <a:srgbClr val="BEBEBE"/>
                      </a:solidFill>
                      <a:prstDash val="solid"/>
                    </a:lnT>
                    <a:lnB w="9525">
                      <a:solidFill>
                        <a:srgbClr val="BEBEBE"/>
                      </a:solidFill>
                      <a:prstDash val="solid"/>
                    </a:lnB>
                  </a:tcPr>
                </a:tc>
                <a:tc>
                  <a:txBody>
                    <a:bodyPr/>
                    <a:lstStyle/>
                    <a:p>
                      <a:pPr marR="528955" algn="r">
                        <a:lnSpc>
                          <a:spcPct val="100000"/>
                        </a:lnSpc>
                        <a:spcBef>
                          <a:spcPts val="935"/>
                        </a:spcBef>
                      </a:pPr>
                      <a:r>
                        <a:rPr sz="1200" spc="-5" dirty="0">
                          <a:latin typeface="Arial"/>
                          <a:cs typeface="Arial"/>
                        </a:rPr>
                        <a:t>13</a:t>
                      </a:r>
                      <a:endParaRPr sz="1200">
                        <a:latin typeface="Arial"/>
                        <a:cs typeface="Arial"/>
                      </a:endParaRPr>
                    </a:p>
                  </a:txBody>
                  <a:tcPr marL="0" marR="0" marT="118745" marB="0">
                    <a:lnL w="9525">
                      <a:solidFill>
                        <a:srgbClr val="BEBEBE"/>
                      </a:solidFill>
                      <a:prstDash val="solid"/>
                    </a:lnL>
                    <a:lnR w="9525">
                      <a:solidFill>
                        <a:srgbClr val="BEBEBE"/>
                      </a:solidFill>
                      <a:prstDash val="solid"/>
                    </a:lnR>
                    <a:lnT w="9525">
                      <a:solidFill>
                        <a:srgbClr val="BEBEBE"/>
                      </a:solidFill>
                      <a:prstDash val="solid"/>
                    </a:lnT>
                    <a:lnB w="9525">
                      <a:solidFill>
                        <a:srgbClr val="BEBEBE"/>
                      </a:solidFill>
                      <a:prstDash val="solid"/>
                    </a:lnB>
                  </a:tcPr>
                </a:tc>
                <a:tc>
                  <a:txBody>
                    <a:bodyPr/>
                    <a:lstStyle/>
                    <a:p>
                      <a:pPr marR="422275" algn="r">
                        <a:lnSpc>
                          <a:spcPct val="100000"/>
                        </a:lnSpc>
                        <a:spcBef>
                          <a:spcPts val="935"/>
                        </a:spcBef>
                      </a:pPr>
                      <a:r>
                        <a:rPr lang="en-US" sz="1200" spc="-5" dirty="0">
                          <a:latin typeface="+mn-lt"/>
                          <a:cs typeface="Arial"/>
                        </a:rPr>
                        <a:t>$89,183</a:t>
                      </a:r>
                      <a:endParaRPr sz="1200" dirty="0">
                        <a:latin typeface="Arial"/>
                        <a:cs typeface="Arial"/>
                      </a:endParaRPr>
                    </a:p>
                  </a:txBody>
                  <a:tcPr marL="0" marR="0" marT="118745" marB="0">
                    <a:lnL w="9525">
                      <a:solidFill>
                        <a:srgbClr val="BEBEBE"/>
                      </a:solidFill>
                      <a:prstDash val="solid"/>
                    </a:lnL>
                    <a:lnR w="9525">
                      <a:solidFill>
                        <a:srgbClr val="BEBEBE"/>
                      </a:solidFill>
                      <a:prstDash val="solid"/>
                    </a:lnR>
                    <a:lnT w="9525">
                      <a:solidFill>
                        <a:srgbClr val="BEBEBE"/>
                      </a:solidFill>
                      <a:prstDash val="solid"/>
                    </a:lnT>
                    <a:lnB w="9525">
                      <a:solidFill>
                        <a:srgbClr val="BEBEBE"/>
                      </a:solidFill>
                      <a:prstDash val="solid"/>
                    </a:lnB>
                  </a:tcPr>
                </a:tc>
                <a:tc>
                  <a:txBody>
                    <a:bodyPr/>
                    <a:lstStyle/>
                    <a:p>
                      <a:pPr algn="ctr">
                        <a:lnSpc>
                          <a:spcPct val="100000"/>
                        </a:lnSpc>
                        <a:spcBef>
                          <a:spcPts val="935"/>
                        </a:spcBef>
                      </a:pPr>
                      <a:r>
                        <a:rPr lang="en-US" sz="1200" spc="-5" dirty="0">
                          <a:latin typeface="+mn-lt"/>
                          <a:cs typeface="Arial"/>
                        </a:rPr>
                        <a:t>$61,866</a:t>
                      </a:r>
                      <a:endParaRPr sz="1200" dirty="0">
                        <a:latin typeface="Arial"/>
                        <a:cs typeface="Arial"/>
                      </a:endParaRPr>
                    </a:p>
                  </a:txBody>
                  <a:tcPr marL="0" marR="0" marT="118745" marB="0">
                    <a:lnL w="9525">
                      <a:solidFill>
                        <a:srgbClr val="BEBEBE"/>
                      </a:solidFill>
                      <a:prstDash val="solid"/>
                    </a:lnL>
                    <a:lnT w="9525">
                      <a:solidFill>
                        <a:srgbClr val="BEBEBE"/>
                      </a:solidFill>
                      <a:prstDash val="solid"/>
                    </a:lnT>
                    <a:lnB w="9525">
                      <a:solidFill>
                        <a:srgbClr val="BEBEBE"/>
                      </a:solidFill>
                      <a:prstDash val="solid"/>
                    </a:lnB>
                  </a:tcPr>
                </a:tc>
                <a:extLst>
                  <a:ext uri="{0D108BD9-81ED-4DB2-BD59-A6C34878D82A}">
                    <a16:rowId xmlns:a16="http://schemas.microsoft.com/office/drawing/2014/main" val="10004"/>
                  </a:ext>
                </a:extLst>
              </a:tr>
            </a:tbl>
          </a:graphicData>
        </a:graphic>
      </p:graphicFrame>
      <p:sp>
        <p:nvSpPr>
          <p:cNvPr id="15" name="Title 14">
            <a:extLst>
              <a:ext uri="{FF2B5EF4-FFF2-40B4-BE49-F238E27FC236}">
                <a16:creationId xmlns:a16="http://schemas.microsoft.com/office/drawing/2014/main" id="{287CA4D3-ECFF-4B0B-B706-0D5264CA1762}"/>
              </a:ext>
            </a:extLst>
          </p:cNvPr>
          <p:cNvSpPr>
            <a:spLocks noGrp="1"/>
          </p:cNvSpPr>
          <p:nvPr>
            <p:ph type="title"/>
          </p:nvPr>
        </p:nvSpPr>
        <p:spPr/>
        <p:txBody>
          <a:bodyPr/>
          <a:lstStyle/>
          <a:p>
            <a:r>
              <a:rPr lang="en-US" dirty="0"/>
              <a:t>Capture the greatest growth potential</a:t>
            </a:r>
            <a:br>
              <a:rPr lang="en-US" dirty="0"/>
            </a:br>
            <a:r>
              <a:rPr lang="en-US" sz="2000" b="1" dirty="0">
                <a:solidFill>
                  <a:srgbClr val="768692"/>
                </a:solidFill>
              </a:rPr>
              <a:t>Every year you wait may be a missed opportunity</a:t>
            </a:r>
            <a:endParaRPr lang="en-US" dirty="0"/>
          </a:p>
        </p:txBody>
      </p:sp>
      <p:sp>
        <p:nvSpPr>
          <p:cNvPr id="4" name="Slide Number Placeholder 8">
            <a:extLst>
              <a:ext uri="{FF2B5EF4-FFF2-40B4-BE49-F238E27FC236}">
                <a16:creationId xmlns:a16="http://schemas.microsoft.com/office/drawing/2014/main" id="{868FA8BD-37C6-AFD4-7BC1-621CE46C963D}"/>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9</a:t>
            </a:fld>
            <a:endParaRPr lang="en-US" dirty="0"/>
          </a:p>
        </p:txBody>
      </p:sp>
      <p:sp>
        <p:nvSpPr>
          <p:cNvPr id="8" name="Footer Placeholder 3">
            <a:extLst>
              <a:ext uri="{FF2B5EF4-FFF2-40B4-BE49-F238E27FC236}">
                <a16:creationId xmlns:a16="http://schemas.microsoft.com/office/drawing/2014/main" id="{93A56CDD-FE44-F149-8765-29455E3241B4}"/>
              </a:ext>
            </a:extLst>
          </p:cNvPr>
          <p:cNvSpPr>
            <a:spLocks noGrp="1"/>
          </p:cNvSpPr>
          <p:nvPr>
            <p:ph type="ftr" sz="quarter" idx="15"/>
          </p:nvPr>
        </p:nvSpPr>
        <p:spPr>
          <a:xfrm>
            <a:off x="420111" y="5595258"/>
            <a:ext cx="11499746" cy="1060520"/>
          </a:xfrm>
        </p:spPr>
        <p:txBody>
          <a:bodyPr/>
          <a:lstStyle/>
          <a:p>
            <a:pPr marL="12700" marR="0" lvl="0" indent="0" algn="l" defTabSz="914400" rtl="0" eaLnBrk="1" fontAlgn="base" latinLnBrk="0" hangingPunct="1">
              <a:lnSpc>
                <a:spcPct val="100000"/>
              </a:lnSpc>
              <a:spcBef>
                <a:spcPts val="400"/>
              </a:spcBef>
              <a:spcAft>
                <a:spcPct val="0"/>
              </a:spcAft>
              <a:buClrTx/>
              <a:buSzTx/>
              <a:buFontTx/>
              <a:buNone/>
              <a:tabLst/>
              <a:defRPr/>
            </a:pP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The chart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is not intended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to predict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or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project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performance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of any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investment.</a:t>
            </a:r>
            <a:endParaRPr kumimoji="0" lang="en-US"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76200" lvl="0" indent="0" algn="l" defTabSz="914400" rtl="0" eaLnBrk="1" fontAlgn="base" latinLnBrk="0" hangingPunct="1">
              <a:lnSpc>
                <a:spcPct val="100000"/>
              </a:lnSpc>
              <a:spcBef>
                <a:spcPts val="295"/>
              </a:spcBef>
              <a:spcAft>
                <a:spcPct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Represents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amounts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that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could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have been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accumulated in 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hypothetical tax-deferred (529 plan)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but that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may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have been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accumulated in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other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investment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vehicles instead. Other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investment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vehicles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may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offer tax-free or tax-deferred savings</a:t>
            </a:r>
            <a:r>
              <a:rPr kumimoji="0" lang="en-US" b="0" i="0" u="none" strike="noStrike" kern="1200" cap="none" spc="17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opportunities.</a:t>
            </a:r>
            <a:endParaRPr kumimoji="0" lang="en-US"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5080" lvl="0" indent="0" algn="l" defTabSz="914400" rtl="0" eaLnBrk="1" fontAlgn="base" latinLnBrk="0" hangingPunct="1">
              <a:lnSpc>
                <a:spcPct val="100000"/>
              </a:lnSpc>
              <a:spcBef>
                <a:spcPts val="300"/>
              </a:spcBef>
              <a:spcAft>
                <a:spcPct val="0"/>
              </a:spcAft>
              <a:buClrTx/>
              <a:buSzTx/>
              <a:buFontTx/>
              <a:buNone/>
              <a:tabLst/>
              <a:defRPr/>
            </a:pP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Assumptions include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regular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monthly investments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of $350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into 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tax-deferred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(529 plan)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7%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annual rate of return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compounded monthly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over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series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of different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time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periods (18, 17, 15, and 13 years).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regular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monthly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contributions are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assumed to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be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made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at the beginning of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each month.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Local and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state taxes,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inflation,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fees,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and/or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expenses are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not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taken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into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account.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If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they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had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been deducted, performance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would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have been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lower.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ending value of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tax-deferred (529 plan)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account assumes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all distributions will be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used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 qualified </a:t>
            </a:r>
            <a:br>
              <a:rPr kumimoji="0" lang="en-US" b="0" i="0" u="none" strike="noStrike" kern="1200" cap="none" spc="-5" normalizeH="0" baseline="0" noProof="0" dirty="0">
                <a:ln>
                  <a:noFill/>
                </a:ln>
                <a:solidFill>
                  <a:srgbClr val="000000"/>
                </a:solidFill>
                <a:effectLst/>
                <a:uLnTx/>
                <a:uFillTx/>
                <a:latin typeface="Arial"/>
                <a:ea typeface="ＭＳ Ｐゴシック"/>
                <a:cs typeface="Arial"/>
              </a:rPr>
            </a:b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higher education expenses and, therefore, are federal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income tax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free.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Any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earnings on nonqualified distributions from 529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plan accounts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are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subject to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federal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income </a:t>
            </a:r>
            <a:br>
              <a:rPr kumimoji="0" lang="en-US" b="0" i="0" u="none" strike="noStrike" kern="1200" cap="none" spc="0" normalizeH="0" baseline="0" noProof="0" dirty="0">
                <a:ln>
                  <a:noFill/>
                </a:ln>
                <a:solidFill>
                  <a:srgbClr val="000000"/>
                </a:solidFill>
                <a:effectLst/>
                <a:uLnTx/>
                <a:uFillTx/>
                <a:latin typeface="Arial"/>
                <a:ea typeface="ＭＳ Ｐゴシック"/>
                <a:cs typeface="Arial"/>
              </a:rPr>
            </a:b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taxes at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the </a:t>
            </a:r>
            <a:r>
              <a:rPr kumimoji="0" lang="en-US" b="0" i="0" u="none" strike="noStrike" kern="1200" cap="none" spc="-5" normalizeH="0" baseline="0" noProof="0" dirty="0" err="1">
                <a:ln>
                  <a:noFill/>
                </a:ln>
                <a:solidFill>
                  <a:srgbClr val="000000"/>
                </a:solidFill>
                <a:effectLst/>
                <a:uLnTx/>
                <a:uFillTx/>
                <a:latin typeface="Arial"/>
                <a:ea typeface="ＭＳ Ｐゴシック"/>
                <a:cs typeface="Arial"/>
              </a:rPr>
              <a:t>distributee’s</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 rate as well as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a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10% federal penalty tax.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Periodic investment plans do not</a:t>
            </a:r>
            <a:r>
              <a:rPr kumimoji="0" lang="en-US" b="1" i="0" u="none" strike="noStrike" kern="1200" cap="none" spc="75" normalizeH="0" baseline="0" noProof="0" dirty="0">
                <a:ln>
                  <a:noFill/>
                </a:ln>
                <a:solidFill>
                  <a:srgbClr val="000000"/>
                </a:solidFill>
                <a:effectLst/>
                <a:uLnTx/>
                <a:uFillTx/>
                <a:latin typeface="Arial"/>
                <a:ea typeface="ＭＳ Ｐゴシック"/>
                <a:cs typeface="Arial"/>
              </a:rPr>
              <a:t>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guarantee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a profit or </a:t>
            </a: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protect against </a:t>
            </a:r>
            <a:r>
              <a:rPr kumimoji="0" lang="en-US" b="1" i="0" u="none" strike="noStrike" kern="1200" cap="none" spc="0" normalizeH="0" baseline="0" noProof="0" dirty="0">
                <a:ln>
                  <a:noFill/>
                </a:ln>
                <a:solidFill>
                  <a:srgbClr val="000000"/>
                </a:solidFill>
                <a:effectLst/>
                <a:uLnTx/>
                <a:uFillTx/>
                <a:latin typeface="Arial"/>
                <a:ea typeface="ＭＳ Ｐゴシック"/>
                <a:cs typeface="Arial"/>
              </a:rPr>
              <a:t>a loss in a declining</a:t>
            </a:r>
            <a:r>
              <a:rPr kumimoji="0" lang="en-US" b="1" i="0" u="none" strike="noStrike" kern="1200" cap="none" spc="-30" normalizeH="0" baseline="0" noProof="0" dirty="0">
                <a:ln>
                  <a:noFill/>
                </a:ln>
                <a:solidFill>
                  <a:srgbClr val="000000"/>
                </a:solidFill>
                <a:effectLst/>
                <a:uLnTx/>
                <a:uFillTx/>
                <a:latin typeface="Arial"/>
                <a:ea typeface="ＭＳ Ｐゴシック"/>
                <a:cs typeface="Arial"/>
              </a:rPr>
              <a:t> </a:t>
            </a:r>
            <a:br>
              <a:rPr kumimoji="0" lang="en-US" b="1" i="0" u="none" strike="noStrike" kern="1200" cap="none" spc="-30" normalizeH="0" baseline="0" noProof="0" dirty="0">
                <a:ln>
                  <a:noFill/>
                </a:ln>
                <a:solidFill>
                  <a:srgbClr val="000000"/>
                </a:solidFill>
                <a:effectLst/>
                <a:uLnTx/>
                <a:uFillTx/>
                <a:latin typeface="Arial"/>
                <a:ea typeface="ＭＳ Ｐゴシック"/>
                <a:cs typeface="Arial"/>
              </a:rPr>
            </a:br>
            <a:r>
              <a:rPr kumimoji="0" lang="en-US" b="1" i="0" u="none" strike="noStrike" kern="1200" cap="none" spc="-5" normalizeH="0" baseline="0" noProof="0" dirty="0">
                <a:ln>
                  <a:noFill/>
                </a:ln>
                <a:solidFill>
                  <a:srgbClr val="000000"/>
                </a:solidFill>
                <a:effectLst/>
                <a:uLnTx/>
                <a:uFillTx/>
                <a:latin typeface="Arial"/>
                <a:ea typeface="ＭＳ Ｐゴシック"/>
                <a:cs typeface="Arial"/>
              </a:rPr>
              <a:t>market.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See last slide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for </a:t>
            </a:r>
            <a:r>
              <a:rPr kumimoji="0" lang="en-US" b="0" i="0" u="none" strike="noStrike" kern="1200" cap="none" spc="0" normalizeH="0" baseline="0" noProof="0" dirty="0">
                <a:ln>
                  <a:noFill/>
                </a:ln>
                <a:solidFill>
                  <a:srgbClr val="000000"/>
                </a:solidFill>
                <a:effectLst/>
                <a:uLnTx/>
                <a:uFillTx/>
                <a:latin typeface="Arial"/>
                <a:ea typeface="ＭＳ Ｐゴシック"/>
                <a:cs typeface="Arial"/>
              </a:rPr>
              <a:t>important information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on all hypothetical</a:t>
            </a:r>
            <a:r>
              <a:rPr kumimoji="0" lang="en-US" b="0" i="0" u="none" strike="noStrike" kern="1200" cap="none" spc="55" normalizeH="0" baseline="0" noProof="0" dirty="0">
                <a:ln>
                  <a:noFill/>
                </a:ln>
                <a:solidFill>
                  <a:srgbClr val="000000"/>
                </a:solidFill>
                <a:effectLst/>
                <a:uLnTx/>
                <a:uFillTx/>
                <a:latin typeface="Arial"/>
                <a:ea typeface="ＭＳ Ｐゴシック"/>
                <a:cs typeface="Arial"/>
              </a:rPr>
              <a:t> </a:t>
            </a:r>
            <a:r>
              <a:rPr kumimoji="0" lang="en-US" b="0" i="0" u="none" strike="noStrike" kern="1200" cap="none" spc="-5" normalizeH="0" baseline="0" noProof="0" dirty="0">
                <a:ln>
                  <a:noFill/>
                </a:ln>
                <a:solidFill>
                  <a:srgbClr val="000000"/>
                </a:solidFill>
                <a:effectLst/>
                <a:uLnTx/>
                <a:uFillTx/>
                <a:latin typeface="Arial"/>
                <a:ea typeface="ＭＳ Ｐゴシック"/>
                <a:cs typeface="Arial"/>
              </a:rPr>
              <a:t>examples.</a:t>
            </a:r>
            <a:endParaRPr kumimoji="0" lang="en-US" b="0" i="0" u="none" strike="noStrike" kern="1200" cap="none" spc="0" normalizeH="0" baseline="0" noProof="0" dirty="0">
              <a:ln>
                <a:noFill/>
              </a:ln>
              <a:solidFill>
                <a:srgbClr val="000000"/>
              </a:solidFill>
              <a:effectLst/>
              <a:uLnTx/>
              <a:uFillTx/>
              <a:latin typeface="Arial"/>
              <a:ea typeface="ＭＳ Ｐゴシック"/>
              <a:cs typeface="Arial"/>
            </a:endParaRPr>
          </a:p>
        </p:txBody>
      </p:sp>
      <p:sp>
        <p:nvSpPr>
          <p:cNvPr id="9" name="object 48">
            <a:extLst>
              <a:ext uri="{FF2B5EF4-FFF2-40B4-BE49-F238E27FC236}">
                <a16:creationId xmlns:a16="http://schemas.microsoft.com/office/drawing/2014/main" id="{7DF9A279-D117-F400-A41A-3FDDF641FF2D}"/>
              </a:ext>
            </a:extLst>
          </p:cNvPr>
          <p:cNvSpPr txBox="1"/>
          <p:nvPr/>
        </p:nvSpPr>
        <p:spPr>
          <a:xfrm>
            <a:off x="4941570" y="1672636"/>
            <a:ext cx="2308860" cy="228909"/>
          </a:xfrm>
          <a:prstGeom prst="rect">
            <a:avLst/>
          </a:prstGeom>
        </p:spPr>
        <p:txBody>
          <a:bodyPr vert="horz" wrap="square" lIns="0" tIns="13335" rIns="0" bIns="0" rtlCol="0">
            <a:spAutoFit/>
          </a:bodyPr>
          <a:lstStyle/>
          <a:p>
            <a:pPr marL="12700">
              <a:spcBef>
                <a:spcPts val="105"/>
              </a:spcBef>
            </a:pPr>
            <a:r>
              <a:rPr sz="1400" b="1" spc="-10" dirty="0">
                <a:latin typeface="Arial"/>
                <a:cs typeface="Arial"/>
              </a:rPr>
              <a:t>HYPOTHETICAL</a:t>
            </a:r>
            <a:r>
              <a:rPr sz="1400" b="1" spc="-55" dirty="0">
                <a:latin typeface="Arial"/>
                <a:cs typeface="Arial"/>
              </a:rPr>
              <a:t> </a:t>
            </a:r>
            <a:r>
              <a:rPr sz="1400" b="1" spc="-5" dirty="0">
                <a:latin typeface="Arial"/>
                <a:cs typeface="Arial"/>
              </a:rPr>
              <a:t>EXAMPLE</a:t>
            </a:r>
            <a:endParaRPr sz="1400" dirty="0">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7739">
      <a:srgbClr val="368727"/>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7739-80%">
      <a:srgbClr val="609F52"/>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7739-60%">
      <a:srgbClr val="87B77D"/>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7739-40%">
      <a:srgbClr val="AFCF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Presentation1" id="{EC651C17-0461-4BC0-ABEA-D9C372EB815B}" vid="{7C03B935-5E1C-435D-A511-5CBE76814A3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eReviewNumber xmlns="bbd28629-b46d-4be5-9ef2-861c86f0ae3a" xsi:nil="true"/>
    <ExpDate xmlns="bbd28629-b46d-4be5-9ef2-861c86f0ae3a" xsi:nil="true"/>
    <TaxCatchAll xmlns="a322e5c3-9b88-43fb-a179-050b616f6db2" xsi:nil="true"/>
    <lcf76f155ced4ddcb4097134ff3c332f xmlns="bbd28629-b46d-4be5-9ef2-861c86f0ae3a">
      <Terms xmlns="http://schemas.microsoft.com/office/infopath/2007/PartnerControls"/>
    </lcf76f155ced4ddcb4097134ff3c332f>
    <SharedWithUsers xmlns="a322e5c3-9b88-43fb-a179-050b616f6db2">
      <UserInfo>
        <DisplayName>Rota, Doreen</DisplayName>
        <AccountId>26883</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652B5B699DD354989E8EA45C90B1855" ma:contentTypeVersion="17" ma:contentTypeDescription="Create a new document." ma:contentTypeScope="" ma:versionID="1850eabb8123ada551daa6e27f9e36c1">
  <xsd:schema xmlns:xsd="http://www.w3.org/2001/XMLSchema" xmlns:xs="http://www.w3.org/2001/XMLSchema" xmlns:p="http://schemas.microsoft.com/office/2006/metadata/properties" xmlns:ns2="bbd28629-b46d-4be5-9ef2-861c86f0ae3a" xmlns:ns3="a322e5c3-9b88-43fb-a179-050b616f6db2" targetNamespace="http://schemas.microsoft.com/office/2006/metadata/properties" ma:root="true" ma:fieldsID="050c64d83498f2ec0976a5dd22604480" ns2:_="" ns3:_="">
    <xsd:import namespace="bbd28629-b46d-4be5-9ef2-861c86f0ae3a"/>
    <xsd:import namespace="a322e5c3-9b88-43fb-a179-050b616f6db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eReviewNumber" minOccurs="0"/>
                <xsd:element ref="ns2:MediaLengthInSeconds" minOccurs="0"/>
                <xsd:element ref="ns2:ExpDat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28629-b46d-4be5-9ef2-861c86f0ae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eReviewNumber" ma:index="19" nillable="true" ma:displayName="eReview Number" ma:format="Dropdown" ma:internalName="eReviewNumber">
      <xsd:simpleType>
        <xsd:restriction base="dms:Text">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ExpDate" ma:index="21" nillable="true" ma:displayName="Exp Date" ma:format="DateOnly" ma:internalName="ExpDate">
      <xsd:simpleType>
        <xsd:restriction base="dms:DateTim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322e5c3-9b88-43fb-a179-050b616f6db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f6e3d7c-10f0-4292-9dc6-96cbb7f0a89b}" ma:internalName="TaxCatchAll" ma:showField="CatchAllData" ma:web="a322e5c3-9b88-43fb-a179-050b616f6db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62B3214-B866-4ACC-9E82-C65B603AC999}">
  <ds:schemaRefs>
    <ds:schemaRef ds:uri="http://schemas.microsoft.com/sharepoint/v3/contenttype/forms"/>
  </ds:schemaRefs>
</ds:datastoreItem>
</file>

<file path=customXml/itemProps2.xml><?xml version="1.0" encoding="utf-8"?>
<ds:datastoreItem xmlns:ds="http://schemas.openxmlformats.org/officeDocument/2006/customXml" ds:itemID="{415D2F4A-E53C-43DF-ACEB-08A7DEAC5738}">
  <ds:schemaRefs>
    <ds:schemaRef ds:uri="http://purl.org/dc/dcmitype/"/>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purl.org/dc/terms/"/>
    <ds:schemaRef ds:uri="http://schemas.microsoft.com/office/2006/documentManagement/types"/>
    <ds:schemaRef ds:uri="a322e5c3-9b88-43fb-a179-050b616f6db2"/>
    <ds:schemaRef ds:uri="bbd28629-b46d-4be5-9ef2-861c86f0ae3a"/>
    <ds:schemaRef ds:uri="http://www.w3.org/XML/1998/namespace"/>
  </ds:schemaRefs>
</ds:datastoreItem>
</file>

<file path=customXml/itemProps3.xml><?xml version="1.0" encoding="utf-8"?>
<ds:datastoreItem xmlns:ds="http://schemas.openxmlformats.org/officeDocument/2006/customXml" ds:itemID="{B0393126-8AA0-4AA3-947B-8E8A3CA48D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28629-b46d-4be5-9ef2-861c86f0ae3a"/>
    <ds:schemaRef ds:uri="a322e5c3-9b88-43fb-a179-050b616f6d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867</TotalTime>
  <Words>3547</Words>
  <Application>Microsoft Macintosh PowerPoint</Application>
  <PresentationFormat>Widescreen</PresentationFormat>
  <Paragraphs>282</Paragraphs>
  <Slides>18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ＭＳ Ｐゴシック</vt:lpstr>
      <vt:lpstr>Arial</vt:lpstr>
      <vt:lpstr>Calibri</vt:lpstr>
      <vt:lpstr>Times New Roman</vt:lpstr>
      <vt:lpstr>Wingdings</vt:lpstr>
      <vt:lpstr>1_FI_External_Print_Presentation_4x3</vt:lpstr>
      <vt:lpstr>Start investing today. Be ready for tomorrow.</vt:lpstr>
      <vt:lpstr>Learning objectives</vt:lpstr>
      <vt:lpstr>Saving for college is parents’ top priority</vt:lpstr>
      <vt:lpstr>The college savings gap continues Parents are still not on track to reach their college savings goals</vt:lpstr>
      <vt:lpstr>Invest in a child’s future A 529 Savings Plan can help make a college education happen</vt:lpstr>
      <vt:lpstr>Give a gift that gives back Accelerated gifting can benefit everyone</vt:lpstr>
      <vt:lpstr>Take advantage of accelerated gifting</vt:lpstr>
      <vt:lpstr>Make the most of every dollar Tax-deferred investing may translate into more money for college</vt:lpstr>
      <vt:lpstr>Capture the greatest growth potential Every year you wait may be a missed opportunity</vt:lpstr>
      <vt:lpstr>Minimal impact on financial aid A 529 plan affects financial aid less than many people realize</vt:lpstr>
      <vt:lpstr>In-state versus out-of-state 529 Savings Plans</vt:lpstr>
      <vt:lpstr>Choose the investment tradition of Fidelity A Fidelity 529 savings plan offers a fluid, age-based approach to help meet changing allocation needs</vt:lpstr>
      <vt:lpstr>Fitting a 529 Savings Plan into your overall financial plan Your financial representative can help guide your investment choice</vt:lpstr>
      <vt:lpstr>Invest in a lifetime Your financial representative can help you build your plan</vt:lpstr>
      <vt:lpstr>529 Savings Workplace Program</vt:lpstr>
      <vt:lpstr>Fidelity makes participation easy</vt:lpstr>
      <vt:lpstr>Your financial representative makes it easier</vt:lpstr>
      <vt:lpstr>PowerPoint Presentation</vt:lpstr>
    </vt:vector>
  </TitlesOfParts>
  <Company>Fidelity Investments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Workman, Lauren</dc:creator>
  <cp:keywords>2;#Prospect</cp:keywords>
  <cp:lastModifiedBy>Alves, Amber</cp:lastModifiedBy>
  <cp:revision>16</cp:revision>
  <cp:lastPrinted>2016-03-01T21:49:46Z</cp:lastPrinted>
  <dcterms:created xsi:type="dcterms:W3CDTF">2023-06-02T13:21:45Z</dcterms:created>
  <dcterms:modified xsi:type="dcterms:W3CDTF">2025-01-13T14:16:07Z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0x010100F652B5B699DD354989E8EA45C90B1855</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ediaServiceImageTags">
    <vt:lpwstr/>
  </property>
</Properties>
</file>